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30" roundtripDataSignature="AMtx7mjdcFBAgd89iKgZlMtyFM5O1p0q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847181ed2_0_6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d847181ed2_0_69: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d85ca4a60c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d85ca4a60c_0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d85ca4a60c_0_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d85ca4a60c_0_5: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d85ca4a60c_0_1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d85ca4a60c_0_1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85ca4a60c_0_1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d85ca4a60c_0_15: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85ca4a60c_0_2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d85ca4a60c_0_2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85ca4a60c_0_2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d85ca4a60c_0_26: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d85ca4a60c_0_3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d85ca4a60c_0_31: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82801d7f0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d82801d7f0_0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d6c34f3a1e_0_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d6c34f3a1e_0_5: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d89cd4d921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d89cd4d921_0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d847181ed2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3d847181ed2_0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d847181ed2_0_6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d847181ed2_0_64: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89cd4d921_0_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3d89cd4d921_0_11: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1"/>
          <p:cNvSpPr txBox="1"/>
          <p:nvPr>
            <p:ph type="title"/>
          </p:nvPr>
        </p:nvSpPr>
        <p:spPr>
          <a:xfrm>
            <a:off x="432054" y="166760"/>
            <a:ext cx="8279891" cy="126954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body"/>
          </p:nvPr>
        </p:nvSpPr>
        <p:spPr>
          <a:xfrm>
            <a:off x="4906132" y="2389207"/>
            <a:ext cx="3769995" cy="390715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1"/>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1"/>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1"/>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 name="Shape 17"/>
        <p:cNvGrpSpPr/>
        <p:nvPr/>
      </p:nvGrpSpPr>
      <p:grpSpPr>
        <a:xfrm>
          <a:off x="0" y="0"/>
          <a:ext cx="0" cy="0"/>
          <a:chOff x="0" y="0"/>
          <a:chExt cx="0" cy="0"/>
        </a:xfrm>
      </p:grpSpPr>
      <p:sp>
        <p:nvSpPr>
          <p:cNvPr id="18" name="Google Shape;18;p22"/>
          <p:cNvSpPr txBox="1"/>
          <p:nvPr>
            <p:ph type="title"/>
          </p:nvPr>
        </p:nvSpPr>
        <p:spPr>
          <a:xfrm>
            <a:off x="432054" y="166760"/>
            <a:ext cx="8279891" cy="126954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2"/>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23"/>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3"/>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24"/>
          <p:cNvSpPr txBox="1"/>
          <p:nvPr>
            <p:ph type="title"/>
          </p:nvPr>
        </p:nvSpPr>
        <p:spPr>
          <a:xfrm>
            <a:off x="432054" y="166760"/>
            <a:ext cx="8279891" cy="126954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4"/>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4"/>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5" name="Shape 35"/>
        <p:cNvGrpSpPr/>
        <p:nvPr/>
      </p:nvGrpSpPr>
      <p:grpSpPr>
        <a:xfrm>
          <a:off x="0" y="0"/>
          <a:ext cx="0" cy="0"/>
          <a:chOff x="0" y="0"/>
          <a:chExt cx="0" cy="0"/>
        </a:xfrm>
      </p:grpSpPr>
      <p:sp>
        <p:nvSpPr>
          <p:cNvPr id="36" name="Google Shape;36;p25"/>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5"/>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32054" y="166760"/>
            <a:ext cx="8279891" cy="126954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4906132" y="2389207"/>
            <a:ext cx="3769995" cy="390715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0"/>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0"/>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0"/>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p1"/>
          <p:cNvSpPr txBox="1"/>
          <p:nvPr/>
        </p:nvSpPr>
        <p:spPr>
          <a:xfrm>
            <a:off x="496228" y="3407062"/>
            <a:ext cx="7815000" cy="2958600"/>
          </a:xfrm>
          <a:prstGeom prst="rect">
            <a:avLst/>
          </a:prstGeom>
          <a:noFill/>
          <a:ln>
            <a:noFill/>
          </a:ln>
        </p:spPr>
        <p:txBody>
          <a:bodyPr anchorCtr="0" anchor="t" bIns="0" lIns="0" spcFirstLastPara="1" rIns="0" wrap="square" tIns="12700">
            <a:spAutoFit/>
          </a:bodyPr>
          <a:lstStyle/>
          <a:p>
            <a:pPr indent="481330" lvl="0" marL="2785745" marR="2454910" rtl="0" algn="ctr">
              <a:lnSpc>
                <a:spcPct val="114999"/>
              </a:lnSpc>
              <a:spcBef>
                <a:spcPts val="0"/>
              </a:spcBef>
              <a:spcAft>
                <a:spcPts val="0"/>
              </a:spcAft>
              <a:buNone/>
            </a:pPr>
            <a:r>
              <a:rPr b="1" lang="en-US" sz="2400">
                <a:latin typeface="Calibri"/>
                <a:ea typeface="Calibri"/>
                <a:cs typeface="Calibri"/>
                <a:sym typeface="Calibri"/>
              </a:rPr>
              <a:t>XIX Session</a:t>
            </a:r>
            <a:r>
              <a:rPr b="1" lang="en-US" sz="2400">
                <a:latin typeface="Calibri"/>
                <a:ea typeface="Calibri"/>
                <a:cs typeface="Calibri"/>
                <a:sym typeface="Calibri"/>
              </a:rPr>
              <a:t> </a:t>
            </a:r>
            <a:endParaRPr b="1" sz="2400">
              <a:latin typeface="Calibri"/>
              <a:ea typeface="Calibri"/>
              <a:cs typeface="Calibri"/>
              <a:sym typeface="Calibri"/>
            </a:endParaRPr>
          </a:p>
          <a:p>
            <a:pPr indent="481330" lvl="0" marL="2785745" marR="2454910" rtl="0" algn="ctr">
              <a:lnSpc>
                <a:spcPct val="114999"/>
              </a:lnSpc>
              <a:spcBef>
                <a:spcPts val="0"/>
              </a:spcBef>
              <a:spcAft>
                <a:spcPts val="0"/>
              </a:spcAft>
              <a:buNone/>
            </a:pPr>
            <a:r>
              <a:rPr b="1" lang="en-US" sz="2400">
                <a:latin typeface="Calibri"/>
                <a:ea typeface="Calibri"/>
                <a:cs typeface="Calibri"/>
                <a:sym typeface="Calibri"/>
              </a:rPr>
              <a:t>April</a:t>
            </a:r>
            <a:r>
              <a:rPr b="1" lang="en-US" sz="2400">
                <a:latin typeface="Calibri"/>
                <a:ea typeface="Calibri"/>
                <a:cs typeface="Calibri"/>
                <a:sym typeface="Calibri"/>
              </a:rPr>
              <a:t> 22-24 2026</a:t>
            </a:r>
            <a:endParaRPr sz="2400">
              <a:latin typeface="Calibri"/>
              <a:ea typeface="Calibri"/>
              <a:cs typeface="Calibri"/>
              <a:sym typeface="Calibri"/>
            </a:endParaRPr>
          </a:p>
          <a:p>
            <a:pPr indent="0" lvl="0" marL="12700" marR="5080" rtl="0" algn="l">
              <a:lnSpc>
                <a:spcPct val="100000"/>
              </a:lnSpc>
              <a:spcBef>
                <a:spcPts val="1870"/>
              </a:spcBef>
              <a:spcAft>
                <a:spcPts val="0"/>
              </a:spcAft>
              <a:buNone/>
            </a:pPr>
            <a:r>
              <a:rPr lang="en-US" sz="2400">
                <a:solidFill>
                  <a:srgbClr val="0B0B0B"/>
                </a:solidFill>
                <a:latin typeface="Calibri"/>
                <a:ea typeface="Calibri"/>
                <a:cs typeface="Calibri"/>
                <a:sym typeface="Calibri"/>
              </a:rPr>
              <a:t>4.3 WG3: Tsunami Warning Dissemination and Communication Progress Report and Recommendations</a:t>
            </a:r>
            <a:endParaRPr sz="2400">
              <a:latin typeface="Calibri"/>
              <a:ea typeface="Calibri"/>
              <a:cs typeface="Calibri"/>
              <a:sym typeface="Calibri"/>
            </a:endParaRPr>
          </a:p>
          <a:p>
            <a:pPr indent="0" lvl="0" marL="0" rtl="0" algn="l">
              <a:lnSpc>
                <a:spcPct val="100000"/>
              </a:lnSpc>
              <a:spcBef>
                <a:spcPts val="570"/>
              </a:spcBef>
              <a:spcAft>
                <a:spcPts val="0"/>
              </a:spcAft>
              <a:buNone/>
            </a:pPr>
            <a:r>
              <a:t/>
            </a:r>
            <a:endParaRPr sz="2400">
              <a:latin typeface="Calibri"/>
              <a:ea typeface="Calibri"/>
              <a:cs typeface="Calibri"/>
              <a:sym typeface="Calibri"/>
            </a:endParaRPr>
          </a:p>
          <a:p>
            <a:pPr indent="0" lvl="0" marL="12700" marR="4758055" rtl="0" algn="l">
              <a:lnSpc>
                <a:spcPct val="119000"/>
              </a:lnSpc>
              <a:spcBef>
                <a:spcPts val="5"/>
              </a:spcBef>
              <a:spcAft>
                <a:spcPts val="0"/>
              </a:spcAft>
              <a:buNone/>
            </a:pPr>
            <a:r>
              <a:rPr lang="en-US" sz="2000">
                <a:solidFill>
                  <a:srgbClr val="0B0B0B"/>
                </a:solidFill>
                <a:latin typeface="Calibri"/>
                <a:ea typeface="Calibri"/>
                <a:cs typeface="Calibri"/>
                <a:sym typeface="Calibri"/>
              </a:rPr>
              <a:t>Christa von Hillebrandt, Chair </a:t>
            </a:r>
            <a:r>
              <a:rPr lang="en-US" sz="2000">
                <a:solidFill>
                  <a:srgbClr val="0B0B0B"/>
                </a:solidFill>
                <a:latin typeface="Calibri"/>
                <a:ea typeface="Calibri"/>
                <a:cs typeface="Calibri"/>
                <a:sym typeface="Calibri"/>
              </a:rPr>
              <a:t>Trevor Queeley</a:t>
            </a:r>
            <a:r>
              <a:rPr lang="en-US" sz="2000">
                <a:solidFill>
                  <a:srgbClr val="0B0B0B"/>
                </a:solidFill>
                <a:latin typeface="Calibri"/>
                <a:ea typeface="Calibri"/>
                <a:cs typeface="Calibri"/>
                <a:sym typeface="Calibri"/>
              </a:rPr>
              <a:t>, Vice  Chair </a:t>
            </a:r>
            <a:endParaRPr sz="2000">
              <a:latin typeface="Calibri"/>
              <a:ea typeface="Calibri"/>
              <a:cs typeface="Calibri"/>
              <a:sym typeface="Calibri"/>
            </a:endParaRPr>
          </a:p>
        </p:txBody>
      </p:sp>
      <p:sp>
        <p:nvSpPr>
          <p:cNvPr descr="$PPTXTitle" id="44" name="Google Shape;44;p1"/>
          <p:cNvSpPr txBox="1"/>
          <p:nvPr>
            <p:ph type="title"/>
          </p:nvPr>
        </p:nvSpPr>
        <p:spPr>
          <a:xfrm>
            <a:off x="490156" y="1724567"/>
            <a:ext cx="8152130" cy="1287780"/>
          </a:xfrm>
          <a:prstGeom prst="rect">
            <a:avLst/>
          </a:prstGeom>
          <a:noFill/>
          <a:ln>
            <a:noFill/>
          </a:ln>
        </p:spPr>
        <p:txBody>
          <a:bodyPr anchorCtr="0" anchor="t" bIns="0" lIns="0" spcFirstLastPara="1" rIns="0" wrap="square" tIns="12700">
            <a:spAutoFit/>
          </a:bodyPr>
          <a:lstStyle/>
          <a:p>
            <a:pPr indent="0" lvl="0" marL="12700" marR="5080" rtl="0" algn="ctr">
              <a:lnSpc>
                <a:spcPct val="114999"/>
              </a:lnSpc>
              <a:spcBef>
                <a:spcPts val="0"/>
              </a:spcBef>
              <a:spcAft>
                <a:spcPts val="0"/>
              </a:spcAft>
              <a:buNone/>
            </a:pPr>
            <a:r>
              <a:rPr b="1" lang="en-US" sz="2400">
                <a:latin typeface="Calibri"/>
                <a:ea typeface="Calibri"/>
                <a:cs typeface="Calibri"/>
                <a:sym typeface="Calibri"/>
              </a:rPr>
              <a:t>The Intergovernmental Coordination Group for the Tsunami and Other Coastal Hazards Warning System for the Caribbean and Adjacent Regions (ICG/CARIBE-EWS)</a:t>
            </a:r>
            <a:endParaRPr sz="2400">
              <a:latin typeface="Calibri"/>
              <a:ea typeface="Calibri"/>
              <a:cs typeface="Calibri"/>
              <a:sym typeface="Calibri"/>
            </a:endParaRPr>
          </a:p>
        </p:txBody>
      </p:sp>
      <p:pic>
        <p:nvPicPr>
          <p:cNvPr id="45" name="Google Shape;45;p1"/>
          <p:cNvPicPr preferRelativeResize="0"/>
          <p:nvPr/>
        </p:nvPicPr>
        <p:blipFill rotWithShape="1">
          <a:blip r:embed="rId3">
            <a:alphaModFix/>
          </a:blip>
          <a:srcRect b="0" l="0" r="0" t="0"/>
          <a:stretch/>
        </p:blipFill>
        <p:spPr>
          <a:xfrm>
            <a:off x="3801618" y="56388"/>
            <a:ext cx="1529333" cy="14737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8" name="Shape 108"/>
        <p:cNvGrpSpPr/>
        <p:nvPr/>
      </p:nvGrpSpPr>
      <p:grpSpPr>
        <a:xfrm>
          <a:off x="0" y="0"/>
          <a:ext cx="0" cy="0"/>
          <a:chOff x="0" y="0"/>
          <a:chExt cx="0" cy="0"/>
        </a:xfrm>
      </p:grpSpPr>
      <p:sp>
        <p:nvSpPr>
          <p:cNvPr descr="$PPTXTitle" id="109" name="Google Shape;109;g3d847181ed2_0_69"/>
          <p:cNvSpPr txBox="1"/>
          <p:nvPr>
            <p:ph type="title"/>
          </p:nvPr>
        </p:nvSpPr>
        <p:spPr>
          <a:xfrm>
            <a:off x="432054" y="228600"/>
            <a:ext cx="8229600" cy="709200"/>
          </a:xfrm>
          <a:prstGeom prst="rect">
            <a:avLst/>
          </a:prstGeom>
          <a:solidFill>
            <a:srgbClr val="365F92"/>
          </a:solidFill>
          <a:ln>
            <a:noFill/>
          </a:ln>
        </p:spPr>
        <p:txBody>
          <a:bodyPr anchorCtr="0" anchor="t" bIns="0" lIns="0" spcFirstLastPara="1" rIns="0" wrap="square" tIns="153650">
            <a:spAutoFit/>
          </a:bodyPr>
          <a:lstStyle/>
          <a:p>
            <a:pPr indent="0" lvl="0" marL="0" rtl="0" algn="ctr">
              <a:lnSpc>
                <a:spcPct val="100000"/>
              </a:lnSpc>
              <a:spcBef>
                <a:spcPts val="0"/>
              </a:spcBef>
              <a:spcAft>
                <a:spcPts val="0"/>
              </a:spcAft>
              <a:buNone/>
            </a:pPr>
            <a:r>
              <a:rPr lang="en-US" sz="3600">
                <a:solidFill>
                  <a:srgbClr val="FFFFFF"/>
                </a:solidFill>
              </a:rPr>
              <a:t>Activities</a:t>
            </a:r>
            <a:endParaRPr sz="3600"/>
          </a:p>
        </p:txBody>
      </p:sp>
      <p:sp>
        <p:nvSpPr>
          <p:cNvPr id="110" name="Google Shape;110;g3d847181ed2_0_69"/>
          <p:cNvSpPr txBox="1"/>
          <p:nvPr/>
        </p:nvSpPr>
        <p:spPr>
          <a:xfrm>
            <a:off x="841949" y="1401667"/>
            <a:ext cx="7460100" cy="3971700"/>
          </a:xfrm>
          <a:prstGeom prst="rect">
            <a:avLst/>
          </a:prstGeom>
          <a:noFill/>
          <a:ln>
            <a:noFill/>
          </a:ln>
        </p:spPr>
        <p:txBody>
          <a:bodyPr anchorCtr="0" anchor="t" bIns="0" lIns="0" spcFirstLastPara="1" rIns="0" wrap="square" tIns="12700">
            <a:spAutoFit/>
          </a:bodyPr>
          <a:lstStyle/>
          <a:p>
            <a:pPr indent="0" lvl="0" marL="12700" rtl="0" algn="l">
              <a:lnSpc>
                <a:spcPct val="117045"/>
              </a:lnSpc>
              <a:spcBef>
                <a:spcPts val="0"/>
              </a:spcBef>
              <a:spcAft>
                <a:spcPts val="0"/>
              </a:spcAft>
              <a:buNone/>
            </a:pPr>
            <a:r>
              <a:rPr b="1" lang="en-US" sz="2200">
                <a:latin typeface="Calibri"/>
                <a:ea typeface="Calibri"/>
                <a:cs typeface="Calibri"/>
                <a:sym typeface="Calibri"/>
              </a:rPr>
              <a:t>Other Activities 2025-2026</a:t>
            </a:r>
            <a:endParaRPr sz="2200">
              <a:latin typeface="Calibri"/>
              <a:ea typeface="Calibri"/>
              <a:cs typeface="Calibri"/>
              <a:sym typeface="Calibri"/>
            </a:endParaRPr>
          </a:p>
          <a:p>
            <a:pPr indent="-368300" lvl="0" marL="355600" marR="5080" rtl="0" algn="l">
              <a:lnSpc>
                <a:spcPct val="80000"/>
              </a:lnSpc>
              <a:spcBef>
                <a:spcPts val="405"/>
              </a:spcBef>
              <a:spcAft>
                <a:spcPts val="0"/>
              </a:spcAft>
              <a:buSzPts val="2200"/>
              <a:buFont typeface="Calibri"/>
              <a:buChar char="•"/>
            </a:pPr>
            <a:r>
              <a:rPr lang="en-US" sz="2200">
                <a:latin typeface="Calibri"/>
                <a:ea typeface="Calibri"/>
                <a:cs typeface="Calibri"/>
                <a:sym typeface="Calibri"/>
              </a:rPr>
              <a:t>The working group had three virtual meetings and two regional virtual events during the 2025-2026 intersessional period.</a:t>
            </a:r>
            <a:endParaRPr sz="2200">
              <a:latin typeface="Calibri"/>
              <a:ea typeface="Calibri"/>
              <a:cs typeface="Calibri"/>
              <a:sym typeface="Calibri"/>
            </a:endParaRPr>
          </a:p>
          <a:p>
            <a:pPr indent="-368300" lvl="0" marL="355600" marR="5080" rtl="0" algn="l">
              <a:lnSpc>
                <a:spcPct val="80000"/>
              </a:lnSpc>
              <a:spcBef>
                <a:spcPts val="405"/>
              </a:spcBef>
              <a:spcAft>
                <a:spcPts val="0"/>
              </a:spcAft>
              <a:buSzPts val="2200"/>
              <a:buFont typeface="Calibri"/>
              <a:buChar char="•"/>
            </a:pPr>
            <a:r>
              <a:rPr lang="en-US" sz="2200">
                <a:latin typeface="Calibri"/>
                <a:ea typeface="Calibri"/>
                <a:cs typeface="Calibri"/>
                <a:sym typeface="Calibri"/>
              </a:rPr>
              <a:t>Supported the planning, conduct and evaluation of CARIBE WAVE 2026 (March 19)</a:t>
            </a:r>
            <a:endParaRPr sz="2200">
              <a:latin typeface="Calibri"/>
              <a:ea typeface="Calibri"/>
              <a:cs typeface="Calibri"/>
              <a:sym typeface="Calibri"/>
            </a:endParaRPr>
          </a:p>
          <a:p>
            <a:pPr indent="-368300" lvl="0" marL="355600" marR="5080" rtl="0" algn="l">
              <a:lnSpc>
                <a:spcPct val="80000"/>
              </a:lnSpc>
              <a:spcBef>
                <a:spcPts val="405"/>
              </a:spcBef>
              <a:spcAft>
                <a:spcPts val="0"/>
              </a:spcAft>
              <a:buSzPts val="2200"/>
              <a:buFont typeface="Calibri"/>
              <a:buChar char="•"/>
            </a:pPr>
            <a:r>
              <a:rPr lang="en-US" sz="2200">
                <a:latin typeface="Calibri"/>
                <a:ea typeface="Calibri"/>
                <a:cs typeface="Calibri"/>
                <a:sym typeface="Calibri"/>
              </a:rPr>
              <a:t>Conducted GNC-A webinar in preparation for CARIBE WAVE 26 (March 12, 2026)</a:t>
            </a:r>
            <a:endParaRPr sz="2200">
              <a:latin typeface="Calibri"/>
              <a:ea typeface="Calibri"/>
              <a:cs typeface="Calibri"/>
              <a:sym typeface="Calibri"/>
            </a:endParaRPr>
          </a:p>
          <a:p>
            <a:pPr indent="-368300" lvl="0" marL="355600" marR="5080" rtl="0" algn="l">
              <a:lnSpc>
                <a:spcPct val="80000"/>
              </a:lnSpc>
              <a:spcBef>
                <a:spcPts val="405"/>
              </a:spcBef>
              <a:spcAft>
                <a:spcPts val="0"/>
              </a:spcAft>
              <a:buSzPts val="2200"/>
              <a:buFont typeface="Calibri"/>
              <a:buChar char="•"/>
            </a:pPr>
            <a:r>
              <a:rPr lang="en-US" sz="2200">
                <a:latin typeface="Calibri"/>
                <a:ea typeface="Calibri"/>
                <a:cs typeface="Calibri"/>
                <a:sym typeface="Calibri"/>
              </a:rPr>
              <a:t>Shared revised PTWC User’s Guide (May 2025) for CARIBE-EWS with members</a:t>
            </a:r>
            <a:endParaRPr sz="2200">
              <a:latin typeface="Calibri"/>
              <a:ea typeface="Calibri"/>
              <a:cs typeface="Calibri"/>
              <a:sym typeface="Calibri"/>
            </a:endParaRPr>
          </a:p>
          <a:p>
            <a:pPr indent="-368300" lvl="0" marL="355600" marR="5080" rtl="0" algn="l">
              <a:lnSpc>
                <a:spcPct val="80000"/>
              </a:lnSpc>
              <a:spcBef>
                <a:spcPts val="405"/>
              </a:spcBef>
              <a:spcAft>
                <a:spcPts val="0"/>
              </a:spcAft>
              <a:buSzPts val="2200"/>
              <a:buFont typeface="Calibri"/>
              <a:buChar char="•"/>
            </a:pPr>
            <a:r>
              <a:rPr lang="en-US" sz="2200">
                <a:latin typeface="Calibri"/>
                <a:ea typeface="Calibri"/>
                <a:cs typeface="Calibri"/>
                <a:sym typeface="Calibri"/>
              </a:rPr>
              <a:t>ITIC-CAR developing program to ingest PTWC messages and produce national products</a:t>
            </a:r>
            <a:endParaRPr sz="2200">
              <a:latin typeface="Calibri"/>
              <a:ea typeface="Calibri"/>
              <a:cs typeface="Calibri"/>
              <a:sym typeface="Calibri"/>
            </a:endParaRPr>
          </a:p>
          <a:p>
            <a:pPr indent="0" lvl="0" marL="457200" marR="5080" rtl="0" algn="l">
              <a:lnSpc>
                <a:spcPct val="80000"/>
              </a:lnSpc>
              <a:spcBef>
                <a:spcPts val="405"/>
              </a:spcBef>
              <a:spcAft>
                <a:spcPts val="0"/>
              </a:spcAft>
              <a:buNone/>
            </a:pPr>
            <a:r>
              <a:t/>
            </a:r>
            <a:endParaRPr sz="2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4" name="Shape 114"/>
        <p:cNvGrpSpPr/>
        <p:nvPr/>
      </p:nvGrpSpPr>
      <p:grpSpPr>
        <a:xfrm>
          <a:off x="0" y="0"/>
          <a:ext cx="0" cy="0"/>
          <a:chOff x="0" y="0"/>
          <a:chExt cx="0" cy="0"/>
        </a:xfrm>
      </p:grpSpPr>
      <p:sp>
        <p:nvSpPr>
          <p:cNvPr descr="$PPTXTitle" id="115" name="Google Shape;115;g3d85ca4a60c_0_0"/>
          <p:cNvSpPr txBox="1"/>
          <p:nvPr>
            <p:ph type="title"/>
          </p:nvPr>
        </p:nvSpPr>
        <p:spPr>
          <a:xfrm>
            <a:off x="375300" y="622825"/>
            <a:ext cx="8393400" cy="551700"/>
          </a:xfrm>
          <a:prstGeom prst="rect">
            <a:avLst/>
          </a:prstGeom>
          <a:noFill/>
          <a:ln>
            <a:noFill/>
          </a:ln>
        </p:spPr>
        <p:txBody>
          <a:bodyPr anchorCtr="0" anchor="t" bIns="0" lIns="0" spcFirstLastPara="1" rIns="0" wrap="square" tIns="12700">
            <a:spAutoFit/>
          </a:bodyPr>
          <a:lstStyle/>
          <a:p>
            <a:pPr indent="-2564765" lvl="0" marL="3146425" marR="5080" rtl="0" algn="l">
              <a:lnSpc>
                <a:spcPct val="100000"/>
              </a:lnSpc>
              <a:spcBef>
                <a:spcPts val="0"/>
              </a:spcBef>
              <a:spcAft>
                <a:spcPts val="0"/>
              </a:spcAft>
              <a:buNone/>
            </a:pPr>
            <a:r>
              <a:rPr lang="en-US" sz="3500"/>
              <a:t>Recommendations for ICG/CARIBE EWS XIX</a:t>
            </a:r>
            <a:endParaRPr sz="3500"/>
          </a:p>
        </p:txBody>
      </p:sp>
      <p:sp>
        <p:nvSpPr>
          <p:cNvPr id="116" name="Google Shape;116;g3d85ca4a60c_0_0"/>
          <p:cNvSpPr txBox="1"/>
          <p:nvPr/>
        </p:nvSpPr>
        <p:spPr>
          <a:xfrm>
            <a:off x="379004" y="1577573"/>
            <a:ext cx="8393400" cy="4962000"/>
          </a:xfrm>
          <a:prstGeom prst="rect">
            <a:avLst/>
          </a:prstGeom>
          <a:noFill/>
          <a:ln>
            <a:noFill/>
          </a:ln>
        </p:spPr>
        <p:txBody>
          <a:bodyPr anchorCtr="0" anchor="t" bIns="0" lIns="0" spcFirstLastPara="1" rIns="0" wrap="square" tIns="104125">
            <a:spAutoFit/>
          </a:bodyPr>
          <a:lstStyle/>
          <a:p>
            <a:pPr indent="-342900" lvl="0" marL="355600" marR="773430" rtl="0" algn="just">
              <a:lnSpc>
                <a:spcPct val="80000"/>
              </a:lnSpc>
              <a:spcBef>
                <a:spcPts val="0"/>
              </a:spcBef>
              <a:spcAft>
                <a:spcPts val="0"/>
              </a:spcAft>
              <a:buSzPts val="1800"/>
              <a:buFont typeface="Arial"/>
              <a:buChar char="•"/>
            </a:pPr>
            <a:r>
              <a:rPr lang="en-US" sz="3000">
                <a:latin typeface="Calibri"/>
                <a:ea typeface="Calibri"/>
                <a:cs typeface="Calibri"/>
                <a:sym typeface="Calibri"/>
              </a:rPr>
              <a:t>Recognizes the actions of the Working Group 3 towards the advancement of tsunami warning dissemination and communication.</a:t>
            </a:r>
            <a:endParaRPr sz="3000">
              <a:latin typeface="Calibri"/>
              <a:ea typeface="Calibri"/>
              <a:cs typeface="Calibri"/>
              <a:sym typeface="Calibri"/>
            </a:endParaRPr>
          </a:p>
          <a:p>
            <a:pPr indent="-342900" lvl="0" marL="355600" marR="5080" rtl="0" algn="l">
              <a:lnSpc>
                <a:spcPct val="96000"/>
              </a:lnSpc>
              <a:spcBef>
                <a:spcPts val="370"/>
              </a:spcBef>
              <a:spcAft>
                <a:spcPts val="0"/>
              </a:spcAft>
              <a:buSzPts val="1800"/>
              <a:buFont typeface="Arial"/>
              <a:buChar char="•"/>
            </a:pPr>
            <a:r>
              <a:rPr lang="en-US" sz="3000">
                <a:latin typeface="Calibri"/>
                <a:ea typeface="Calibri"/>
                <a:cs typeface="Calibri"/>
                <a:sym typeface="Calibri"/>
              </a:rPr>
              <a:t>Welcomes the participation of Member State nominees, WMO and UNDRR in the Working Group 3.</a:t>
            </a:r>
            <a:endParaRPr sz="3000">
              <a:latin typeface="Calibri"/>
              <a:ea typeface="Calibri"/>
              <a:cs typeface="Calibri"/>
              <a:sym typeface="Calibri"/>
            </a:endParaRPr>
          </a:p>
          <a:p>
            <a:pPr indent="-342900" lvl="0" marL="355600" marR="888365" rtl="0" algn="l">
              <a:lnSpc>
                <a:spcPct val="96000"/>
              </a:lnSpc>
              <a:spcBef>
                <a:spcPts val="405"/>
              </a:spcBef>
              <a:spcAft>
                <a:spcPts val="0"/>
              </a:spcAft>
              <a:buSzPts val="1800"/>
              <a:buFont typeface="Arial"/>
              <a:buChar char="•"/>
            </a:pPr>
            <a:r>
              <a:rPr lang="en-US" sz="3000">
                <a:latin typeface="Calibri"/>
                <a:ea typeface="Calibri"/>
                <a:cs typeface="Calibri"/>
                <a:sym typeface="Calibri"/>
              </a:rPr>
              <a:t>Encourages active participation of all its members.</a:t>
            </a:r>
            <a:endParaRPr sz="3000">
              <a:latin typeface="Calibri"/>
              <a:ea typeface="Calibri"/>
              <a:cs typeface="Calibri"/>
              <a:sym typeface="Calibri"/>
            </a:endParaRPr>
          </a:p>
          <a:p>
            <a:pPr indent="-342900" lvl="0" marL="355600" marR="249554" rtl="0" algn="l">
              <a:lnSpc>
                <a:spcPct val="96000"/>
              </a:lnSpc>
              <a:spcBef>
                <a:spcPts val="400"/>
              </a:spcBef>
              <a:spcAft>
                <a:spcPts val="0"/>
              </a:spcAft>
              <a:buClr>
                <a:srgbClr val="000000"/>
              </a:buClr>
              <a:buSzPts val="1800"/>
              <a:buFont typeface="Arial"/>
              <a:buChar char="•"/>
            </a:pPr>
            <a:r>
              <a:rPr lang="en-US" sz="3000">
                <a:solidFill>
                  <a:srgbClr val="FF0000"/>
                </a:solidFill>
                <a:latin typeface="Calibri"/>
                <a:ea typeface="Calibri"/>
                <a:cs typeface="Calibri"/>
                <a:sym typeface="Calibri"/>
              </a:rPr>
              <a:t>Requests Member States to communicate to the Secretariat changes in designations.</a:t>
            </a:r>
            <a:endParaRPr sz="3000">
              <a:solidFill>
                <a:srgbClr val="FF0000"/>
              </a:solidFill>
              <a:latin typeface="Calibri"/>
              <a:ea typeface="Calibri"/>
              <a:cs typeface="Calibri"/>
              <a:sym typeface="Calibri"/>
            </a:endParaRPr>
          </a:p>
          <a:p>
            <a:pPr indent="0" lvl="0" marL="0" marR="249554" rtl="0" algn="l">
              <a:lnSpc>
                <a:spcPct val="96000"/>
              </a:lnSpc>
              <a:spcBef>
                <a:spcPts val="400"/>
              </a:spcBef>
              <a:spcAft>
                <a:spcPts val="0"/>
              </a:spcAft>
              <a:buNone/>
            </a:pPr>
            <a:r>
              <a:t/>
            </a:r>
            <a:endParaRPr sz="300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descr="$PPTXTitle" id="121" name="Google Shape;121;g3d85ca4a60c_0_5"/>
          <p:cNvSpPr txBox="1"/>
          <p:nvPr>
            <p:ph type="title"/>
          </p:nvPr>
        </p:nvSpPr>
        <p:spPr>
          <a:xfrm>
            <a:off x="2800476" y="166760"/>
            <a:ext cx="35433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(Inventory)</a:t>
            </a:r>
            <a:endParaRPr/>
          </a:p>
        </p:txBody>
      </p:sp>
      <p:sp>
        <p:nvSpPr>
          <p:cNvPr id="122" name="Google Shape;122;g3d85ca4a60c_0_5"/>
          <p:cNvSpPr txBox="1"/>
          <p:nvPr/>
        </p:nvSpPr>
        <p:spPr>
          <a:xfrm>
            <a:off x="437725" y="795250"/>
            <a:ext cx="8493900" cy="5607300"/>
          </a:xfrm>
          <a:prstGeom prst="rect">
            <a:avLst/>
          </a:prstGeom>
          <a:noFill/>
          <a:ln>
            <a:noFill/>
          </a:ln>
        </p:spPr>
        <p:txBody>
          <a:bodyPr anchorCtr="0" anchor="t" bIns="0" lIns="0" spcFirstLastPara="1" rIns="0" wrap="square" tIns="88900">
            <a:spAutoFit/>
          </a:bodyPr>
          <a:lstStyle/>
          <a:p>
            <a:pPr indent="-336550" lvl="0" marL="355600" marR="33655" rtl="0" algn="l">
              <a:lnSpc>
                <a:spcPct val="80000"/>
              </a:lnSpc>
              <a:spcBef>
                <a:spcPts val="0"/>
              </a:spcBef>
              <a:spcAft>
                <a:spcPts val="0"/>
              </a:spcAft>
              <a:buSzPts val="1700"/>
              <a:buFont typeface="Arial"/>
              <a:buChar char="•"/>
            </a:pPr>
            <a:r>
              <a:rPr lang="en-US" sz="2400">
                <a:latin typeface="Calibri"/>
                <a:ea typeface="Calibri"/>
                <a:cs typeface="Calibri"/>
                <a:sym typeface="Calibri"/>
              </a:rPr>
              <a:t>Noting the advances in the implementation plan for the Ocean Decade Tsunami Programme and its recommended actions for advancing Tsunami Warning, Dissemination and Communication,</a:t>
            </a:r>
            <a:endParaRPr sz="2400">
              <a:latin typeface="Calibri"/>
              <a:ea typeface="Calibri"/>
              <a:cs typeface="Calibri"/>
              <a:sym typeface="Calibri"/>
            </a:endParaRPr>
          </a:p>
          <a:p>
            <a:pPr indent="0" lvl="0" marL="0" rtl="0" algn="l">
              <a:lnSpc>
                <a:spcPct val="100000"/>
              </a:lnSpc>
              <a:spcBef>
                <a:spcPts val="150"/>
              </a:spcBef>
              <a:spcAft>
                <a:spcPts val="0"/>
              </a:spcAft>
              <a:buSzPts val="2500"/>
              <a:buFont typeface="Arial"/>
              <a:buNone/>
            </a:pPr>
            <a:r>
              <a:t/>
            </a:r>
            <a:endParaRPr sz="2400">
              <a:latin typeface="Calibri"/>
              <a:ea typeface="Calibri"/>
              <a:cs typeface="Calibri"/>
              <a:sym typeface="Calibri"/>
            </a:endParaRPr>
          </a:p>
          <a:p>
            <a:pPr indent="-336550" lvl="0" marL="355600" marR="183515" rtl="0" algn="l">
              <a:lnSpc>
                <a:spcPct val="80000"/>
              </a:lnSpc>
              <a:spcBef>
                <a:spcPts val="0"/>
              </a:spcBef>
              <a:spcAft>
                <a:spcPts val="0"/>
              </a:spcAft>
              <a:buSzPts val="1700"/>
              <a:buFont typeface="Arial"/>
              <a:buChar char="•"/>
            </a:pPr>
            <a:r>
              <a:rPr lang="en-US" sz="2400">
                <a:latin typeface="Calibri"/>
                <a:ea typeface="Calibri"/>
                <a:cs typeface="Calibri"/>
                <a:sym typeface="Calibri"/>
              </a:rPr>
              <a:t>Additionally noting the findings and recommendations of the UN Early Warnings for All Initiative (EW4ALL),</a:t>
            </a:r>
            <a:endParaRPr sz="2400">
              <a:latin typeface="Calibri"/>
              <a:ea typeface="Calibri"/>
              <a:cs typeface="Calibri"/>
              <a:sym typeface="Calibri"/>
            </a:endParaRPr>
          </a:p>
          <a:p>
            <a:pPr indent="0" lvl="0" marL="0" rtl="0" algn="l">
              <a:lnSpc>
                <a:spcPct val="100000"/>
              </a:lnSpc>
              <a:spcBef>
                <a:spcPts val="145"/>
              </a:spcBef>
              <a:spcAft>
                <a:spcPts val="0"/>
              </a:spcAft>
              <a:buSzPts val="2500"/>
              <a:buFont typeface="Arial"/>
              <a:buNone/>
            </a:pPr>
            <a:r>
              <a:t/>
            </a:r>
            <a:endParaRPr sz="2400">
              <a:latin typeface="Calibri"/>
              <a:ea typeface="Calibri"/>
              <a:cs typeface="Calibri"/>
              <a:sym typeface="Calibri"/>
            </a:endParaRPr>
          </a:p>
          <a:p>
            <a:pPr indent="-336550" lvl="0" marL="355600" marR="145415" rtl="0" algn="l">
              <a:lnSpc>
                <a:spcPct val="80000"/>
              </a:lnSpc>
              <a:spcBef>
                <a:spcPts val="0"/>
              </a:spcBef>
              <a:spcAft>
                <a:spcPts val="0"/>
              </a:spcAft>
              <a:buSzPts val="1700"/>
              <a:buFont typeface="Arial"/>
              <a:buChar char="•"/>
            </a:pPr>
            <a:r>
              <a:rPr lang="en-US" sz="2400">
                <a:latin typeface="Calibri"/>
                <a:ea typeface="Calibri"/>
                <a:cs typeface="Calibri"/>
                <a:sym typeface="Calibri"/>
              </a:rPr>
              <a:t>Acknowledging the status of publication and dissemination efforts for the CARIBE-EWS Inventory and Member State Needs report.</a:t>
            </a:r>
            <a:endParaRPr sz="2400">
              <a:latin typeface="Calibri"/>
              <a:ea typeface="Calibri"/>
              <a:cs typeface="Calibri"/>
              <a:sym typeface="Calibri"/>
            </a:endParaRPr>
          </a:p>
          <a:p>
            <a:pPr indent="0" lvl="0" marL="0" marR="145415" rtl="0" algn="l">
              <a:lnSpc>
                <a:spcPct val="80000"/>
              </a:lnSpc>
              <a:spcBef>
                <a:spcPts val="0"/>
              </a:spcBef>
              <a:spcAft>
                <a:spcPts val="0"/>
              </a:spcAft>
              <a:buNone/>
            </a:pPr>
            <a:r>
              <a:t/>
            </a:r>
            <a:endParaRPr sz="2400">
              <a:latin typeface="Calibri"/>
              <a:ea typeface="Calibri"/>
              <a:cs typeface="Calibri"/>
              <a:sym typeface="Calibri"/>
            </a:endParaRPr>
          </a:p>
          <a:p>
            <a:pPr indent="0" lvl="0" marL="457200" marR="145415" rtl="0" algn="l">
              <a:lnSpc>
                <a:spcPct val="80000"/>
              </a:lnSpc>
              <a:spcBef>
                <a:spcPts val="0"/>
              </a:spcBef>
              <a:spcAft>
                <a:spcPts val="0"/>
              </a:spcAft>
              <a:buNone/>
            </a:pPr>
            <a:r>
              <a:t/>
            </a:r>
            <a:endParaRPr sz="2400">
              <a:latin typeface="Calibri"/>
              <a:ea typeface="Calibri"/>
              <a:cs typeface="Calibri"/>
              <a:sym typeface="Calibri"/>
            </a:endParaRPr>
          </a:p>
          <a:p>
            <a:pPr indent="-336550" lvl="0" marL="355600" marR="5080" rtl="0" algn="l">
              <a:lnSpc>
                <a:spcPct val="80000"/>
              </a:lnSpc>
              <a:spcBef>
                <a:spcPts val="0"/>
              </a:spcBef>
              <a:spcAft>
                <a:spcPts val="0"/>
              </a:spcAft>
              <a:buClr>
                <a:srgbClr val="000000"/>
              </a:buClr>
              <a:buSzPts val="1700"/>
              <a:buFont typeface="Arial"/>
              <a:buChar char="•"/>
            </a:pPr>
            <a:r>
              <a:rPr lang="en-US" sz="2400">
                <a:solidFill>
                  <a:srgbClr val="FF0000"/>
                </a:solidFill>
                <a:latin typeface="Calibri"/>
                <a:ea typeface="Calibri"/>
                <a:cs typeface="Calibri"/>
                <a:sym typeface="Calibri"/>
              </a:rPr>
              <a:t>Recommends the Working Group 3 to continue working on the publication and dissemination of the results of the CARIBE-EWS Inventory and MS Needs of Tsunami Warning Dissemination and Communication Methods for the Caribbean and Adjacent Regions report and findings and revise as needed.</a:t>
            </a:r>
            <a:endParaRPr sz="24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500">
              <a:solidFill>
                <a:srgbClr val="FF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6" name="Shape 126"/>
        <p:cNvGrpSpPr/>
        <p:nvPr/>
      </p:nvGrpSpPr>
      <p:grpSpPr>
        <a:xfrm>
          <a:off x="0" y="0"/>
          <a:ext cx="0" cy="0"/>
          <a:chOff x="0" y="0"/>
          <a:chExt cx="0" cy="0"/>
        </a:xfrm>
      </p:grpSpPr>
      <p:sp>
        <p:nvSpPr>
          <p:cNvPr descr="$PPTXTitle" id="127" name="Google Shape;127;g3d85ca4a60c_0_10"/>
          <p:cNvSpPr txBox="1"/>
          <p:nvPr>
            <p:ph type="title"/>
          </p:nvPr>
        </p:nvSpPr>
        <p:spPr>
          <a:xfrm>
            <a:off x="1917450" y="244200"/>
            <a:ext cx="53091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(CAP Coordination)</a:t>
            </a:r>
            <a:endParaRPr/>
          </a:p>
        </p:txBody>
      </p:sp>
      <p:sp>
        <p:nvSpPr>
          <p:cNvPr id="128" name="Google Shape;128;g3d85ca4a60c_0_10"/>
          <p:cNvSpPr txBox="1"/>
          <p:nvPr/>
        </p:nvSpPr>
        <p:spPr>
          <a:xfrm>
            <a:off x="650224" y="1079780"/>
            <a:ext cx="7910700" cy="6012900"/>
          </a:xfrm>
          <a:prstGeom prst="rect">
            <a:avLst/>
          </a:prstGeom>
          <a:noFill/>
          <a:ln>
            <a:noFill/>
          </a:ln>
        </p:spPr>
        <p:txBody>
          <a:bodyPr anchorCtr="0" anchor="t" bIns="0" lIns="0" spcFirstLastPara="1" rIns="0" wrap="square" tIns="88900">
            <a:spAutoFit/>
          </a:bodyPr>
          <a:lstStyle/>
          <a:p>
            <a:pPr indent="-336550" lvl="0" marL="355600" marR="33655" rtl="0" algn="l">
              <a:lnSpc>
                <a:spcPct val="80000"/>
              </a:lnSpc>
              <a:spcBef>
                <a:spcPts val="0"/>
              </a:spcBef>
              <a:spcAft>
                <a:spcPts val="0"/>
              </a:spcAft>
              <a:buSzPts val="1700"/>
              <a:buFont typeface="Arial"/>
              <a:buChar char="•"/>
            </a:pPr>
            <a:r>
              <a:rPr lang="en-US" sz="2400">
                <a:latin typeface="Calibri"/>
                <a:ea typeface="Calibri"/>
                <a:cs typeface="Calibri"/>
                <a:sym typeface="Calibri"/>
              </a:rPr>
              <a:t>Acknowledging the WG3 efforts on communication methods and training needs,</a:t>
            </a:r>
            <a:endParaRPr sz="2400">
              <a:latin typeface="Calibri"/>
              <a:ea typeface="Calibri"/>
              <a:cs typeface="Calibri"/>
              <a:sym typeface="Calibri"/>
            </a:endParaRPr>
          </a:p>
          <a:p>
            <a:pPr indent="0" lvl="0" marL="457200" marR="33655" rtl="0" algn="l">
              <a:lnSpc>
                <a:spcPct val="80000"/>
              </a:lnSpc>
              <a:spcBef>
                <a:spcPts val="0"/>
              </a:spcBef>
              <a:spcAft>
                <a:spcPts val="0"/>
              </a:spcAft>
              <a:buNone/>
            </a:pPr>
            <a:r>
              <a:t/>
            </a:r>
            <a:endParaRPr sz="2400">
              <a:latin typeface="Calibri"/>
              <a:ea typeface="Calibri"/>
              <a:cs typeface="Calibri"/>
              <a:sym typeface="Calibri"/>
            </a:endParaRPr>
          </a:p>
          <a:p>
            <a:pPr indent="-336550" lvl="0" marL="355600" marR="183515" rtl="0" algn="l">
              <a:lnSpc>
                <a:spcPct val="80000"/>
              </a:lnSpc>
              <a:spcBef>
                <a:spcPts val="0"/>
              </a:spcBef>
              <a:spcAft>
                <a:spcPts val="0"/>
              </a:spcAft>
              <a:buSzPts val="1700"/>
              <a:buFont typeface="Arial"/>
              <a:buChar char="•"/>
            </a:pPr>
            <a:r>
              <a:rPr lang="en-US" sz="2400">
                <a:latin typeface="Calibri"/>
                <a:ea typeface="Calibri"/>
                <a:cs typeface="Calibri"/>
                <a:sym typeface="Calibri"/>
              </a:rPr>
              <a:t>Noting the coordination with UNDRR, ITU (EW4ALL pillar lead), WMO and Alert Hub on CAP,</a:t>
            </a:r>
            <a:endParaRPr sz="2400">
              <a:latin typeface="Calibri"/>
              <a:ea typeface="Calibri"/>
              <a:cs typeface="Calibri"/>
              <a:sym typeface="Calibri"/>
            </a:endParaRPr>
          </a:p>
          <a:p>
            <a:pPr indent="0" lvl="0" marL="457200" marR="183515" rtl="0" algn="l">
              <a:lnSpc>
                <a:spcPct val="80000"/>
              </a:lnSpc>
              <a:spcBef>
                <a:spcPts val="0"/>
              </a:spcBef>
              <a:spcAft>
                <a:spcPts val="0"/>
              </a:spcAft>
              <a:buNone/>
            </a:pPr>
            <a:r>
              <a:t/>
            </a:r>
            <a:endParaRPr sz="2400">
              <a:latin typeface="Calibri"/>
              <a:ea typeface="Calibri"/>
              <a:cs typeface="Calibri"/>
              <a:sym typeface="Calibri"/>
            </a:endParaRPr>
          </a:p>
          <a:p>
            <a:pPr indent="-381000" lvl="0" marL="355600" marR="145415" rtl="0" algn="l">
              <a:lnSpc>
                <a:spcPct val="8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Additionally </a:t>
            </a:r>
            <a:r>
              <a:rPr lang="en-US" sz="2400">
                <a:solidFill>
                  <a:schemeClr val="dk1"/>
                </a:solidFill>
                <a:latin typeface="Calibri"/>
                <a:ea typeface="Calibri"/>
                <a:cs typeface="Calibri"/>
                <a:sym typeface="Calibri"/>
              </a:rPr>
              <a:t>Noting the ITU plans for enhancing warning dissemination, including Cell Broadcast and SMART Seas Project,</a:t>
            </a:r>
            <a:endParaRPr sz="2400">
              <a:solidFill>
                <a:schemeClr val="dk1"/>
              </a:solidFill>
              <a:latin typeface="Calibri"/>
              <a:ea typeface="Calibri"/>
              <a:cs typeface="Calibri"/>
              <a:sym typeface="Calibri"/>
            </a:endParaRPr>
          </a:p>
          <a:p>
            <a:pPr indent="-381000" lvl="0" marL="355600" marR="145415" rtl="0" algn="l">
              <a:lnSpc>
                <a:spcPct val="80000"/>
              </a:lnSpc>
              <a:spcBef>
                <a:spcPts val="0"/>
              </a:spcBef>
              <a:spcAft>
                <a:spcPts val="0"/>
              </a:spcAft>
              <a:buClr>
                <a:schemeClr val="dk1"/>
              </a:buClr>
              <a:buSzPts val="2400"/>
              <a:buFont typeface="Calibri"/>
              <a:buChar char="•"/>
            </a:pPr>
            <a:r>
              <a:t/>
            </a:r>
            <a:endParaRPr sz="2400">
              <a:solidFill>
                <a:schemeClr val="dk1"/>
              </a:solidFill>
              <a:latin typeface="Calibri"/>
              <a:ea typeface="Calibri"/>
              <a:cs typeface="Calibri"/>
              <a:sym typeface="Calibri"/>
            </a:endParaRPr>
          </a:p>
          <a:p>
            <a:pPr indent="-336550" lvl="0" marL="355600" marR="145415" rtl="0" algn="l">
              <a:lnSpc>
                <a:spcPct val="80000"/>
              </a:lnSpc>
              <a:spcBef>
                <a:spcPts val="0"/>
              </a:spcBef>
              <a:spcAft>
                <a:spcPts val="0"/>
              </a:spcAft>
              <a:buSzPts val="1700"/>
              <a:buFont typeface="Arial"/>
              <a:buChar char="•"/>
            </a:pPr>
            <a:r>
              <a:rPr lang="en-US" sz="2400">
                <a:latin typeface="Calibri"/>
                <a:ea typeface="Calibri"/>
                <a:cs typeface="Calibri"/>
                <a:sym typeface="Calibri"/>
              </a:rPr>
              <a:t>Further Noting that a CAP training strategy has been developed for implementation in 2026,</a:t>
            </a:r>
            <a:endParaRPr sz="2400">
              <a:latin typeface="Calibri"/>
              <a:ea typeface="Calibri"/>
              <a:cs typeface="Calibri"/>
              <a:sym typeface="Calibri"/>
            </a:endParaRPr>
          </a:p>
          <a:p>
            <a:pPr indent="0" lvl="0" marL="0" marR="5080"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336550" lvl="0" marL="355600" marR="5080" rtl="0" algn="l">
              <a:lnSpc>
                <a:spcPct val="80000"/>
              </a:lnSpc>
              <a:spcBef>
                <a:spcPts val="0"/>
              </a:spcBef>
              <a:spcAft>
                <a:spcPts val="0"/>
              </a:spcAft>
              <a:buClr>
                <a:srgbClr val="000000"/>
              </a:buClr>
              <a:buSzPts val="1700"/>
              <a:buFont typeface="Arial"/>
              <a:buChar char="•"/>
            </a:pPr>
            <a:r>
              <a:rPr lang="en-US" sz="2400">
                <a:solidFill>
                  <a:srgbClr val="FF0000"/>
                </a:solidFill>
                <a:latin typeface="Calibri"/>
                <a:ea typeface="Calibri"/>
                <a:cs typeface="Calibri"/>
                <a:sym typeface="Calibri"/>
              </a:rPr>
              <a:t>Recommends the Working Group 3 to continue coordination with UNDRR, ITU, WMO, Alert Hub and other relevant organizations on strategic planning and training on CAP and other methods for enhanced tsunami warning dissemination and communication.</a:t>
            </a:r>
            <a:endParaRPr sz="24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500">
              <a:solidFill>
                <a:srgbClr val="FF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2" name="Shape 132"/>
        <p:cNvGrpSpPr/>
        <p:nvPr/>
      </p:nvGrpSpPr>
      <p:grpSpPr>
        <a:xfrm>
          <a:off x="0" y="0"/>
          <a:ext cx="0" cy="0"/>
          <a:chOff x="0" y="0"/>
          <a:chExt cx="0" cy="0"/>
        </a:xfrm>
      </p:grpSpPr>
      <p:sp>
        <p:nvSpPr>
          <p:cNvPr descr="$PPTXTitle" id="133" name="Google Shape;133;g3d85ca4a60c_0_15"/>
          <p:cNvSpPr txBox="1"/>
          <p:nvPr>
            <p:ph type="title"/>
          </p:nvPr>
        </p:nvSpPr>
        <p:spPr>
          <a:xfrm>
            <a:off x="3288725" y="235600"/>
            <a:ext cx="26337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(SOP)</a:t>
            </a:r>
            <a:endParaRPr/>
          </a:p>
        </p:txBody>
      </p:sp>
      <p:sp>
        <p:nvSpPr>
          <p:cNvPr id="134" name="Google Shape;134;g3d85ca4a60c_0_15"/>
          <p:cNvSpPr txBox="1"/>
          <p:nvPr/>
        </p:nvSpPr>
        <p:spPr>
          <a:xfrm>
            <a:off x="650224" y="1079780"/>
            <a:ext cx="7910700" cy="6105300"/>
          </a:xfrm>
          <a:prstGeom prst="rect">
            <a:avLst/>
          </a:prstGeom>
          <a:noFill/>
          <a:ln>
            <a:noFill/>
          </a:ln>
        </p:spPr>
        <p:txBody>
          <a:bodyPr anchorCtr="0" anchor="t" bIns="0" lIns="0" spcFirstLastPara="1" rIns="0" wrap="square" tIns="88900">
            <a:spAutoFit/>
          </a:bodyPr>
          <a:lstStyle/>
          <a:p>
            <a:pPr indent="-336550" lvl="0" marL="355600" marR="33655" rtl="0" algn="l">
              <a:lnSpc>
                <a:spcPct val="80000"/>
              </a:lnSpc>
              <a:spcBef>
                <a:spcPts val="0"/>
              </a:spcBef>
              <a:spcAft>
                <a:spcPts val="0"/>
              </a:spcAft>
              <a:buSzPts val="1700"/>
              <a:buFont typeface="Arial"/>
              <a:buChar char="•"/>
            </a:pPr>
            <a:r>
              <a:rPr lang="en-US" sz="2400">
                <a:latin typeface="Calibri"/>
                <a:ea typeface="Calibri"/>
                <a:cs typeface="Calibri"/>
                <a:sym typeface="Calibri"/>
              </a:rPr>
              <a:t>Noting the WG3 task to create a communication protocol and standardized information identifying minimum acceptable levels for communication and dissemination of tsunami early warning in all countries,</a:t>
            </a:r>
            <a:endParaRPr sz="2400">
              <a:latin typeface="Calibri"/>
              <a:ea typeface="Calibri"/>
              <a:cs typeface="Calibri"/>
              <a:sym typeface="Calibri"/>
            </a:endParaRPr>
          </a:p>
          <a:p>
            <a:pPr indent="0" lvl="0" marL="0" marR="33655" rtl="0" algn="l">
              <a:lnSpc>
                <a:spcPct val="80000"/>
              </a:lnSpc>
              <a:spcBef>
                <a:spcPts val="0"/>
              </a:spcBef>
              <a:spcAft>
                <a:spcPts val="0"/>
              </a:spcAft>
              <a:buNone/>
            </a:pPr>
            <a:r>
              <a:t/>
            </a:r>
            <a:endParaRPr sz="2400">
              <a:latin typeface="Calibri"/>
              <a:ea typeface="Calibri"/>
              <a:cs typeface="Calibri"/>
              <a:sym typeface="Calibri"/>
            </a:endParaRPr>
          </a:p>
          <a:p>
            <a:pPr indent="-336550" lvl="0" marL="355600" marR="183515" rtl="0" algn="l">
              <a:lnSpc>
                <a:spcPct val="80000"/>
              </a:lnSpc>
              <a:spcBef>
                <a:spcPts val="0"/>
              </a:spcBef>
              <a:spcAft>
                <a:spcPts val="0"/>
              </a:spcAft>
              <a:buSzPts val="1700"/>
              <a:buFont typeface="Arial"/>
              <a:buChar char="•"/>
            </a:pPr>
            <a:r>
              <a:rPr lang="en-US" sz="2400">
                <a:latin typeface="Calibri"/>
                <a:ea typeface="Calibri"/>
                <a:cs typeface="Calibri"/>
                <a:sym typeface="Calibri"/>
              </a:rPr>
              <a:t>Acknowledging the results from the CARIBE WAVE 26 evaluation survey: 97% national-level (30 of 31) and 70% local-level (21 of 30) respondents reported SOPs in place,</a:t>
            </a:r>
            <a:endParaRPr sz="2400">
              <a:latin typeface="Calibri"/>
              <a:ea typeface="Calibri"/>
              <a:cs typeface="Calibri"/>
              <a:sym typeface="Calibri"/>
            </a:endParaRPr>
          </a:p>
          <a:p>
            <a:pPr indent="0" lvl="0" marL="0" rtl="0" algn="l">
              <a:lnSpc>
                <a:spcPct val="100000"/>
              </a:lnSpc>
              <a:spcBef>
                <a:spcPts val="145"/>
              </a:spcBef>
              <a:spcAft>
                <a:spcPts val="0"/>
              </a:spcAft>
              <a:buSzPts val="2500"/>
              <a:buFont typeface="Arial"/>
              <a:buNone/>
            </a:pPr>
            <a:r>
              <a:t/>
            </a:r>
            <a:endParaRPr sz="2400">
              <a:latin typeface="Calibri"/>
              <a:ea typeface="Calibri"/>
              <a:cs typeface="Calibri"/>
              <a:sym typeface="Calibri"/>
            </a:endParaRPr>
          </a:p>
          <a:p>
            <a:pPr indent="-336550" lvl="0" marL="355600" marR="145415" rtl="0" algn="l">
              <a:lnSpc>
                <a:spcPct val="80000"/>
              </a:lnSpc>
              <a:spcBef>
                <a:spcPts val="0"/>
              </a:spcBef>
              <a:spcAft>
                <a:spcPts val="0"/>
              </a:spcAft>
              <a:buSzPts val="1700"/>
              <a:buFont typeface="Arial"/>
              <a:buChar char="•"/>
            </a:pPr>
            <a:r>
              <a:rPr lang="en-US" sz="2400">
                <a:latin typeface="Calibri"/>
                <a:ea typeface="Calibri"/>
                <a:cs typeface="Calibri"/>
                <a:sym typeface="Calibri"/>
              </a:rPr>
              <a:t>Noting that the gap between national and local SOPs highlights an area where continued capacity building is needed, particularly through the UNESCO/IOC Tsunami Ready Programme,</a:t>
            </a:r>
            <a:endParaRPr sz="2400">
              <a:latin typeface="Calibri"/>
              <a:ea typeface="Calibri"/>
              <a:cs typeface="Calibri"/>
              <a:sym typeface="Calibri"/>
            </a:endParaRPr>
          </a:p>
          <a:p>
            <a:pPr indent="0" lvl="0" marL="0" marR="5080"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336550" lvl="0" marL="355600" marR="5080" rtl="0" algn="l">
              <a:lnSpc>
                <a:spcPct val="80000"/>
              </a:lnSpc>
              <a:spcBef>
                <a:spcPts val="0"/>
              </a:spcBef>
              <a:spcAft>
                <a:spcPts val="0"/>
              </a:spcAft>
              <a:buClr>
                <a:srgbClr val="000000"/>
              </a:buClr>
              <a:buSzPts val="1700"/>
              <a:buFont typeface="Arial"/>
              <a:buChar char="•"/>
            </a:pPr>
            <a:r>
              <a:rPr lang="en-US" sz="2400">
                <a:solidFill>
                  <a:srgbClr val="FF0000"/>
                </a:solidFill>
                <a:latin typeface="Calibri"/>
                <a:ea typeface="Calibri"/>
                <a:cs typeface="Calibri"/>
                <a:sym typeface="Calibri"/>
              </a:rPr>
              <a:t>Recommends the Working Group 3 to continue the review of existing national and local SOPs and provide a report for the ICG XX.</a:t>
            </a:r>
            <a:endParaRPr sz="2400">
              <a:solidFill>
                <a:srgbClr val="FF0000"/>
              </a:solidFill>
              <a:latin typeface="Calibri"/>
              <a:ea typeface="Calibri"/>
              <a:cs typeface="Calibri"/>
              <a:sym typeface="Calibri"/>
            </a:endParaRPr>
          </a:p>
          <a:p>
            <a:pPr indent="0" lvl="0" marL="0" marR="5080"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50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8" name="Shape 138"/>
        <p:cNvGrpSpPr/>
        <p:nvPr/>
      </p:nvGrpSpPr>
      <p:grpSpPr>
        <a:xfrm>
          <a:off x="0" y="0"/>
          <a:ext cx="0" cy="0"/>
          <a:chOff x="0" y="0"/>
          <a:chExt cx="0" cy="0"/>
        </a:xfrm>
      </p:grpSpPr>
      <p:sp>
        <p:nvSpPr>
          <p:cNvPr descr="$PPTXTitle" id="139" name="Google Shape;139;g3d85ca4a60c_0_20"/>
          <p:cNvSpPr txBox="1"/>
          <p:nvPr>
            <p:ph type="title"/>
          </p:nvPr>
        </p:nvSpPr>
        <p:spPr>
          <a:xfrm>
            <a:off x="248100" y="270000"/>
            <a:ext cx="86478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(Comm Tests, PTWC, CATAC/EEW)</a:t>
            </a:r>
            <a:endParaRPr/>
          </a:p>
        </p:txBody>
      </p:sp>
      <p:sp>
        <p:nvSpPr>
          <p:cNvPr id="140" name="Google Shape;140;g3d85ca4a60c_0_20"/>
          <p:cNvSpPr txBox="1"/>
          <p:nvPr/>
        </p:nvSpPr>
        <p:spPr>
          <a:xfrm>
            <a:off x="650224" y="1079780"/>
            <a:ext cx="7910700" cy="6132900"/>
          </a:xfrm>
          <a:prstGeom prst="rect">
            <a:avLst/>
          </a:prstGeom>
          <a:noFill/>
          <a:ln>
            <a:noFill/>
          </a:ln>
        </p:spPr>
        <p:txBody>
          <a:bodyPr anchorCtr="0" anchor="t" bIns="0" lIns="0" spcFirstLastPara="1" rIns="0" wrap="square" tIns="88900">
            <a:spAutoFit/>
          </a:bodyPr>
          <a:lstStyle/>
          <a:p>
            <a:pPr indent="-317500" lvl="0" marL="355600" marR="33655" rtl="0" algn="l">
              <a:lnSpc>
                <a:spcPct val="80000"/>
              </a:lnSpc>
              <a:spcBef>
                <a:spcPts val="0"/>
              </a:spcBef>
              <a:spcAft>
                <a:spcPts val="0"/>
              </a:spcAft>
              <a:buSzPts val="1400"/>
              <a:buFont typeface="Arial"/>
              <a:buChar char="•"/>
            </a:pPr>
            <a:r>
              <a:rPr lang="en-US" sz="2100">
                <a:latin typeface="Calibri"/>
                <a:ea typeface="Calibri"/>
                <a:cs typeface="Calibri"/>
                <a:sym typeface="Calibri"/>
              </a:rPr>
              <a:t>Recalls that PTWC and CATAC were to coordinate and conduct communication tests following notification to Member States, and report results to WG3 and ICG,</a:t>
            </a:r>
            <a:endParaRPr sz="2100">
              <a:latin typeface="Calibri"/>
              <a:ea typeface="Calibri"/>
              <a:cs typeface="Calibri"/>
              <a:sym typeface="Calibri"/>
            </a:endParaRPr>
          </a:p>
          <a:p>
            <a:pPr indent="0" lvl="0" marL="457200" marR="33655" rtl="0" algn="l">
              <a:lnSpc>
                <a:spcPct val="80000"/>
              </a:lnSpc>
              <a:spcBef>
                <a:spcPts val="0"/>
              </a:spcBef>
              <a:spcAft>
                <a:spcPts val="0"/>
              </a:spcAft>
              <a:buNone/>
            </a:pPr>
            <a:r>
              <a:t/>
            </a:r>
            <a:endParaRPr sz="2100">
              <a:latin typeface="Calibri"/>
              <a:ea typeface="Calibri"/>
              <a:cs typeface="Calibri"/>
              <a:sym typeface="Calibri"/>
            </a:endParaRPr>
          </a:p>
          <a:p>
            <a:pPr indent="-317500" lvl="0" marL="355600" marR="183515" rtl="0" algn="l">
              <a:lnSpc>
                <a:spcPct val="80000"/>
              </a:lnSpc>
              <a:spcBef>
                <a:spcPts val="0"/>
              </a:spcBef>
              <a:spcAft>
                <a:spcPts val="0"/>
              </a:spcAft>
              <a:buSzPts val="1400"/>
              <a:buFont typeface="Arial"/>
              <a:buChar char="•"/>
            </a:pPr>
            <a:r>
              <a:rPr lang="en-US" sz="2100">
                <a:latin typeface="Calibri"/>
                <a:ea typeface="Calibri"/>
                <a:cs typeface="Calibri"/>
                <a:sym typeface="Calibri"/>
              </a:rPr>
              <a:t>Further recalls the WG3 task to evaluate communication tests and tsunami exercises, to identify weaknesses and make recommendations to strengthen delivery systems,</a:t>
            </a:r>
            <a:endParaRPr sz="2100">
              <a:latin typeface="Calibri"/>
              <a:ea typeface="Calibri"/>
              <a:cs typeface="Calibri"/>
              <a:sym typeface="Calibri"/>
            </a:endParaRPr>
          </a:p>
          <a:p>
            <a:pPr indent="0" lvl="0" marL="0" rtl="0" algn="l">
              <a:lnSpc>
                <a:spcPct val="100000"/>
              </a:lnSpc>
              <a:spcBef>
                <a:spcPts val="145"/>
              </a:spcBef>
              <a:spcAft>
                <a:spcPts val="0"/>
              </a:spcAft>
              <a:buSzPts val="2500"/>
              <a:buFont typeface="Arial"/>
              <a:buNone/>
            </a:pPr>
            <a:r>
              <a:t/>
            </a:r>
            <a:endParaRPr sz="2100">
              <a:latin typeface="Calibri"/>
              <a:ea typeface="Calibri"/>
              <a:cs typeface="Calibri"/>
              <a:sym typeface="Calibri"/>
            </a:endParaRPr>
          </a:p>
          <a:p>
            <a:pPr indent="-317500" lvl="0" marL="355600" marR="145415" rtl="0" algn="l">
              <a:lnSpc>
                <a:spcPct val="80000"/>
              </a:lnSpc>
              <a:spcBef>
                <a:spcPts val="0"/>
              </a:spcBef>
              <a:spcAft>
                <a:spcPts val="0"/>
              </a:spcAft>
              <a:buSzPts val="1400"/>
              <a:buFont typeface="Arial"/>
              <a:buChar char="•"/>
            </a:pPr>
            <a:r>
              <a:rPr lang="en-US" sz="2100">
                <a:latin typeface="Calibri"/>
                <a:ea typeface="Calibri"/>
                <a:cs typeface="Calibri"/>
                <a:sym typeface="Calibri"/>
              </a:rPr>
              <a:t>Notes that the Revised User’s Guide for the PTWC Procedures and Products for CARIBE-EWS was published in May 2025 and that the new products will be implemented by PTWC in August 2026.</a:t>
            </a:r>
            <a:endParaRPr sz="2100">
              <a:latin typeface="Calibri"/>
              <a:ea typeface="Calibri"/>
              <a:cs typeface="Calibri"/>
              <a:sym typeface="Calibri"/>
            </a:endParaRPr>
          </a:p>
          <a:p>
            <a:pPr indent="0" lvl="0" marL="457200" marR="145415" rtl="0" algn="l">
              <a:lnSpc>
                <a:spcPct val="80000"/>
              </a:lnSpc>
              <a:spcBef>
                <a:spcPts val="0"/>
              </a:spcBef>
              <a:spcAft>
                <a:spcPts val="0"/>
              </a:spcAft>
              <a:buNone/>
            </a:pPr>
            <a:r>
              <a:t/>
            </a:r>
            <a:endParaRPr sz="2100">
              <a:latin typeface="Calibri"/>
              <a:ea typeface="Calibri"/>
              <a:cs typeface="Calibri"/>
              <a:sym typeface="Calibri"/>
            </a:endParaRPr>
          </a:p>
          <a:p>
            <a:pPr indent="-317500" lvl="0" marL="355600" marR="145415" rtl="0" algn="l">
              <a:lnSpc>
                <a:spcPct val="80000"/>
              </a:lnSpc>
              <a:spcBef>
                <a:spcPts val="0"/>
              </a:spcBef>
              <a:spcAft>
                <a:spcPts val="0"/>
              </a:spcAft>
              <a:buClr>
                <a:schemeClr val="dk1"/>
              </a:buClr>
              <a:buSzPts val="1400"/>
              <a:buChar char="•"/>
            </a:pPr>
            <a:r>
              <a:rPr lang="en-US" sz="2100">
                <a:solidFill>
                  <a:schemeClr val="dk1"/>
                </a:solidFill>
                <a:latin typeface="Calibri"/>
                <a:ea typeface="Calibri"/>
                <a:cs typeface="Calibri"/>
                <a:sym typeface="Calibri"/>
              </a:rPr>
              <a:t>Notes further advances by CATAC, including in Earthquake Early Warning, and potential applications for Tsunami warning and communication,</a:t>
            </a:r>
            <a:endParaRPr sz="2100">
              <a:solidFill>
                <a:schemeClr val="dk1"/>
              </a:solidFill>
              <a:latin typeface="Calibri"/>
              <a:ea typeface="Calibri"/>
              <a:cs typeface="Calibri"/>
              <a:sym typeface="Calibri"/>
            </a:endParaRPr>
          </a:p>
          <a:p>
            <a:pPr indent="0" lvl="0" marL="457200" marR="145415" rtl="0" algn="l">
              <a:lnSpc>
                <a:spcPct val="80000"/>
              </a:lnSpc>
              <a:spcBef>
                <a:spcPts val="0"/>
              </a:spcBef>
              <a:spcAft>
                <a:spcPts val="0"/>
              </a:spcAft>
              <a:buNone/>
            </a:pPr>
            <a:r>
              <a:t/>
            </a:r>
            <a:endParaRPr sz="2100">
              <a:solidFill>
                <a:srgbClr val="FF0000"/>
              </a:solidFill>
              <a:latin typeface="Calibri"/>
              <a:ea typeface="Calibri"/>
              <a:cs typeface="Calibri"/>
              <a:sym typeface="Calibri"/>
            </a:endParaRPr>
          </a:p>
          <a:p>
            <a:pPr indent="-317500" lvl="0" marL="355600" marR="5080" rtl="0" algn="l">
              <a:lnSpc>
                <a:spcPct val="80000"/>
              </a:lnSpc>
              <a:spcBef>
                <a:spcPts val="0"/>
              </a:spcBef>
              <a:spcAft>
                <a:spcPts val="0"/>
              </a:spcAft>
              <a:buClr>
                <a:srgbClr val="000000"/>
              </a:buClr>
              <a:buSzPts val="1400"/>
              <a:buFont typeface="Arial"/>
              <a:buChar char="•"/>
            </a:pPr>
            <a:r>
              <a:rPr lang="en-US" sz="2100">
                <a:solidFill>
                  <a:srgbClr val="FF0000"/>
                </a:solidFill>
                <a:latin typeface="Calibri"/>
                <a:ea typeface="Calibri"/>
                <a:cs typeface="Calibri"/>
                <a:sym typeface="Calibri"/>
              </a:rPr>
              <a:t>Recommends CATAC to continue to share, explore and integrate EQEW applications into its tsunami services and products for its TWFP and NTWCs, and report to ICG XX.</a:t>
            </a:r>
            <a:endParaRPr sz="21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100">
              <a:solidFill>
                <a:srgbClr val="FF0000"/>
              </a:solidFill>
              <a:latin typeface="Calibri"/>
              <a:ea typeface="Calibri"/>
              <a:cs typeface="Calibri"/>
              <a:sym typeface="Calibri"/>
            </a:endParaRPr>
          </a:p>
          <a:p>
            <a:pPr indent="0" lvl="0" marL="0" marR="5080" rtl="0" algn="l">
              <a:lnSpc>
                <a:spcPct val="80000"/>
              </a:lnSpc>
              <a:spcBef>
                <a:spcPts val="0"/>
              </a:spcBef>
              <a:spcAft>
                <a:spcPts val="0"/>
              </a:spcAft>
              <a:buNone/>
            </a:pPr>
            <a:r>
              <a:t/>
            </a:r>
            <a:endParaRPr sz="21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100">
              <a:solidFill>
                <a:srgbClr val="FF0000"/>
              </a:solidFill>
              <a:latin typeface="Calibri"/>
              <a:ea typeface="Calibri"/>
              <a:cs typeface="Calibri"/>
              <a:sym typeface="Calibri"/>
            </a:endParaRPr>
          </a:p>
          <a:p>
            <a:pPr indent="0" lvl="0" marL="457200" marR="5080" rtl="0" algn="l">
              <a:lnSpc>
                <a:spcPct val="80000"/>
              </a:lnSpc>
              <a:spcBef>
                <a:spcPts val="0"/>
              </a:spcBef>
              <a:spcAft>
                <a:spcPts val="0"/>
              </a:spcAft>
              <a:buNone/>
            </a:pPr>
            <a:r>
              <a:t/>
            </a:r>
            <a:endParaRPr sz="2200">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descr="$PPTXTitle" id="145" name="Google Shape;145;g3d85ca4a60c_0_26"/>
          <p:cNvSpPr txBox="1"/>
          <p:nvPr>
            <p:ph type="title"/>
          </p:nvPr>
        </p:nvSpPr>
        <p:spPr>
          <a:xfrm>
            <a:off x="1289250" y="287200"/>
            <a:ext cx="6565500" cy="628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a:t>Cont. (CATAC Users Guide)</a:t>
            </a:r>
            <a:endParaRPr/>
          </a:p>
        </p:txBody>
      </p:sp>
      <p:sp>
        <p:nvSpPr>
          <p:cNvPr id="146" name="Google Shape;146;g3d85ca4a60c_0_26"/>
          <p:cNvSpPr txBox="1"/>
          <p:nvPr/>
        </p:nvSpPr>
        <p:spPr>
          <a:xfrm>
            <a:off x="650225" y="1079775"/>
            <a:ext cx="7910700" cy="4024200"/>
          </a:xfrm>
          <a:prstGeom prst="rect">
            <a:avLst/>
          </a:prstGeom>
          <a:noFill/>
          <a:ln>
            <a:noFill/>
          </a:ln>
        </p:spPr>
        <p:txBody>
          <a:bodyPr anchorCtr="0" anchor="t" bIns="0" lIns="0" spcFirstLastPara="1" rIns="0" wrap="square" tIns="88900">
            <a:spAutoFit/>
          </a:bodyPr>
          <a:lstStyle/>
          <a:p>
            <a:pPr indent="-336550" lvl="0" marL="355600" marR="33655" rtl="0" algn="l">
              <a:lnSpc>
                <a:spcPct val="80000"/>
              </a:lnSpc>
              <a:spcBef>
                <a:spcPts val="0"/>
              </a:spcBef>
              <a:spcAft>
                <a:spcPts val="0"/>
              </a:spcAft>
              <a:buSzPts val="1700"/>
              <a:buFont typeface="Arial"/>
              <a:buChar char="•"/>
            </a:pPr>
            <a:r>
              <a:rPr lang="en-US" sz="2400">
                <a:latin typeface="Calibri"/>
                <a:ea typeface="Calibri"/>
                <a:cs typeface="Calibri"/>
                <a:sym typeface="Calibri"/>
              </a:rPr>
              <a:t>Notes the User’s Guide for the Central American Tsunami Advisory Center (CATAC), English, version 2026,</a:t>
            </a:r>
            <a:endParaRPr sz="2400">
              <a:latin typeface="Calibri"/>
              <a:ea typeface="Calibri"/>
              <a:cs typeface="Calibri"/>
              <a:sym typeface="Calibri"/>
            </a:endParaRPr>
          </a:p>
          <a:p>
            <a:pPr indent="0" lvl="0" marL="0" marR="33655" rtl="0" algn="l">
              <a:lnSpc>
                <a:spcPct val="80000"/>
              </a:lnSpc>
              <a:spcBef>
                <a:spcPts val="0"/>
              </a:spcBef>
              <a:spcAft>
                <a:spcPts val="0"/>
              </a:spcAft>
              <a:buNone/>
            </a:pPr>
            <a:r>
              <a:t/>
            </a:r>
            <a:endParaRPr sz="2400">
              <a:latin typeface="Calibri"/>
              <a:ea typeface="Calibri"/>
              <a:cs typeface="Calibri"/>
              <a:sym typeface="Calibri"/>
            </a:endParaRPr>
          </a:p>
          <a:p>
            <a:pPr indent="-336550" lvl="0" marL="355600" marR="183515" rtl="0" algn="l">
              <a:lnSpc>
                <a:spcPct val="80000"/>
              </a:lnSpc>
              <a:spcBef>
                <a:spcPts val="0"/>
              </a:spcBef>
              <a:spcAft>
                <a:spcPts val="0"/>
              </a:spcAft>
              <a:buClr>
                <a:schemeClr val="dk1"/>
              </a:buClr>
              <a:buSzPts val="1700"/>
              <a:buFont typeface="Arial"/>
              <a:buChar char="•"/>
            </a:pPr>
            <a:r>
              <a:rPr lang="en-US" sz="2400">
                <a:solidFill>
                  <a:schemeClr val="dk1"/>
                </a:solidFill>
                <a:latin typeface="Calibri"/>
                <a:ea typeface="Calibri"/>
                <a:cs typeface="Calibri"/>
                <a:sym typeface="Calibri"/>
              </a:rPr>
              <a:t>Recalls that CATAC is serving as an interim sub-regional Tsunami Service Provider for Central America for both the PTWS and CARIBE-EWS. </a:t>
            </a:r>
            <a:endParaRPr sz="2400">
              <a:solidFill>
                <a:schemeClr val="dk1"/>
              </a:solidFill>
              <a:latin typeface="Calibri"/>
              <a:ea typeface="Calibri"/>
              <a:cs typeface="Calibri"/>
              <a:sym typeface="Calibri"/>
            </a:endParaRPr>
          </a:p>
          <a:p>
            <a:pPr indent="0" lvl="0" marL="457200" marR="183515"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336550" lvl="0" marL="355600" marR="183515" rtl="0" algn="l">
              <a:lnSpc>
                <a:spcPct val="80000"/>
              </a:lnSpc>
              <a:spcBef>
                <a:spcPts val="0"/>
              </a:spcBef>
              <a:spcAft>
                <a:spcPts val="0"/>
              </a:spcAft>
              <a:buClr>
                <a:srgbClr val="FF0000"/>
              </a:buClr>
              <a:buSzPts val="1700"/>
              <a:buFont typeface="Arial"/>
              <a:buChar char="•"/>
            </a:pPr>
            <a:r>
              <a:rPr lang="en-US" sz="2400">
                <a:solidFill>
                  <a:srgbClr val="FF0000"/>
                </a:solidFill>
                <a:latin typeface="Calibri"/>
                <a:ea typeface="Calibri"/>
                <a:cs typeface="Calibri"/>
                <a:sym typeface="Calibri"/>
              </a:rPr>
              <a:t>Recommends that the Secretariat coordinate between CATAC and the CARIBE-EWS and PTWS Steering Committees for the publication of the Users Guide by IOC.</a:t>
            </a:r>
            <a:endParaRPr sz="2400">
              <a:solidFill>
                <a:srgbClr val="FF0000"/>
              </a:solidFill>
              <a:latin typeface="Calibri"/>
              <a:ea typeface="Calibri"/>
              <a:cs typeface="Calibri"/>
              <a:sym typeface="Calibri"/>
            </a:endParaRPr>
          </a:p>
          <a:p>
            <a:pPr indent="0" lvl="0" marL="0" rtl="0" algn="l">
              <a:lnSpc>
                <a:spcPct val="100000"/>
              </a:lnSpc>
              <a:spcBef>
                <a:spcPts val="145"/>
              </a:spcBef>
              <a:spcAft>
                <a:spcPts val="0"/>
              </a:spcAft>
              <a:buSzPts val="2500"/>
              <a:buFont typeface="Arial"/>
              <a:buNone/>
            </a:pPr>
            <a:r>
              <a:t/>
            </a:r>
            <a:endParaRPr sz="2400">
              <a:latin typeface="Calibri"/>
              <a:ea typeface="Calibri"/>
              <a:cs typeface="Calibri"/>
              <a:sym typeface="Calibri"/>
            </a:endParaRPr>
          </a:p>
          <a:p>
            <a:pPr indent="0" lvl="0" marL="457200" marR="145415" rtl="0" algn="l">
              <a:lnSpc>
                <a:spcPct val="80000"/>
              </a:lnSpc>
              <a:spcBef>
                <a:spcPts val="0"/>
              </a:spcBef>
              <a:spcAft>
                <a:spcPts val="0"/>
              </a:spcAft>
              <a:buNone/>
            </a:pPr>
            <a:r>
              <a:t/>
            </a:r>
            <a:endParaRPr sz="2400">
              <a:latin typeface="Calibri"/>
              <a:ea typeface="Calibri"/>
              <a:cs typeface="Calibri"/>
              <a:sym typeface="Calibri"/>
            </a:endParaRPr>
          </a:p>
          <a:p>
            <a:pPr indent="0" lvl="0" marL="0" marR="5080"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0" name="Shape 150"/>
        <p:cNvGrpSpPr/>
        <p:nvPr/>
      </p:nvGrpSpPr>
      <p:grpSpPr>
        <a:xfrm>
          <a:off x="0" y="0"/>
          <a:ext cx="0" cy="0"/>
          <a:chOff x="0" y="0"/>
          <a:chExt cx="0" cy="0"/>
        </a:xfrm>
      </p:grpSpPr>
      <p:sp>
        <p:nvSpPr>
          <p:cNvPr descr="$PPTXTitle" id="151" name="Google Shape;151;g3d85ca4a60c_0_31"/>
          <p:cNvSpPr txBox="1"/>
          <p:nvPr>
            <p:ph type="title"/>
          </p:nvPr>
        </p:nvSpPr>
        <p:spPr>
          <a:xfrm>
            <a:off x="1289250" y="287200"/>
            <a:ext cx="6565500" cy="628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a:t>Cont. (AI)</a:t>
            </a:r>
            <a:endParaRPr/>
          </a:p>
        </p:txBody>
      </p:sp>
      <p:sp>
        <p:nvSpPr>
          <p:cNvPr id="152" name="Google Shape;152;g3d85ca4a60c_0_31"/>
          <p:cNvSpPr txBox="1"/>
          <p:nvPr/>
        </p:nvSpPr>
        <p:spPr>
          <a:xfrm>
            <a:off x="650225" y="1079775"/>
            <a:ext cx="7910700" cy="5113800"/>
          </a:xfrm>
          <a:prstGeom prst="rect">
            <a:avLst/>
          </a:prstGeom>
          <a:noFill/>
          <a:ln>
            <a:noFill/>
          </a:ln>
        </p:spPr>
        <p:txBody>
          <a:bodyPr anchorCtr="0" anchor="t" bIns="0" lIns="0" spcFirstLastPara="1" rIns="0" wrap="square" tIns="88900">
            <a:spAutoFit/>
          </a:bodyPr>
          <a:lstStyle/>
          <a:p>
            <a:pPr indent="-336550" lvl="0" marL="355600" marR="33655" rtl="0" algn="l">
              <a:lnSpc>
                <a:spcPct val="80000"/>
              </a:lnSpc>
              <a:spcBef>
                <a:spcPts val="0"/>
              </a:spcBef>
              <a:spcAft>
                <a:spcPts val="0"/>
              </a:spcAft>
              <a:buSzPts val="1700"/>
              <a:buFont typeface="Arial"/>
              <a:buChar char="•"/>
            </a:pPr>
            <a:r>
              <a:rPr lang="en-US" sz="2400">
                <a:latin typeface="Calibri"/>
                <a:ea typeface="Calibri"/>
                <a:cs typeface="Calibri"/>
                <a:sym typeface="Calibri"/>
              </a:rPr>
              <a:t>Notes that AI is having a greater relevance in the warning enterprise for tsunami warning dissemination and communication and its potential impact on the protection of life and property,</a:t>
            </a:r>
            <a:endParaRPr sz="2400">
              <a:latin typeface="Calibri"/>
              <a:ea typeface="Calibri"/>
              <a:cs typeface="Calibri"/>
              <a:sym typeface="Calibri"/>
            </a:endParaRPr>
          </a:p>
          <a:p>
            <a:pPr indent="0" lvl="0" marL="0" marR="33655" rtl="0" algn="l">
              <a:lnSpc>
                <a:spcPct val="80000"/>
              </a:lnSpc>
              <a:spcBef>
                <a:spcPts val="0"/>
              </a:spcBef>
              <a:spcAft>
                <a:spcPts val="0"/>
              </a:spcAft>
              <a:buNone/>
            </a:pPr>
            <a:r>
              <a:t/>
            </a:r>
            <a:endParaRPr sz="2400">
              <a:solidFill>
                <a:schemeClr val="dk1"/>
              </a:solidFill>
              <a:latin typeface="Calibri"/>
              <a:ea typeface="Calibri"/>
              <a:cs typeface="Calibri"/>
              <a:sym typeface="Calibri"/>
            </a:endParaRPr>
          </a:p>
          <a:p>
            <a:pPr indent="-336550" lvl="0" marL="355600" marR="183515" rtl="0" algn="l">
              <a:lnSpc>
                <a:spcPct val="80000"/>
              </a:lnSpc>
              <a:spcBef>
                <a:spcPts val="0"/>
              </a:spcBef>
              <a:spcAft>
                <a:spcPts val="0"/>
              </a:spcAft>
              <a:buClr>
                <a:schemeClr val="dk1"/>
              </a:buClr>
              <a:buSzPts val="1700"/>
              <a:buFont typeface="Arial"/>
              <a:buChar char="•"/>
            </a:pPr>
            <a:r>
              <a:rPr lang="en-US" sz="2400">
                <a:solidFill>
                  <a:schemeClr val="dk1"/>
                </a:solidFill>
                <a:latin typeface="Calibri"/>
                <a:ea typeface="Calibri"/>
                <a:cs typeface="Calibri"/>
                <a:sym typeface="Calibri"/>
              </a:rPr>
              <a:t>Further Notes the need for more coherence across the emergency management community and warning enterprise on the role of AI, given the nature of tsunami warnings. </a:t>
            </a:r>
            <a:endParaRPr sz="2400">
              <a:solidFill>
                <a:schemeClr val="dk1"/>
              </a:solidFill>
              <a:latin typeface="Calibri"/>
              <a:ea typeface="Calibri"/>
              <a:cs typeface="Calibri"/>
              <a:sym typeface="Calibri"/>
            </a:endParaRPr>
          </a:p>
          <a:p>
            <a:pPr indent="0" lvl="0" marL="457200" marR="183515"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336550" lvl="0" marL="355600" marR="183515" rtl="0" algn="l">
              <a:lnSpc>
                <a:spcPct val="80000"/>
              </a:lnSpc>
              <a:spcBef>
                <a:spcPts val="0"/>
              </a:spcBef>
              <a:spcAft>
                <a:spcPts val="0"/>
              </a:spcAft>
              <a:buClr>
                <a:srgbClr val="FF0000"/>
              </a:buClr>
              <a:buSzPts val="1700"/>
              <a:buFont typeface="Arial"/>
              <a:buChar char="•"/>
            </a:pPr>
            <a:r>
              <a:rPr lang="en-US" sz="2400">
                <a:solidFill>
                  <a:srgbClr val="FF0000"/>
                </a:solidFill>
                <a:latin typeface="Calibri"/>
                <a:ea typeface="Calibri"/>
                <a:cs typeface="Calibri"/>
                <a:sym typeface="Calibri"/>
              </a:rPr>
              <a:t>Recommends WG3 to explore with stakeholders the role of AI on tsunami warning dissemination and communication.</a:t>
            </a:r>
            <a:endParaRPr sz="2400">
              <a:solidFill>
                <a:srgbClr val="FF0000"/>
              </a:solidFill>
              <a:latin typeface="Calibri"/>
              <a:ea typeface="Calibri"/>
              <a:cs typeface="Calibri"/>
              <a:sym typeface="Calibri"/>
            </a:endParaRPr>
          </a:p>
          <a:p>
            <a:pPr indent="0" lvl="0" marL="0" marR="183515" rtl="0" algn="l">
              <a:lnSpc>
                <a:spcPct val="80000"/>
              </a:lnSpc>
              <a:spcBef>
                <a:spcPts val="0"/>
              </a:spcBef>
              <a:spcAft>
                <a:spcPts val="0"/>
              </a:spcAft>
              <a:buNone/>
            </a:pPr>
            <a:r>
              <a:t/>
            </a:r>
            <a:endParaRPr sz="2400">
              <a:solidFill>
                <a:srgbClr val="FF0000"/>
              </a:solidFill>
              <a:latin typeface="Calibri"/>
              <a:ea typeface="Calibri"/>
              <a:cs typeface="Calibri"/>
              <a:sym typeface="Calibri"/>
            </a:endParaRPr>
          </a:p>
          <a:p>
            <a:pPr indent="-336550" lvl="0" marL="355600" marR="145415" rtl="0" algn="l">
              <a:lnSpc>
                <a:spcPct val="80000"/>
              </a:lnSpc>
              <a:spcBef>
                <a:spcPts val="0"/>
              </a:spcBef>
              <a:spcAft>
                <a:spcPts val="0"/>
              </a:spcAft>
              <a:buClr>
                <a:schemeClr val="dk1"/>
              </a:buClr>
              <a:buSzPts val="1700"/>
              <a:buChar char="•"/>
            </a:pPr>
            <a:r>
              <a:rPr lang="en-US" sz="2400">
                <a:solidFill>
                  <a:schemeClr val="dk1"/>
                </a:solidFill>
                <a:latin typeface="Calibri"/>
                <a:ea typeface="Calibri"/>
                <a:cs typeface="Calibri"/>
                <a:sym typeface="Calibri"/>
              </a:rPr>
              <a:t>Appreciates the support that the International Tsunami Information Centre Caribbean Office has provided to Working Group 3 with as the contributions of other stakeholders;</a:t>
            </a:r>
            <a:endParaRPr sz="2400">
              <a:solidFill>
                <a:srgbClr val="FF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6" name="Shape 156"/>
        <p:cNvGrpSpPr/>
        <p:nvPr/>
      </p:nvGrpSpPr>
      <p:grpSpPr>
        <a:xfrm>
          <a:off x="0" y="0"/>
          <a:ext cx="0" cy="0"/>
          <a:chOff x="0" y="0"/>
          <a:chExt cx="0" cy="0"/>
        </a:xfrm>
      </p:grpSpPr>
      <p:sp>
        <p:nvSpPr>
          <p:cNvPr descr="$PPTXTitle" id="157" name="Google Shape;157;p19"/>
          <p:cNvSpPr txBox="1"/>
          <p:nvPr>
            <p:ph type="title"/>
          </p:nvPr>
        </p:nvSpPr>
        <p:spPr>
          <a:xfrm>
            <a:off x="685800" y="2130551"/>
            <a:ext cx="7772400" cy="1470025"/>
          </a:xfrm>
          <a:prstGeom prst="rect">
            <a:avLst/>
          </a:prstGeom>
          <a:solidFill>
            <a:srgbClr val="365F92"/>
          </a:solidFill>
          <a:ln>
            <a:noFill/>
          </a:ln>
        </p:spPr>
        <p:txBody>
          <a:bodyPr anchorCtr="0" anchor="t" bIns="0" lIns="0" spcFirstLastPara="1" rIns="0" wrap="square" tIns="9525">
            <a:spAutoFit/>
          </a:bodyPr>
          <a:lstStyle/>
          <a:p>
            <a:pPr indent="0" lvl="0" marL="0" rtl="0" algn="l">
              <a:lnSpc>
                <a:spcPct val="100000"/>
              </a:lnSpc>
              <a:spcBef>
                <a:spcPts val="0"/>
              </a:spcBef>
              <a:spcAft>
                <a:spcPts val="0"/>
              </a:spcAft>
              <a:buNone/>
            </a:pPr>
            <a:r>
              <a:t/>
            </a:r>
            <a:endParaRPr sz="3200">
              <a:latin typeface="Times New Roman"/>
              <a:ea typeface="Times New Roman"/>
              <a:cs typeface="Times New Roman"/>
              <a:sym typeface="Times New Roman"/>
            </a:endParaRPr>
          </a:p>
          <a:p>
            <a:pPr indent="0" lvl="0" marL="635" rtl="0" algn="ctr">
              <a:lnSpc>
                <a:spcPct val="100000"/>
              </a:lnSpc>
              <a:spcBef>
                <a:spcPts val="0"/>
              </a:spcBef>
              <a:spcAft>
                <a:spcPts val="0"/>
              </a:spcAft>
              <a:buNone/>
            </a:pPr>
            <a:r>
              <a:rPr lang="en-US" sz="3200">
                <a:solidFill>
                  <a:srgbClr val="F1F1F1"/>
                </a:solidFill>
                <a:latin typeface="Times New Roman"/>
                <a:ea typeface="Times New Roman"/>
                <a:cs typeface="Times New Roman"/>
                <a:sym typeface="Times New Roman"/>
              </a:rPr>
              <a:t>Thank You!</a:t>
            </a:r>
            <a:endParaRPr sz="3200">
              <a:latin typeface="Times New Roman"/>
              <a:ea typeface="Times New Roman"/>
              <a:cs typeface="Times New Roman"/>
              <a:sym typeface="Times New Roman"/>
            </a:endParaRPr>
          </a:p>
        </p:txBody>
      </p:sp>
      <p:sp>
        <p:nvSpPr>
          <p:cNvPr id="158" name="Google Shape;158;p19"/>
          <p:cNvSpPr txBox="1"/>
          <p:nvPr/>
        </p:nvSpPr>
        <p:spPr>
          <a:xfrm>
            <a:off x="122919" y="6501405"/>
            <a:ext cx="1533525" cy="23876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400">
                <a:latin typeface="Times New Roman"/>
                <a:ea typeface="Times New Roman"/>
                <a:cs typeface="Times New Roman"/>
                <a:sym typeface="Times New Roman"/>
              </a:rPr>
              <a:t>#TSUNAMIREADY</a:t>
            </a:r>
            <a:endParaRPr sz="14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162" name="Shape 162"/>
        <p:cNvGrpSpPr/>
        <p:nvPr/>
      </p:nvGrpSpPr>
      <p:grpSpPr>
        <a:xfrm>
          <a:off x="0" y="0"/>
          <a:ext cx="0" cy="0"/>
          <a:chOff x="0" y="0"/>
          <a:chExt cx="0" cy="0"/>
        </a:xfrm>
      </p:grpSpPr>
      <p:sp>
        <p:nvSpPr>
          <p:cNvPr descr="$PPTXTitle" id="163" name="Google Shape;163;p14"/>
          <p:cNvSpPr txBox="1"/>
          <p:nvPr>
            <p:ph type="title"/>
          </p:nvPr>
        </p:nvSpPr>
        <p:spPr>
          <a:xfrm>
            <a:off x="2958210" y="236504"/>
            <a:ext cx="3227705" cy="6356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(Training)</a:t>
            </a:r>
            <a:endParaRPr/>
          </a:p>
        </p:txBody>
      </p:sp>
      <p:sp>
        <p:nvSpPr>
          <p:cNvPr id="164" name="Google Shape;164;p14"/>
          <p:cNvSpPr txBox="1"/>
          <p:nvPr/>
        </p:nvSpPr>
        <p:spPr>
          <a:xfrm>
            <a:off x="650224" y="1028456"/>
            <a:ext cx="7896859" cy="5595620"/>
          </a:xfrm>
          <a:prstGeom prst="rect">
            <a:avLst/>
          </a:prstGeom>
          <a:noFill/>
          <a:ln>
            <a:noFill/>
          </a:ln>
        </p:spPr>
        <p:txBody>
          <a:bodyPr anchorCtr="0" anchor="t" bIns="0" lIns="0" spcFirstLastPara="1" rIns="0" wrap="square" tIns="80000">
            <a:spAutoFit/>
          </a:bodyPr>
          <a:lstStyle/>
          <a:p>
            <a:pPr indent="-342900" lvl="0" marL="355600" marR="168910" rtl="0" algn="l">
              <a:lnSpc>
                <a:spcPct val="80000"/>
              </a:lnSpc>
              <a:spcBef>
                <a:spcPts val="0"/>
              </a:spcBef>
              <a:spcAft>
                <a:spcPts val="0"/>
              </a:spcAft>
              <a:buSzPts val="1800"/>
              <a:buFont typeface="Arial"/>
              <a:buChar char="•"/>
            </a:pPr>
            <a:r>
              <a:rPr lang="en-US" sz="2200">
                <a:latin typeface="Calibri"/>
                <a:ea typeface="Calibri"/>
                <a:cs typeface="Calibri"/>
                <a:sym typeface="Calibri"/>
              </a:rPr>
              <a:t>Acknowledging the WG 3 report on the survey conducted among Member States on communication methods used and training required,</a:t>
            </a:r>
            <a:endParaRPr sz="2200">
              <a:latin typeface="Calibri"/>
              <a:ea typeface="Calibri"/>
              <a:cs typeface="Calibri"/>
              <a:sym typeface="Calibri"/>
            </a:endParaRPr>
          </a:p>
          <a:p>
            <a:pPr indent="0" lvl="0" marL="0" rtl="0" algn="l">
              <a:lnSpc>
                <a:spcPct val="100000"/>
              </a:lnSpc>
              <a:spcBef>
                <a:spcPts val="225"/>
              </a:spcBef>
              <a:spcAft>
                <a:spcPts val="0"/>
              </a:spcAft>
              <a:buSzPts val="2200"/>
              <a:buFont typeface="Arial"/>
              <a:buNone/>
            </a:pPr>
            <a:r>
              <a:t/>
            </a:r>
            <a:endParaRPr sz="2200">
              <a:latin typeface="Calibri"/>
              <a:ea typeface="Calibri"/>
              <a:cs typeface="Calibri"/>
              <a:sym typeface="Calibri"/>
            </a:endParaRPr>
          </a:p>
          <a:p>
            <a:pPr indent="-342900" lvl="0" marL="355600" marR="5080" rtl="0" algn="l">
              <a:lnSpc>
                <a:spcPct val="80000"/>
              </a:lnSpc>
              <a:spcBef>
                <a:spcPts val="0"/>
              </a:spcBef>
              <a:spcAft>
                <a:spcPts val="0"/>
              </a:spcAft>
              <a:buSzPts val="1800"/>
              <a:buFont typeface="Arial"/>
              <a:buChar char="•"/>
            </a:pPr>
            <a:r>
              <a:rPr lang="en-US" sz="2200">
                <a:latin typeface="Calibri"/>
                <a:ea typeface="Calibri"/>
                <a:cs typeface="Calibri"/>
                <a:sym typeface="Calibri"/>
              </a:rPr>
              <a:t>Noting that some of the training priorities can best be done locally (telecoms) and others regionally (online or in person),</a:t>
            </a:r>
            <a:endParaRPr sz="2200">
              <a:latin typeface="Calibri"/>
              <a:ea typeface="Calibri"/>
              <a:cs typeface="Calibri"/>
              <a:sym typeface="Calibri"/>
            </a:endParaRPr>
          </a:p>
          <a:p>
            <a:pPr indent="0" lvl="0" marL="0" rtl="0" algn="l">
              <a:lnSpc>
                <a:spcPct val="100000"/>
              </a:lnSpc>
              <a:spcBef>
                <a:spcPts val="220"/>
              </a:spcBef>
              <a:spcAft>
                <a:spcPts val="0"/>
              </a:spcAft>
              <a:buSzPts val="2200"/>
              <a:buFont typeface="Arial"/>
              <a:buNone/>
            </a:pPr>
            <a:r>
              <a:t/>
            </a:r>
            <a:endParaRPr sz="2200">
              <a:latin typeface="Calibri"/>
              <a:ea typeface="Calibri"/>
              <a:cs typeface="Calibri"/>
              <a:sym typeface="Calibri"/>
            </a:endParaRPr>
          </a:p>
          <a:p>
            <a:pPr indent="-342900" lvl="0" marL="355600" marR="468630" rtl="0" algn="l">
              <a:lnSpc>
                <a:spcPct val="80000"/>
              </a:lnSpc>
              <a:spcBef>
                <a:spcPts val="5"/>
              </a:spcBef>
              <a:spcAft>
                <a:spcPts val="0"/>
              </a:spcAft>
              <a:buSzPts val="1800"/>
              <a:buFont typeface="Arial"/>
              <a:buChar char="•"/>
            </a:pPr>
            <a:r>
              <a:rPr lang="en-US" sz="2200">
                <a:latin typeface="Calibri"/>
                <a:ea typeface="Calibri"/>
                <a:cs typeface="Calibri"/>
                <a:sym typeface="Calibri"/>
              </a:rPr>
              <a:t>Further Noting TOWS recommendation and the results of the CARIBE EWS survey for the need of Common Alerting Protocol (CAP) training and the efforts underway through EW4ALL,</a:t>
            </a:r>
            <a:endParaRPr sz="2200">
              <a:latin typeface="Calibri"/>
              <a:ea typeface="Calibri"/>
              <a:cs typeface="Calibri"/>
              <a:sym typeface="Calibri"/>
            </a:endParaRPr>
          </a:p>
          <a:p>
            <a:pPr indent="0" lvl="0" marL="0" rtl="0" algn="l">
              <a:lnSpc>
                <a:spcPct val="100000"/>
              </a:lnSpc>
              <a:spcBef>
                <a:spcPts val="229"/>
              </a:spcBef>
              <a:spcAft>
                <a:spcPts val="0"/>
              </a:spcAft>
              <a:buSzPts val="2200"/>
              <a:buFont typeface="Arial"/>
              <a:buNone/>
            </a:pPr>
            <a:r>
              <a:t/>
            </a:r>
            <a:endParaRPr sz="2200">
              <a:latin typeface="Calibri"/>
              <a:ea typeface="Calibri"/>
              <a:cs typeface="Calibri"/>
              <a:sym typeface="Calibri"/>
            </a:endParaRPr>
          </a:p>
          <a:p>
            <a:pPr indent="-342900" lvl="0" marL="355600" marR="611505" rtl="0" algn="l">
              <a:lnSpc>
                <a:spcPct val="80000"/>
              </a:lnSpc>
              <a:spcBef>
                <a:spcPts val="0"/>
              </a:spcBef>
              <a:spcAft>
                <a:spcPts val="0"/>
              </a:spcAft>
              <a:buClr>
                <a:srgbClr val="000000"/>
              </a:buClr>
              <a:buSzPts val="1800"/>
              <a:buFont typeface="Arial"/>
              <a:buChar char="•"/>
            </a:pPr>
            <a:r>
              <a:rPr lang="en-US" sz="2200">
                <a:solidFill>
                  <a:srgbClr val="FF0000"/>
                </a:solidFill>
                <a:latin typeface="Calibri"/>
                <a:ea typeface="Calibri"/>
                <a:cs typeface="Calibri"/>
                <a:sym typeface="Calibri"/>
              </a:rPr>
              <a:t>Requests UNESCO/IOC Tsunami Resilience Sector to enhance coordination, including training, with UNDRR, International Telecommunications Union and WMO on CAP.</a:t>
            </a:r>
            <a:endParaRPr sz="2200">
              <a:latin typeface="Calibri"/>
              <a:ea typeface="Calibri"/>
              <a:cs typeface="Calibri"/>
              <a:sym typeface="Calibri"/>
            </a:endParaRPr>
          </a:p>
          <a:p>
            <a:pPr indent="0" lvl="0" marL="0" rtl="0" algn="l">
              <a:lnSpc>
                <a:spcPct val="100000"/>
              </a:lnSpc>
              <a:spcBef>
                <a:spcPts val="225"/>
              </a:spcBef>
              <a:spcAft>
                <a:spcPts val="0"/>
              </a:spcAft>
              <a:buSzPts val="2200"/>
              <a:buFont typeface="Arial"/>
              <a:buNone/>
            </a:pPr>
            <a:r>
              <a:t/>
            </a:r>
            <a:endParaRPr sz="2200">
              <a:latin typeface="Calibri"/>
              <a:ea typeface="Calibri"/>
              <a:cs typeface="Calibri"/>
              <a:sym typeface="Calibri"/>
            </a:endParaRPr>
          </a:p>
          <a:p>
            <a:pPr indent="-342900" lvl="0" marL="355600" marR="257810" rtl="0" algn="l">
              <a:lnSpc>
                <a:spcPct val="80000"/>
              </a:lnSpc>
              <a:spcBef>
                <a:spcPts val="0"/>
              </a:spcBef>
              <a:spcAft>
                <a:spcPts val="0"/>
              </a:spcAft>
              <a:buClr>
                <a:srgbClr val="000000"/>
              </a:buClr>
              <a:buSzPts val="1800"/>
              <a:buFont typeface="Arial"/>
              <a:buChar char="•"/>
            </a:pPr>
            <a:r>
              <a:rPr lang="en-US" sz="2200">
                <a:solidFill>
                  <a:srgbClr val="FF0000"/>
                </a:solidFill>
                <a:latin typeface="Calibri"/>
                <a:ea typeface="Calibri"/>
                <a:cs typeface="Calibri"/>
                <a:sym typeface="Calibri"/>
              </a:rPr>
              <a:t>Recommends WG3 to develop a training strategy for tsunami warning dissemination and communication taking into consideration international, regional and national resources and activities.</a:t>
            </a:r>
            <a:endParaRPr sz="2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 name="Shape 49"/>
        <p:cNvGrpSpPr/>
        <p:nvPr/>
      </p:nvGrpSpPr>
      <p:grpSpPr>
        <a:xfrm>
          <a:off x="0" y="0"/>
          <a:ext cx="0" cy="0"/>
          <a:chOff x="0" y="0"/>
          <a:chExt cx="0" cy="0"/>
        </a:xfrm>
      </p:grpSpPr>
      <p:sp>
        <p:nvSpPr>
          <p:cNvPr descr="$PPTXTitle" id="50" name="Google Shape;50;p2"/>
          <p:cNvSpPr txBox="1"/>
          <p:nvPr>
            <p:ph type="title"/>
          </p:nvPr>
        </p:nvSpPr>
        <p:spPr>
          <a:xfrm>
            <a:off x="457200" y="274320"/>
            <a:ext cx="8229600" cy="551815"/>
          </a:xfrm>
          <a:prstGeom prst="rect">
            <a:avLst/>
          </a:prstGeom>
          <a:solidFill>
            <a:srgbClr val="365F92"/>
          </a:solidFill>
          <a:ln>
            <a:noFill/>
          </a:ln>
        </p:spPr>
        <p:txBody>
          <a:bodyPr anchorCtr="0" anchor="t" bIns="0" lIns="0" spcFirstLastPara="1" rIns="0" wrap="square" tIns="5700">
            <a:spAutoFit/>
          </a:bodyPr>
          <a:lstStyle/>
          <a:p>
            <a:pPr indent="0" lvl="0" marL="0" rtl="0" algn="ctr">
              <a:lnSpc>
                <a:spcPct val="100000"/>
              </a:lnSpc>
              <a:spcBef>
                <a:spcPts val="0"/>
              </a:spcBef>
              <a:spcAft>
                <a:spcPts val="0"/>
              </a:spcAft>
              <a:buNone/>
            </a:pPr>
            <a:r>
              <a:rPr lang="en-US" sz="3200">
                <a:solidFill>
                  <a:srgbClr val="F1F1F1"/>
                </a:solidFill>
              </a:rPr>
              <a:t>Terms of Reference</a:t>
            </a:r>
            <a:endParaRPr sz="3200"/>
          </a:p>
        </p:txBody>
      </p:sp>
      <p:sp>
        <p:nvSpPr>
          <p:cNvPr id="51" name="Google Shape;51;p2"/>
          <p:cNvSpPr txBox="1"/>
          <p:nvPr/>
        </p:nvSpPr>
        <p:spPr>
          <a:xfrm>
            <a:off x="535924" y="1006816"/>
            <a:ext cx="8072755" cy="848360"/>
          </a:xfrm>
          <a:prstGeom prst="rect">
            <a:avLst/>
          </a:prstGeom>
          <a:noFill/>
          <a:ln>
            <a:noFill/>
          </a:ln>
        </p:spPr>
        <p:txBody>
          <a:bodyPr anchorCtr="0" anchor="t" bIns="0" lIns="0" spcFirstLastPara="1" rIns="0" wrap="square" tIns="12700">
            <a:spAutoFit/>
          </a:bodyPr>
          <a:lstStyle/>
          <a:p>
            <a:pPr indent="-635" lvl="0" marL="12700" marR="5080" rtl="0" algn="just">
              <a:lnSpc>
                <a:spcPct val="100000"/>
              </a:lnSpc>
              <a:spcBef>
                <a:spcPts val="0"/>
              </a:spcBef>
              <a:spcAft>
                <a:spcPts val="0"/>
              </a:spcAft>
              <a:buNone/>
            </a:pPr>
            <a:r>
              <a:rPr b="1" lang="en-US" sz="1800">
                <a:latin typeface="Calibri"/>
                <a:ea typeface="Calibri"/>
                <a:cs typeface="Calibri"/>
                <a:sym typeface="Calibri"/>
              </a:rPr>
              <a:t>Purpose: </a:t>
            </a:r>
            <a:r>
              <a:rPr lang="en-US" sz="1800">
                <a:latin typeface="Calibri"/>
                <a:ea typeface="Calibri"/>
                <a:cs typeface="Calibri"/>
                <a:sym typeface="Calibri"/>
              </a:rPr>
              <a:t>To examine current and developing capacities and advise the ICG about the definition and composition of early warnings and tsunami products and the methods and best practices for effective end-to-end dissemination and communication.</a:t>
            </a:r>
            <a:endParaRPr sz="1800">
              <a:latin typeface="Calibri"/>
              <a:ea typeface="Calibri"/>
              <a:cs typeface="Calibri"/>
              <a:sym typeface="Calibri"/>
            </a:endParaRPr>
          </a:p>
        </p:txBody>
      </p:sp>
      <p:sp>
        <p:nvSpPr>
          <p:cNvPr id="52" name="Google Shape;52;p2"/>
          <p:cNvSpPr txBox="1"/>
          <p:nvPr/>
        </p:nvSpPr>
        <p:spPr>
          <a:xfrm>
            <a:off x="662063" y="1994891"/>
            <a:ext cx="3492000" cy="1281900"/>
          </a:xfrm>
          <a:prstGeom prst="rect">
            <a:avLst/>
          </a:prstGeom>
          <a:noFill/>
          <a:ln>
            <a:noFill/>
          </a:ln>
        </p:spPr>
        <p:txBody>
          <a:bodyPr anchorCtr="0" anchor="t" bIns="0" lIns="0" spcFirstLastPara="1" rIns="0" wrap="square" tIns="75550">
            <a:spAutoFit/>
          </a:bodyPr>
          <a:lstStyle/>
          <a:p>
            <a:pPr indent="0" lvl="0" marL="12700" rtl="0" algn="l">
              <a:lnSpc>
                <a:spcPct val="100000"/>
              </a:lnSpc>
              <a:spcBef>
                <a:spcPts val="0"/>
              </a:spcBef>
              <a:spcAft>
                <a:spcPts val="0"/>
              </a:spcAft>
              <a:buNone/>
            </a:pPr>
            <a:r>
              <a:rPr b="1" lang="en-US" sz="1400">
                <a:latin typeface="Calibri"/>
                <a:ea typeface="Calibri"/>
                <a:cs typeface="Calibri"/>
                <a:sym typeface="Calibri"/>
              </a:rPr>
              <a:t>Tasks:</a:t>
            </a:r>
            <a:endParaRPr sz="1400">
              <a:latin typeface="Calibri"/>
              <a:ea typeface="Calibri"/>
              <a:cs typeface="Calibri"/>
              <a:sym typeface="Calibri"/>
            </a:endParaRPr>
          </a:p>
          <a:p>
            <a:pPr indent="-166370" lvl="0" marL="179070" marR="5080" rtl="0" algn="just">
              <a:lnSpc>
                <a:spcPct val="100000"/>
              </a:lnSpc>
              <a:spcBef>
                <a:spcPts val="500"/>
              </a:spcBef>
              <a:spcAft>
                <a:spcPts val="0"/>
              </a:spcAft>
              <a:buSzPts val="1400"/>
              <a:buFont typeface="Calibri"/>
              <a:buChar char="-"/>
            </a:pPr>
            <a:r>
              <a:rPr b="1" lang="en-US" sz="1400">
                <a:latin typeface="Calibri"/>
                <a:ea typeface="Calibri"/>
                <a:cs typeface="Calibri"/>
                <a:sym typeface="Calibri"/>
              </a:rPr>
              <a:t>Explore  and  document  </a:t>
            </a:r>
            <a:r>
              <a:rPr lang="en-US" sz="1400">
                <a:latin typeface="Calibri"/>
                <a:ea typeface="Calibri"/>
                <a:cs typeface="Calibri"/>
                <a:sym typeface="Calibri"/>
              </a:rPr>
              <a:t>the  dissemination capabilities and existing alert guidance in the countries of the region.</a:t>
            </a:r>
            <a:endParaRPr sz="1400">
              <a:latin typeface="Calibri"/>
              <a:ea typeface="Calibri"/>
              <a:cs typeface="Calibri"/>
              <a:sym typeface="Calibri"/>
            </a:endParaRPr>
          </a:p>
          <a:p>
            <a:pPr indent="-204470" lvl="0" marL="217170" rtl="0" algn="just">
              <a:lnSpc>
                <a:spcPct val="100000"/>
              </a:lnSpc>
              <a:spcBef>
                <a:spcPts val="500"/>
              </a:spcBef>
              <a:spcAft>
                <a:spcPts val="0"/>
              </a:spcAft>
              <a:buSzPts val="1400"/>
              <a:buFont typeface="Calibri"/>
              <a:buChar char="-"/>
            </a:pPr>
            <a:r>
              <a:rPr b="1" lang="en-US" sz="1400">
                <a:latin typeface="Calibri"/>
                <a:ea typeface="Calibri"/>
                <a:cs typeface="Calibri"/>
                <a:sym typeface="Calibri"/>
              </a:rPr>
              <a:t>Identify  the  difficulties  and  challenges</a:t>
            </a:r>
            <a:endParaRPr sz="1400">
              <a:latin typeface="Calibri"/>
              <a:ea typeface="Calibri"/>
              <a:cs typeface="Calibri"/>
              <a:sym typeface="Calibri"/>
            </a:endParaRPr>
          </a:p>
        </p:txBody>
      </p:sp>
      <p:sp>
        <p:nvSpPr>
          <p:cNvPr id="53" name="Google Shape;53;p2"/>
          <p:cNvSpPr txBox="1"/>
          <p:nvPr/>
        </p:nvSpPr>
        <p:spPr>
          <a:xfrm>
            <a:off x="662250" y="3416666"/>
            <a:ext cx="3491865" cy="23876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existing in the region that hinder the impact of</a:t>
            </a:r>
            <a:endParaRPr sz="1400">
              <a:latin typeface="Calibri"/>
              <a:ea typeface="Calibri"/>
              <a:cs typeface="Calibri"/>
              <a:sym typeface="Calibri"/>
            </a:endParaRPr>
          </a:p>
        </p:txBody>
      </p:sp>
      <p:sp>
        <p:nvSpPr>
          <p:cNvPr id="54" name="Google Shape;54;p2"/>
          <p:cNvSpPr txBox="1"/>
          <p:nvPr/>
        </p:nvSpPr>
        <p:spPr>
          <a:xfrm>
            <a:off x="662072" y="3630076"/>
            <a:ext cx="3492000" cy="2499900"/>
          </a:xfrm>
          <a:prstGeom prst="rect">
            <a:avLst/>
          </a:prstGeom>
          <a:noFill/>
          <a:ln>
            <a:noFill/>
          </a:ln>
        </p:spPr>
        <p:txBody>
          <a:bodyPr anchorCtr="0" anchor="t" bIns="0" lIns="0" spcFirstLastPara="1" rIns="0" wrap="square" tIns="12050">
            <a:spAutoFit/>
          </a:bodyPr>
          <a:lstStyle/>
          <a:p>
            <a:pPr indent="0" lvl="0" marL="12700" marR="5715" rtl="0" algn="just">
              <a:lnSpc>
                <a:spcPct val="100000"/>
              </a:lnSpc>
              <a:spcBef>
                <a:spcPts val="0"/>
              </a:spcBef>
              <a:spcAft>
                <a:spcPts val="0"/>
              </a:spcAft>
              <a:buNone/>
            </a:pPr>
            <a:r>
              <a:rPr lang="en-US" sz="1400">
                <a:latin typeface="Calibri"/>
                <a:ea typeface="Calibri"/>
                <a:cs typeface="Calibri"/>
                <a:sym typeface="Calibri"/>
              </a:rPr>
              <a:t>“end    to    end”    dissemination    and communication of early warnings.</a:t>
            </a:r>
            <a:endParaRPr sz="1400">
              <a:latin typeface="Calibri"/>
              <a:ea typeface="Calibri"/>
              <a:cs typeface="Calibri"/>
              <a:sym typeface="Calibri"/>
            </a:endParaRPr>
          </a:p>
          <a:p>
            <a:pPr indent="-110489" lvl="0" marL="123189" marR="5715" rtl="0" algn="just">
              <a:lnSpc>
                <a:spcPct val="100000"/>
              </a:lnSpc>
              <a:spcBef>
                <a:spcPts val="505"/>
              </a:spcBef>
              <a:spcAft>
                <a:spcPts val="0"/>
              </a:spcAft>
              <a:buSzPts val="1400"/>
              <a:buFont typeface="Calibri"/>
              <a:buChar char="-"/>
            </a:pPr>
            <a:r>
              <a:rPr b="1" lang="en-US" sz="1400">
                <a:latin typeface="Calibri"/>
                <a:ea typeface="Calibri"/>
                <a:cs typeface="Calibri"/>
                <a:sym typeface="Calibri"/>
              </a:rPr>
              <a:t>Establish strategies </a:t>
            </a:r>
            <a:r>
              <a:rPr lang="en-US" sz="1400">
                <a:latin typeface="Calibri"/>
                <a:ea typeface="Calibri"/>
                <a:cs typeface="Calibri"/>
                <a:sym typeface="Calibri"/>
              </a:rPr>
              <a:t>for the development and implementation of methods and technologies to strengthen the interaction with the media and dissemination of early warnings within the countries of the region.</a:t>
            </a:r>
            <a:endParaRPr sz="1400">
              <a:latin typeface="Calibri"/>
              <a:ea typeface="Calibri"/>
              <a:cs typeface="Calibri"/>
              <a:sym typeface="Calibri"/>
            </a:endParaRPr>
          </a:p>
          <a:p>
            <a:pPr indent="-130810" lvl="0" marL="143510" marR="5080" rtl="0" algn="just">
              <a:lnSpc>
                <a:spcPct val="100000"/>
              </a:lnSpc>
              <a:spcBef>
                <a:spcPts val="500"/>
              </a:spcBef>
              <a:spcAft>
                <a:spcPts val="0"/>
              </a:spcAft>
              <a:buSzPts val="1400"/>
              <a:buFont typeface="Calibri"/>
              <a:buChar char="-"/>
            </a:pPr>
            <a:r>
              <a:rPr b="1" lang="en-US" sz="1400">
                <a:latin typeface="Calibri"/>
                <a:ea typeface="Calibri"/>
                <a:cs typeface="Calibri"/>
                <a:sym typeface="Calibri"/>
              </a:rPr>
              <a:t>Evaluate communication tests and tsunami exercises</a:t>
            </a:r>
            <a:r>
              <a:rPr lang="en-US" sz="1400">
                <a:latin typeface="Calibri"/>
                <a:ea typeface="Calibri"/>
                <a:cs typeface="Calibri"/>
                <a:sym typeface="Calibri"/>
              </a:rPr>
              <a:t>, in order to identify weaknesses and make  recommendations  to  help  strengthen these delivery systems</a:t>
            </a:r>
            <a:endParaRPr sz="1400">
              <a:latin typeface="Calibri"/>
              <a:ea typeface="Calibri"/>
              <a:cs typeface="Calibri"/>
              <a:sym typeface="Calibri"/>
            </a:endParaRPr>
          </a:p>
        </p:txBody>
      </p:sp>
      <p:sp>
        <p:nvSpPr>
          <p:cNvPr id="55" name="Google Shape;55;p2"/>
          <p:cNvSpPr txBox="1"/>
          <p:nvPr>
            <p:ph idx="1" type="body"/>
          </p:nvPr>
        </p:nvSpPr>
        <p:spPr>
          <a:xfrm>
            <a:off x="4370300" y="2261525"/>
            <a:ext cx="4316700" cy="3675600"/>
          </a:xfrm>
          <a:prstGeom prst="rect">
            <a:avLst/>
          </a:prstGeom>
          <a:noFill/>
          <a:ln>
            <a:noFill/>
          </a:ln>
        </p:spPr>
        <p:txBody>
          <a:bodyPr anchorCtr="0" anchor="t" bIns="0" lIns="0" spcFirstLastPara="1" rIns="0" wrap="square" tIns="12050">
            <a:spAutoFit/>
          </a:bodyPr>
          <a:lstStyle/>
          <a:p>
            <a:pPr indent="-317500" lvl="0" marL="457200" marR="5080" rtl="0" algn="just">
              <a:lnSpc>
                <a:spcPct val="100000"/>
              </a:lnSpc>
              <a:spcBef>
                <a:spcPts val="0"/>
              </a:spcBef>
              <a:spcAft>
                <a:spcPts val="0"/>
              </a:spcAft>
              <a:buSzPts val="1400"/>
              <a:buChar char="-"/>
            </a:pPr>
            <a:r>
              <a:rPr b="1" lang="en-US">
                <a:latin typeface="Calibri"/>
                <a:ea typeface="Calibri"/>
                <a:cs typeface="Calibri"/>
                <a:sym typeface="Calibri"/>
              </a:rPr>
              <a:t>Create   communication   protocol   and standardized information </a:t>
            </a:r>
            <a:r>
              <a:rPr lang="en-US"/>
              <a:t>identifying the minimum acceptable   levels   for   communication   and dissemination  of  tsunami  early  warning  in  all countries for approval by the ICG.</a:t>
            </a:r>
            <a:endParaRPr/>
          </a:p>
          <a:p>
            <a:pPr indent="-317500" lvl="0" marL="457200" marR="5080" rtl="0" algn="just">
              <a:lnSpc>
                <a:spcPct val="100000"/>
              </a:lnSpc>
              <a:spcBef>
                <a:spcPts val="0"/>
              </a:spcBef>
              <a:spcAft>
                <a:spcPts val="0"/>
              </a:spcAft>
              <a:buSzPts val="1400"/>
              <a:buChar char="-"/>
            </a:pPr>
            <a:r>
              <a:rPr b="1" lang="en-US">
                <a:latin typeface="Calibri"/>
                <a:ea typeface="Calibri"/>
                <a:cs typeface="Calibri"/>
                <a:sym typeface="Calibri"/>
              </a:rPr>
              <a:t>Provide  feedback  to  the  Tsunami  Service Providers  </a:t>
            </a:r>
            <a:r>
              <a:rPr lang="en-US"/>
              <a:t>on  its  products  and  communication procedures.</a:t>
            </a:r>
            <a:endParaRPr/>
          </a:p>
          <a:p>
            <a:pPr indent="-317500" lvl="0" marL="457200" marR="5080" rtl="0" algn="just">
              <a:lnSpc>
                <a:spcPct val="100000"/>
              </a:lnSpc>
              <a:spcBef>
                <a:spcPts val="0"/>
              </a:spcBef>
              <a:spcAft>
                <a:spcPts val="0"/>
              </a:spcAft>
              <a:buSzPts val="1400"/>
              <a:buChar char="-"/>
            </a:pPr>
            <a:r>
              <a:rPr b="1" lang="en-US">
                <a:latin typeface="Calibri"/>
                <a:ea typeface="Calibri"/>
                <a:cs typeface="Calibri"/>
                <a:sym typeface="Calibri"/>
              </a:rPr>
              <a:t>Serve as a reviewing and approving body for proposed changes to TSP </a:t>
            </a:r>
            <a:r>
              <a:rPr lang="en-US"/>
              <a:t>products for the CARIBE-EWS, or determine if proposed changes warrant going to the ICG for review and approval.</a:t>
            </a:r>
            <a:endParaRPr/>
          </a:p>
          <a:p>
            <a:pPr indent="-317500" lvl="0" marL="457200" marR="5080" rtl="0" algn="just">
              <a:lnSpc>
                <a:spcPct val="100000"/>
              </a:lnSpc>
              <a:spcBef>
                <a:spcPts val="0"/>
              </a:spcBef>
              <a:spcAft>
                <a:spcPts val="0"/>
              </a:spcAft>
              <a:buSzPts val="1400"/>
              <a:buChar char="-"/>
            </a:pPr>
            <a:r>
              <a:rPr b="1" lang="en-US">
                <a:latin typeface="Calibri"/>
                <a:ea typeface="Calibri"/>
                <a:cs typeface="Calibri"/>
                <a:sym typeface="Calibri"/>
              </a:rPr>
              <a:t>Present a progress report </a:t>
            </a:r>
            <a:r>
              <a:rPr lang="en-US"/>
              <a:t>based on the Key Performance Indicators related to the UN ODTP.</a:t>
            </a:r>
            <a:endParaRPr/>
          </a:p>
          <a:p>
            <a:pPr indent="-317500" lvl="0" marL="457200" marR="5080" rtl="0" algn="just">
              <a:lnSpc>
                <a:spcPct val="100000"/>
              </a:lnSpc>
              <a:spcBef>
                <a:spcPts val="0"/>
              </a:spcBef>
              <a:spcAft>
                <a:spcPts val="0"/>
              </a:spcAft>
              <a:buSzPts val="1400"/>
              <a:buChar char="-"/>
            </a:pPr>
            <a:r>
              <a:rPr b="1" lang="en-US">
                <a:latin typeface="Calibri"/>
                <a:ea typeface="Calibri"/>
                <a:cs typeface="Calibri"/>
                <a:sym typeface="Calibri"/>
              </a:rPr>
              <a:t>Promote the sharing of experience and expertise, and capacity building </a:t>
            </a:r>
            <a:r>
              <a:rPr lang="en-US"/>
              <a:t>essential to effective tsunami warning dissemination and communication.</a:t>
            </a:r>
            <a:endParaRPr/>
          </a:p>
        </p:txBody>
      </p:sp>
      <p:sp>
        <p:nvSpPr>
          <p:cNvPr id="56" name="Google Shape;56;p2"/>
          <p:cNvSpPr txBox="1"/>
          <p:nvPr/>
        </p:nvSpPr>
        <p:spPr>
          <a:xfrm>
            <a:off x="123220" y="6502771"/>
            <a:ext cx="1533525" cy="23876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400">
                <a:latin typeface="Times New Roman"/>
                <a:ea typeface="Times New Roman"/>
                <a:cs typeface="Times New Roman"/>
                <a:sym typeface="Times New Roman"/>
              </a:rPr>
              <a:t>#TSUNAMIREADY</a:t>
            </a:r>
            <a:endParaRPr sz="14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168" name="Shape 168"/>
        <p:cNvGrpSpPr/>
        <p:nvPr/>
      </p:nvGrpSpPr>
      <p:grpSpPr>
        <a:xfrm>
          <a:off x="0" y="0"/>
          <a:ext cx="0" cy="0"/>
          <a:chOff x="0" y="0"/>
          <a:chExt cx="0" cy="0"/>
        </a:xfrm>
      </p:grpSpPr>
      <p:sp>
        <p:nvSpPr>
          <p:cNvPr descr="$PPTXTitle" id="169" name="Google Shape;169;p15"/>
          <p:cNvSpPr txBox="1"/>
          <p:nvPr>
            <p:ph type="title"/>
          </p:nvPr>
        </p:nvSpPr>
        <p:spPr>
          <a:xfrm>
            <a:off x="1346612" y="236504"/>
            <a:ext cx="6452235" cy="6356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(PTWC Users Guide, EEW)</a:t>
            </a:r>
            <a:endParaRPr/>
          </a:p>
        </p:txBody>
      </p:sp>
      <p:sp>
        <p:nvSpPr>
          <p:cNvPr id="170" name="Google Shape;170;p15"/>
          <p:cNvSpPr txBox="1"/>
          <p:nvPr/>
        </p:nvSpPr>
        <p:spPr>
          <a:xfrm>
            <a:off x="650224" y="1028456"/>
            <a:ext cx="7848600" cy="5327015"/>
          </a:xfrm>
          <a:prstGeom prst="rect">
            <a:avLst/>
          </a:prstGeom>
          <a:noFill/>
          <a:ln>
            <a:noFill/>
          </a:ln>
        </p:spPr>
        <p:txBody>
          <a:bodyPr anchorCtr="0" anchor="t" bIns="0" lIns="0" spcFirstLastPara="1" rIns="0" wrap="square" tIns="80000">
            <a:spAutoFit/>
          </a:bodyPr>
          <a:lstStyle/>
          <a:p>
            <a:pPr indent="-342900" lvl="0" marL="355600" marR="5080" rtl="0" algn="l">
              <a:lnSpc>
                <a:spcPct val="80000"/>
              </a:lnSpc>
              <a:spcBef>
                <a:spcPts val="0"/>
              </a:spcBef>
              <a:spcAft>
                <a:spcPts val="0"/>
              </a:spcAft>
              <a:buSzPts val="1800"/>
              <a:buFont typeface="Arial"/>
              <a:buChar char="•"/>
            </a:pPr>
            <a:r>
              <a:rPr lang="en-US" sz="2200">
                <a:latin typeface="Calibri"/>
                <a:ea typeface="Calibri"/>
                <a:cs typeface="Calibri"/>
                <a:sym typeface="Calibri"/>
              </a:rPr>
              <a:t>Noting the updates to the PTWC Users Guide for the CARIBE EWS, and the integration of the 2006 PTWC Communications Plan for the CARBE EWS,</a:t>
            </a:r>
            <a:endParaRPr sz="2200">
              <a:latin typeface="Calibri"/>
              <a:ea typeface="Calibri"/>
              <a:cs typeface="Calibri"/>
              <a:sym typeface="Calibri"/>
            </a:endParaRPr>
          </a:p>
          <a:p>
            <a:pPr indent="0" lvl="0" marL="0" rtl="0" algn="l">
              <a:lnSpc>
                <a:spcPct val="100000"/>
              </a:lnSpc>
              <a:spcBef>
                <a:spcPts val="225"/>
              </a:spcBef>
              <a:spcAft>
                <a:spcPts val="0"/>
              </a:spcAft>
              <a:buSzPts val="2200"/>
              <a:buFont typeface="Arial"/>
              <a:buNone/>
            </a:pPr>
            <a:r>
              <a:t/>
            </a:r>
            <a:endParaRPr sz="2200">
              <a:latin typeface="Calibri"/>
              <a:ea typeface="Calibri"/>
              <a:cs typeface="Calibri"/>
              <a:sym typeface="Calibri"/>
            </a:endParaRPr>
          </a:p>
          <a:p>
            <a:pPr indent="-342900" lvl="0" marL="355600" marR="24765" rtl="0" algn="l">
              <a:lnSpc>
                <a:spcPct val="80000"/>
              </a:lnSpc>
              <a:spcBef>
                <a:spcPts val="0"/>
              </a:spcBef>
              <a:spcAft>
                <a:spcPts val="0"/>
              </a:spcAft>
              <a:buClr>
                <a:srgbClr val="000000"/>
              </a:buClr>
              <a:buSzPts val="1800"/>
              <a:buFont typeface="Arial"/>
              <a:buChar char="•"/>
            </a:pPr>
            <a:r>
              <a:rPr lang="en-US" sz="2200">
                <a:solidFill>
                  <a:srgbClr val="FF0000"/>
                </a:solidFill>
                <a:latin typeface="Calibri"/>
                <a:ea typeface="Calibri"/>
                <a:cs typeface="Calibri"/>
                <a:sym typeface="Calibri"/>
              </a:rPr>
              <a:t>Recommends the adoption of the 2025 PTWC Users Guide for the CARIBE EWS,</a:t>
            </a:r>
            <a:endParaRPr sz="2200">
              <a:latin typeface="Calibri"/>
              <a:ea typeface="Calibri"/>
              <a:cs typeface="Calibri"/>
              <a:sym typeface="Calibri"/>
            </a:endParaRPr>
          </a:p>
          <a:p>
            <a:pPr indent="0" lvl="0" marL="0" rtl="0" algn="l">
              <a:lnSpc>
                <a:spcPct val="100000"/>
              </a:lnSpc>
              <a:spcBef>
                <a:spcPts val="220"/>
              </a:spcBef>
              <a:spcAft>
                <a:spcPts val="0"/>
              </a:spcAft>
              <a:buSzPts val="2200"/>
              <a:buFont typeface="Arial"/>
              <a:buNone/>
            </a:pPr>
            <a:r>
              <a:t/>
            </a:r>
            <a:endParaRPr sz="2200">
              <a:latin typeface="Calibri"/>
              <a:ea typeface="Calibri"/>
              <a:cs typeface="Calibri"/>
              <a:sym typeface="Calibri"/>
            </a:endParaRPr>
          </a:p>
          <a:p>
            <a:pPr indent="-342900" lvl="0" marL="355600" marR="33655" rtl="0" algn="just">
              <a:lnSpc>
                <a:spcPct val="80000"/>
              </a:lnSpc>
              <a:spcBef>
                <a:spcPts val="5"/>
              </a:spcBef>
              <a:spcAft>
                <a:spcPts val="0"/>
              </a:spcAft>
              <a:buClr>
                <a:srgbClr val="000000"/>
              </a:buClr>
              <a:buSzPts val="1800"/>
              <a:buFont typeface="Arial"/>
              <a:buChar char="•"/>
            </a:pPr>
            <a:r>
              <a:rPr lang="en-US" sz="2200">
                <a:solidFill>
                  <a:srgbClr val="FF0000"/>
                </a:solidFill>
                <a:latin typeface="Calibri"/>
                <a:ea typeface="Calibri"/>
                <a:cs typeface="Calibri"/>
                <a:sym typeface="Calibri"/>
              </a:rPr>
              <a:t>Further recommends the implementation of the new products by PTWC following notification to Member States with three months in advance.</a:t>
            </a:r>
            <a:endParaRPr sz="2200">
              <a:latin typeface="Calibri"/>
              <a:ea typeface="Calibri"/>
              <a:cs typeface="Calibri"/>
              <a:sym typeface="Calibri"/>
            </a:endParaRPr>
          </a:p>
          <a:p>
            <a:pPr indent="0" lvl="0" marL="0" rtl="0" algn="l">
              <a:lnSpc>
                <a:spcPct val="100000"/>
              </a:lnSpc>
              <a:spcBef>
                <a:spcPts val="229"/>
              </a:spcBef>
              <a:spcAft>
                <a:spcPts val="0"/>
              </a:spcAft>
              <a:buSzPts val="2200"/>
              <a:buFont typeface="Arial"/>
              <a:buNone/>
            </a:pPr>
            <a:r>
              <a:t/>
            </a:r>
            <a:endParaRPr sz="2200">
              <a:latin typeface="Calibri"/>
              <a:ea typeface="Calibri"/>
              <a:cs typeface="Calibri"/>
              <a:sym typeface="Calibri"/>
            </a:endParaRPr>
          </a:p>
          <a:p>
            <a:pPr indent="-342900" lvl="0" marL="355600" marR="219710" rtl="0" algn="l">
              <a:lnSpc>
                <a:spcPct val="80000"/>
              </a:lnSpc>
              <a:spcBef>
                <a:spcPts val="0"/>
              </a:spcBef>
              <a:spcAft>
                <a:spcPts val="0"/>
              </a:spcAft>
              <a:buSzPts val="1800"/>
              <a:buFont typeface="Arial"/>
              <a:buChar char="•"/>
            </a:pPr>
            <a:r>
              <a:rPr lang="en-US" sz="2200">
                <a:latin typeface="Calibri"/>
                <a:ea typeface="Calibri"/>
                <a:cs typeface="Calibri"/>
                <a:sym typeface="Calibri"/>
              </a:rPr>
              <a:t>Noting further advances by CATAC in Earthquake Early Warning, and potential applications for Tsunami warning and communication,</a:t>
            </a:r>
            <a:endParaRPr sz="2200">
              <a:latin typeface="Calibri"/>
              <a:ea typeface="Calibri"/>
              <a:cs typeface="Calibri"/>
              <a:sym typeface="Calibri"/>
            </a:endParaRPr>
          </a:p>
          <a:p>
            <a:pPr indent="0" lvl="0" marL="0" rtl="0" algn="l">
              <a:lnSpc>
                <a:spcPct val="100000"/>
              </a:lnSpc>
              <a:spcBef>
                <a:spcPts val="225"/>
              </a:spcBef>
              <a:spcAft>
                <a:spcPts val="0"/>
              </a:spcAft>
              <a:buSzPts val="2200"/>
              <a:buFont typeface="Arial"/>
              <a:buNone/>
            </a:pPr>
            <a:r>
              <a:t/>
            </a:r>
            <a:endParaRPr sz="2200">
              <a:latin typeface="Calibri"/>
              <a:ea typeface="Calibri"/>
              <a:cs typeface="Calibri"/>
              <a:sym typeface="Calibri"/>
            </a:endParaRPr>
          </a:p>
          <a:p>
            <a:pPr indent="-342900" lvl="0" marL="355600" marR="173355" rtl="0" algn="l">
              <a:lnSpc>
                <a:spcPct val="80000"/>
              </a:lnSpc>
              <a:spcBef>
                <a:spcPts val="0"/>
              </a:spcBef>
              <a:spcAft>
                <a:spcPts val="0"/>
              </a:spcAft>
              <a:buClr>
                <a:srgbClr val="000000"/>
              </a:buClr>
              <a:buSzPts val="1800"/>
              <a:buFont typeface="Arial"/>
              <a:buChar char="•"/>
            </a:pPr>
            <a:r>
              <a:rPr lang="en-US" sz="2200">
                <a:solidFill>
                  <a:srgbClr val="FF0000"/>
                </a:solidFill>
                <a:latin typeface="Calibri"/>
                <a:ea typeface="Calibri"/>
                <a:cs typeface="Calibri"/>
                <a:sym typeface="Calibri"/>
              </a:rPr>
              <a:t>Recommends CATAC to continue to share, explore and integrate EQEW applications into its tsunami services and products for its TWFP and NTWCs.</a:t>
            </a:r>
            <a:endParaRPr sz="2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174" name="Shape 174"/>
        <p:cNvGrpSpPr/>
        <p:nvPr/>
      </p:nvGrpSpPr>
      <p:grpSpPr>
        <a:xfrm>
          <a:off x="0" y="0"/>
          <a:ext cx="0" cy="0"/>
          <a:chOff x="0" y="0"/>
          <a:chExt cx="0" cy="0"/>
        </a:xfrm>
      </p:grpSpPr>
      <p:sp>
        <p:nvSpPr>
          <p:cNvPr descr="$PPTXTitle" id="175" name="Google Shape;175;p16"/>
          <p:cNvSpPr txBox="1"/>
          <p:nvPr>
            <p:ph type="title"/>
          </p:nvPr>
        </p:nvSpPr>
        <p:spPr>
          <a:xfrm>
            <a:off x="1835785" y="236504"/>
            <a:ext cx="5471160" cy="6356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(GSDD, Supplement)</a:t>
            </a:r>
            <a:endParaRPr/>
          </a:p>
        </p:txBody>
      </p:sp>
      <p:sp>
        <p:nvSpPr>
          <p:cNvPr id="176" name="Google Shape;176;p16"/>
          <p:cNvSpPr txBox="1"/>
          <p:nvPr/>
        </p:nvSpPr>
        <p:spPr>
          <a:xfrm>
            <a:off x="650224" y="912089"/>
            <a:ext cx="7933690" cy="5857240"/>
          </a:xfrm>
          <a:prstGeom prst="rect">
            <a:avLst/>
          </a:prstGeom>
          <a:noFill/>
          <a:ln>
            <a:noFill/>
          </a:ln>
        </p:spPr>
        <p:txBody>
          <a:bodyPr anchorCtr="0" anchor="t" bIns="0" lIns="0" spcFirstLastPara="1" rIns="0" wrap="square" tIns="71100">
            <a:spAutoFit/>
          </a:bodyPr>
          <a:lstStyle/>
          <a:p>
            <a:pPr indent="-342900" lvl="0" marL="355600" marR="5080" rtl="0" algn="l">
              <a:lnSpc>
                <a:spcPct val="96000"/>
              </a:lnSpc>
              <a:spcBef>
                <a:spcPts val="0"/>
              </a:spcBef>
              <a:spcAft>
                <a:spcPts val="0"/>
              </a:spcAft>
              <a:buSzPts val="1800"/>
              <a:buFont typeface="Arial"/>
              <a:buChar char="•"/>
            </a:pPr>
            <a:r>
              <a:rPr lang="en-US" sz="2000">
                <a:latin typeface="Calibri"/>
                <a:ea typeface="Calibri"/>
                <a:cs typeface="Calibri"/>
                <a:sym typeface="Calibri"/>
              </a:rPr>
              <a:t>Acknowledging that the Global Service Definition Document updated and approved by TOWS in 2025 is based on agreed concepts and guidelines and describes global tsunami warning services that are provided by regional tsunami warning systems operating in different ocean basins as a global system of systems and coordinated by the Intergovernmental Oceanographic Commission,</a:t>
            </a:r>
            <a:endParaRPr sz="2000">
              <a:latin typeface="Calibri"/>
              <a:ea typeface="Calibri"/>
              <a:cs typeface="Calibri"/>
              <a:sym typeface="Calibri"/>
            </a:endParaRPr>
          </a:p>
          <a:p>
            <a:pPr indent="0" lvl="0" marL="0" rtl="0" algn="l">
              <a:lnSpc>
                <a:spcPct val="100000"/>
              </a:lnSpc>
              <a:spcBef>
                <a:spcPts val="275"/>
              </a:spcBef>
              <a:spcAft>
                <a:spcPts val="0"/>
              </a:spcAft>
              <a:buSzPts val="2000"/>
              <a:buFont typeface="Arial"/>
              <a:buNone/>
            </a:pPr>
            <a:r>
              <a:t/>
            </a:r>
            <a:endParaRPr sz="2000">
              <a:latin typeface="Calibri"/>
              <a:ea typeface="Calibri"/>
              <a:cs typeface="Calibri"/>
              <a:sym typeface="Calibri"/>
            </a:endParaRPr>
          </a:p>
          <a:p>
            <a:pPr indent="-342900" lvl="0" marL="355600" marR="35560" rtl="0" algn="l">
              <a:lnSpc>
                <a:spcPct val="96000"/>
              </a:lnSpc>
              <a:spcBef>
                <a:spcPts val="0"/>
              </a:spcBef>
              <a:spcAft>
                <a:spcPts val="0"/>
              </a:spcAft>
              <a:buSzPts val="1800"/>
              <a:buFont typeface="Arial"/>
              <a:buChar char="•"/>
            </a:pPr>
            <a:r>
              <a:rPr lang="en-US" sz="2000">
                <a:latin typeface="Calibri"/>
                <a:ea typeface="Calibri"/>
                <a:cs typeface="Calibri"/>
                <a:sym typeface="Calibri"/>
              </a:rPr>
              <a:t>Noting that there are some items of the CARIBE EWS Tsunami Service Provider that are not included or are inconsistent with the Global Service Definition Document,</a:t>
            </a:r>
            <a:endParaRPr sz="2000">
              <a:latin typeface="Calibri"/>
              <a:ea typeface="Calibri"/>
              <a:cs typeface="Calibri"/>
              <a:sym typeface="Calibri"/>
            </a:endParaRPr>
          </a:p>
          <a:p>
            <a:pPr indent="0" lvl="0" marL="0" rtl="0" algn="l">
              <a:lnSpc>
                <a:spcPct val="100000"/>
              </a:lnSpc>
              <a:spcBef>
                <a:spcPts val="280"/>
              </a:spcBef>
              <a:spcAft>
                <a:spcPts val="0"/>
              </a:spcAft>
              <a:buSzPts val="2000"/>
              <a:buFont typeface="Arial"/>
              <a:buNone/>
            </a:pPr>
            <a:r>
              <a:t/>
            </a:r>
            <a:endParaRPr sz="2000">
              <a:latin typeface="Calibri"/>
              <a:ea typeface="Calibri"/>
              <a:cs typeface="Calibri"/>
              <a:sym typeface="Calibri"/>
            </a:endParaRPr>
          </a:p>
          <a:p>
            <a:pPr indent="-342900" lvl="0" marL="355600" marR="125730" rtl="0" algn="l">
              <a:lnSpc>
                <a:spcPct val="96000"/>
              </a:lnSpc>
              <a:spcBef>
                <a:spcPts val="0"/>
              </a:spcBef>
              <a:spcAft>
                <a:spcPts val="0"/>
              </a:spcAft>
              <a:buSzPts val="1800"/>
              <a:buFont typeface="Arial"/>
              <a:buChar char="•"/>
            </a:pPr>
            <a:r>
              <a:rPr lang="en-US" sz="2000">
                <a:latin typeface="Calibri"/>
                <a:ea typeface="Calibri"/>
                <a:cs typeface="Calibri"/>
                <a:sym typeface="Calibri"/>
              </a:rPr>
              <a:t>Further noting the duplications between the TOWS Global Service Definition Document and the CARIBE EWS Technical, Logistical and Administrative Requirements of a Regional Tsunami Service Provider for CARIBE-EWS.</a:t>
            </a:r>
            <a:endParaRPr sz="2000">
              <a:latin typeface="Calibri"/>
              <a:ea typeface="Calibri"/>
              <a:cs typeface="Calibri"/>
              <a:sym typeface="Calibri"/>
            </a:endParaRPr>
          </a:p>
          <a:p>
            <a:pPr indent="0" lvl="0" marL="0" rtl="0" algn="l">
              <a:lnSpc>
                <a:spcPct val="100000"/>
              </a:lnSpc>
              <a:spcBef>
                <a:spcPts val="280"/>
              </a:spcBef>
              <a:spcAft>
                <a:spcPts val="0"/>
              </a:spcAft>
              <a:buSzPts val="2000"/>
              <a:buFont typeface="Arial"/>
              <a:buNone/>
            </a:pPr>
            <a:r>
              <a:t/>
            </a:r>
            <a:endParaRPr sz="2000">
              <a:latin typeface="Calibri"/>
              <a:ea typeface="Calibri"/>
              <a:cs typeface="Calibri"/>
              <a:sym typeface="Calibri"/>
            </a:endParaRPr>
          </a:p>
          <a:p>
            <a:pPr indent="-342900" lvl="0" marL="355600" marR="259715" rtl="0" algn="l">
              <a:lnSpc>
                <a:spcPct val="96000"/>
              </a:lnSpc>
              <a:spcBef>
                <a:spcPts val="0"/>
              </a:spcBef>
              <a:spcAft>
                <a:spcPts val="0"/>
              </a:spcAft>
              <a:buClr>
                <a:srgbClr val="000000"/>
              </a:buClr>
              <a:buSzPts val="1800"/>
              <a:buFont typeface="Arial"/>
              <a:buChar char="•"/>
            </a:pPr>
            <a:r>
              <a:rPr lang="en-US" sz="2000">
                <a:solidFill>
                  <a:srgbClr val="FF0000"/>
                </a:solidFill>
                <a:latin typeface="Calibri"/>
                <a:ea typeface="Calibri"/>
                <a:cs typeface="Calibri"/>
                <a:sym typeface="Calibri"/>
              </a:rPr>
              <a:t>Recommends the ICG CARIBE EWS Steering Group to prepare a CARIBE EWS supplement to the GSDD.</a:t>
            </a:r>
            <a:endParaRPr sz="2000">
              <a:latin typeface="Calibri"/>
              <a:ea typeface="Calibri"/>
              <a:cs typeface="Calibri"/>
              <a:sym typeface="Calibri"/>
            </a:endParaRPr>
          </a:p>
          <a:p>
            <a:pPr indent="0" lvl="0" marL="0" rtl="0" algn="l">
              <a:lnSpc>
                <a:spcPct val="100000"/>
              </a:lnSpc>
              <a:spcBef>
                <a:spcPts val="275"/>
              </a:spcBef>
              <a:spcAft>
                <a:spcPts val="0"/>
              </a:spcAft>
              <a:buSzPts val="2000"/>
              <a:buFont typeface="Arial"/>
              <a:buNone/>
            </a:pPr>
            <a:r>
              <a:t/>
            </a:r>
            <a:endParaRPr sz="2000">
              <a:latin typeface="Calibri"/>
              <a:ea typeface="Calibri"/>
              <a:cs typeface="Calibri"/>
              <a:sym typeface="Calibri"/>
            </a:endParaRPr>
          </a:p>
          <a:p>
            <a:pPr indent="-342900" lvl="0" marL="355600" marR="406400" rtl="0" algn="l">
              <a:lnSpc>
                <a:spcPct val="96000"/>
              </a:lnSpc>
              <a:spcBef>
                <a:spcPts val="5"/>
              </a:spcBef>
              <a:spcAft>
                <a:spcPts val="0"/>
              </a:spcAft>
              <a:buClr>
                <a:srgbClr val="000000"/>
              </a:buClr>
              <a:buSzPts val="1800"/>
              <a:buFont typeface="Arial"/>
              <a:buChar char="•"/>
            </a:pPr>
            <a:r>
              <a:rPr lang="en-US" sz="2000">
                <a:solidFill>
                  <a:srgbClr val="FF0000"/>
                </a:solidFill>
                <a:latin typeface="Calibri"/>
                <a:ea typeface="Calibri"/>
                <a:cs typeface="Calibri"/>
                <a:sym typeface="Calibri"/>
              </a:rPr>
              <a:t>Further recommends that both the GSDD and the CARIBE EWS supplement guide the operations of the CARIBE EWS Tsunami Service Providers.</a:t>
            </a:r>
            <a:endParaRPr sz="2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180" name="Shape 180"/>
        <p:cNvGrpSpPr/>
        <p:nvPr/>
      </p:nvGrpSpPr>
      <p:grpSpPr>
        <a:xfrm>
          <a:off x="0" y="0"/>
          <a:ext cx="0" cy="0"/>
          <a:chOff x="0" y="0"/>
          <a:chExt cx="0" cy="0"/>
        </a:xfrm>
      </p:grpSpPr>
      <p:sp>
        <p:nvSpPr>
          <p:cNvPr descr="$PPTXTitle" id="181" name="Google Shape;181;p17"/>
          <p:cNvSpPr txBox="1"/>
          <p:nvPr>
            <p:ph type="title"/>
          </p:nvPr>
        </p:nvSpPr>
        <p:spPr>
          <a:xfrm>
            <a:off x="3279806" y="236504"/>
            <a:ext cx="2583815" cy="6356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(SOPs)</a:t>
            </a:r>
            <a:endParaRPr/>
          </a:p>
        </p:txBody>
      </p:sp>
      <p:sp>
        <p:nvSpPr>
          <p:cNvPr id="182" name="Google Shape;182;p17"/>
          <p:cNvSpPr txBox="1"/>
          <p:nvPr/>
        </p:nvSpPr>
        <p:spPr>
          <a:xfrm>
            <a:off x="650224" y="876275"/>
            <a:ext cx="7938770" cy="5806440"/>
          </a:xfrm>
          <a:prstGeom prst="rect">
            <a:avLst/>
          </a:prstGeom>
          <a:noFill/>
          <a:ln>
            <a:noFill/>
          </a:ln>
        </p:spPr>
        <p:txBody>
          <a:bodyPr anchorCtr="0" anchor="t" bIns="0" lIns="0" spcFirstLastPara="1" rIns="0" wrap="square" tIns="100950">
            <a:spAutoFit/>
          </a:bodyPr>
          <a:lstStyle/>
          <a:p>
            <a:pPr indent="-342900" lvl="0" marL="355600" marR="55244" rtl="0" algn="l">
              <a:lnSpc>
                <a:spcPct val="96000"/>
              </a:lnSpc>
              <a:spcBef>
                <a:spcPts val="0"/>
              </a:spcBef>
              <a:spcAft>
                <a:spcPts val="0"/>
              </a:spcAft>
              <a:buSzPts val="1800"/>
              <a:buFont typeface="Arial"/>
              <a:buChar char="•"/>
            </a:pPr>
            <a:r>
              <a:rPr lang="en-US" sz="3000">
                <a:latin typeface="Calibri"/>
                <a:ea typeface="Calibri"/>
                <a:cs typeface="Calibri"/>
                <a:sym typeface="Calibri"/>
              </a:rPr>
              <a:t>Noting the task of the WG 3 to create a communication protocol and standardized information identifying the minimum acceptable levels for communication and dissemination of tsunami early warning in all countries for approval by the ICG,</a:t>
            </a:r>
            <a:endParaRPr sz="3000">
              <a:latin typeface="Calibri"/>
              <a:ea typeface="Calibri"/>
              <a:cs typeface="Calibri"/>
              <a:sym typeface="Calibri"/>
            </a:endParaRPr>
          </a:p>
          <a:p>
            <a:pPr indent="0" lvl="0" marL="0" rtl="0" algn="l">
              <a:lnSpc>
                <a:spcPct val="100000"/>
              </a:lnSpc>
              <a:spcBef>
                <a:spcPts val="15"/>
              </a:spcBef>
              <a:spcAft>
                <a:spcPts val="0"/>
              </a:spcAft>
              <a:buSzPts val="3000"/>
              <a:buFont typeface="Arial"/>
              <a:buNone/>
            </a:pPr>
            <a:r>
              <a:t/>
            </a:r>
            <a:endParaRPr sz="3000">
              <a:latin typeface="Calibri"/>
              <a:ea typeface="Calibri"/>
              <a:cs typeface="Calibri"/>
              <a:sym typeface="Calibri"/>
            </a:endParaRPr>
          </a:p>
          <a:p>
            <a:pPr indent="-342900" lvl="0" marL="355600" marR="5080" rtl="0" algn="l">
              <a:lnSpc>
                <a:spcPct val="96000"/>
              </a:lnSpc>
              <a:spcBef>
                <a:spcPts val="0"/>
              </a:spcBef>
              <a:spcAft>
                <a:spcPts val="0"/>
              </a:spcAft>
              <a:buClr>
                <a:srgbClr val="000000"/>
              </a:buClr>
              <a:buSzPts val="1800"/>
              <a:buFont typeface="Arial"/>
              <a:buChar char="•"/>
            </a:pPr>
            <a:r>
              <a:rPr lang="en-US" sz="3000">
                <a:solidFill>
                  <a:srgbClr val="FF0000"/>
                </a:solidFill>
                <a:latin typeface="Calibri"/>
                <a:ea typeface="Calibri"/>
                <a:cs typeface="Calibri"/>
                <a:sym typeface="Calibri"/>
              </a:rPr>
              <a:t>Requests the Working Group 3 to review existing national and local SOPs and provide a report for the ICG XIX.</a:t>
            </a:r>
            <a:endParaRPr sz="3000">
              <a:latin typeface="Calibri"/>
              <a:ea typeface="Calibri"/>
              <a:cs typeface="Calibri"/>
              <a:sym typeface="Calibri"/>
            </a:endParaRPr>
          </a:p>
          <a:p>
            <a:pPr indent="0" lvl="0" marL="0" rtl="0" algn="l">
              <a:lnSpc>
                <a:spcPct val="100000"/>
              </a:lnSpc>
              <a:spcBef>
                <a:spcPts val="40"/>
              </a:spcBef>
              <a:spcAft>
                <a:spcPts val="0"/>
              </a:spcAft>
              <a:buSzPts val="3000"/>
              <a:buFont typeface="Arial"/>
              <a:buNone/>
            </a:pPr>
            <a:r>
              <a:t/>
            </a:r>
            <a:endParaRPr sz="3000">
              <a:latin typeface="Calibri"/>
              <a:ea typeface="Calibri"/>
              <a:cs typeface="Calibri"/>
              <a:sym typeface="Calibri"/>
            </a:endParaRPr>
          </a:p>
          <a:p>
            <a:pPr indent="-342900" lvl="0" marL="355600" marR="409575" rtl="0" algn="l">
              <a:lnSpc>
                <a:spcPct val="80000"/>
              </a:lnSpc>
              <a:spcBef>
                <a:spcPts val="0"/>
              </a:spcBef>
              <a:spcAft>
                <a:spcPts val="0"/>
              </a:spcAft>
              <a:buSzPts val="1800"/>
              <a:buFont typeface="Arial"/>
              <a:buChar char="•"/>
            </a:pPr>
            <a:r>
              <a:rPr lang="en-US" sz="3000">
                <a:latin typeface="Calibri"/>
                <a:ea typeface="Calibri"/>
                <a:cs typeface="Calibri"/>
                <a:sym typeface="Calibri"/>
              </a:rPr>
              <a:t>Appreciates the support that the International Tsunami Information Centre Caribbean Office has provided to Working Group 3 with as the contributions of other stakeholders;</a:t>
            </a:r>
            <a:endParaRPr sz="30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186" name="Shape 186"/>
        <p:cNvGrpSpPr/>
        <p:nvPr/>
      </p:nvGrpSpPr>
      <p:grpSpPr>
        <a:xfrm>
          <a:off x="0" y="0"/>
          <a:ext cx="0" cy="0"/>
          <a:chOff x="0" y="0"/>
          <a:chExt cx="0" cy="0"/>
        </a:xfrm>
      </p:grpSpPr>
      <p:sp>
        <p:nvSpPr>
          <p:cNvPr descr="$PPTXTitle" id="187" name="Google Shape;187;g3d82801d7f0_0_0"/>
          <p:cNvSpPr txBox="1"/>
          <p:nvPr>
            <p:ph type="title"/>
          </p:nvPr>
        </p:nvSpPr>
        <p:spPr>
          <a:xfrm>
            <a:off x="3279806" y="236504"/>
            <a:ext cx="25839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Cont. (SOPs)</a:t>
            </a:r>
            <a:endParaRPr/>
          </a:p>
        </p:txBody>
      </p:sp>
      <p:sp>
        <p:nvSpPr>
          <p:cNvPr id="188" name="Google Shape;188;g3d82801d7f0_0_0"/>
          <p:cNvSpPr txBox="1"/>
          <p:nvPr/>
        </p:nvSpPr>
        <p:spPr>
          <a:xfrm>
            <a:off x="650224" y="876275"/>
            <a:ext cx="7938900" cy="6499800"/>
          </a:xfrm>
          <a:prstGeom prst="rect">
            <a:avLst/>
          </a:prstGeom>
          <a:noFill/>
          <a:ln>
            <a:noFill/>
          </a:ln>
        </p:spPr>
        <p:txBody>
          <a:bodyPr anchorCtr="0" anchor="t" bIns="0" lIns="0" spcFirstLastPara="1" rIns="0" wrap="square" tIns="100950">
            <a:spAutoFit/>
          </a:bodyPr>
          <a:lstStyle/>
          <a:p>
            <a:pPr indent="-342900" lvl="0" marL="355600" marR="55244" rtl="0" algn="l">
              <a:lnSpc>
                <a:spcPct val="96000"/>
              </a:lnSpc>
              <a:spcBef>
                <a:spcPts val="0"/>
              </a:spcBef>
              <a:spcAft>
                <a:spcPts val="0"/>
              </a:spcAft>
              <a:buSzPts val="1800"/>
              <a:buFont typeface="Arial"/>
              <a:buChar char="•"/>
            </a:pPr>
            <a:r>
              <a:rPr lang="en-US" sz="3000">
                <a:latin typeface="Calibri"/>
                <a:ea typeface="Calibri"/>
                <a:cs typeface="Calibri"/>
                <a:sym typeface="Calibri"/>
              </a:rPr>
              <a:t>Noting the task of the WG 3 to create a communication protocol and standardized information identifying the minimum acceptable levels for communication and dissemination of tsunami early warning in all countries for approval by the ICG,</a:t>
            </a:r>
            <a:endParaRPr sz="3000">
              <a:latin typeface="Calibri"/>
              <a:ea typeface="Calibri"/>
              <a:cs typeface="Calibri"/>
              <a:sym typeface="Calibri"/>
            </a:endParaRPr>
          </a:p>
          <a:p>
            <a:pPr indent="0" lvl="0" marL="0" rtl="0" algn="l">
              <a:lnSpc>
                <a:spcPct val="100000"/>
              </a:lnSpc>
              <a:spcBef>
                <a:spcPts val="15"/>
              </a:spcBef>
              <a:spcAft>
                <a:spcPts val="0"/>
              </a:spcAft>
              <a:buSzPts val="3000"/>
              <a:buFont typeface="Arial"/>
              <a:buNone/>
            </a:pPr>
            <a:r>
              <a:t/>
            </a:r>
            <a:endParaRPr sz="3000">
              <a:latin typeface="Calibri"/>
              <a:ea typeface="Calibri"/>
              <a:cs typeface="Calibri"/>
              <a:sym typeface="Calibri"/>
            </a:endParaRPr>
          </a:p>
          <a:p>
            <a:pPr indent="-342900" lvl="0" marL="355600" marR="5080" rtl="0" algn="l">
              <a:lnSpc>
                <a:spcPct val="96000"/>
              </a:lnSpc>
              <a:spcBef>
                <a:spcPts val="0"/>
              </a:spcBef>
              <a:spcAft>
                <a:spcPts val="0"/>
              </a:spcAft>
              <a:buClr>
                <a:srgbClr val="000000"/>
              </a:buClr>
              <a:buSzPts val="1800"/>
              <a:buFont typeface="Arial"/>
              <a:buChar char="•"/>
            </a:pPr>
            <a:r>
              <a:rPr lang="en-US" sz="3000">
                <a:solidFill>
                  <a:srgbClr val="FF0000"/>
                </a:solidFill>
                <a:latin typeface="Calibri"/>
                <a:ea typeface="Calibri"/>
                <a:cs typeface="Calibri"/>
                <a:sym typeface="Calibri"/>
              </a:rPr>
              <a:t>Requests the Working Group 3 to review existing national and local SOPs and provide a report for the ICG XIX.</a:t>
            </a:r>
            <a:endParaRPr sz="3000">
              <a:latin typeface="Calibri"/>
              <a:ea typeface="Calibri"/>
              <a:cs typeface="Calibri"/>
              <a:sym typeface="Calibri"/>
            </a:endParaRPr>
          </a:p>
          <a:p>
            <a:pPr indent="0" lvl="0" marL="0" rtl="0" algn="l">
              <a:lnSpc>
                <a:spcPct val="100000"/>
              </a:lnSpc>
              <a:spcBef>
                <a:spcPts val="40"/>
              </a:spcBef>
              <a:spcAft>
                <a:spcPts val="0"/>
              </a:spcAft>
              <a:buSzPts val="3000"/>
              <a:buFont typeface="Arial"/>
              <a:buNone/>
            </a:pPr>
            <a:r>
              <a:t/>
            </a:r>
            <a:endParaRPr sz="3000">
              <a:latin typeface="Calibri"/>
              <a:ea typeface="Calibri"/>
              <a:cs typeface="Calibri"/>
              <a:sym typeface="Calibri"/>
            </a:endParaRPr>
          </a:p>
          <a:p>
            <a:pPr indent="-342900" lvl="0" marL="355600" marR="409575" rtl="0" algn="l">
              <a:lnSpc>
                <a:spcPct val="80000"/>
              </a:lnSpc>
              <a:spcBef>
                <a:spcPts val="0"/>
              </a:spcBef>
              <a:spcAft>
                <a:spcPts val="0"/>
              </a:spcAft>
              <a:buSzPts val="1800"/>
              <a:buFont typeface="Arial"/>
              <a:buChar char="•"/>
            </a:pPr>
            <a:r>
              <a:rPr lang="en-US" sz="3000">
                <a:latin typeface="Calibri"/>
                <a:ea typeface="Calibri"/>
                <a:cs typeface="Calibri"/>
                <a:sym typeface="Calibri"/>
              </a:rPr>
              <a:t>Appreciates the support that the International Tsunami Information Centre Caribbean Office has provided to Working Group 3 with as the contributions of other stakeholders;</a:t>
            </a:r>
            <a:endParaRPr sz="3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192" name="Shape 192"/>
        <p:cNvGrpSpPr/>
        <p:nvPr/>
      </p:nvGrpSpPr>
      <p:grpSpPr>
        <a:xfrm>
          <a:off x="0" y="0"/>
          <a:ext cx="0" cy="0"/>
          <a:chOff x="0" y="0"/>
          <a:chExt cx="0" cy="0"/>
        </a:xfrm>
      </p:grpSpPr>
      <p:sp>
        <p:nvSpPr>
          <p:cNvPr descr="$PPTXTitle" id="193" name="Google Shape;193;p18"/>
          <p:cNvSpPr txBox="1"/>
          <p:nvPr>
            <p:ph type="title"/>
          </p:nvPr>
        </p:nvSpPr>
        <p:spPr>
          <a:xfrm>
            <a:off x="432054" y="166760"/>
            <a:ext cx="8279891" cy="1269545"/>
          </a:xfrm>
          <a:prstGeom prst="rect">
            <a:avLst/>
          </a:prstGeom>
          <a:noFill/>
          <a:ln>
            <a:noFill/>
          </a:ln>
        </p:spPr>
        <p:txBody>
          <a:bodyPr anchorCtr="0" anchor="t" bIns="0" lIns="0" spcFirstLastPara="1" rIns="0" wrap="square" tIns="12700">
            <a:spAutoFit/>
          </a:bodyPr>
          <a:lstStyle/>
          <a:p>
            <a:pPr indent="-2503170" lvl="0" marL="3199130" marR="5080" rtl="0" algn="l">
              <a:lnSpc>
                <a:spcPct val="100000"/>
              </a:lnSpc>
              <a:spcBef>
                <a:spcPts val="0"/>
              </a:spcBef>
              <a:spcAft>
                <a:spcPts val="0"/>
              </a:spcAft>
              <a:buNone/>
            </a:pPr>
            <a:r>
              <a:rPr lang="en-US"/>
              <a:t>Internal Work Plan/Key Proposed Activities</a:t>
            </a:r>
            <a:endParaRPr/>
          </a:p>
        </p:txBody>
      </p:sp>
      <p:pic>
        <p:nvPicPr>
          <p:cNvPr id="194" name="Google Shape;194;p18"/>
          <p:cNvPicPr preferRelativeResize="0"/>
          <p:nvPr/>
        </p:nvPicPr>
        <p:blipFill rotWithShape="1">
          <a:blip r:embed="rId3">
            <a:alphaModFix/>
          </a:blip>
          <a:srcRect b="0" l="0" r="0" t="0"/>
          <a:stretch/>
        </p:blipFill>
        <p:spPr>
          <a:xfrm>
            <a:off x="1116711" y="1543050"/>
            <a:ext cx="5991224" cy="5248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 name="Shape 60"/>
        <p:cNvGrpSpPr/>
        <p:nvPr/>
      </p:nvGrpSpPr>
      <p:grpSpPr>
        <a:xfrm>
          <a:off x="0" y="0"/>
          <a:ext cx="0" cy="0"/>
          <a:chOff x="0" y="0"/>
          <a:chExt cx="0" cy="0"/>
        </a:xfrm>
      </p:grpSpPr>
      <p:sp>
        <p:nvSpPr>
          <p:cNvPr id="61" name="Google Shape;61;g3d6c34f3a1e_0_5"/>
          <p:cNvSpPr/>
          <p:nvPr/>
        </p:nvSpPr>
        <p:spPr>
          <a:xfrm>
            <a:off x="457200" y="274320"/>
            <a:ext cx="8229600" cy="1143000"/>
          </a:xfrm>
          <a:custGeom>
            <a:rect b="b" l="l" r="r" t="t"/>
            <a:pathLst>
              <a:path extrusionOk="0" h="1143000" w="8229600">
                <a:moveTo>
                  <a:pt x="8229600" y="0"/>
                </a:moveTo>
                <a:lnTo>
                  <a:pt x="0" y="0"/>
                </a:lnTo>
                <a:lnTo>
                  <a:pt x="0" y="1143000"/>
                </a:lnTo>
                <a:lnTo>
                  <a:pt x="8229600" y="1143000"/>
                </a:lnTo>
                <a:lnTo>
                  <a:pt x="8229600" y="0"/>
                </a:lnTo>
                <a:close/>
              </a:path>
            </a:pathLst>
          </a:custGeom>
          <a:solidFill>
            <a:srgbClr val="365F9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descr="$PPTXTitle" id="62" name="Google Shape;62;g3d6c34f3a1e_0_5"/>
          <p:cNvSpPr txBox="1"/>
          <p:nvPr>
            <p:ph type="title"/>
          </p:nvPr>
        </p:nvSpPr>
        <p:spPr>
          <a:xfrm>
            <a:off x="1484375" y="471677"/>
            <a:ext cx="6263700" cy="738900"/>
          </a:xfrm>
          <a:prstGeom prst="rect">
            <a:avLst/>
          </a:prstGeom>
          <a:solidFill>
            <a:srgbClr val="365F92"/>
          </a:solidFill>
          <a:ln>
            <a:noFill/>
          </a:ln>
        </p:spPr>
        <p:txBody>
          <a:bodyPr anchorCtr="0" anchor="t" bIns="0" lIns="0" spcFirstLastPara="1" rIns="0" wrap="square" tIns="0">
            <a:spAutoFit/>
          </a:bodyPr>
          <a:lstStyle/>
          <a:p>
            <a:pPr indent="0" lvl="0" marL="74930" rtl="0" algn="l">
              <a:lnSpc>
                <a:spcPct val="115104"/>
              </a:lnSpc>
              <a:spcBef>
                <a:spcPts val="0"/>
              </a:spcBef>
              <a:spcAft>
                <a:spcPts val="0"/>
              </a:spcAft>
              <a:buNone/>
            </a:pPr>
            <a:r>
              <a:rPr b="1" lang="en-US" sz="4800">
                <a:solidFill>
                  <a:srgbClr val="F1F1F1"/>
                </a:solidFill>
                <a:latin typeface="Calibri"/>
                <a:ea typeface="Calibri"/>
                <a:cs typeface="Calibri"/>
                <a:sym typeface="Calibri"/>
              </a:rPr>
              <a:t>The Focus	Area of WG 3</a:t>
            </a:r>
            <a:endParaRPr sz="4800">
              <a:latin typeface="Calibri"/>
              <a:ea typeface="Calibri"/>
              <a:cs typeface="Calibri"/>
              <a:sym typeface="Calibri"/>
            </a:endParaRPr>
          </a:p>
        </p:txBody>
      </p:sp>
      <p:pic>
        <p:nvPicPr>
          <p:cNvPr id="63" name="Google Shape;63;g3d6c34f3a1e_0_5"/>
          <p:cNvPicPr preferRelativeResize="0"/>
          <p:nvPr/>
        </p:nvPicPr>
        <p:blipFill>
          <a:blip r:embed="rId3">
            <a:alphaModFix/>
          </a:blip>
          <a:stretch>
            <a:fillRect/>
          </a:stretch>
        </p:blipFill>
        <p:spPr>
          <a:xfrm>
            <a:off x="457200" y="1528575"/>
            <a:ext cx="8229599" cy="4900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g3d89cd4d921_0_0"/>
          <p:cNvSpPr/>
          <p:nvPr/>
        </p:nvSpPr>
        <p:spPr>
          <a:xfrm>
            <a:off x="457200" y="274320"/>
            <a:ext cx="8229600" cy="1143000"/>
          </a:xfrm>
          <a:custGeom>
            <a:rect b="b" l="l" r="r" t="t"/>
            <a:pathLst>
              <a:path extrusionOk="0" h="1143000" w="8229600">
                <a:moveTo>
                  <a:pt x="8229600" y="0"/>
                </a:moveTo>
                <a:lnTo>
                  <a:pt x="0" y="0"/>
                </a:lnTo>
                <a:lnTo>
                  <a:pt x="0" y="1143000"/>
                </a:lnTo>
                <a:lnTo>
                  <a:pt x="8229600" y="1143000"/>
                </a:lnTo>
                <a:lnTo>
                  <a:pt x="8229600" y="0"/>
                </a:lnTo>
                <a:close/>
              </a:path>
            </a:pathLst>
          </a:custGeom>
          <a:solidFill>
            <a:srgbClr val="365F9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descr="$PPTXTitle" id="69" name="Google Shape;69;g3d89cd4d921_0_0"/>
          <p:cNvSpPr txBox="1"/>
          <p:nvPr>
            <p:ph type="title"/>
          </p:nvPr>
        </p:nvSpPr>
        <p:spPr>
          <a:xfrm>
            <a:off x="1484375" y="471677"/>
            <a:ext cx="6263700" cy="738900"/>
          </a:xfrm>
          <a:prstGeom prst="rect">
            <a:avLst/>
          </a:prstGeom>
          <a:solidFill>
            <a:srgbClr val="365F92"/>
          </a:solidFill>
          <a:ln cap="flat" cmpd="sng" w="76200">
            <a:solidFill>
              <a:srgbClr val="FF0000"/>
            </a:solidFill>
            <a:prstDash val="solid"/>
            <a:round/>
            <a:headEnd len="sm" w="sm" type="none"/>
            <a:tailEnd len="sm" w="sm" type="none"/>
          </a:ln>
        </p:spPr>
        <p:txBody>
          <a:bodyPr anchorCtr="0" anchor="t" bIns="0" lIns="0" spcFirstLastPara="1" rIns="0" wrap="square" tIns="0">
            <a:spAutoFit/>
          </a:bodyPr>
          <a:lstStyle/>
          <a:p>
            <a:pPr indent="0" lvl="0" marL="74930" rtl="0" algn="l">
              <a:lnSpc>
                <a:spcPct val="115104"/>
              </a:lnSpc>
              <a:spcBef>
                <a:spcPts val="0"/>
              </a:spcBef>
              <a:spcAft>
                <a:spcPts val="0"/>
              </a:spcAft>
              <a:buNone/>
            </a:pPr>
            <a:r>
              <a:rPr b="1" lang="en-US" sz="4800">
                <a:solidFill>
                  <a:srgbClr val="F1F1F1"/>
                </a:solidFill>
                <a:latin typeface="Calibri"/>
                <a:ea typeface="Calibri"/>
                <a:cs typeface="Calibri"/>
                <a:sym typeface="Calibri"/>
              </a:rPr>
              <a:t>The Focus	Area of WG 3</a:t>
            </a:r>
            <a:endParaRPr sz="4800">
              <a:latin typeface="Calibri"/>
              <a:ea typeface="Calibri"/>
              <a:cs typeface="Calibri"/>
              <a:sym typeface="Calibri"/>
            </a:endParaRPr>
          </a:p>
        </p:txBody>
      </p:sp>
      <p:pic>
        <p:nvPicPr>
          <p:cNvPr id="70" name="Google Shape;70;g3d89cd4d921_0_0"/>
          <p:cNvPicPr preferRelativeResize="0"/>
          <p:nvPr/>
        </p:nvPicPr>
        <p:blipFill>
          <a:blip r:embed="rId3">
            <a:alphaModFix/>
          </a:blip>
          <a:stretch>
            <a:fillRect/>
          </a:stretch>
        </p:blipFill>
        <p:spPr>
          <a:xfrm>
            <a:off x="1290463" y="1527192"/>
            <a:ext cx="6563075" cy="4883025"/>
          </a:xfrm>
          <a:prstGeom prst="rect">
            <a:avLst/>
          </a:prstGeom>
          <a:noFill/>
          <a:ln>
            <a:noFill/>
          </a:ln>
        </p:spPr>
      </p:pic>
      <p:sp>
        <p:nvSpPr>
          <p:cNvPr id="71" name="Google Shape;71;g3d89cd4d921_0_0"/>
          <p:cNvSpPr txBox="1"/>
          <p:nvPr/>
        </p:nvSpPr>
        <p:spPr>
          <a:xfrm>
            <a:off x="1484375" y="6412574"/>
            <a:ext cx="6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ICG CARIBE-EWS Tsunami Service Model (ICG-X 2015)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 name="Shape 75"/>
        <p:cNvGrpSpPr/>
        <p:nvPr/>
      </p:nvGrpSpPr>
      <p:grpSpPr>
        <a:xfrm>
          <a:off x="0" y="0"/>
          <a:ext cx="0" cy="0"/>
          <a:chOff x="0" y="0"/>
          <a:chExt cx="0" cy="0"/>
        </a:xfrm>
      </p:grpSpPr>
      <p:sp>
        <p:nvSpPr>
          <p:cNvPr descr="$PPTXTitle" id="76" name="Google Shape;76;p4"/>
          <p:cNvSpPr txBox="1"/>
          <p:nvPr>
            <p:ph type="title"/>
          </p:nvPr>
        </p:nvSpPr>
        <p:spPr>
          <a:xfrm>
            <a:off x="457200" y="274320"/>
            <a:ext cx="8229600" cy="1143000"/>
          </a:xfrm>
          <a:prstGeom prst="rect">
            <a:avLst/>
          </a:prstGeom>
          <a:solidFill>
            <a:srgbClr val="365F92"/>
          </a:solidFill>
          <a:ln>
            <a:noFill/>
          </a:ln>
        </p:spPr>
        <p:txBody>
          <a:bodyPr anchorCtr="0" anchor="t" bIns="0" lIns="0" spcFirstLastPara="1" rIns="0" wrap="square" tIns="203825">
            <a:spAutoFit/>
          </a:bodyPr>
          <a:lstStyle/>
          <a:p>
            <a:pPr indent="0" lvl="0" marL="0" rtl="0" algn="ctr">
              <a:lnSpc>
                <a:spcPct val="100000"/>
              </a:lnSpc>
              <a:spcBef>
                <a:spcPts val="0"/>
              </a:spcBef>
              <a:spcAft>
                <a:spcPts val="0"/>
              </a:spcAft>
              <a:buNone/>
            </a:pPr>
            <a:r>
              <a:rPr lang="en-US" sz="4400">
                <a:solidFill>
                  <a:srgbClr val="FFFFFF"/>
                </a:solidFill>
                <a:latin typeface="Times New Roman"/>
                <a:ea typeface="Times New Roman"/>
                <a:cs typeface="Times New Roman"/>
                <a:sym typeface="Times New Roman"/>
              </a:rPr>
              <a:t>Membership</a:t>
            </a:r>
            <a:endParaRPr sz="4400">
              <a:latin typeface="Times New Roman"/>
              <a:ea typeface="Times New Roman"/>
              <a:cs typeface="Times New Roman"/>
              <a:sym typeface="Times New Roman"/>
            </a:endParaRPr>
          </a:p>
        </p:txBody>
      </p:sp>
      <p:sp>
        <p:nvSpPr>
          <p:cNvPr id="77" name="Google Shape;77;p4"/>
          <p:cNvSpPr txBox="1"/>
          <p:nvPr/>
        </p:nvSpPr>
        <p:spPr>
          <a:xfrm>
            <a:off x="685326" y="1746836"/>
            <a:ext cx="7912200" cy="4407300"/>
          </a:xfrm>
          <a:prstGeom prst="rect">
            <a:avLst/>
          </a:prstGeom>
          <a:noFill/>
          <a:ln>
            <a:noFill/>
          </a:ln>
        </p:spPr>
        <p:txBody>
          <a:bodyPr anchorCtr="0" anchor="t" bIns="0" lIns="0" spcFirstLastPara="1" rIns="0" wrap="square" tIns="12050">
            <a:spAutoFit/>
          </a:bodyPr>
          <a:lstStyle/>
          <a:p>
            <a:pPr indent="-352425" lvl="0" marL="364490" marR="5080" rtl="0" algn="l">
              <a:lnSpc>
                <a:spcPct val="100000"/>
              </a:lnSpc>
              <a:spcBef>
                <a:spcPts val="0"/>
              </a:spcBef>
              <a:spcAft>
                <a:spcPts val="0"/>
              </a:spcAft>
              <a:buSzPts val="1900"/>
              <a:buFont typeface="Arial"/>
              <a:buChar char="•"/>
            </a:pPr>
            <a:r>
              <a:rPr lang="en-US" sz="3200">
                <a:latin typeface="Calibri"/>
                <a:ea typeface="Calibri"/>
                <a:cs typeface="Calibri"/>
                <a:sym typeface="Calibri"/>
                <a:extLst>
                  <a:ext uri="http://customooxmlschemas.google.com/">
                    <go:slidesCustomData xmlns:go="http://customooxmlschemas.google.com/" textRoundtripDataId="0"/>
                  </a:ext>
                </a:extLst>
              </a:rPr>
              <a:t>22 members</a:t>
            </a:r>
            <a:r>
              <a:rPr lang="en-US" sz="3200">
                <a:latin typeface="Calibri"/>
                <a:ea typeface="Calibri"/>
                <a:cs typeface="Calibri"/>
                <a:sym typeface="Calibri"/>
              </a:rPr>
              <a:t>, 18 regular</a:t>
            </a:r>
            <a:r>
              <a:rPr lang="en-US" sz="3200">
                <a:latin typeface="Calibri"/>
                <a:ea typeface="Calibri"/>
                <a:cs typeface="Calibri"/>
                <a:sym typeface="Calibri"/>
              </a:rPr>
              <a:t> (including TSP’s PTWC and CATAC), 2 Ex Officio (ICG Chair and ICG Executive Secretary)</a:t>
            </a:r>
            <a:endParaRPr sz="3200">
              <a:latin typeface="Calibri"/>
              <a:ea typeface="Calibri"/>
              <a:cs typeface="Calibri"/>
              <a:sym typeface="Calibri"/>
            </a:endParaRPr>
          </a:p>
          <a:p>
            <a:pPr indent="-351790" lvl="0" marL="364490" rtl="0" algn="l">
              <a:lnSpc>
                <a:spcPct val="100000"/>
              </a:lnSpc>
              <a:spcBef>
                <a:spcPts val="405"/>
              </a:spcBef>
              <a:spcAft>
                <a:spcPts val="0"/>
              </a:spcAft>
              <a:buSzPts val="1900"/>
              <a:buFont typeface="Arial"/>
              <a:buChar char="•"/>
            </a:pPr>
            <a:r>
              <a:rPr lang="en-US" sz="3200">
                <a:latin typeface="Calibri"/>
                <a:ea typeface="Calibri"/>
                <a:cs typeface="Calibri"/>
                <a:sym typeface="Calibri"/>
              </a:rPr>
              <a:t>CARIBE-EWS Member States in WG 3</a:t>
            </a:r>
            <a:endParaRPr sz="3200">
              <a:latin typeface="Calibri"/>
              <a:ea typeface="Calibri"/>
              <a:cs typeface="Calibri"/>
              <a:sym typeface="Calibri"/>
            </a:endParaRPr>
          </a:p>
          <a:p>
            <a:pPr indent="-352425" lvl="1" marL="821690" marR="327660" rtl="0" algn="l">
              <a:lnSpc>
                <a:spcPct val="100000"/>
              </a:lnSpc>
              <a:spcBef>
                <a:spcPts val="420"/>
              </a:spcBef>
              <a:spcAft>
                <a:spcPts val="0"/>
              </a:spcAft>
              <a:buSzPts val="1900"/>
              <a:buFont typeface="Arial"/>
              <a:buChar char="–"/>
            </a:pPr>
            <a:r>
              <a:rPr lang="en-US" sz="2800">
                <a:latin typeface="Calibri"/>
                <a:ea typeface="Calibri"/>
                <a:cs typeface="Calibri"/>
                <a:sym typeface="Calibri"/>
              </a:rPr>
              <a:t>Barbados, Colombia, Costa Rica, France, Guatemala, Nicaragua (CATAC), Saint Lucia, UK (Anguilla), USA (PR, USVI, PTWC),</a:t>
            </a:r>
            <a:endParaRPr sz="2800">
              <a:latin typeface="Calibri"/>
              <a:ea typeface="Calibri"/>
              <a:cs typeface="Calibri"/>
              <a:sym typeface="Calibri"/>
            </a:endParaRPr>
          </a:p>
          <a:p>
            <a:pPr indent="-351790" lvl="0" marL="364490" rtl="0" algn="l">
              <a:lnSpc>
                <a:spcPct val="100000"/>
              </a:lnSpc>
              <a:spcBef>
                <a:spcPts val="375"/>
              </a:spcBef>
              <a:spcAft>
                <a:spcPts val="0"/>
              </a:spcAft>
              <a:buSzPts val="1900"/>
              <a:buFont typeface="Arial"/>
              <a:buChar char="•"/>
            </a:pPr>
            <a:r>
              <a:rPr lang="en-US" sz="3200">
                <a:latin typeface="Calibri"/>
                <a:ea typeface="Calibri"/>
                <a:cs typeface="Calibri"/>
                <a:sym typeface="Calibri"/>
              </a:rPr>
              <a:t>CARIBE-EWS Observers in WG 3</a:t>
            </a:r>
            <a:endParaRPr sz="3200">
              <a:latin typeface="Calibri"/>
              <a:ea typeface="Calibri"/>
              <a:cs typeface="Calibri"/>
              <a:sym typeface="Calibri"/>
            </a:endParaRPr>
          </a:p>
          <a:p>
            <a:pPr indent="-351790" lvl="1" marL="821690" rtl="0" algn="l">
              <a:lnSpc>
                <a:spcPct val="100000"/>
              </a:lnSpc>
              <a:spcBef>
                <a:spcPts val="425"/>
              </a:spcBef>
              <a:spcAft>
                <a:spcPts val="0"/>
              </a:spcAft>
              <a:buSzPts val="1900"/>
              <a:buFont typeface="Arial"/>
              <a:buChar char="–"/>
            </a:pPr>
            <a:r>
              <a:rPr lang="en-US" sz="2800">
                <a:latin typeface="Calibri"/>
                <a:ea typeface="Calibri"/>
                <a:cs typeface="Calibri"/>
                <a:sym typeface="Calibri"/>
              </a:rPr>
              <a:t>PRSN</a:t>
            </a:r>
            <a:endParaRPr sz="2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 name="Shape 81"/>
        <p:cNvGrpSpPr/>
        <p:nvPr/>
      </p:nvGrpSpPr>
      <p:grpSpPr>
        <a:xfrm>
          <a:off x="0" y="0"/>
          <a:ext cx="0" cy="0"/>
          <a:chOff x="0" y="0"/>
          <a:chExt cx="0" cy="0"/>
        </a:xfrm>
      </p:grpSpPr>
      <p:sp>
        <p:nvSpPr>
          <p:cNvPr descr="$PPTXTitle" id="82" name="Google Shape;82;g3d847181ed2_0_0"/>
          <p:cNvSpPr txBox="1"/>
          <p:nvPr>
            <p:ph type="title"/>
          </p:nvPr>
        </p:nvSpPr>
        <p:spPr>
          <a:xfrm>
            <a:off x="432050" y="228600"/>
            <a:ext cx="8229600" cy="709200"/>
          </a:xfrm>
          <a:prstGeom prst="rect">
            <a:avLst/>
          </a:prstGeom>
          <a:solidFill>
            <a:srgbClr val="365F92"/>
          </a:solidFill>
          <a:ln>
            <a:noFill/>
          </a:ln>
        </p:spPr>
        <p:txBody>
          <a:bodyPr anchorCtr="0" anchor="t" bIns="0" lIns="0" spcFirstLastPara="1" rIns="0" wrap="square" tIns="153650">
            <a:spAutoFit/>
          </a:bodyPr>
          <a:lstStyle/>
          <a:p>
            <a:pPr indent="0" lvl="0" marL="0" rtl="0" algn="ctr">
              <a:lnSpc>
                <a:spcPct val="100000"/>
              </a:lnSpc>
              <a:spcBef>
                <a:spcPts val="0"/>
              </a:spcBef>
              <a:spcAft>
                <a:spcPts val="0"/>
              </a:spcAft>
              <a:buNone/>
            </a:pPr>
            <a:r>
              <a:rPr lang="en-US" sz="3600">
                <a:solidFill>
                  <a:srgbClr val="FFFFFF"/>
                </a:solidFill>
              </a:rPr>
              <a:t>Activities</a:t>
            </a:r>
            <a:endParaRPr sz="3600"/>
          </a:p>
        </p:txBody>
      </p:sp>
      <p:sp>
        <p:nvSpPr>
          <p:cNvPr id="83" name="Google Shape;83;g3d847181ed2_0_0"/>
          <p:cNvSpPr txBox="1"/>
          <p:nvPr/>
        </p:nvSpPr>
        <p:spPr>
          <a:xfrm>
            <a:off x="537600" y="1305325"/>
            <a:ext cx="8068800" cy="5188200"/>
          </a:xfrm>
          <a:prstGeom prst="rect">
            <a:avLst/>
          </a:prstGeom>
          <a:noFill/>
          <a:ln>
            <a:noFill/>
          </a:ln>
        </p:spPr>
        <p:txBody>
          <a:bodyPr anchorCtr="0" anchor="t" bIns="0" lIns="0" spcFirstLastPara="1" rIns="0" wrap="square" tIns="71100">
            <a:spAutoFit/>
          </a:bodyPr>
          <a:lstStyle/>
          <a:p>
            <a:pPr indent="0" lvl="0" marL="469900" marR="255270" rtl="0" algn="l">
              <a:lnSpc>
                <a:spcPct val="96000"/>
              </a:lnSpc>
              <a:spcBef>
                <a:spcPts val="0"/>
              </a:spcBef>
              <a:spcAft>
                <a:spcPts val="0"/>
              </a:spcAft>
              <a:buNone/>
            </a:pPr>
            <a:r>
              <a:rPr b="1" lang="en-US" sz="2000">
                <a:latin typeface="Times New Roman"/>
                <a:ea typeface="Times New Roman"/>
                <a:cs typeface="Times New Roman"/>
                <a:sym typeface="Times New Roman"/>
              </a:rPr>
              <a:t>Status on Implementation of Recommendations from ICG CARIBE EWS XVIII:</a:t>
            </a:r>
            <a:endParaRPr b="1" sz="2000">
              <a:latin typeface="Times New Roman"/>
              <a:ea typeface="Times New Roman"/>
              <a:cs typeface="Times New Roman"/>
              <a:sym typeface="Times New Roman"/>
            </a:endParaRPr>
          </a:p>
          <a:p>
            <a:pPr indent="-342900" lvl="0" marL="355600" marR="123825" rtl="0" algn="l">
              <a:lnSpc>
                <a:spcPct val="96363"/>
              </a:lnSpc>
              <a:spcBef>
                <a:spcPts val="1230"/>
              </a:spcBef>
              <a:spcAft>
                <a:spcPts val="0"/>
              </a:spcAft>
              <a:buSzPts val="1800"/>
              <a:buFont typeface="Noto Sans Symbols"/>
              <a:buChar char="∙"/>
            </a:pPr>
            <a:r>
              <a:rPr lang="en-US" sz="2200">
                <a:latin typeface="Times New Roman"/>
                <a:ea typeface="Times New Roman"/>
                <a:cs typeface="Times New Roman"/>
                <a:sym typeface="Times New Roman"/>
              </a:rPr>
              <a:t>Review existing national and local SOPs and provide a report for ICG XIX. </a:t>
            </a:r>
            <a:r>
              <a:rPr b="1" lang="en-US" sz="2200">
                <a:latin typeface="Times New Roman"/>
                <a:ea typeface="Times New Roman"/>
                <a:cs typeface="Times New Roman"/>
                <a:sym typeface="Times New Roman"/>
              </a:rPr>
              <a:t>IN PROGRESS</a:t>
            </a:r>
            <a:r>
              <a:rPr lang="en-US" sz="2200">
                <a:latin typeface="Times New Roman"/>
                <a:ea typeface="Times New Roman"/>
                <a:cs typeface="Times New Roman"/>
                <a:sym typeface="Times New Roman"/>
              </a:rPr>
              <a:t> (CARIBE WAVE 26 survey: 97% national, 70% local SOPs; ITIC-CAR supporting local response plans)</a:t>
            </a:r>
            <a:endParaRPr sz="2200">
              <a:latin typeface="Times New Roman"/>
              <a:ea typeface="Times New Roman"/>
              <a:cs typeface="Times New Roman"/>
              <a:sym typeface="Times New Roman"/>
            </a:endParaRPr>
          </a:p>
          <a:p>
            <a:pPr indent="-368300" lvl="0" marL="355600" marR="123825" rtl="0" algn="l">
              <a:lnSpc>
                <a:spcPct val="96363"/>
              </a:lnSpc>
              <a:spcBef>
                <a:spcPts val="1230"/>
              </a:spcBef>
              <a:spcAft>
                <a:spcPts val="0"/>
              </a:spcAft>
              <a:buSzPts val="2200"/>
              <a:buFont typeface="Times New Roman"/>
              <a:buChar char="∙"/>
            </a:pPr>
            <a:r>
              <a:rPr lang="en-US" sz="2200">
                <a:latin typeface="Times New Roman"/>
                <a:ea typeface="Times New Roman"/>
                <a:cs typeface="Times New Roman"/>
                <a:sym typeface="Times New Roman"/>
              </a:rPr>
              <a:t>Develop strategic plan to mobilize funding for TW Dissemination, focus on LDCs/SIDS. </a:t>
            </a:r>
            <a:r>
              <a:rPr b="1" lang="en-US" sz="2200">
                <a:latin typeface="Times New Roman"/>
                <a:ea typeface="Times New Roman"/>
                <a:cs typeface="Times New Roman"/>
                <a:sym typeface="Times New Roman"/>
              </a:rPr>
              <a:t>DELAYED</a:t>
            </a:r>
            <a:r>
              <a:rPr lang="en-US" sz="2200">
                <a:latin typeface="Times New Roman"/>
                <a:ea typeface="Times New Roman"/>
                <a:cs typeface="Times New Roman"/>
                <a:sym typeface="Times New Roman"/>
              </a:rPr>
              <a:t> (passing of Dr. Necmioglu and lack of resources)</a:t>
            </a:r>
            <a:endParaRPr sz="2200">
              <a:latin typeface="Times New Roman"/>
              <a:ea typeface="Times New Roman"/>
              <a:cs typeface="Times New Roman"/>
              <a:sym typeface="Times New Roman"/>
            </a:endParaRPr>
          </a:p>
          <a:p>
            <a:pPr indent="-368300" lvl="0" marL="355600" marR="123825" rtl="0" algn="l">
              <a:lnSpc>
                <a:spcPct val="96363"/>
              </a:lnSpc>
              <a:spcBef>
                <a:spcPts val="1230"/>
              </a:spcBef>
              <a:spcAft>
                <a:spcPts val="0"/>
              </a:spcAft>
              <a:buSzPts val="2200"/>
              <a:buFont typeface="Times New Roman"/>
              <a:buChar char="∙"/>
            </a:pPr>
            <a:r>
              <a:rPr lang="en-US" sz="2200">
                <a:latin typeface="Times New Roman"/>
                <a:ea typeface="Times New Roman"/>
                <a:cs typeface="Times New Roman"/>
                <a:sym typeface="Times New Roman"/>
              </a:rPr>
              <a:t>C</a:t>
            </a:r>
            <a:r>
              <a:rPr lang="en-US" sz="2200">
                <a:latin typeface="Times New Roman"/>
                <a:ea typeface="Times New Roman"/>
                <a:cs typeface="Times New Roman"/>
                <a:sym typeface="Times New Roman"/>
              </a:rPr>
              <a:t>oordination with UNDRR, ITU and WMO on CAP. </a:t>
            </a:r>
            <a:r>
              <a:rPr b="1" lang="en-US" sz="2200">
                <a:latin typeface="Times New Roman"/>
                <a:ea typeface="Times New Roman"/>
                <a:cs typeface="Times New Roman"/>
                <a:sym typeface="Times New Roman"/>
              </a:rPr>
              <a:t>IN PROGRESS</a:t>
            </a:r>
            <a:r>
              <a:rPr lang="en-US" sz="2200">
                <a:latin typeface="Times New Roman"/>
                <a:ea typeface="Times New Roman"/>
                <a:cs typeface="Times New Roman"/>
                <a:sym typeface="Times New Roman"/>
              </a:rPr>
              <a:t> (co-</a:t>
            </a:r>
            <a:r>
              <a:rPr lang="en-US" sz="2200">
                <a:latin typeface="Times New Roman"/>
                <a:ea typeface="Times New Roman"/>
                <a:cs typeface="Times New Roman"/>
                <a:sym typeface="Times New Roman"/>
              </a:rPr>
              <a:t>coordination</a:t>
            </a:r>
            <a:r>
              <a:rPr lang="en-US" sz="2200">
                <a:latin typeface="Times New Roman"/>
                <a:ea typeface="Times New Roman"/>
                <a:cs typeface="Times New Roman"/>
                <a:sym typeface="Times New Roman"/>
              </a:rPr>
              <a:t> in WTAD webinar Nov 5; CAP webinar planned for June 8; ITU joining ICG XIX)</a:t>
            </a:r>
            <a:endParaRPr sz="2200">
              <a:latin typeface="Times New Roman"/>
              <a:ea typeface="Times New Roman"/>
              <a:cs typeface="Times New Roman"/>
              <a:sym typeface="Times New Roman"/>
            </a:endParaRPr>
          </a:p>
          <a:p>
            <a:pPr indent="0" lvl="0" marL="457200" marR="123825" rtl="0" algn="l">
              <a:lnSpc>
                <a:spcPct val="96363"/>
              </a:lnSpc>
              <a:spcBef>
                <a:spcPts val="1230"/>
              </a:spcBef>
              <a:spcAft>
                <a:spcPts val="0"/>
              </a:spcAft>
              <a:buNone/>
            </a:pPr>
            <a:r>
              <a:t/>
            </a:r>
            <a:endParaRPr sz="2200">
              <a:latin typeface="Times New Roman"/>
              <a:ea typeface="Times New Roman"/>
              <a:cs typeface="Times New Roman"/>
              <a:sym typeface="Times New Roman"/>
            </a:endParaRPr>
          </a:p>
          <a:p>
            <a:pPr indent="0" lvl="0" marL="0" marR="5080" rtl="0" algn="l">
              <a:lnSpc>
                <a:spcPct val="80100"/>
              </a:lnSpc>
              <a:spcBef>
                <a:spcPts val="260"/>
              </a:spcBef>
              <a:spcAft>
                <a:spcPts val="0"/>
              </a:spcAft>
              <a:buNone/>
            </a:pPr>
            <a:r>
              <a:t/>
            </a:r>
            <a:endParaRPr sz="22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 name="Shape 87"/>
        <p:cNvGrpSpPr/>
        <p:nvPr/>
      </p:nvGrpSpPr>
      <p:grpSpPr>
        <a:xfrm>
          <a:off x="0" y="0"/>
          <a:ext cx="0" cy="0"/>
          <a:chOff x="0" y="0"/>
          <a:chExt cx="0" cy="0"/>
        </a:xfrm>
      </p:grpSpPr>
      <p:sp>
        <p:nvSpPr>
          <p:cNvPr descr="$PPTXTitle" id="88" name="Google Shape;88;g3d847181ed2_0_64"/>
          <p:cNvSpPr txBox="1"/>
          <p:nvPr>
            <p:ph type="title"/>
          </p:nvPr>
        </p:nvSpPr>
        <p:spPr>
          <a:xfrm>
            <a:off x="432050" y="228600"/>
            <a:ext cx="8229600" cy="709200"/>
          </a:xfrm>
          <a:prstGeom prst="rect">
            <a:avLst/>
          </a:prstGeom>
          <a:solidFill>
            <a:srgbClr val="365F92"/>
          </a:solidFill>
          <a:ln>
            <a:noFill/>
          </a:ln>
        </p:spPr>
        <p:txBody>
          <a:bodyPr anchorCtr="0" anchor="t" bIns="0" lIns="0" spcFirstLastPara="1" rIns="0" wrap="square" tIns="153650">
            <a:spAutoFit/>
          </a:bodyPr>
          <a:lstStyle/>
          <a:p>
            <a:pPr indent="0" lvl="0" marL="0" rtl="0" algn="ctr">
              <a:lnSpc>
                <a:spcPct val="100000"/>
              </a:lnSpc>
              <a:spcBef>
                <a:spcPts val="0"/>
              </a:spcBef>
              <a:spcAft>
                <a:spcPts val="0"/>
              </a:spcAft>
              <a:buNone/>
            </a:pPr>
            <a:r>
              <a:rPr lang="en-US" sz="3600">
                <a:solidFill>
                  <a:srgbClr val="FFFFFF"/>
                </a:solidFill>
              </a:rPr>
              <a:t>Activities</a:t>
            </a:r>
            <a:endParaRPr sz="3600"/>
          </a:p>
        </p:txBody>
      </p:sp>
      <p:sp>
        <p:nvSpPr>
          <p:cNvPr id="89" name="Google Shape;89;g3d847181ed2_0_64"/>
          <p:cNvSpPr txBox="1"/>
          <p:nvPr/>
        </p:nvSpPr>
        <p:spPr>
          <a:xfrm>
            <a:off x="638400" y="2155325"/>
            <a:ext cx="3404700" cy="3631800"/>
          </a:xfrm>
          <a:prstGeom prst="rect">
            <a:avLst/>
          </a:prstGeom>
          <a:noFill/>
          <a:ln>
            <a:noFill/>
          </a:ln>
        </p:spPr>
        <p:txBody>
          <a:bodyPr anchorCtr="0" anchor="t" bIns="0" lIns="0" spcFirstLastPara="1" rIns="0" wrap="square" tIns="71100">
            <a:spAutoFit/>
          </a:bodyPr>
          <a:lstStyle/>
          <a:p>
            <a:pPr indent="-381000" lvl="0" marL="355600" marR="123825" rtl="0" algn="l">
              <a:lnSpc>
                <a:spcPct val="96363"/>
              </a:lnSpc>
              <a:spcBef>
                <a:spcPts val="1230"/>
              </a:spcBef>
              <a:spcAft>
                <a:spcPts val="0"/>
              </a:spcAft>
              <a:buSzPts val="2400"/>
              <a:buFont typeface="Times New Roman"/>
              <a:buChar char="∙"/>
            </a:pPr>
            <a:r>
              <a:rPr lang="en-US" sz="2400">
                <a:latin typeface="Times New Roman"/>
                <a:ea typeface="Times New Roman"/>
                <a:cs typeface="Times New Roman"/>
                <a:sym typeface="Times New Roman"/>
              </a:rPr>
              <a:t>Post and share CARIBE-EWS Inventory report. </a:t>
            </a:r>
            <a:r>
              <a:rPr b="1" lang="en-US" sz="2400">
                <a:latin typeface="Times New Roman"/>
                <a:ea typeface="Times New Roman"/>
                <a:cs typeface="Times New Roman"/>
                <a:sym typeface="Times New Roman"/>
              </a:rPr>
              <a:t>Posted</a:t>
            </a:r>
            <a:r>
              <a:rPr lang="en-US" sz="2400">
                <a:latin typeface="Times New Roman"/>
                <a:ea typeface="Times New Roman"/>
                <a:cs typeface="Times New Roman"/>
                <a:sym typeface="Times New Roman"/>
              </a:rPr>
              <a:t> as ICG XVIII documents; </a:t>
            </a:r>
            <a:r>
              <a:rPr b="1" lang="en-US" sz="2400">
                <a:solidFill>
                  <a:schemeClr val="dk1"/>
                </a:solidFill>
                <a:latin typeface="Times New Roman"/>
                <a:ea typeface="Times New Roman"/>
                <a:cs typeface="Times New Roman"/>
                <a:sym typeface="Times New Roman"/>
              </a:rPr>
              <a:t>IN PROGRESS</a:t>
            </a:r>
            <a:r>
              <a:rPr lang="en-US" sz="2400">
                <a:solidFill>
                  <a:schemeClr val="dk1"/>
                </a:solidFi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UWI DRRC publication in peer-reviewed journal; social media / LinkedIn.</a:t>
            </a:r>
            <a:endParaRPr sz="2400">
              <a:latin typeface="Times New Roman"/>
              <a:ea typeface="Times New Roman"/>
              <a:cs typeface="Times New Roman"/>
              <a:sym typeface="Times New Roman"/>
            </a:endParaRPr>
          </a:p>
        </p:txBody>
      </p:sp>
      <p:pic>
        <p:nvPicPr>
          <p:cNvPr id="90" name="Google Shape;90;g3d847181ed2_0_64"/>
          <p:cNvPicPr preferRelativeResize="0"/>
          <p:nvPr/>
        </p:nvPicPr>
        <p:blipFill rotWithShape="1">
          <a:blip r:embed="rId3">
            <a:alphaModFix/>
          </a:blip>
          <a:srcRect b="0" l="0" r="0" t="0"/>
          <a:stretch/>
        </p:blipFill>
        <p:spPr>
          <a:xfrm>
            <a:off x="4957475" y="1181400"/>
            <a:ext cx="3704187" cy="4972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sp>
        <p:nvSpPr>
          <p:cNvPr descr="$PPTXTitle" id="95" name="Google Shape;95;p8"/>
          <p:cNvSpPr txBox="1"/>
          <p:nvPr>
            <p:ph type="title"/>
          </p:nvPr>
        </p:nvSpPr>
        <p:spPr>
          <a:xfrm>
            <a:off x="432054" y="166760"/>
            <a:ext cx="8279891" cy="1269545"/>
          </a:xfrm>
          <a:prstGeom prst="rect">
            <a:avLst/>
          </a:prstGeom>
          <a:noFill/>
          <a:ln>
            <a:noFill/>
          </a:ln>
        </p:spPr>
        <p:txBody>
          <a:bodyPr anchorCtr="0" anchor="t" bIns="0" lIns="0" spcFirstLastPara="1" rIns="0" wrap="square" tIns="107350">
            <a:spAutoFit/>
          </a:bodyPr>
          <a:lstStyle/>
          <a:p>
            <a:pPr indent="-970280" lvl="0" marL="1282065" marR="5080" rtl="0" algn="l">
              <a:lnSpc>
                <a:spcPct val="100000"/>
              </a:lnSpc>
              <a:spcBef>
                <a:spcPts val="0"/>
              </a:spcBef>
              <a:spcAft>
                <a:spcPts val="0"/>
              </a:spcAft>
              <a:buNone/>
            </a:pPr>
            <a:r>
              <a:rPr b="1" lang="en-US" sz="2200">
                <a:latin typeface="Calibri"/>
                <a:ea typeface="Calibri"/>
                <a:cs typeface="Calibri"/>
                <a:sym typeface="Calibri"/>
              </a:rPr>
              <a:t>Inventory of Tsunami Warning Dissemination and Communication Methods for the Caribbean and Adjacent Regions</a:t>
            </a:r>
            <a:endParaRPr sz="2200">
              <a:latin typeface="Calibri"/>
              <a:ea typeface="Calibri"/>
              <a:cs typeface="Calibri"/>
              <a:sym typeface="Calibri"/>
            </a:endParaRPr>
          </a:p>
        </p:txBody>
      </p:sp>
      <p:sp>
        <p:nvSpPr>
          <p:cNvPr id="96" name="Google Shape;96;p8"/>
          <p:cNvSpPr txBox="1"/>
          <p:nvPr/>
        </p:nvSpPr>
        <p:spPr>
          <a:xfrm>
            <a:off x="4423298" y="1638630"/>
            <a:ext cx="3850004" cy="726440"/>
          </a:xfrm>
          <a:prstGeom prst="rect">
            <a:avLst/>
          </a:prstGeom>
          <a:noFill/>
          <a:ln>
            <a:noFill/>
          </a:ln>
        </p:spPr>
        <p:txBody>
          <a:bodyPr anchorCtr="0" anchor="t" bIns="0" lIns="0" spcFirstLastPara="1" rIns="0" wrap="square" tIns="58400">
            <a:spAutoFit/>
          </a:bodyPr>
          <a:lstStyle/>
          <a:p>
            <a:pPr indent="0" lvl="0" marL="0" rtl="0" algn="ctr">
              <a:lnSpc>
                <a:spcPct val="100000"/>
              </a:lnSpc>
              <a:spcBef>
                <a:spcPts val="0"/>
              </a:spcBef>
              <a:spcAft>
                <a:spcPts val="0"/>
              </a:spcAft>
              <a:buNone/>
            </a:pPr>
            <a:r>
              <a:rPr i="1" lang="en-US" sz="2000">
                <a:latin typeface="Calibri"/>
                <a:ea typeface="Calibri"/>
                <a:cs typeface="Calibri"/>
                <a:sym typeface="Calibri"/>
              </a:rPr>
              <a:t>33 responses from 48 Member States</a:t>
            </a:r>
            <a:endParaRPr sz="2000">
              <a:latin typeface="Calibri"/>
              <a:ea typeface="Calibri"/>
              <a:cs typeface="Calibri"/>
              <a:sym typeface="Calibri"/>
            </a:endParaRPr>
          </a:p>
          <a:p>
            <a:pPr indent="0" lvl="0" marL="0" rtl="0" algn="ctr">
              <a:lnSpc>
                <a:spcPct val="100000"/>
              </a:lnSpc>
              <a:spcBef>
                <a:spcPts val="355"/>
              </a:spcBef>
              <a:spcAft>
                <a:spcPts val="0"/>
              </a:spcAft>
              <a:buNone/>
            </a:pPr>
            <a:r>
              <a:rPr i="1" lang="en-US" sz="2000">
                <a:latin typeface="Calibri"/>
                <a:ea typeface="Calibri"/>
                <a:cs typeface="Calibri"/>
                <a:sym typeface="Calibri"/>
              </a:rPr>
              <a:t>and Territories (69%)</a:t>
            </a:r>
            <a:endParaRPr sz="2000">
              <a:latin typeface="Calibri"/>
              <a:ea typeface="Calibri"/>
              <a:cs typeface="Calibri"/>
              <a:sym typeface="Calibri"/>
            </a:endParaRPr>
          </a:p>
        </p:txBody>
      </p:sp>
      <p:pic>
        <p:nvPicPr>
          <p:cNvPr id="97" name="Google Shape;97;p8"/>
          <p:cNvPicPr preferRelativeResize="0"/>
          <p:nvPr/>
        </p:nvPicPr>
        <p:blipFill rotWithShape="1">
          <a:blip r:embed="rId3">
            <a:alphaModFix/>
          </a:blip>
          <a:srcRect b="0" l="0" r="0" t="0"/>
          <a:stretch/>
        </p:blipFill>
        <p:spPr>
          <a:xfrm>
            <a:off x="146575" y="1394100"/>
            <a:ext cx="3696925" cy="5047425"/>
          </a:xfrm>
          <a:prstGeom prst="rect">
            <a:avLst/>
          </a:prstGeom>
          <a:noFill/>
          <a:ln>
            <a:noFill/>
          </a:ln>
          <a:effectLst>
            <a:outerShdw blurRad="42863" rotWithShape="0" algn="bl" dir="5400000" dist="19050">
              <a:srgbClr val="000000">
                <a:alpha val="9000"/>
              </a:srgbClr>
            </a:outerShdw>
          </a:effectLst>
        </p:spPr>
      </p:pic>
      <p:pic>
        <p:nvPicPr>
          <p:cNvPr id="98" name="Google Shape;98;p8"/>
          <p:cNvPicPr preferRelativeResize="0"/>
          <p:nvPr/>
        </p:nvPicPr>
        <p:blipFill rotWithShape="1">
          <a:blip r:embed="rId4">
            <a:alphaModFix/>
          </a:blip>
          <a:srcRect b="0" l="0" r="0" t="0"/>
          <a:stretch/>
        </p:blipFill>
        <p:spPr>
          <a:xfrm>
            <a:off x="4006575" y="2807200"/>
            <a:ext cx="4668026" cy="2782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 name="Shape 102"/>
        <p:cNvGrpSpPr/>
        <p:nvPr/>
      </p:nvGrpSpPr>
      <p:grpSpPr>
        <a:xfrm>
          <a:off x="0" y="0"/>
          <a:ext cx="0" cy="0"/>
          <a:chOff x="0" y="0"/>
          <a:chExt cx="0" cy="0"/>
        </a:xfrm>
      </p:grpSpPr>
      <p:sp>
        <p:nvSpPr>
          <p:cNvPr descr="$PPTXTitle" id="103" name="Google Shape;103;g3d89cd4d921_0_11"/>
          <p:cNvSpPr txBox="1"/>
          <p:nvPr>
            <p:ph type="title"/>
          </p:nvPr>
        </p:nvSpPr>
        <p:spPr>
          <a:xfrm>
            <a:off x="432050" y="228600"/>
            <a:ext cx="8229600" cy="709200"/>
          </a:xfrm>
          <a:prstGeom prst="rect">
            <a:avLst/>
          </a:prstGeom>
          <a:solidFill>
            <a:srgbClr val="365F92"/>
          </a:solidFill>
          <a:ln>
            <a:noFill/>
          </a:ln>
        </p:spPr>
        <p:txBody>
          <a:bodyPr anchorCtr="0" anchor="t" bIns="0" lIns="0" spcFirstLastPara="1" rIns="0" wrap="square" tIns="153650">
            <a:spAutoFit/>
          </a:bodyPr>
          <a:lstStyle/>
          <a:p>
            <a:pPr indent="0" lvl="0" marL="0" rtl="0" algn="ctr">
              <a:lnSpc>
                <a:spcPct val="100000"/>
              </a:lnSpc>
              <a:spcBef>
                <a:spcPts val="0"/>
              </a:spcBef>
              <a:spcAft>
                <a:spcPts val="0"/>
              </a:spcAft>
              <a:buNone/>
            </a:pPr>
            <a:r>
              <a:rPr lang="en-US" sz="3600">
                <a:solidFill>
                  <a:srgbClr val="FFFFFF"/>
                </a:solidFill>
              </a:rPr>
              <a:t>Activities</a:t>
            </a:r>
            <a:endParaRPr sz="3600"/>
          </a:p>
        </p:txBody>
      </p:sp>
      <p:sp>
        <p:nvSpPr>
          <p:cNvPr id="104" name="Google Shape;104;g3d89cd4d921_0_11"/>
          <p:cNvSpPr txBox="1"/>
          <p:nvPr/>
        </p:nvSpPr>
        <p:spPr>
          <a:xfrm>
            <a:off x="537600" y="1305325"/>
            <a:ext cx="8068800" cy="5019600"/>
          </a:xfrm>
          <a:prstGeom prst="rect">
            <a:avLst/>
          </a:prstGeom>
          <a:noFill/>
          <a:ln>
            <a:noFill/>
          </a:ln>
        </p:spPr>
        <p:txBody>
          <a:bodyPr anchorCtr="0" anchor="t" bIns="0" lIns="0" spcFirstLastPara="1" rIns="0" wrap="square" tIns="71100">
            <a:spAutoFit/>
          </a:bodyPr>
          <a:lstStyle/>
          <a:p>
            <a:pPr indent="0" lvl="0" marL="469900" marR="255270" rtl="0" algn="l">
              <a:lnSpc>
                <a:spcPct val="96000"/>
              </a:lnSpc>
              <a:spcBef>
                <a:spcPts val="0"/>
              </a:spcBef>
              <a:spcAft>
                <a:spcPts val="0"/>
              </a:spcAft>
              <a:buNone/>
            </a:pPr>
            <a:r>
              <a:rPr b="1" lang="en-US" sz="2000">
                <a:latin typeface="Times New Roman"/>
                <a:ea typeface="Times New Roman"/>
                <a:cs typeface="Times New Roman"/>
                <a:sym typeface="Times New Roman"/>
              </a:rPr>
              <a:t>Status on Implementation of Recommendations from ICG CARIBE EWS XVIII:</a:t>
            </a:r>
            <a:endParaRPr b="1" sz="2000">
              <a:latin typeface="Times New Roman"/>
              <a:ea typeface="Times New Roman"/>
              <a:cs typeface="Times New Roman"/>
              <a:sym typeface="Times New Roman"/>
            </a:endParaRPr>
          </a:p>
          <a:p>
            <a:pPr indent="-368300" lvl="0" marL="355600" marR="123825" rtl="0" algn="l">
              <a:lnSpc>
                <a:spcPct val="96363"/>
              </a:lnSpc>
              <a:spcBef>
                <a:spcPts val="1230"/>
              </a:spcBef>
              <a:spcAft>
                <a:spcPts val="0"/>
              </a:spcAft>
              <a:buSzPts val="2200"/>
              <a:buFont typeface="Times New Roman"/>
              <a:buChar char="∙"/>
            </a:pPr>
            <a:r>
              <a:rPr lang="en-US" sz="2200">
                <a:latin typeface="Times New Roman"/>
                <a:ea typeface="Times New Roman"/>
                <a:cs typeface="Times New Roman"/>
                <a:sym typeface="Times New Roman"/>
              </a:rPr>
              <a:t>Develop training strategy for TW dissemination and communication. </a:t>
            </a:r>
            <a:r>
              <a:rPr b="1" lang="en-US" sz="2200">
                <a:latin typeface="Times New Roman"/>
                <a:ea typeface="Times New Roman"/>
                <a:cs typeface="Times New Roman"/>
                <a:sym typeface="Times New Roman"/>
              </a:rPr>
              <a:t>IN PROGRESS</a:t>
            </a:r>
            <a:r>
              <a:rPr lang="en-US" sz="2200">
                <a:latin typeface="Times New Roman"/>
                <a:ea typeface="Times New Roman"/>
                <a:cs typeface="Times New Roman"/>
                <a:sym typeface="Times New Roman"/>
              </a:rPr>
              <a:t> (CAP training strategy developed, to be implemented in 2026)</a:t>
            </a:r>
            <a:endParaRPr sz="2200">
              <a:latin typeface="Times New Roman"/>
              <a:ea typeface="Times New Roman"/>
              <a:cs typeface="Times New Roman"/>
              <a:sym typeface="Times New Roman"/>
            </a:endParaRPr>
          </a:p>
          <a:p>
            <a:pPr indent="-368300" lvl="0" marL="355600" marR="123825" rtl="0" algn="l">
              <a:lnSpc>
                <a:spcPct val="96363"/>
              </a:lnSpc>
              <a:spcBef>
                <a:spcPts val="1230"/>
              </a:spcBef>
              <a:spcAft>
                <a:spcPts val="0"/>
              </a:spcAft>
              <a:buSzPts val="2200"/>
              <a:buFont typeface="Times New Roman"/>
              <a:buChar char="∙"/>
            </a:pPr>
            <a:r>
              <a:rPr lang="en-US" sz="2200">
                <a:latin typeface="Times New Roman"/>
                <a:ea typeface="Times New Roman"/>
                <a:cs typeface="Times New Roman"/>
                <a:sym typeface="Times New Roman"/>
              </a:rPr>
              <a:t>PTWC/CATAC coordinate and conduct communication tests. </a:t>
            </a:r>
            <a:r>
              <a:rPr b="1" lang="en-US" sz="2200">
                <a:latin typeface="Times New Roman"/>
                <a:ea typeface="Times New Roman"/>
                <a:cs typeface="Times New Roman"/>
                <a:sym typeface="Times New Roman"/>
              </a:rPr>
              <a:t>DELAYED</a:t>
            </a:r>
            <a:r>
              <a:rPr lang="en-US" sz="2200">
                <a:latin typeface="Times New Roman"/>
                <a:ea typeface="Times New Roman"/>
                <a:cs typeface="Times New Roman"/>
                <a:sym typeface="Times New Roman"/>
              </a:rPr>
              <a:t> (to be pursued next intersessional period)</a:t>
            </a:r>
            <a:endParaRPr sz="2200">
              <a:latin typeface="Times New Roman"/>
              <a:ea typeface="Times New Roman"/>
              <a:cs typeface="Times New Roman"/>
              <a:sym typeface="Times New Roman"/>
            </a:endParaRPr>
          </a:p>
          <a:p>
            <a:pPr indent="-368300" lvl="0" marL="355600" marR="123825" rtl="0" algn="l">
              <a:lnSpc>
                <a:spcPct val="96363"/>
              </a:lnSpc>
              <a:spcBef>
                <a:spcPts val="1230"/>
              </a:spcBef>
              <a:spcAft>
                <a:spcPts val="0"/>
              </a:spcAft>
              <a:buSzPts val="2200"/>
              <a:buFont typeface="Times New Roman"/>
              <a:buChar char="∙"/>
            </a:pPr>
            <a:r>
              <a:rPr lang="en-US" sz="2200">
                <a:latin typeface="Times New Roman"/>
                <a:ea typeface="Times New Roman"/>
                <a:cs typeface="Times New Roman"/>
                <a:sym typeface="Times New Roman"/>
              </a:rPr>
              <a:t>CATAC to submit updated User's Guide by end of 2025. </a:t>
            </a:r>
            <a:r>
              <a:rPr b="1" lang="en-US" sz="2200">
                <a:latin typeface="Times New Roman"/>
                <a:ea typeface="Times New Roman"/>
                <a:cs typeface="Times New Roman"/>
                <a:sym typeface="Times New Roman"/>
              </a:rPr>
              <a:t>RECEIVED</a:t>
            </a:r>
            <a:r>
              <a:rPr lang="en-US" sz="2200">
                <a:latin typeface="Times New Roman"/>
                <a:ea typeface="Times New Roman"/>
                <a:cs typeface="Times New Roman"/>
                <a:sym typeface="Times New Roman"/>
              </a:rPr>
              <a:t> (April 10, 2026) ; meeting held April 15; provided initial feedback, more comprehensive review recommended)</a:t>
            </a:r>
            <a:endParaRPr sz="2200">
              <a:latin typeface="Times New Roman"/>
              <a:ea typeface="Times New Roman"/>
              <a:cs typeface="Times New Roman"/>
              <a:sym typeface="Times New Roman"/>
            </a:endParaRPr>
          </a:p>
          <a:p>
            <a:pPr indent="0" lvl="0" marL="457200" marR="123825" rtl="0" algn="l">
              <a:lnSpc>
                <a:spcPct val="96363"/>
              </a:lnSpc>
              <a:spcBef>
                <a:spcPts val="1230"/>
              </a:spcBef>
              <a:spcAft>
                <a:spcPts val="0"/>
              </a:spcAft>
              <a:buNone/>
            </a:pPr>
            <a:r>
              <a:t/>
            </a:r>
            <a:endParaRPr sz="2200">
              <a:latin typeface="Times New Roman"/>
              <a:ea typeface="Times New Roman"/>
              <a:cs typeface="Times New Roman"/>
              <a:sym typeface="Times New Roman"/>
            </a:endParaRPr>
          </a:p>
          <a:p>
            <a:pPr indent="0" lvl="0" marL="457200" marR="123825" rtl="0" algn="l">
              <a:lnSpc>
                <a:spcPct val="96363"/>
              </a:lnSpc>
              <a:spcBef>
                <a:spcPts val="1230"/>
              </a:spcBef>
              <a:spcAft>
                <a:spcPts val="0"/>
              </a:spcAft>
              <a:buNone/>
            </a:pPr>
            <a:r>
              <a:t/>
            </a:r>
            <a:endParaRPr sz="2200">
              <a:latin typeface="Times New Roman"/>
              <a:ea typeface="Times New Roman"/>
              <a:cs typeface="Times New Roman"/>
              <a:sym typeface="Times New Roman"/>
            </a:endParaRPr>
          </a:p>
          <a:p>
            <a:pPr indent="0" lvl="0" marL="0" marR="5080" rtl="0" algn="l">
              <a:lnSpc>
                <a:spcPct val="80100"/>
              </a:lnSpc>
              <a:spcBef>
                <a:spcPts val="260"/>
              </a:spcBef>
              <a:spcAft>
                <a:spcPts val="0"/>
              </a:spcAft>
              <a:buNone/>
            </a:pPr>
            <a:r>
              <a:t/>
            </a:r>
            <a:endParaRPr sz="22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2026-04-15T15:59:19Z</dcterms:created>
  <dc:creator>CTWP.SAD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2025-05-07T00:00:00Z</vt:filetime>
  </property>
  <property fmtid="{D5CDD505-2E9C-101B-9397-08002B2CF9AE}" pid="3" name="Creator">
    <vt:lpwstr>Acrobat PDFMaker 25 for PowerPoint</vt:lpwstr>
  </property>
  <property fmtid="{D5CDD505-2E9C-101B-9397-08002B2CF9AE}" pid="4" name="LastSaved">
    <vt:filetime>2026-04-15T00:00:00Z</vt:filetime>
  </property>
  <property fmtid="{D5CDD505-2E9C-101B-9397-08002B2CF9AE}" pid="5" name="Producer">
    <vt:lpwstr>Adobe PDF Library 25.1.250</vt:lpwstr>
  </property>
</Properties>
</file>