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8" r:id="rId2"/>
    <p:sldMasterId id="2147483676" r:id="rId3"/>
    <p:sldMasterId id="2147483680" r:id="rId4"/>
    <p:sldMasterId id="2147483682" r:id="rId5"/>
  </p:sldMasterIdLst>
  <p:notesMasterIdLst>
    <p:notesMasterId r:id="rId12"/>
  </p:notesMasterIdLst>
  <p:sldIdLst>
    <p:sldId id="256" r:id="rId6"/>
    <p:sldId id="269" r:id="rId7"/>
    <p:sldId id="272" r:id="rId8"/>
    <p:sldId id="273" r:id="rId9"/>
    <p:sldId id="284" r:id="rId10"/>
    <p:sldId id="268" r:id="rId11"/>
  </p:sldIdLst>
  <p:sldSz cx="12192000" cy="6858000"/>
  <p:notesSz cx="6858000" cy="9144000"/>
  <p:embeddedFontLst>
    <p:embeddedFont>
      <p:font typeface="Open Sans" panose="020B0606030504020204" pitchFamily="34" charset="0"/>
      <p:regular r:id="rId13"/>
      <p:bold r:id="rId14"/>
      <p:italic r:id="rId15"/>
      <p:boldItalic r:id="rId16"/>
    </p:embeddedFont>
    <p:embeddedFont>
      <p:font typeface="Roboto" panose="020000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hfl7V5e24uAWjTYx6+bnQdys7x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8" autoAdjust="0"/>
    <p:restoredTop sz="94634"/>
  </p:normalViewPr>
  <p:slideViewPr>
    <p:cSldViewPr snapToGrid="0">
      <p:cViewPr>
        <p:scale>
          <a:sx n="60" d="100"/>
          <a:sy n="60" d="100"/>
        </p:scale>
        <p:origin x="1411" y="6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3.fntdata"/><Relationship Id="rId10" Type="http://schemas.openxmlformats.org/officeDocument/2006/relationships/slide" Target="slides/slide5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6272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Google Shape;1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2568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5040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>
          <a:extLst>
            <a:ext uri="{FF2B5EF4-FFF2-40B4-BE49-F238E27FC236}">
              <a16:creationId xmlns:a16="http://schemas.microsoft.com/office/drawing/2014/main" id="{FE358C79-4C14-B5F1-C57D-253827FE0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>
            <a:extLst>
              <a:ext uri="{FF2B5EF4-FFF2-40B4-BE49-F238E27FC236}">
                <a16:creationId xmlns:a16="http://schemas.microsoft.com/office/drawing/2014/main" id="{3F513B5F-6325-E9F6-AD94-CFD8E224DF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5:notes">
            <a:extLst>
              <a:ext uri="{FF2B5EF4-FFF2-40B4-BE49-F238E27FC236}">
                <a16:creationId xmlns:a16="http://schemas.microsoft.com/office/drawing/2014/main" id="{8670FA39-2E1B-BA6F-9BE8-099EB0C5EB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1257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" name="Google Shape;21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Title Slide">
  <p:cSld name="31_Title Slid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23"/>
          <p:cNvPicPr preferRelativeResize="0"/>
          <p:nvPr/>
        </p:nvPicPr>
        <p:blipFill rotWithShape="1">
          <a:blip r:embed="rId2">
            <a:alphaModFix/>
          </a:blip>
          <a:srcRect l="1241" t="77476" r="38086" b="1775"/>
          <a:stretch/>
        </p:blipFill>
        <p:spPr>
          <a:xfrm>
            <a:off x="0" y="6148552"/>
            <a:ext cx="12192000" cy="709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Slide">
  <p:cSld name="16_Title Slid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1409" y="1881352"/>
            <a:ext cx="3490842" cy="3531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Slide">
  <p:cSld name="17_Title Slid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42"/>
          <p:cNvPicPr preferRelativeResize="0"/>
          <p:nvPr/>
        </p:nvPicPr>
        <p:blipFill rotWithShape="1">
          <a:blip r:embed="rId2">
            <a:alphaModFix/>
          </a:blip>
          <a:srcRect l="-9850" t="-943" r="-1"/>
          <a:stretch/>
        </p:blipFill>
        <p:spPr>
          <a:xfrm>
            <a:off x="7338429" y="1779105"/>
            <a:ext cx="3970734" cy="397747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42"/>
          <p:cNvSpPr txBox="1"/>
          <p:nvPr/>
        </p:nvSpPr>
        <p:spPr>
          <a:xfrm>
            <a:off x="9045603" y="635634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71544" y="216362"/>
            <a:ext cx="1999700" cy="95192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5"/>
          <p:cNvSpPr/>
          <p:nvPr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5"/>
          <p:cNvSpPr/>
          <p:nvPr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8951" y="2025894"/>
            <a:ext cx="2920169" cy="280621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5"/>
          <p:cNvSpPr/>
          <p:nvPr/>
        </p:nvSpPr>
        <p:spPr>
          <a:xfrm rot="5400000">
            <a:off x="4884289" y="3379881"/>
            <a:ext cx="2423422" cy="982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/>
          <p:nvPr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3" name="Google Shape;53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1"/>
          <p:cNvSpPr/>
          <p:nvPr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spcFirstLastPara="1" wrap="square" lIns="65000" tIns="65000" rIns="65000" bIns="65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</a:pP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4"/>
          <p:cNvSpPr txBox="1">
            <a:spLocks noGrp="1"/>
          </p:cNvSpPr>
          <p:nvPr>
            <p:ph type="ftr" idx="11"/>
          </p:nvPr>
        </p:nvSpPr>
        <p:spPr>
          <a:xfrm>
            <a:off x="4238897" y="635634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34"/>
          <p:cNvSpPr txBox="1"/>
          <p:nvPr/>
        </p:nvSpPr>
        <p:spPr>
          <a:xfrm>
            <a:off x="9045603" y="635634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34"/>
          <p:cNvSpPr/>
          <p:nvPr/>
        </p:nvSpPr>
        <p:spPr>
          <a:xfrm rot="5400000">
            <a:off x="1974074" y="3090727"/>
            <a:ext cx="1328398" cy="1257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4"/>
          <p:cNvSpPr/>
          <p:nvPr/>
        </p:nvSpPr>
        <p:spPr>
          <a:xfrm>
            <a:off x="2396836" y="0"/>
            <a:ext cx="9826971" cy="6858000"/>
          </a:xfrm>
          <a:prstGeom prst="rect">
            <a:avLst/>
          </a:prstGeom>
          <a:solidFill>
            <a:srgbClr val="0069B4"/>
          </a:solidFill>
          <a:ln w="12700" cap="flat" cmpd="sng">
            <a:solidFill>
              <a:srgbClr val="41B7C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4"/>
          <p:cNvSpPr/>
          <p:nvPr/>
        </p:nvSpPr>
        <p:spPr>
          <a:xfrm>
            <a:off x="2557322" y="2786402"/>
            <a:ext cx="7532914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Arial"/>
              <a:buNone/>
            </a:pPr>
            <a:r>
              <a:rPr lang="en-US" sz="7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7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34"/>
          <p:cNvPicPr preferRelativeResize="0"/>
          <p:nvPr/>
        </p:nvPicPr>
        <p:blipFill rotWithShape="1">
          <a:blip r:embed="rId3">
            <a:alphaModFix/>
          </a:blip>
          <a:srcRect t="24095" r="-1567"/>
          <a:stretch/>
        </p:blipFill>
        <p:spPr>
          <a:xfrm>
            <a:off x="8255299" y="2786397"/>
            <a:ext cx="1161899" cy="86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4"/>
          <p:cNvSpPr/>
          <p:nvPr/>
        </p:nvSpPr>
        <p:spPr>
          <a:xfrm rot="5400000">
            <a:off x="1001943" y="3379881"/>
            <a:ext cx="2423422" cy="98238"/>
          </a:xfrm>
          <a:prstGeom prst="rect">
            <a:avLst/>
          </a:prstGeom>
          <a:solidFill>
            <a:srgbClr val="183254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7"/>
          <p:cNvSpPr/>
          <p:nvPr/>
        </p:nvSpPr>
        <p:spPr>
          <a:xfrm>
            <a:off x="4585098" y="2105715"/>
            <a:ext cx="2976412" cy="3010378"/>
          </a:xfrm>
          <a:prstGeom prst="ellipse">
            <a:avLst/>
          </a:prstGeom>
          <a:solidFill>
            <a:srgbClr val="F2F2F2"/>
          </a:solidFill>
          <a:ln w="57150" cap="flat" cmpd="sng">
            <a:solidFill>
              <a:srgbClr val="0069B4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1B7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7"/>
          <p:cNvSpPr/>
          <p:nvPr/>
        </p:nvSpPr>
        <p:spPr>
          <a:xfrm>
            <a:off x="701293" y="2204006"/>
            <a:ext cx="2976412" cy="3010378"/>
          </a:xfrm>
          <a:prstGeom prst="ellipse">
            <a:avLst/>
          </a:prstGeom>
          <a:solidFill>
            <a:srgbClr val="F2F2F2"/>
          </a:solidFill>
          <a:ln w="57150" cap="flat" cmpd="sng">
            <a:solidFill>
              <a:srgbClr val="0069B4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1B7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7"/>
          <p:cNvSpPr txBox="1"/>
          <p:nvPr/>
        </p:nvSpPr>
        <p:spPr>
          <a:xfrm>
            <a:off x="1697784" y="3511090"/>
            <a:ext cx="131381" cy="469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" name="Google Shape;138;p47"/>
          <p:cNvSpPr txBox="1"/>
          <p:nvPr/>
        </p:nvSpPr>
        <p:spPr>
          <a:xfrm>
            <a:off x="5592372" y="3291783"/>
            <a:ext cx="131381" cy="469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" name="Google Shape;139;p47"/>
          <p:cNvSpPr/>
          <p:nvPr/>
        </p:nvSpPr>
        <p:spPr>
          <a:xfrm>
            <a:off x="8491953" y="2236268"/>
            <a:ext cx="2976412" cy="3010378"/>
          </a:xfrm>
          <a:prstGeom prst="ellipse">
            <a:avLst/>
          </a:prstGeom>
          <a:solidFill>
            <a:srgbClr val="F2F2F2"/>
          </a:solidFill>
          <a:ln w="57150" cap="flat" cmpd="sng">
            <a:solidFill>
              <a:srgbClr val="0069B4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1B7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7"/>
          <p:cNvSpPr/>
          <p:nvPr/>
        </p:nvSpPr>
        <p:spPr>
          <a:xfrm>
            <a:off x="10561169" y="1924232"/>
            <a:ext cx="1025586" cy="1024496"/>
          </a:xfrm>
          <a:prstGeom prst="ellipse">
            <a:avLst/>
          </a:prstGeom>
          <a:solidFill>
            <a:srgbClr val="183254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1B7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7"/>
          <p:cNvSpPr txBox="1"/>
          <p:nvPr/>
        </p:nvSpPr>
        <p:spPr>
          <a:xfrm>
            <a:off x="9529307" y="3526718"/>
            <a:ext cx="131381" cy="469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" name="Google Shape;142;p47"/>
          <p:cNvSpPr/>
          <p:nvPr/>
        </p:nvSpPr>
        <p:spPr>
          <a:xfrm>
            <a:off x="4731524" y="4539439"/>
            <a:ext cx="1025586" cy="1024496"/>
          </a:xfrm>
          <a:prstGeom prst="ellipse">
            <a:avLst/>
          </a:prstGeom>
          <a:solidFill>
            <a:srgbClr val="67BB89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1B7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7"/>
          <p:cNvSpPr/>
          <p:nvPr/>
        </p:nvSpPr>
        <p:spPr>
          <a:xfrm>
            <a:off x="582903" y="1846397"/>
            <a:ext cx="1025586" cy="1024496"/>
          </a:xfrm>
          <a:prstGeom prst="ellipse">
            <a:avLst/>
          </a:prstGeom>
          <a:solidFill>
            <a:srgbClr val="FCC002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1B7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47"/>
          <p:cNvSpPr/>
          <p:nvPr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7"/>
          <p:cNvSpPr/>
          <p:nvPr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spcFirstLastPara="1" wrap="square" lIns="65000" tIns="65000" rIns="65000" bIns="65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9"/>
          <p:cNvSpPr/>
          <p:nvPr/>
        </p:nvSpPr>
        <p:spPr>
          <a:xfrm>
            <a:off x="558706" y="1744852"/>
            <a:ext cx="11074588" cy="476893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069B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5000" tIns="65000" rIns="65000" bIns="65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9"/>
          <p:cNvSpPr/>
          <p:nvPr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ceanexpert.org/event/4562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esdoc.unesco.org/ark:/48223/pf0000397125.locale=en" TargetMode="External"/><Relationship Id="rId5" Type="http://schemas.openxmlformats.org/officeDocument/2006/relationships/hyperlink" Target="https://oceanexpert.org/downloadFile/61201" TargetMode="External"/><Relationship Id="rId4" Type="http://schemas.openxmlformats.org/officeDocument/2006/relationships/hyperlink" Target="https://unesdoc.unesco.org/ark:/48223/pf0000397903.locale=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"/>
          <p:cNvSpPr/>
          <p:nvPr/>
        </p:nvSpPr>
        <p:spPr>
          <a:xfrm>
            <a:off x="6224954" y="2123999"/>
            <a:ext cx="5697415" cy="307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</a:rPr>
              <a:t>3.2</a:t>
            </a:r>
            <a:r>
              <a:rPr lang="en-US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ICG/CARIBE-EWS Secretariat Report</a:t>
            </a:r>
          </a:p>
          <a:p>
            <a:pPr algn="ctr"/>
            <a:endParaRPr lang="en-US" sz="2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en-US" sz="3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ICG/CARIBE-EWS XIX</a:t>
            </a:r>
          </a:p>
          <a:p>
            <a:pPr algn="ctr"/>
            <a:endParaRPr lang="en-US" sz="2000" b="1" dirty="0">
              <a:solidFill>
                <a:schemeClr val="lt1"/>
              </a:solidFill>
            </a:endParaRPr>
          </a:p>
          <a:p>
            <a:pPr algn="ctr"/>
            <a:r>
              <a:rPr lang="en-US" sz="2000" b="1" dirty="0">
                <a:solidFill>
                  <a:schemeClr val="lt1"/>
                </a:solidFill>
              </a:rPr>
              <a:t>22-24 April 2026</a:t>
            </a:r>
            <a:endParaRPr lang="en-US" sz="2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"/>
          <p:cNvSpPr/>
          <p:nvPr/>
        </p:nvSpPr>
        <p:spPr>
          <a:xfrm>
            <a:off x="6096001" y="5277898"/>
            <a:ext cx="60960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Bernardo Aliaga Rossel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Head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Tsunami Resilience Section</a:t>
            </a:r>
            <a:endParaRPr sz="20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/>
          <p:cNvSpPr txBox="1"/>
          <p:nvPr/>
        </p:nvSpPr>
        <p:spPr>
          <a:xfrm>
            <a:off x="496984" y="176681"/>
            <a:ext cx="10206185" cy="869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spAutoFit/>
          </a:bodyPr>
          <a:lstStyle/>
          <a:p>
            <a:pPr>
              <a:buClr>
                <a:srgbClr val="002060"/>
              </a:buClr>
              <a:buSzPts val="2400"/>
            </a:pPr>
            <a:r>
              <a:rPr lang="en-GB" sz="2400" b="1" dirty="0">
                <a:solidFill>
                  <a:srgbClr val="002060"/>
                </a:solidFill>
              </a:rPr>
              <a:t>Secretariat support to the ICG/CARIBE-EWS </a:t>
            </a:r>
          </a:p>
          <a:p>
            <a:pPr>
              <a:buClr>
                <a:srgbClr val="002060"/>
              </a:buClr>
              <a:buSzPts val="2400"/>
            </a:pPr>
            <a:r>
              <a:rPr lang="en-GB" sz="2400" b="1" dirty="0">
                <a:solidFill>
                  <a:srgbClr val="002060"/>
                </a:solidFill>
              </a:rPr>
              <a:t>during the intersessional period (I)</a:t>
            </a:r>
            <a:endParaRPr lang="en-TR" sz="2400" b="1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6EB9F3-EBC4-35BC-131C-B8B2DF0FAE1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6986" y="1598828"/>
            <a:ext cx="113302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835900" algn="l"/>
                <a:tab pos="8572500" algn="l"/>
                <a:tab pos="10515600" algn="l"/>
              </a:tabLst>
            </a:pPr>
            <a:r>
              <a:rPr lang="en-GB" sz="1600" dirty="0">
                <a:latin typeface="+mj-lt"/>
              </a:rPr>
              <a:t>Continued to support IOC ICG/CARIBE-EWS and its TSP through the continuous update of TNCs/NTWCs/TWFPs, Working Groups and Task Teams contact databases in direct contact with the Member States </a:t>
            </a:r>
          </a:p>
          <a:p>
            <a:endParaRPr lang="en-GB" sz="1600" dirty="0">
              <a:latin typeface="+mj-lt"/>
            </a:endParaRPr>
          </a:p>
          <a:p>
            <a:r>
              <a:rPr lang="en-GB" sz="1600" dirty="0">
                <a:latin typeface="+mj-lt"/>
                <a:ea typeface="DengXian" panose="02010600030101010101" pitchFamily="2" charset="-122"/>
              </a:rPr>
              <a:t>Published the report of the</a:t>
            </a:r>
            <a:r>
              <a:rPr lang="en-GB" sz="16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</a:rPr>
              <a:t> </a:t>
            </a:r>
            <a:r>
              <a:rPr lang="en-GB" sz="1600" u="sng" dirty="0">
                <a:solidFill>
                  <a:srgbClr val="0563C1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  <a:hlinkClick r:id="rId3"/>
              </a:rPr>
              <a:t>Expert Meeting on Seismic Sources in the Northwest Caribbean and on Non-Seismic Sources of Tsunamis for the Caribbean and Adjacent Regions</a:t>
            </a:r>
            <a:r>
              <a:rPr lang="en-GB" sz="16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</a:rPr>
              <a:t> in Heredia, Costa Rica, 2-6 December 2024.</a:t>
            </a:r>
            <a:r>
              <a:rPr lang="en-GB" sz="1600" dirty="0">
                <a:effectLst/>
                <a:latin typeface="+mj-lt"/>
                <a:ea typeface="DengXian" panose="02010600030101010101" pitchFamily="2" charset="-122"/>
              </a:rPr>
              <a:t> The report of the Expert Meeting is </a:t>
            </a:r>
            <a:r>
              <a:rPr lang="en-GB" sz="1600" dirty="0">
                <a:effectLst/>
                <a:latin typeface="+mj-lt"/>
                <a:ea typeface="DengXian" panose="02010600030101010101" pitchFamily="2" charset="-122"/>
                <a:hlinkClick r:id="rId4"/>
              </a:rPr>
              <a:t>available in UNESDOC</a:t>
            </a:r>
            <a:r>
              <a:rPr lang="en-GB" sz="1600" dirty="0">
                <a:effectLst/>
                <a:latin typeface="+mj-lt"/>
                <a:ea typeface="DengXian" panose="02010600030101010101" pitchFamily="2" charset="-122"/>
              </a:rPr>
              <a:t>.</a:t>
            </a:r>
            <a:endParaRPr lang="en-GB" sz="1600" dirty="0">
              <a:effectLst/>
              <a:latin typeface="+mj-lt"/>
            </a:endParaRPr>
          </a:p>
          <a:p>
            <a:endParaRPr lang="en-GB" sz="1600" dirty="0">
              <a:latin typeface="+mj-lt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r>
              <a:rPr lang="en-GB" sz="1600" dirty="0"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Provided active support to CARIBE WAVE 26 (</a:t>
            </a:r>
            <a:r>
              <a:rPr lang="en-GB" sz="1600" dirty="0">
                <a:latin typeface="+mj-lt"/>
                <a:ea typeface="DengXian" panose="02010600030101010101" pitchFamily="2" charset="-122"/>
                <a:cs typeface="Arial" panose="020B0604020202020204" pitchFamily="34" charset="0"/>
                <a:hlinkClick r:id="rId5"/>
              </a:rPr>
              <a:t>CL-3065</a:t>
            </a:r>
            <a:r>
              <a:rPr lang="en-GB" sz="1600" dirty="0"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) and published </a:t>
            </a:r>
            <a:r>
              <a:rPr lang="en-GB" sz="1600" u="sng" dirty="0">
                <a:solidFill>
                  <a:srgbClr val="0563C1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  <a:hlinkClick r:id="rId6"/>
              </a:rPr>
              <a:t>TS-198</a:t>
            </a:r>
            <a:r>
              <a:rPr lang="en-GB" sz="1600" dirty="0">
                <a:effectLst/>
                <a:latin typeface="+mj-lt"/>
                <a:ea typeface="DengXian" panose="02010600030101010101" pitchFamily="2" charset="-122"/>
              </a:rPr>
              <a:t> CARIBEWAVE26 Participant Handbook). </a:t>
            </a:r>
          </a:p>
          <a:p>
            <a:endParaRPr lang="en-GB" sz="1600" dirty="0">
              <a:latin typeface="+mj-lt"/>
              <a:ea typeface="DengXian" panose="02010600030101010101" pitchFamily="2" charset="-122"/>
            </a:endParaRPr>
          </a:p>
          <a:p>
            <a:r>
              <a:rPr lang="en-GB" sz="1600" dirty="0">
                <a:latin typeface="+mj-lt"/>
                <a:ea typeface="DengXian" panose="02010600030101010101" pitchFamily="2" charset="-122"/>
              </a:rPr>
              <a:t>A</a:t>
            </a:r>
            <a:r>
              <a:rPr lang="en-GB" sz="1600" dirty="0">
                <a:effectLst/>
                <a:latin typeface="+mj-lt"/>
                <a:ea typeface="DengXian" panose="02010600030101010101" pitchFamily="2" charset="-122"/>
              </a:rPr>
              <a:t>ssisted the implementation of the TRRP.</a:t>
            </a:r>
          </a:p>
          <a:p>
            <a:endParaRPr lang="en-GB" sz="1600" dirty="0">
              <a:latin typeface="+mj-lt"/>
              <a:ea typeface="DengXian" panose="02010600030101010101" pitchFamily="2" charset="-122"/>
            </a:endParaRPr>
          </a:p>
          <a:p>
            <a:endParaRPr lang="en-GB" sz="16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7E45FF-7001-7608-5694-C666AA7F79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7756" y="3697858"/>
            <a:ext cx="2186544" cy="310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90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/>
          <p:cNvSpPr txBox="1"/>
          <p:nvPr/>
        </p:nvSpPr>
        <p:spPr>
          <a:xfrm>
            <a:off x="496984" y="176681"/>
            <a:ext cx="10206185" cy="50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spAutoFit/>
          </a:bodyPr>
          <a:lstStyle/>
          <a:p>
            <a:pPr>
              <a:buClr>
                <a:srgbClr val="002060"/>
              </a:buClr>
              <a:buSzPts val="2400"/>
            </a:pPr>
            <a:r>
              <a:rPr lang="en-GB" sz="2400" b="1" dirty="0">
                <a:solidFill>
                  <a:srgbClr val="002060"/>
                </a:solidFill>
              </a:rPr>
              <a:t>ICG/CARIBE-EWS WGs/TTs Membership Status</a:t>
            </a:r>
            <a:endParaRPr lang="en-US" sz="2400" b="1" i="0" u="none" strike="noStrike" cap="none" dirty="0">
              <a:solidFill>
                <a:srgbClr val="41B7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7263F1-ED91-B070-F5CD-3239C6EE904C}"/>
              </a:ext>
            </a:extLst>
          </p:cNvPr>
          <p:cNvSpPr txBox="1"/>
          <p:nvPr/>
        </p:nvSpPr>
        <p:spPr>
          <a:xfrm>
            <a:off x="5719238" y="1214519"/>
            <a:ext cx="4790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/>
              <a:t>Member States were invited on 9 October 2023 through CL-2965 to nominate experts to the ICG/CARIBE-EWS Working Groups and Task Team.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ACE0C7-741A-3098-C1B0-E9B33D48CD45}"/>
              </a:ext>
            </a:extLst>
          </p:cNvPr>
          <p:cNvSpPr txBox="1"/>
          <p:nvPr/>
        </p:nvSpPr>
        <p:spPr>
          <a:xfrm>
            <a:off x="5752123" y="2780116"/>
            <a:ext cx="22605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GB" sz="1600" dirty="0"/>
              <a:t>BARBADOS	3</a:t>
            </a:r>
          </a:p>
          <a:p>
            <a:pPr algn="just"/>
            <a:r>
              <a:rPr lang="en-GB" sz="1600" dirty="0"/>
              <a:t>BRAZIL		1</a:t>
            </a:r>
          </a:p>
          <a:p>
            <a:pPr algn="just"/>
            <a:r>
              <a:rPr lang="en-GB" sz="1600" dirty="0"/>
              <a:t>COLOMBIA	5</a:t>
            </a:r>
          </a:p>
          <a:p>
            <a:pPr algn="just"/>
            <a:r>
              <a:rPr lang="en-GB" sz="1600" dirty="0"/>
              <a:t>COSTA RICA	6</a:t>
            </a:r>
          </a:p>
          <a:p>
            <a:pPr algn="just"/>
            <a:r>
              <a:rPr lang="en-GB" sz="1600" dirty="0"/>
              <a:t>CUBA		5</a:t>
            </a:r>
          </a:p>
          <a:p>
            <a:pPr algn="just"/>
            <a:r>
              <a:rPr lang="en-GB" sz="1600" dirty="0"/>
              <a:t>FRANCE		14</a:t>
            </a:r>
          </a:p>
          <a:p>
            <a:pPr algn="just"/>
            <a:r>
              <a:rPr lang="en-GB" sz="1600" dirty="0"/>
              <a:t>GUATEMALA	1</a:t>
            </a:r>
          </a:p>
          <a:p>
            <a:pPr algn="just"/>
            <a:r>
              <a:rPr lang="en-GB" sz="1600" dirty="0"/>
              <a:t>HAITI		1</a:t>
            </a:r>
          </a:p>
          <a:p>
            <a:pPr algn="just"/>
            <a:r>
              <a:rPr lang="en-GB" sz="1600" dirty="0"/>
              <a:t>NICARAGUA</a:t>
            </a:r>
            <a:r>
              <a:rPr lang="en-GB" sz="1600"/>
              <a:t>	2</a:t>
            </a:r>
            <a:endParaRPr lang="en-GB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56FF27-62A4-4EB3-A55D-982D1AB3271E}"/>
              </a:ext>
            </a:extLst>
          </p:cNvPr>
          <p:cNvSpPr txBox="1"/>
          <p:nvPr/>
        </p:nvSpPr>
        <p:spPr>
          <a:xfrm>
            <a:off x="5752122" y="5088440"/>
            <a:ext cx="61944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Delegations are invited to inform the Technical Secretary in case of any updates to the ICG/CARIBE-EWS Working Groups and Task Team Membership status.</a:t>
            </a:r>
            <a:endParaRPr lang="en-TR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951A1B-28BA-1278-EBE4-0F039782ADD4}"/>
              </a:ext>
            </a:extLst>
          </p:cNvPr>
          <p:cNvSpPr txBox="1"/>
          <p:nvPr/>
        </p:nvSpPr>
        <p:spPr>
          <a:xfrm>
            <a:off x="5566509" y="5748516"/>
            <a:ext cx="638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000" b="1" dirty="0">
                <a:solidFill>
                  <a:srgbClr val="C00000"/>
                </a:solidFill>
              </a:rPr>
              <a:t>Registration to </a:t>
            </a:r>
            <a:r>
              <a:rPr lang="en-TR" sz="2000" b="1">
                <a:solidFill>
                  <a:srgbClr val="C00000"/>
                </a:solidFill>
              </a:rPr>
              <a:t>OceanExpert is </a:t>
            </a:r>
            <a:r>
              <a:rPr lang="en-TR" sz="2000" b="1" dirty="0">
                <a:solidFill>
                  <a:srgbClr val="C00000"/>
                </a:solidFill>
              </a:rPr>
              <a:t>essential!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D642CC-A6CE-1165-0AA3-5816F5B9D2E7}"/>
              </a:ext>
            </a:extLst>
          </p:cNvPr>
          <p:cNvSpPr txBox="1"/>
          <p:nvPr/>
        </p:nvSpPr>
        <p:spPr>
          <a:xfrm>
            <a:off x="8176296" y="2884940"/>
            <a:ext cx="33822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/>
              <a:t>ST. </a:t>
            </a:r>
            <a:r>
              <a:rPr lang="en-GB" sz="1600"/>
              <a:t>LUCIA</a:t>
            </a:r>
            <a:r>
              <a:rPr lang="en-GB" sz="1600" dirty="0"/>
              <a:t>	            	9</a:t>
            </a:r>
          </a:p>
          <a:p>
            <a:pPr algn="just"/>
            <a:r>
              <a:rPr lang="en-GB" sz="1600" dirty="0"/>
              <a:t>TRINIDAD AND TOBAGO   	1</a:t>
            </a:r>
          </a:p>
          <a:p>
            <a:pPr algn="just"/>
            <a:r>
              <a:rPr lang="en-GB" sz="1600" dirty="0"/>
              <a:t>UK		   	1</a:t>
            </a:r>
          </a:p>
          <a:p>
            <a:pPr algn="just"/>
            <a:r>
              <a:rPr lang="en-GB" sz="1600" dirty="0"/>
              <a:t>UK-ANGUILLA 	   	1</a:t>
            </a:r>
          </a:p>
          <a:p>
            <a:pPr algn="just"/>
            <a:r>
              <a:rPr lang="en-GB" sz="1600" dirty="0"/>
              <a:t>USA		   	12</a:t>
            </a:r>
          </a:p>
          <a:p>
            <a:pPr algn="just"/>
            <a:r>
              <a:rPr lang="en-GB" sz="1600" dirty="0"/>
              <a:t>USA–PUERTO RICO  	7</a:t>
            </a:r>
          </a:p>
          <a:p>
            <a:pPr algn="just"/>
            <a:r>
              <a:rPr lang="en-GB" sz="1600" dirty="0"/>
              <a:t>US VIRGIN ISLANDS  	5</a:t>
            </a:r>
          </a:p>
          <a:p>
            <a:pPr algn="just"/>
            <a:r>
              <a:rPr lang="en-GB" sz="1600" dirty="0"/>
              <a:t>VENEZUELA             	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DB6D88-2556-2D16-3E5D-D1D30282C5BE}"/>
              </a:ext>
            </a:extLst>
          </p:cNvPr>
          <p:cNvSpPr txBox="1"/>
          <p:nvPr/>
        </p:nvSpPr>
        <p:spPr>
          <a:xfrm>
            <a:off x="5719238" y="2188446"/>
            <a:ext cx="55376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As of 31 March 2025, there are 76 experts from 17 Member States/Territories, with the following distribution: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F2DC5F-2F46-703F-219F-BCFB95067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84" y="1230107"/>
            <a:ext cx="5222254" cy="470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99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/>
          <p:cNvSpPr txBox="1"/>
          <p:nvPr/>
        </p:nvSpPr>
        <p:spPr>
          <a:xfrm>
            <a:off x="496984" y="176681"/>
            <a:ext cx="10206185" cy="869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spAutoFit/>
          </a:bodyPr>
          <a:lstStyle/>
          <a:p>
            <a:pPr>
              <a:buClr>
                <a:srgbClr val="002060"/>
              </a:buClr>
              <a:buSzPts val="2400"/>
            </a:pPr>
            <a:r>
              <a:rPr lang="en-GB" sz="2400" b="1" dirty="0">
                <a:solidFill>
                  <a:srgbClr val="002060"/>
                </a:solidFill>
              </a:rPr>
              <a:t>Status of CARIBE-EWS Action Monitor</a:t>
            </a:r>
          </a:p>
          <a:p>
            <a:pPr>
              <a:buClr>
                <a:srgbClr val="002060"/>
              </a:buClr>
              <a:buSzPts val="2400"/>
            </a:pPr>
            <a:r>
              <a:rPr lang="tr-TR" sz="2400" b="1" i="0" u="none" strike="noStrike" cap="none" dirty="0" err="1">
                <a:solidFill>
                  <a:srgbClr val="41B7C8"/>
                </a:solidFill>
                <a:latin typeface="Arial"/>
                <a:ea typeface="Arial"/>
                <a:cs typeface="Arial"/>
                <a:sym typeface="Arial"/>
              </a:rPr>
              <a:t>Completed</a:t>
            </a:r>
            <a:r>
              <a:rPr lang="tr-TR" sz="2400" b="1" i="0" u="none" strike="noStrike" cap="none" dirty="0">
                <a:solidFill>
                  <a:srgbClr val="41B7C8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tr-TR" sz="2400" b="1" i="0" u="none" strike="noStrike" cap="none" dirty="0" err="1">
                <a:solidFill>
                  <a:srgbClr val="41B7C8"/>
                </a:solidFill>
                <a:latin typeface="Arial"/>
                <a:ea typeface="Arial"/>
                <a:cs typeface="Arial"/>
                <a:sym typeface="Arial"/>
              </a:rPr>
              <a:t>Failed-Delayed</a:t>
            </a:r>
            <a:r>
              <a:rPr lang="tr-TR" sz="2400" b="1" i="0" u="none" strike="noStrike" cap="none" dirty="0">
                <a:solidFill>
                  <a:srgbClr val="41B7C8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tr-TR" sz="2400" b="1" i="0" u="none" strike="noStrike" cap="none" dirty="0" err="1">
                <a:solidFill>
                  <a:srgbClr val="41B7C8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tr-TR" sz="2400" b="1" i="0" u="none" strike="noStrike" cap="none" dirty="0">
                <a:solidFill>
                  <a:srgbClr val="41B7C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tr-TR" sz="2400" b="1" i="0" u="none" strike="noStrike" cap="none" dirty="0" err="1">
                <a:solidFill>
                  <a:srgbClr val="41B7C8"/>
                </a:solidFill>
                <a:latin typeface="Arial"/>
                <a:ea typeface="Arial"/>
                <a:cs typeface="Arial"/>
                <a:sym typeface="Arial"/>
              </a:rPr>
              <a:t>Progress</a:t>
            </a:r>
            <a:r>
              <a:rPr lang="tr-TR" sz="2400" b="1" i="0" u="none" strike="noStrike" cap="none" dirty="0">
                <a:solidFill>
                  <a:srgbClr val="41B7C8"/>
                </a:solidFill>
                <a:latin typeface="Arial"/>
                <a:ea typeface="Arial"/>
                <a:cs typeface="Arial"/>
                <a:sym typeface="Arial"/>
              </a:rPr>
              <a:t> / Not </a:t>
            </a:r>
            <a:r>
              <a:rPr lang="tr-TR" sz="2400" b="1" i="0" u="none" strike="noStrike" cap="none" dirty="0" err="1">
                <a:solidFill>
                  <a:srgbClr val="41B7C8"/>
                </a:solidFill>
                <a:latin typeface="Arial"/>
                <a:ea typeface="Arial"/>
                <a:cs typeface="Arial"/>
                <a:sym typeface="Arial"/>
              </a:rPr>
              <a:t>Started</a:t>
            </a:r>
            <a:r>
              <a:rPr lang="tr-TR" sz="2400" b="1" i="0" u="none" strike="noStrike" cap="none" dirty="0">
                <a:solidFill>
                  <a:srgbClr val="41B7C8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tr-TR" sz="2400" b="1" i="0" u="none" strike="noStrike" cap="none" dirty="0" err="1">
                <a:solidFill>
                  <a:srgbClr val="41B7C8"/>
                </a:solidFill>
                <a:latin typeface="Arial"/>
                <a:ea typeface="Arial"/>
                <a:cs typeface="Arial"/>
                <a:sym typeface="Arial"/>
              </a:rPr>
              <a:t>Canceled</a:t>
            </a:r>
            <a:endParaRPr lang="en-US" sz="2400" b="1" i="0" u="none" strike="noStrike" cap="none" dirty="0">
              <a:solidFill>
                <a:srgbClr val="41B7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4692DA-B62E-BFD3-51EF-20CCC16F6C1E}"/>
              </a:ext>
            </a:extLst>
          </p:cNvPr>
          <p:cNvSpPr txBox="1"/>
          <p:nvPr/>
        </p:nvSpPr>
        <p:spPr>
          <a:xfrm>
            <a:off x="598200" y="2816778"/>
            <a:ext cx="113302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kern="100" dirty="0"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Maintained by the Secretariat as a tool to monitor the execution of the Decisions and Recommendations of the ICG/CARIBE-EWS and relevant Ocean Decade Tsunami Program Research and Development Implementation Plan (ODTP-RDIP) milestones, </a:t>
            </a:r>
          </a:p>
          <a:p>
            <a:pPr algn="just"/>
            <a:endParaRPr lang="en-GB" sz="1600" kern="100" dirty="0">
              <a:latin typeface="+mj-lt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/>
            <a:r>
              <a:rPr lang="en-GB" sz="1600" kern="100" dirty="0"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Updated at ICG/CARIBE-EWS Sessions and Steering Committee Meetings. </a:t>
            </a:r>
          </a:p>
          <a:p>
            <a:pPr algn="just"/>
            <a:endParaRPr lang="en-GB" sz="1600" kern="100" dirty="0">
              <a:latin typeface="+mj-lt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/>
            <a:r>
              <a:rPr lang="en-GB" sz="1600" kern="100" dirty="0"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File available under ICG/CARIBE-EWS XIX Documentation.</a:t>
            </a:r>
          </a:p>
          <a:p>
            <a:pPr algn="just"/>
            <a:endParaRPr lang="en-GB" sz="16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B1FD8A-8DA0-4417-4418-3357B9C75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16" y="1482090"/>
            <a:ext cx="9646920" cy="115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33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>
          <a:extLst>
            <a:ext uri="{FF2B5EF4-FFF2-40B4-BE49-F238E27FC236}">
              <a16:creationId xmlns:a16="http://schemas.microsoft.com/office/drawing/2014/main" id="{4FA73825-760E-336B-39E2-615C8C22C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>
            <a:extLst>
              <a:ext uri="{FF2B5EF4-FFF2-40B4-BE49-F238E27FC236}">
                <a16:creationId xmlns:a16="http://schemas.microsoft.com/office/drawing/2014/main" id="{B270CF15-EE57-20F2-03D6-81846EF429FF}"/>
              </a:ext>
            </a:extLst>
          </p:cNvPr>
          <p:cNvSpPr txBox="1"/>
          <p:nvPr/>
        </p:nvSpPr>
        <p:spPr>
          <a:xfrm>
            <a:off x="496984" y="176681"/>
            <a:ext cx="10206185" cy="869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spAutoFit/>
          </a:bodyPr>
          <a:lstStyle/>
          <a:p>
            <a:pPr>
              <a:buClr>
                <a:srgbClr val="002060"/>
              </a:buClr>
              <a:buSzPts val="2400"/>
            </a:pPr>
            <a:r>
              <a:rPr lang="en-GB" sz="2400" b="1" dirty="0">
                <a:solidFill>
                  <a:srgbClr val="002060"/>
                </a:solidFill>
              </a:rPr>
              <a:t>TNC/TWFP/NTWC Contact List</a:t>
            </a:r>
          </a:p>
          <a:p>
            <a:pPr>
              <a:buClr>
                <a:srgbClr val="002060"/>
              </a:buClr>
              <a:buSzPts val="2400"/>
            </a:pPr>
            <a:r>
              <a:rPr lang="tr-TR" sz="2400" b="1" i="0" u="none" strike="noStrike" cap="none" dirty="0">
                <a:solidFill>
                  <a:srgbClr val="41B7C8"/>
                </a:solidFill>
                <a:latin typeface="Arial"/>
                <a:ea typeface="Arial"/>
                <a:cs typeface="Arial"/>
                <a:sym typeface="Arial"/>
              </a:rPr>
              <a:t>TOWS-WG-XVIII </a:t>
            </a:r>
            <a:r>
              <a:rPr lang="tr-TR" sz="2400" b="1" i="0" u="none" strike="noStrike" cap="none" dirty="0" err="1">
                <a:solidFill>
                  <a:srgbClr val="41B7C8"/>
                </a:solidFill>
                <a:latin typeface="Arial"/>
                <a:ea typeface="Arial"/>
                <a:cs typeface="Arial"/>
                <a:sym typeface="Arial"/>
              </a:rPr>
              <a:t>Recommendations</a:t>
            </a:r>
            <a:endParaRPr lang="en-US" sz="2400" b="1" i="0" u="none" strike="noStrike" cap="none" dirty="0">
              <a:solidFill>
                <a:srgbClr val="41B7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2A53E1-B885-C18F-56F0-BBF127C4D3E7}"/>
              </a:ext>
            </a:extLst>
          </p:cNvPr>
          <p:cNvSpPr txBox="1"/>
          <p:nvPr/>
        </p:nvSpPr>
        <p:spPr>
          <a:xfrm>
            <a:off x="430872" y="4493796"/>
            <a:ext cx="11517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/>
              <a:t>TOWS-WG-XVIII</a:t>
            </a:r>
          </a:p>
          <a:p>
            <a:pPr algn="just"/>
            <a:endParaRPr lang="en-GB" sz="1600" dirty="0"/>
          </a:p>
          <a:p>
            <a:pPr algn="just"/>
            <a:r>
              <a:rPr lang="en-GB" sz="1600" dirty="0"/>
              <a:t>The Group recommended the IOC Assembly at its 33rd session in 2025 to request the IOC Secretariat to prepare a standard and improved methodology of collecting TNC/TWFP/NTWC contact information, in close collaboration with the TT-TWO and TT-DMP and present its work at the next Joint TT-DMP and TT-TWO Meeting.</a:t>
            </a:r>
          </a:p>
          <a:p>
            <a:pPr algn="just"/>
            <a:endParaRPr lang="en-GB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7F5109-B3D4-3A89-285C-8AE22A6BAE96}"/>
              </a:ext>
            </a:extLst>
          </p:cNvPr>
          <p:cNvSpPr/>
          <p:nvPr/>
        </p:nvSpPr>
        <p:spPr>
          <a:xfrm>
            <a:off x="6881146" y="1756556"/>
            <a:ext cx="842018" cy="133204"/>
          </a:xfrm>
          <a:prstGeom prst="rect">
            <a:avLst/>
          </a:prstGeom>
          <a:pattFill prst="pct75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9ABBEA1-5D50-E321-2D07-CD5B9E051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009" y="1199063"/>
            <a:ext cx="6784359" cy="368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03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9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4226</TotalTime>
  <Words>439</Words>
  <Application>Microsoft Office PowerPoint</Application>
  <PresentationFormat>Widescreen</PresentationFormat>
  <Paragraphs>52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Open Sans</vt:lpstr>
      <vt:lpstr>Calibri</vt:lpstr>
      <vt:lpstr>Roboto</vt:lpstr>
      <vt:lpstr>9_Custom Design</vt:lpstr>
      <vt:lpstr>1_Office Theme</vt:lpstr>
      <vt:lpstr>8_Custom Design</vt:lpstr>
      <vt:lpstr>4_Custom Design</vt:lpstr>
      <vt:lpstr>6_Custom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Tesan, Maeva</dc:creator>
  <cp:lastModifiedBy>Aliaga, Bernardo</cp:lastModifiedBy>
  <cp:revision>65</cp:revision>
  <dcterms:created xsi:type="dcterms:W3CDTF">2019-09-03T09:02:06Z</dcterms:created>
  <dcterms:modified xsi:type="dcterms:W3CDTF">2026-04-22T03:16:08Z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0x0101009354335BECF21B40B6CCFAE91E076EEB</vt:lpwstr>
  </property>
</Properties>
</file>