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798473-0A2A-427A-AF24-EBB991A2B8AA}">
  <a:tblStyle styleId="{A9798473-0A2A-427A-AF24-EBB991A2B8A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76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360"/>
            <a:ext cx="2971800" cy="4586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4:notes"/>
          <p:cNvSpPr txBox="1"/>
          <p:nvPr>
            <p:ph idx="1" type="body"/>
          </p:nvPr>
        </p:nvSpPr>
        <p:spPr>
          <a:xfrm>
            <a:off x="685800" y="4400640"/>
            <a:ext cx="5486400" cy="3600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94" name="Google Shape;194;p1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5:notes"/>
          <p:cNvSpPr txBox="1"/>
          <p:nvPr>
            <p:ph idx="1" type="body"/>
          </p:nvPr>
        </p:nvSpPr>
        <p:spPr>
          <a:xfrm>
            <a:off x="685800" y="4400640"/>
            <a:ext cx="5486400" cy="3600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200" name="Google Shape;200;p15: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6:notes"/>
          <p:cNvSpPr txBox="1"/>
          <p:nvPr>
            <p:ph idx="1" type="body"/>
          </p:nvPr>
        </p:nvSpPr>
        <p:spPr>
          <a:xfrm>
            <a:off x="685800" y="4400640"/>
            <a:ext cx="5486400" cy="3600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206" name="Google Shape;206;p16: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4:notes"/>
          <p:cNvSpPr txBox="1"/>
          <p:nvPr>
            <p:ph idx="1" type="body"/>
          </p:nvPr>
        </p:nvSpPr>
        <p:spPr>
          <a:xfrm>
            <a:off x="685800" y="4400640"/>
            <a:ext cx="5486400" cy="3600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62" name="Google Shape;162;p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d862f7e8bc_0_0: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g3d862f7e8bc_0_0:notes"/>
          <p:cNvSpPr txBox="1"/>
          <p:nvPr>
            <p:ph idx="1" type="body"/>
          </p:nvPr>
        </p:nvSpPr>
        <p:spPr>
          <a:xfrm>
            <a:off x="685800" y="440064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69" name="Google Shape;169;g3d862f7e8bc_0_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1:notes"/>
          <p:cNvSpPr txBox="1"/>
          <p:nvPr>
            <p:ph idx="1" type="body"/>
          </p:nvPr>
        </p:nvSpPr>
        <p:spPr>
          <a:xfrm>
            <a:off x="685800" y="4400640"/>
            <a:ext cx="5486400" cy="3600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88" name="Google Shape;188;p11: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838080" y="182556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1"/>
          <p:cNvSpPr txBox="1"/>
          <p:nvPr>
            <p:ph idx="2" type="body"/>
          </p:nvPr>
        </p:nvSpPr>
        <p:spPr>
          <a:xfrm>
            <a:off x="838080" y="409860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1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3" type="body"/>
          </p:nvPr>
        </p:nvSpPr>
        <p:spPr>
          <a:xfrm>
            <a:off x="83808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2"/>
          <p:cNvSpPr txBox="1"/>
          <p:nvPr>
            <p:ph idx="4" type="body"/>
          </p:nvPr>
        </p:nvSpPr>
        <p:spPr>
          <a:xfrm>
            <a:off x="622656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1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83808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2" type="body"/>
          </p:nvPr>
        </p:nvSpPr>
        <p:spPr>
          <a:xfrm>
            <a:off x="439344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3" type="body"/>
          </p:nvPr>
        </p:nvSpPr>
        <p:spPr>
          <a:xfrm>
            <a:off x="794916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4" type="body"/>
          </p:nvPr>
        </p:nvSpPr>
        <p:spPr>
          <a:xfrm>
            <a:off x="83808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5" type="body"/>
          </p:nvPr>
        </p:nvSpPr>
        <p:spPr>
          <a:xfrm>
            <a:off x="439344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6" type="body"/>
          </p:nvPr>
        </p:nvSpPr>
        <p:spPr>
          <a:xfrm>
            <a:off x="794916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 type="subTitle"/>
          </p:nvPr>
        </p:nvSpPr>
        <p:spPr>
          <a:xfrm>
            <a:off x="838080" y="1825560"/>
            <a:ext cx="10515600" cy="43513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3" name="Shape 73"/>
        <p:cNvGrpSpPr/>
        <p:nvPr/>
      </p:nvGrpSpPr>
      <p:grpSpPr>
        <a:xfrm>
          <a:off x="0" y="0"/>
          <a:ext cx="0" cy="0"/>
          <a:chOff x="0" y="0"/>
          <a:chExt cx="0" cy="0"/>
        </a:xfrm>
      </p:grpSpPr>
      <p:sp>
        <p:nvSpPr>
          <p:cNvPr id="74" name="Google Shape;74;p1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 type="body"/>
          </p:nvPr>
        </p:nvSpPr>
        <p:spPr>
          <a:xfrm>
            <a:off x="838080" y="1825560"/>
            <a:ext cx="1051560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6" name="Shape 76"/>
        <p:cNvGrpSpPr/>
        <p:nvPr/>
      </p:nvGrpSpPr>
      <p:grpSpPr>
        <a:xfrm>
          <a:off x="0" y="0"/>
          <a:ext cx="0" cy="0"/>
          <a:chOff x="0" y="0"/>
          <a:chExt cx="0" cy="0"/>
        </a:xfrm>
      </p:grpSpPr>
      <p:sp>
        <p:nvSpPr>
          <p:cNvPr id="77" name="Google Shape;77;p1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 type="body"/>
          </p:nvPr>
        </p:nvSpPr>
        <p:spPr>
          <a:xfrm>
            <a:off x="83808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8"/>
          <p:cNvSpPr txBox="1"/>
          <p:nvPr>
            <p:ph idx="2" type="body"/>
          </p:nvPr>
        </p:nvSpPr>
        <p:spPr>
          <a:xfrm>
            <a:off x="622656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2" name="Shape 82"/>
        <p:cNvGrpSpPr/>
        <p:nvPr/>
      </p:nvGrpSpPr>
      <p:grpSpPr>
        <a:xfrm>
          <a:off x="0" y="0"/>
          <a:ext cx="0" cy="0"/>
          <a:chOff x="0" y="0"/>
          <a:chExt cx="0" cy="0"/>
        </a:xfrm>
      </p:grpSpPr>
      <p:sp>
        <p:nvSpPr>
          <p:cNvPr id="83" name="Google Shape;83;p20"/>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4" name="Shape 84"/>
        <p:cNvGrpSpPr/>
        <p:nvPr/>
      </p:nvGrpSpPr>
      <p:grpSpPr>
        <a:xfrm>
          <a:off x="0" y="0"/>
          <a:ext cx="0" cy="0"/>
          <a:chOff x="0" y="0"/>
          <a:chExt cx="0" cy="0"/>
        </a:xfrm>
      </p:grpSpPr>
      <p:sp>
        <p:nvSpPr>
          <p:cNvPr id="85" name="Google Shape;85;p2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21"/>
          <p:cNvSpPr txBox="1"/>
          <p:nvPr>
            <p:ph idx="2" type="body"/>
          </p:nvPr>
        </p:nvSpPr>
        <p:spPr>
          <a:xfrm>
            <a:off x="622656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21"/>
          <p:cNvSpPr txBox="1"/>
          <p:nvPr>
            <p:ph idx="3" type="body"/>
          </p:nvPr>
        </p:nvSpPr>
        <p:spPr>
          <a:xfrm>
            <a:off x="83808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838080" y="1825560"/>
            <a:ext cx="10515600" cy="43513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2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 type="body"/>
          </p:nvPr>
        </p:nvSpPr>
        <p:spPr>
          <a:xfrm>
            <a:off x="83808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22"/>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22"/>
          <p:cNvSpPr txBox="1"/>
          <p:nvPr>
            <p:ph idx="3" type="body"/>
          </p:nvPr>
        </p:nvSpPr>
        <p:spPr>
          <a:xfrm>
            <a:off x="622656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4" name="Shape 94"/>
        <p:cNvGrpSpPr/>
        <p:nvPr/>
      </p:nvGrpSpPr>
      <p:grpSpPr>
        <a:xfrm>
          <a:off x="0" y="0"/>
          <a:ext cx="0" cy="0"/>
          <a:chOff x="0" y="0"/>
          <a:chExt cx="0" cy="0"/>
        </a:xfrm>
      </p:grpSpPr>
      <p:sp>
        <p:nvSpPr>
          <p:cNvPr id="95" name="Google Shape;95;p23"/>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23"/>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23"/>
          <p:cNvSpPr txBox="1"/>
          <p:nvPr>
            <p:ph idx="3" type="body"/>
          </p:nvPr>
        </p:nvSpPr>
        <p:spPr>
          <a:xfrm>
            <a:off x="838080" y="409860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9" name="Shape 99"/>
        <p:cNvGrpSpPr/>
        <p:nvPr/>
      </p:nvGrpSpPr>
      <p:grpSpPr>
        <a:xfrm>
          <a:off x="0" y="0"/>
          <a:ext cx="0" cy="0"/>
          <a:chOff x="0" y="0"/>
          <a:chExt cx="0" cy="0"/>
        </a:xfrm>
      </p:grpSpPr>
      <p:sp>
        <p:nvSpPr>
          <p:cNvPr id="100" name="Google Shape;100;p2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 type="body"/>
          </p:nvPr>
        </p:nvSpPr>
        <p:spPr>
          <a:xfrm>
            <a:off x="838080" y="182556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24"/>
          <p:cNvSpPr txBox="1"/>
          <p:nvPr>
            <p:ph idx="2" type="body"/>
          </p:nvPr>
        </p:nvSpPr>
        <p:spPr>
          <a:xfrm>
            <a:off x="838080" y="409860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3" name="Shape 103"/>
        <p:cNvGrpSpPr/>
        <p:nvPr/>
      </p:nvGrpSpPr>
      <p:grpSpPr>
        <a:xfrm>
          <a:off x="0" y="0"/>
          <a:ext cx="0" cy="0"/>
          <a:chOff x="0" y="0"/>
          <a:chExt cx="0" cy="0"/>
        </a:xfrm>
      </p:grpSpPr>
      <p:sp>
        <p:nvSpPr>
          <p:cNvPr id="104" name="Google Shape;104;p2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25"/>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5"/>
          <p:cNvSpPr txBox="1"/>
          <p:nvPr>
            <p:ph idx="3" type="body"/>
          </p:nvPr>
        </p:nvSpPr>
        <p:spPr>
          <a:xfrm>
            <a:off x="83808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5"/>
          <p:cNvSpPr txBox="1"/>
          <p:nvPr>
            <p:ph idx="4" type="body"/>
          </p:nvPr>
        </p:nvSpPr>
        <p:spPr>
          <a:xfrm>
            <a:off x="622656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9" name="Shape 109"/>
        <p:cNvGrpSpPr/>
        <p:nvPr/>
      </p:nvGrpSpPr>
      <p:grpSpPr>
        <a:xfrm>
          <a:off x="0" y="0"/>
          <a:ext cx="0" cy="0"/>
          <a:chOff x="0" y="0"/>
          <a:chExt cx="0" cy="0"/>
        </a:xfrm>
      </p:grpSpPr>
      <p:sp>
        <p:nvSpPr>
          <p:cNvPr id="110" name="Google Shape;110;p2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 type="body"/>
          </p:nvPr>
        </p:nvSpPr>
        <p:spPr>
          <a:xfrm>
            <a:off x="83808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6"/>
          <p:cNvSpPr txBox="1"/>
          <p:nvPr>
            <p:ph idx="2" type="body"/>
          </p:nvPr>
        </p:nvSpPr>
        <p:spPr>
          <a:xfrm>
            <a:off x="439344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3" type="body"/>
          </p:nvPr>
        </p:nvSpPr>
        <p:spPr>
          <a:xfrm>
            <a:off x="7949160" y="182556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4" type="body"/>
          </p:nvPr>
        </p:nvSpPr>
        <p:spPr>
          <a:xfrm>
            <a:off x="83808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5" type="body"/>
          </p:nvPr>
        </p:nvSpPr>
        <p:spPr>
          <a:xfrm>
            <a:off x="439344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6" type="body"/>
          </p:nvPr>
        </p:nvSpPr>
        <p:spPr>
          <a:xfrm>
            <a:off x="7949160" y="4098600"/>
            <a:ext cx="33858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838080" y="1825560"/>
            <a:ext cx="1051560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83808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622656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7"/>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622656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83808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838080" y="1825560"/>
            <a:ext cx="5131440" cy="43513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3" type="body"/>
          </p:nvPr>
        </p:nvSpPr>
        <p:spPr>
          <a:xfrm>
            <a:off x="6226560" y="409860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0"/>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 type="body"/>
          </p:nvPr>
        </p:nvSpPr>
        <p:spPr>
          <a:xfrm>
            <a:off x="83808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2" type="body"/>
          </p:nvPr>
        </p:nvSpPr>
        <p:spPr>
          <a:xfrm>
            <a:off x="6226560" y="1825560"/>
            <a:ext cx="513144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0"/>
          <p:cNvSpPr txBox="1"/>
          <p:nvPr>
            <p:ph idx="3" type="body"/>
          </p:nvPr>
        </p:nvSpPr>
        <p:spPr>
          <a:xfrm>
            <a:off x="838080" y="4098600"/>
            <a:ext cx="10515600" cy="20754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3" name="Google Shape;13;p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 type="body"/>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6" name="Google Shape;66;p14"/>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7" name="Google Shape;67;p14"/>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jp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caribewav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0" name="Shape 120"/>
        <p:cNvGrpSpPr/>
        <p:nvPr/>
      </p:nvGrpSpPr>
      <p:grpSpPr>
        <a:xfrm>
          <a:off x="0" y="0"/>
          <a:ext cx="0" cy="0"/>
          <a:chOff x="0" y="0"/>
          <a:chExt cx="0" cy="0"/>
        </a:xfrm>
      </p:grpSpPr>
      <p:sp>
        <p:nvSpPr>
          <p:cNvPr id="121" name="Google Shape;121;p27"/>
          <p:cNvSpPr/>
          <p:nvPr/>
        </p:nvSpPr>
        <p:spPr>
          <a:xfrm>
            <a:off x="4214300" y="3412351"/>
            <a:ext cx="7620102" cy="3315654"/>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chemeClr val="dk1"/>
              </a:buClr>
              <a:buFont typeface="Arial"/>
              <a:buNone/>
            </a:pPr>
            <a:r>
              <a:rPr b="1" lang="en-US" sz="2000">
                <a:solidFill>
                  <a:schemeClr val="dk1"/>
                </a:solidFill>
                <a:latin typeface="Times New Roman"/>
                <a:ea typeface="Times New Roman"/>
                <a:cs typeface="Times New Roman"/>
                <a:sym typeface="Times New Roman"/>
              </a:rPr>
              <a:t>Gisela Báez-Sánchez</a:t>
            </a:r>
            <a:endParaRPr sz="2000">
              <a:solidFill>
                <a:schemeClr val="dk1"/>
              </a:solidFill>
            </a:endParaRPr>
          </a:p>
          <a:p>
            <a:pPr indent="0" lvl="0" marL="0" rtl="0" algn="r">
              <a:lnSpc>
                <a:spcPct val="80000"/>
              </a:lnSpc>
              <a:spcBef>
                <a:spcPts val="0"/>
              </a:spcBef>
              <a:spcAft>
                <a:spcPts val="0"/>
              </a:spcAft>
              <a:buNone/>
            </a:pPr>
            <a:r>
              <a:rPr lang="en-US" sz="1600">
                <a:solidFill>
                  <a:schemeClr val="dk1"/>
                </a:solidFill>
                <a:latin typeface="Times New Roman"/>
                <a:ea typeface="Times New Roman"/>
                <a:cs typeface="Times New Roman"/>
                <a:sym typeface="Times New Roman"/>
              </a:rPr>
              <a:t>CARIBE WAVE Chair,  Puerto Rico Seismic Network, USA</a:t>
            </a:r>
            <a:endParaRPr sz="16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Clr>
                <a:srgbClr val="000000"/>
              </a:buClr>
              <a:buFont typeface="Arial"/>
              <a:buNone/>
            </a:pPr>
            <a:r>
              <a:t/>
            </a:r>
            <a:endParaRPr sz="12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None/>
            </a:pPr>
            <a:r>
              <a:rPr b="1" i="0" lang="en-US" sz="2000" u="none" cap="none" strike="noStrike">
                <a:solidFill>
                  <a:srgbClr val="000000"/>
                </a:solidFill>
                <a:latin typeface="Times New Roman"/>
                <a:ea typeface="Times New Roman"/>
                <a:cs typeface="Times New Roman"/>
                <a:sym typeface="Times New Roman"/>
              </a:rPr>
              <a:t>Antonio Aguilar</a:t>
            </a:r>
            <a:endParaRPr b="0" i="0" sz="2000" u="none" cap="none" strike="noStrike">
              <a:latin typeface="Arial"/>
              <a:ea typeface="Arial"/>
              <a:cs typeface="Arial"/>
              <a:sym typeface="Arial"/>
            </a:endParaRPr>
          </a:p>
          <a:p>
            <a:pPr indent="0" lvl="0" marL="0" marR="0" rtl="0" algn="r">
              <a:lnSpc>
                <a:spcPct val="8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CARIBE WAVE Vice Chair, FUNVISIS, Venezuela</a:t>
            </a:r>
            <a:endParaRPr b="0" i="0" sz="1600" u="none" cap="none" strike="noStrike">
              <a:latin typeface="Arial"/>
              <a:ea typeface="Arial"/>
              <a:cs typeface="Arial"/>
              <a:sym typeface="Arial"/>
            </a:endParaRPr>
          </a:p>
          <a:p>
            <a:pPr indent="0" lvl="0" marL="0" marR="0" rtl="0" algn="r">
              <a:lnSpc>
                <a:spcPct val="8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Supported  by:</a:t>
            </a:r>
            <a:endParaRPr>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b="1" lang="en-US" sz="1600">
                <a:solidFill>
                  <a:schemeClr val="dk1"/>
                </a:solidFill>
                <a:latin typeface="Times New Roman"/>
                <a:ea typeface="Times New Roman"/>
                <a:cs typeface="Times New Roman"/>
                <a:sym typeface="Times New Roman"/>
              </a:rPr>
              <a:t>Christa G. von Hillebrandt-Andrade</a:t>
            </a:r>
            <a:endParaRPr b="1" sz="1600">
              <a:solidFill>
                <a:schemeClr val="dk1"/>
              </a:solidFill>
              <a:latin typeface="Times New Roman"/>
              <a:ea typeface="Times New Roman"/>
              <a:cs typeface="Times New Roman"/>
              <a:sym typeface="Times New Roman"/>
            </a:endParaRPr>
          </a:p>
          <a:p>
            <a:pPr indent="0" lvl="0" marL="0" rtl="0" algn="r">
              <a:lnSpc>
                <a:spcPct val="80000"/>
              </a:lnSpc>
              <a:spcBef>
                <a:spcPts val="30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Manager, ITIC Caribbean Office</a:t>
            </a:r>
            <a:endParaRPr sz="1000">
              <a:solidFill>
                <a:schemeClr val="dk1"/>
              </a:solidFill>
              <a:latin typeface="Times New Roman"/>
              <a:ea typeface="Times New Roman"/>
              <a:cs typeface="Times New Roman"/>
              <a:sym typeface="Times New Roman"/>
            </a:endParaRPr>
          </a:p>
          <a:p>
            <a:pPr indent="0" lvl="0" marL="0" rtl="0" algn="r">
              <a:lnSpc>
                <a:spcPct val="80000"/>
              </a:lnSpc>
              <a:spcBef>
                <a:spcPts val="30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ICG CARIBE EWS WG III Chair</a:t>
            </a:r>
            <a:endParaRPr sz="10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Clr>
                <a:srgbClr val="000000"/>
              </a:buClr>
              <a:buFont typeface="Arial"/>
              <a:buNone/>
            </a:pPr>
            <a:r>
              <a:t/>
            </a:r>
            <a:endParaRPr sz="7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b="1" lang="en-US" sz="1600">
                <a:solidFill>
                  <a:schemeClr val="dk1"/>
                </a:solidFill>
                <a:latin typeface="Times New Roman"/>
                <a:ea typeface="Times New Roman"/>
                <a:cs typeface="Times New Roman"/>
                <a:sym typeface="Times New Roman"/>
              </a:rPr>
              <a:t>Kimberly Maisonet Gonzalez</a:t>
            </a:r>
            <a:endParaRPr b="1" sz="16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Student Contractor</a:t>
            </a:r>
            <a:endParaRPr sz="10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ITIC Caribbean Office</a:t>
            </a:r>
            <a:endParaRPr sz="10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Clr>
                <a:srgbClr val="000000"/>
              </a:buClr>
              <a:buFont typeface="Arial"/>
              <a:buNone/>
            </a:pPr>
            <a:r>
              <a:rPr lang="en-US" sz="1200">
                <a:solidFill>
                  <a:schemeClr val="dk1"/>
                </a:solidFill>
                <a:latin typeface="Times New Roman"/>
                <a:ea typeface="Times New Roman"/>
                <a:cs typeface="Times New Roman"/>
                <a:sym typeface="Times New Roman"/>
              </a:rPr>
              <a:t>April</a:t>
            </a:r>
            <a:r>
              <a:rPr b="1" lang="en-US">
                <a:solidFill>
                  <a:schemeClr val="dk1"/>
                </a:solidFill>
                <a:latin typeface="Times New Roman"/>
                <a:ea typeface="Times New Roman"/>
                <a:cs typeface="Times New Roman"/>
                <a:sym typeface="Times New Roman"/>
              </a:rPr>
              <a:t> 23, 2026</a:t>
            </a:r>
            <a:endParaRPr b="1">
              <a:solidFill>
                <a:schemeClr val="dk1"/>
              </a:solidFill>
              <a:latin typeface="Times New Roman"/>
              <a:ea typeface="Times New Roman"/>
              <a:cs typeface="Times New Roman"/>
              <a:sym typeface="Times New Roman"/>
            </a:endParaRPr>
          </a:p>
          <a:p>
            <a:pPr indent="0" lvl="0" marL="0" marR="0" rtl="0" algn="r">
              <a:lnSpc>
                <a:spcPct val="80000"/>
              </a:lnSpc>
              <a:spcBef>
                <a:spcPts val="320"/>
              </a:spcBef>
              <a:spcAft>
                <a:spcPts val="0"/>
              </a:spcAft>
              <a:buNone/>
            </a:pPr>
            <a:r>
              <a:t/>
            </a:r>
            <a:endParaRPr b="1" sz="2000">
              <a:latin typeface="Times New Roman"/>
              <a:ea typeface="Times New Roman"/>
              <a:cs typeface="Times New Roman"/>
              <a:sym typeface="Times New Roman"/>
            </a:endParaRPr>
          </a:p>
        </p:txBody>
      </p:sp>
      <p:sp>
        <p:nvSpPr>
          <p:cNvPr id="122" name="Google Shape;122;p27"/>
          <p:cNvSpPr txBox="1"/>
          <p:nvPr/>
        </p:nvSpPr>
        <p:spPr>
          <a:xfrm>
            <a:off x="2069955" y="1602860"/>
            <a:ext cx="8194800" cy="1323300"/>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Times New Roman"/>
                <a:ea typeface="Times New Roman"/>
                <a:cs typeface="Times New Roman"/>
                <a:sym typeface="Times New Roman"/>
              </a:rPr>
              <a:t>ICG CARIBE-EWS X</a:t>
            </a:r>
            <a:r>
              <a:rPr lang="en-US" sz="4000">
                <a:latin typeface="Times New Roman"/>
                <a:ea typeface="Times New Roman"/>
                <a:cs typeface="Times New Roman"/>
                <a:sym typeface="Times New Roman"/>
              </a:rPr>
              <a:t>IX</a:t>
            </a:r>
            <a:r>
              <a:rPr b="0" i="0" lang="en-US" sz="4000" u="none" cap="none" strike="noStrike">
                <a:solidFill>
                  <a:srgbClr val="000000"/>
                </a:solidFill>
                <a:latin typeface="Times New Roman"/>
                <a:ea typeface="Times New Roman"/>
                <a:cs typeface="Times New Roman"/>
                <a:sym typeface="Times New Roman"/>
              </a:rPr>
              <a:t> Session</a:t>
            </a:r>
            <a:endParaRPr b="0" i="0" sz="4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4000" u="none" cap="none" strike="noStrike">
                <a:solidFill>
                  <a:srgbClr val="000000"/>
                </a:solidFill>
                <a:latin typeface="Times New Roman"/>
                <a:ea typeface="Times New Roman"/>
                <a:cs typeface="Times New Roman"/>
                <a:sym typeface="Times New Roman"/>
              </a:rPr>
              <a:t>CARIBE WAVE 202</a:t>
            </a:r>
            <a:r>
              <a:rPr lang="en-US" sz="4000">
                <a:latin typeface="Times New Roman"/>
                <a:ea typeface="Times New Roman"/>
                <a:cs typeface="Times New Roman"/>
                <a:sym typeface="Times New Roman"/>
              </a:rPr>
              <a:t>7</a:t>
            </a:r>
            <a:endParaRPr b="0" i="0" sz="4000" u="none" cap="none" strike="noStrike">
              <a:latin typeface="Arial"/>
              <a:ea typeface="Arial"/>
              <a:cs typeface="Arial"/>
              <a:sym typeface="Arial"/>
            </a:endParaRPr>
          </a:p>
        </p:txBody>
      </p:sp>
      <p:pic>
        <p:nvPicPr>
          <p:cNvPr id="123" name="Google Shape;123;p27"/>
          <p:cNvPicPr preferRelativeResize="0"/>
          <p:nvPr/>
        </p:nvPicPr>
        <p:blipFill rotWithShape="1">
          <a:blip r:embed="rId3">
            <a:alphaModFix/>
          </a:blip>
          <a:srcRect b="0" l="0" r="0" t="0"/>
          <a:stretch/>
        </p:blipFill>
        <p:spPr>
          <a:xfrm>
            <a:off x="1362600" y="3713760"/>
            <a:ext cx="2926800" cy="2484720"/>
          </a:xfrm>
          <a:prstGeom prst="rect">
            <a:avLst/>
          </a:prstGeom>
          <a:noFill/>
          <a:ln>
            <a:noFill/>
          </a:ln>
        </p:spPr>
      </p:pic>
      <p:grpSp>
        <p:nvGrpSpPr>
          <p:cNvPr id="124" name="Google Shape;124;p27"/>
          <p:cNvGrpSpPr/>
          <p:nvPr/>
        </p:nvGrpSpPr>
        <p:grpSpPr>
          <a:xfrm>
            <a:off x="2376360" y="78840"/>
            <a:ext cx="7439400" cy="1037880"/>
            <a:chOff x="2376360" y="78840"/>
            <a:chExt cx="7439400" cy="1037880"/>
          </a:xfrm>
        </p:grpSpPr>
        <p:pic>
          <p:nvPicPr>
            <p:cNvPr id="125" name="Google Shape;125;p27"/>
            <p:cNvPicPr preferRelativeResize="0"/>
            <p:nvPr/>
          </p:nvPicPr>
          <p:blipFill rotWithShape="1">
            <a:blip r:embed="rId4">
              <a:alphaModFix/>
            </a:blip>
            <a:srcRect b="0" l="64496" r="0" t="0"/>
            <a:stretch/>
          </p:blipFill>
          <p:spPr>
            <a:xfrm>
              <a:off x="7203240" y="108000"/>
              <a:ext cx="2612520" cy="914400"/>
            </a:xfrm>
            <a:prstGeom prst="rect">
              <a:avLst/>
            </a:prstGeom>
            <a:noFill/>
            <a:ln>
              <a:noFill/>
            </a:ln>
          </p:spPr>
        </p:pic>
        <p:pic>
          <p:nvPicPr>
            <p:cNvPr id="126" name="Google Shape;126;p27"/>
            <p:cNvPicPr preferRelativeResize="0"/>
            <p:nvPr/>
          </p:nvPicPr>
          <p:blipFill rotWithShape="1">
            <a:blip r:embed="rId5">
              <a:alphaModFix/>
            </a:blip>
            <a:srcRect b="0" l="0" r="0" t="0"/>
            <a:stretch/>
          </p:blipFill>
          <p:spPr>
            <a:xfrm>
              <a:off x="4726080" y="237600"/>
              <a:ext cx="717480" cy="721080"/>
            </a:xfrm>
            <a:prstGeom prst="rect">
              <a:avLst/>
            </a:prstGeom>
            <a:noFill/>
            <a:ln>
              <a:noFill/>
            </a:ln>
          </p:spPr>
        </p:pic>
        <p:pic>
          <p:nvPicPr>
            <p:cNvPr descr="Logo, company name&#10;&#10;Description automatically generated" id="127" name="Google Shape;127;p27"/>
            <p:cNvPicPr preferRelativeResize="0"/>
            <p:nvPr/>
          </p:nvPicPr>
          <p:blipFill rotWithShape="1">
            <a:blip r:embed="rId6">
              <a:alphaModFix/>
            </a:blip>
            <a:srcRect b="0" l="0" r="0" t="0"/>
            <a:stretch/>
          </p:blipFill>
          <p:spPr>
            <a:xfrm>
              <a:off x="2376360" y="237600"/>
              <a:ext cx="836280" cy="784800"/>
            </a:xfrm>
            <a:prstGeom prst="rect">
              <a:avLst/>
            </a:prstGeom>
            <a:noFill/>
            <a:ln>
              <a:noFill/>
            </a:ln>
          </p:spPr>
        </p:pic>
        <p:pic>
          <p:nvPicPr>
            <p:cNvPr descr="Text&#10;&#10;Description automatically generated with medium confidence" id="128" name="Google Shape;128;p27"/>
            <p:cNvPicPr preferRelativeResize="0"/>
            <p:nvPr/>
          </p:nvPicPr>
          <p:blipFill rotWithShape="1">
            <a:blip r:embed="rId7">
              <a:alphaModFix/>
            </a:blip>
            <a:srcRect b="0" l="0" r="0" t="0"/>
            <a:stretch/>
          </p:blipFill>
          <p:spPr>
            <a:xfrm>
              <a:off x="3357360" y="78840"/>
              <a:ext cx="1369080" cy="1037880"/>
            </a:xfrm>
            <a:prstGeom prst="rect">
              <a:avLst/>
            </a:prstGeom>
            <a:noFill/>
            <a:ln>
              <a:noFill/>
            </a:ln>
          </p:spPr>
        </p:pic>
        <p:pic>
          <p:nvPicPr>
            <p:cNvPr descr="Logo&#10;&#10;Description automatically generated with medium confidence" id="129" name="Google Shape;129;p27"/>
            <p:cNvPicPr preferRelativeResize="0"/>
            <p:nvPr/>
          </p:nvPicPr>
          <p:blipFill rotWithShape="1">
            <a:blip r:embed="rId8">
              <a:alphaModFix/>
            </a:blip>
            <a:srcRect b="0" l="0" r="0" t="0"/>
            <a:stretch/>
          </p:blipFill>
          <p:spPr>
            <a:xfrm>
              <a:off x="5588280" y="241200"/>
              <a:ext cx="717480" cy="717480"/>
            </a:xfrm>
            <a:prstGeom prst="rect">
              <a:avLst/>
            </a:prstGeom>
            <a:noFill/>
            <a:ln>
              <a:noFill/>
            </a:ln>
          </p:spPr>
        </p:pic>
        <p:pic>
          <p:nvPicPr>
            <p:cNvPr id="130" name="Google Shape;130;p27"/>
            <p:cNvPicPr preferRelativeResize="0"/>
            <p:nvPr/>
          </p:nvPicPr>
          <p:blipFill rotWithShape="1">
            <a:blip r:embed="rId4">
              <a:alphaModFix/>
            </a:blip>
            <a:srcRect b="0" l="30508" r="60171" t="0"/>
            <a:stretch/>
          </p:blipFill>
          <p:spPr>
            <a:xfrm>
              <a:off x="6418800" y="132840"/>
              <a:ext cx="717480" cy="9144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5" name="Shape 195"/>
        <p:cNvGrpSpPr/>
        <p:nvPr/>
      </p:nvGrpSpPr>
      <p:grpSpPr>
        <a:xfrm>
          <a:off x="0" y="0"/>
          <a:ext cx="0" cy="0"/>
          <a:chOff x="0" y="0"/>
          <a:chExt cx="0" cy="0"/>
        </a:xfrm>
      </p:grpSpPr>
      <p:sp>
        <p:nvSpPr>
          <p:cNvPr id="196" name="Google Shape;196;p36"/>
          <p:cNvSpPr txBox="1"/>
          <p:nvPr/>
        </p:nvSpPr>
        <p:spPr>
          <a:xfrm>
            <a:off x="409680" y="585720"/>
            <a:ext cx="11261880" cy="61074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7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Recommendation ICG/CARIBE-EWS-X</a:t>
            </a:r>
            <a:r>
              <a:rPr b="1" lang="en-US" sz="2800">
                <a:latin typeface="Times New Roman"/>
                <a:ea typeface="Times New Roman"/>
                <a:cs typeface="Times New Roman"/>
                <a:sym typeface="Times New Roman"/>
              </a:rPr>
              <a:t>IX</a:t>
            </a:r>
            <a:r>
              <a:rPr b="1" i="0" lang="en-US" sz="2800" u="none" cap="none" strike="noStrike">
                <a:solidFill>
                  <a:srgbClr val="000000"/>
                </a:solidFill>
                <a:latin typeface="Times New Roman"/>
                <a:ea typeface="Times New Roman"/>
                <a:cs typeface="Times New Roman"/>
                <a:sym typeface="Times New Roman"/>
              </a:rPr>
              <a:t>. (CONT)</a:t>
            </a:r>
            <a:endParaRPr b="0" i="0" sz="2800" u="none" cap="none" strike="noStrike">
              <a:latin typeface="Arial"/>
              <a:ea typeface="Arial"/>
              <a:cs typeface="Arial"/>
              <a:sym typeface="Arial"/>
            </a:endParaRPr>
          </a:p>
          <a:p>
            <a:pPr indent="0" lvl="0" marL="0" marR="0" rtl="0" algn="l">
              <a:lnSpc>
                <a:spcPct val="70000"/>
              </a:lnSpc>
              <a:spcBef>
                <a:spcPts val="1001"/>
              </a:spcBef>
              <a:spcAft>
                <a:spcPts val="0"/>
              </a:spcAft>
              <a:buNone/>
            </a:pPr>
            <a:r>
              <a:rPr b="0" i="0" lang="en-US" sz="2000" u="none" cap="none" strike="noStrike">
                <a:solidFill>
                  <a:srgbClr val="000000"/>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368280" lvl="0" marL="457200" marR="0" rtl="0" algn="l">
              <a:lnSpc>
                <a:spcPct val="100000"/>
              </a:lnSpc>
              <a:spcBef>
                <a:spcPts val="0"/>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Requests again that Member States consider conducting all or part of their exercise response activities during non-working hours, particularly at night, to be better prepared for tsunami events that are more likely to occur during non-working hours,</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Recommends following a coordination process, timetable, and benchmarks for CARIBE WAVE 2</a:t>
            </a:r>
            <a:r>
              <a:rPr lang="en-US" sz="2200">
                <a:latin typeface="Times New Roman"/>
                <a:ea typeface="Times New Roman"/>
                <a:cs typeface="Times New Roman"/>
                <a:sym typeface="Times New Roman"/>
              </a:rPr>
              <a:t>7</a:t>
            </a:r>
            <a:r>
              <a:rPr b="0" i="0" lang="en-US" sz="2200" u="none" cap="none" strike="noStrike">
                <a:solidFill>
                  <a:srgbClr val="000000"/>
                </a:solidFill>
                <a:latin typeface="Times New Roman"/>
                <a:ea typeface="Times New Roman"/>
                <a:cs typeface="Times New Roman"/>
                <a:sym typeface="Times New Roman"/>
              </a:rPr>
              <a:t>, similar to what has been used in prior CARIBE WAVE exercises, and that this includes a series of preparatory webinars,</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Further recommends that the registration process remains at </a:t>
            </a:r>
            <a:r>
              <a:rPr b="0" i="0" lang="en-US" sz="2200" u="sng" cap="none" strike="noStrike">
                <a:solidFill>
                  <a:srgbClr val="000000"/>
                </a:solidFill>
                <a:latin typeface="Times New Roman"/>
                <a:ea typeface="Times New Roman"/>
                <a:cs typeface="Times New Roman"/>
                <a:sym typeface="Times New Roman"/>
              </a:rPr>
              <a:t>www.tsunamizone.org</a:t>
            </a:r>
            <a:r>
              <a:rPr b="0" i="0" lang="en-US" sz="2200" u="none" cap="none" strike="noStrike">
                <a:solidFill>
                  <a:srgbClr val="000000"/>
                </a:solidFill>
                <a:latin typeface="Times New Roman"/>
                <a:ea typeface="Times New Roman"/>
                <a:cs typeface="Times New Roman"/>
                <a:sym typeface="Times New Roman"/>
              </a:rPr>
              <a:t> and that Member States promote registration and participation among their stakeholders,</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lang="en-US" sz="2200">
                <a:latin typeface="Times New Roman"/>
                <a:ea typeface="Times New Roman"/>
                <a:cs typeface="Times New Roman"/>
                <a:sym typeface="Times New Roman"/>
              </a:rPr>
              <a:t>Notes the limited registration of people with disabilities in CARIBE WAVE 26. </a:t>
            </a:r>
            <a:endParaRPr sz="2200">
              <a:latin typeface="Times New Roman"/>
              <a:ea typeface="Times New Roman"/>
              <a:cs typeface="Times New Roman"/>
              <a:sym typeface="Times New Roman"/>
            </a:endParaRPr>
          </a:p>
          <a:p>
            <a:pPr indent="-368280" lvl="0" marL="457200" marR="0" rtl="0" algn="l">
              <a:lnSpc>
                <a:spcPct val="100000"/>
              </a:lnSpc>
              <a:spcBef>
                <a:spcPts val="1001"/>
              </a:spcBef>
              <a:spcAft>
                <a:spcPts val="0"/>
              </a:spcAft>
              <a:buClr>
                <a:srgbClr val="000000"/>
              </a:buClr>
              <a:buSzPts val="990"/>
              <a:buFont typeface="Times New Roman"/>
              <a:buChar char="•"/>
            </a:pPr>
            <a:r>
              <a:rPr lang="en-US" sz="2200">
                <a:latin typeface="Times New Roman"/>
                <a:ea typeface="Times New Roman"/>
                <a:cs typeface="Times New Roman"/>
                <a:sym typeface="Times New Roman"/>
              </a:rPr>
              <a:t>Recommends that Member States proactively engage people with disabilities, including the visually impaired, deaf people, and support their inclusion in tsunami safety initiatives by utilizing materials in Braille, sign language and other accessible formats, thereby promoting early warnings for all.</a:t>
            </a:r>
            <a:endParaRPr sz="2200">
              <a:latin typeface="Times New Roman"/>
              <a:ea typeface="Times New Roman"/>
              <a:cs typeface="Times New Roman"/>
              <a:sym typeface="Times New Roman"/>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Recommends continuation of the Task Team for CARIBE WAVE,</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Recommends the Secretariat to inform the UNDRR on the date of CARIBE WAVE 2</a:t>
            </a:r>
            <a:r>
              <a:rPr lang="en-US" sz="2200">
                <a:latin typeface="Times New Roman"/>
                <a:ea typeface="Times New Roman"/>
                <a:cs typeface="Times New Roman"/>
                <a:sym typeface="Times New Roman"/>
              </a:rPr>
              <a:t>7</a:t>
            </a:r>
            <a:r>
              <a:rPr b="0" i="0" lang="en-US" sz="2200" u="none" cap="none" strike="noStrike">
                <a:solidFill>
                  <a:srgbClr val="000000"/>
                </a:solidFill>
                <a:latin typeface="Times New Roman"/>
                <a:ea typeface="Times New Roman"/>
                <a:cs typeface="Times New Roman"/>
                <a:sym typeface="Times New Roman"/>
              </a:rPr>
              <a:t> and request the theme of the WTAD 2</a:t>
            </a:r>
            <a:r>
              <a:rPr lang="en-US" sz="2200">
                <a:latin typeface="Times New Roman"/>
                <a:ea typeface="Times New Roman"/>
                <a:cs typeface="Times New Roman"/>
                <a:sym typeface="Times New Roman"/>
              </a:rPr>
              <a:t>7</a:t>
            </a:r>
            <a:r>
              <a:rPr b="0" i="0" lang="en-US" sz="2200" u="none" cap="none" strike="noStrike">
                <a:solidFill>
                  <a:srgbClr val="000000"/>
                </a:solidFill>
                <a:latin typeface="Times New Roman"/>
                <a:ea typeface="Times New Roman"/>
                <a:cs typeface="Times New Roman"/>
                <a:sym typeface="Times New Roman"/>
              </a:rPr>
              <a:t> in advance of the exercise,</a:t>
            </a:r>
            <a:endParaRPr b="0" i="0" sz="22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sp>
        <p:nvSpPr>
          <p:cNvPr id="202" name="Google Shape;202;p37"/>
          <p:cNvSpPr txBox="1"/>
          <p:nvPr/>
        </p:nvSpPr>
        <p:spPr>
          <a:xfrm>
            <a:off x="353520" y="496440"/>
            <a:ext cx="11377440" cy="6009840"/>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Recommendation ICG/CARIBE-EWS-X</a:t>
            </a:r>
            <a:r>
              <a:rPr b="1" lang="en-US" sz="2800">
                <a:latin typeface="Times New Roman"/>
                <a:ea typeface="Times New Roman"/>
                <a:cs typeface="Times New Roman"/>
                <a:sym typeface="Times New Roman"/>
              </a:rPr>
              <a:t>IX</a:t>
            </a:r>
            <a:r>
              <a:rPr b="1" i="0" lang="en-US" sz="2800" u="none" cap="none" strike="noStrike">
                <a:solidFill>
                  <a:srgbClr val="000000"/>
                </a:solidFill>
                <a:latin typeface="Times New Roman"/>
                <a:ea typeface="Times New Roman"/>
                <a:cs typeface="Times New Roman"/>
                <a:sym typeface="Times New Roman"/>
              </a:rPr>
              <a:t>. (CONT)</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Further recommends that Task Team CARIBE WAVE and Member States consider the theme of WTAD 202</a:t>
            </a:r>
            <a:r>
              <a:rPr lang="en-US" sz="2200">
                <a:latin typeface="Times New Roman"/>
                <a:ea typeface="Times New Roman"/>
                <a:cs typeface="Times New Roman"/>
                <a:sym typeface="Times New Roman"/>
              </a:rPr>
              <a:t>7</a:t>
            </a:r>
            <a:r>
              <a:rPr b="0" i="0" lang="en-US" sz="2200" u="none" cap="none" strike="noStrike">
                <a:solidFill>
                  <a:srgbClr val="000000"/>
                </a:solidFill>
                <a:latin typeface="Times New Roman"/>
                <a:ea typeface="Times New Roman"/>
                <a:cs typeface="Times New Roman"/>
                <a:sym typeface="Times New Roman"/>
              </a:rPr>
              <a:t> in the conduct and reporting of the exercise,</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Noting again that CATSAM is a tool for identifying tsunami sources and their associated threat for exercise planning purposes,</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Reminds again Task Team CARIBE WAVE to assist Working Group 1 in prioritizing scenarios to be included in CATSAM,</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Additionally reminds Member States to consider including their selected CARIBE WAVE 2</a:t>
            </a:r>
            <a:r>
              <a:rPr lang="en-US" sz="2200">
                <a:latin typeface="Times New Roman"/>
                <a:ea typeface="Times New Roman"/>
                <a:cs typeface="Times New Roman"/>
                <a:sym typeface="Times New Roman"/>
              </a:rPr>
              <a:t>7 </a:t>
            </a:r>
            <a:r>
              <a:rPr b="0" i="0" lang="en-US" sz="2200" u="none" cap="none" strike="noStrike">
                <a:solidFill>
                  <a:srgbClr val="000000"/>
                </a:solidFill>
                <a:latin typeface="Times New Roman"/>
                <a:ea typeface="Times New Roman"/>
                <a:cs typeface="Times New Roman"/>
                <a:sym typeface="Times New Roman"/>
              </a:rPr>
              <a:t>scenario within a multi-hazard framework wherever possible,</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Suggests again that Task Team CARIBE WAVE explores opportunities to further involve tourists and tourism organizations such as the Caribbean Tourism Organization (CTO), in CARIBE WAVE exercises, with the aim to develop multi-lingual guidelines/resources for the involvement of tourists in CARIBE WAVE Exercises,</a:t>
            </a:r>
            <a:endParaRPr b="0" i="0" sz="22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sp>
        <p:nvSpPr>
          <p:cNvPr id="208" name="Google Shape;208;p38"/>
          <p:cNvSpPr txBox="1"/>
          <p:nvPr/>
        </p:nvSpPr>
        <p:spPr>
          <a:xfrm>
            <a:off x="379080" y="257760"/>
            <a:ext cx="11433600" cy="640944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7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Recommendation ICG/CARIBE-EWS-X</a:t>
            </a:r>
            <a:r>
              <a:rPr b="1" lang="en-US" sz="2800">
                <a:latin typeface="Times New Roman"/>
                <a:ea typeface="Times New Roman"/>
                <a:cs typeface="Times New Roman"/>
                <a:sym typeface="Times New Roman"/>
              </a:rPr>
              <a:t>IX</a:t>
            </a:r>
            <a:r>
              <a:rPr b="1" i="0" lang="en-US" sz="2800" u="none" cap="none" strike="noStrike">
                <a:solidFill>
                  <a:srgbClr val="000000"/>
                </a:solidFill>
                <a:latin typeface="Times New Roman"/>
                <a:ea typeface="Times New Roman"/>
                <a:cs typeface="Times New Roman"/>
                <a:sym typeface="Times New Roman"/>
              </a:rPr>
              <a:t>. (CONT)</a:t>
            </a:r>
            <a:endParaRPr b="0" i="0" sz="2800" u="none" cap="none" strike="noStrike">
              <a:latin typeface="Arial"/>
              <a:ea typeface="Arial"/>
              <a:cs typeface="Arial"/>
              <a:sym typeface="Arial"/>
            </a:endParaRPr>
          </a:p>
          <a:p>
            <a:pPr indent="0" lvl="0" marL="457200" marR="0" rtl="0" algn="l">
              <a:lnSpc>
                <a:spcPct val="100000"/>
              </a:lnSpc>
              <a:spcBef>
                <a:spcPts val="0"/>
              </a:spcBef>
              <a:spcAft>
                <a:spcPts val="0"/>
              </a:spcAft>
              <a:buNone/>
            </a:pPr>
            <a:r>
              <a:rPr b="0" i="0" lang="en-US" sz="1000" u="none" cap="none" strike="noStrike">
                <a:solidFill>
                  <a:srgbClr val="000000"/>
                </a:solidFill>
                <a:latin typeface="Times New Roman"/>
                <a:ea typeface="Times New Roman"/>
                <a:cs typeface="Times New Roman"/>
                <a:sym typeface="Times New Roman"/>
              </a:rPr>
              <a:t> </a:t>
            </a:r>
            <a:endParaRPr b="0" i="0" sz="1000" u="none" cap="none" strike="noStrike">
              <a:latin typeface="Arial"/>
              <a:ea typeface="Arial"/>
              <a:cs typeface="Arial"/>
              <a:sym typeface="Arial"/>
            </a:endParaRPr>
          </a:p>
          <a:p>
            <a:pPr indent="0" lvl="0" marL="457200" marR="0" rtl="0" algn="l">
              <a:lnSpc>
                <a:spcPct val="100000"/>
              </a:lnSpc>
              <a:spcBef>
                <a:spcPts val="0"/>
              </a:spcBef>
              <a:spcAft>
                <a:spcPts val="0"/>
              </a:spcAft>
              <a:buNone/>
            </a:pPr>
            <a:r>
              <a:rPr b="0" i="0" lang="en-US" sz="1000" u="none" cap="none" strike="noStrike">
                <a:solidFill>
                  <a:srgbClr val="000000"/>
                </a:solidFill>
                <a:latin typeface="Times New Roman"/>
                <a:ea typeface="Times New Roman"/>
                <a:cs typeface="Times New Roman"/>
                <a:sym typeface="Times New Roman"/>
              </a:rPr>
              <a:t> </a:t>
            </a:r>
            <a:endParaRPr b="0" i="0" sz="10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Further suggests that Task Team CARIBE WAVE explores opportunities to further involve national and regional maritime and port authorities so they may exercise their plans and procedures,</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Recommends that Member States consider UN agencies operating in their countries for receipt of products and relevant information and further notes the IOCARIBE agreement to support UN Country Teams by encouraging them to engage with emergency management practitioners in their countries of operation,</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Acknowledges the consistent support of ITIC-CAR to the work of the TT CARIBE WAVE and looks forward to its continued support to TT CARIBE WAVE, </a:t>
            </a:r>
            <a:endParaRPr b="0" i="0" sz="2200" u="none" cap="none" strike="noStrike">
              <a:latin typeface="Arial"/>
              <a:ea typeface="Arial"/>
              <a:cs typeface="Arial"/>
              <a:sym typeface="Arial"/>
            </a:endParaRPr>
          </a:p>
          <a:p>
            <a:pPr indent="-368280" lvl="0" marL="457200" marR="0" rtl="0" algn="l">
              <a:lnSpc>
                <a:spcPct val="100000"/>
              </a:lnSpc>
              <a:spcBef>
                <a:spcPts val="1001"/>
              </a:spcBef>
              <a:spcAft>
                <a:spcPts val="0"/>
              </a:spcAft>
              <a:buClr>
                <a:srgbClr val="000000"/>
              </a:buClr>
              <a:buSzPts val="990"/>
              <a:buFont typeface="Times New Roman"/>
              <a:buChar char="•"/>
            </a:pPr>
            <a:r>
              <a:rPr b="0" i="0" lang="en-US" sz="2200" u="none" cap="none" strike="noStrike">
                <a:solidFill>
                  <a:srgbClr val="000000"/>
                </a:solidFill>
                <a:latin typeface="Times New Roman"/>
                <a:ea typeface="Times New Roman"/>
                <a:cs typeface="Times New Roman"/>
                <a:sym typeface="Times New Roman"/>
              </a:rPr>
              <a:t>Suggests the CARIBE WAVE 2</a:t>
            </a:r>
            <a:r>
              <a:rPr lang="en-US" sz="2200">
                <a:latin typeface="Times New Roman"/>
                <a:ea typeface="Times New Roman"/>
                <a:cs typeface="Times New Roman"/>
                <a:sym typeface="Times New Roman"/>
              </a:rPr>
              <a:t>8</a:t>
            </a:r>
            <a:r>
              <a:rPr b="0" i="0" lang="en-US" sz="2200" u="none" cap="none" strike="noStrike">
                <a:solidFill>
                  <a:srgbClr val="000000"/>
                </a:solidFill>
                <a:latin typeface="Times New Roman"/>
                <a:ea typeface="Times New Roman"/>
                <a:cs typeface="Times New Roman"/>
                <a:sym typeface="Times New Roman"/>
              </a:rPr>
              <a:t> exercise scenarios selection based on </a:t>
            </a:r>
            <a:r>
              <a:rPr lang="en-US" sz="2200">
                <a:latin typeface="Times New Roman"/>
                <a:ea typeface="Times New Roman"/>
                <a:cs typeface="Times New Roman"/>
                <a:sym typeface="Times New Roman"/>
              </a:rPr>
              <a:t>the Task Team experts recommendations.</a:t>
            </a:r>
            <a:endParaRPr sz="2200">
              <a:latin typeface="Times New Roman"/>
              <a:ea typeface="Times New Roman"/>
              <a:cs typeface="Times New Roman"/>
              <a:sym typeface="Times New Roman"/>
            </a:endParaRPr>
          </a:p>
          <a:p>
            <a:pPr indent="-368280" lvl="0" marL="457200" marR="0" rtl="0" algn="l">
              <a:lnSpc>
                <a:spcPct val="100000"/>
              </a:lnSpc>
              <a:spcBef>
                <a:spcPts val="1001"/>
              </a:spcBef>
              <a:spcAft>
                <a:spcPts val="0"/>
              </a:spcAft>
              <a:buClr>
                <a:srgbClr val="000000"/>
              </a:buClr>
              <a:buSzPts val="990"/>
              <a:buFont typeface="Times New Roman"/>
              <a:buChar char="•"/>
            </a:pPr>
            <a:r>
              <a:rPr lang="en-US" sz="2200">
                <a:latin typeface="Times New Roman"/>
                <a:ea typeface="Times New Roman"/>
                <a:cs typeface="Times New Roman"/>
                <a:sym typeface="Times New Roman"/>
              </a:rPr>
              <a:t>Recommends the enhancement of the </a:t>
            </a:r>
            <a:r>
              <a:rPr lang="en-US" sz="2200" u="sng">
                <a:solidFill>
                  <a:schemeClr val="hlink"/>
                </a:solidFill>
                <a:latin typeface="Times New Roman"/>
                <a:ea typeface="Times New Roman"/>
                <a:cs typeface="Times New Roman"/>
                <a:sym typeface="Times New Roman"/>
                <a:hlinkClick r:id="rId3"/>
              </a:rPr>
              <a:t>caribewave.org</a:t>
            </a:r>
            <a:r>
              <a:rPr lang="en-US" sz="2200">
                <a:latin typeface="Times New Roman"/>
                <a:ea typeface="Times New Roman"/>
                <a:cs typeface="Times New Roman"/>
                <a:sym typeface="Times New Roman"/>
              </a:rPr>
              <a:t> with the </a:t>
            </a:r>
            <a:r>
              <a:rPr lang="en-US" sz="2200">
                <a:latin typeface="Times New Roman"/>
                <a:ea typeface="Times New Roman"/>
                <a:cs typeface="Times New Roman"/>
                <a:sym typeface="Times New Roman"/>
              </a:rPr>
              <a:t>addition</a:t>
            </a:r>
            <a:r>
              <a:rPr lang="en-US" sz="2200">
                <a:latin typeface="Times New Roman"/>
                <a:ea typeface="Times New Roman"/>
                <a:cs typeface="Times New Roman"/>
                <a:sym typeface="Times New Roman"/>
              </a:rPr>
              <a:t> of information and materials that serves a wider range of stakeholders beyond the current target of government authorities.</a:t>
            </a:r>
            <a:endParaRPr sz="2200">
              <a:latin typeface="Times New Roman"/>
              <a:ea typeface="Times New Roman"/>
              <a:cs typeface="Times New Roman"/>
              <a:sym typeface="Times New Roman"/>
            </a:endParaRPr>
          </a:p>
          <a:p>
            <a:pPr indent="0" lvl="0" marL="0" marR="0" rtl="0" algn="l">
              <a:lnSpc>
                <a:spcPct val="70000"/>
              </a:lnSpc>
              <a:spcBef>
                <a:spcPts val="1001"/>
              </a:spcBef>
              <a:spcAft>
                <a:spcPts val="0"/>
              </a:spcAft>
              <a:buNone/>
            </a:pPr>
            <a:r>
              <a:rPr b="0" i="0" lang="en-US" sz="2000" u="none" cap="none" strike="noStrike">
                <a:solidFill>
                  <a:srgbClr val="000000"/>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l">
              <a:lnSpc>
                <a:spcPct val="70000"/>
              </a:lnSpc>
              <a:spcBef>
                <a:spcPts val="1001"/>
              </a:spcBef>
              <a:spcAft>
                <a:spcPts val="0"/>
              </a:spcAft>
              <a:buNone/>
            </a:pPr>
            <a:r>
              <a:rPr b="1" i="0" lang="en-US" sz="2200" u="none" cap="none" strike="noStrike">
                <a:solidFill>
                  <a:srgbClr val="000000"/>
                </a:solidFill>
                <a:latin typeface="Times New Roman"/>
                <a:ea typeface="Times New Roman"/>
                <a:cs typeface="Times New Roman"/>
                <a:sym typeface="Times New Roman"/>
              </a:rPr>
              <a:t>Financial Implications:</a:t>
            </a:r>
            <a:r>
              <a:rPr b="0" i="0" lang="en-US" sz="2200" u="none" cap="none" strike="noStrike">
                <a:solidFill>
                  <a:srgbClr val="000000"/>
                </a:solidFill>
                <a:latin typeface="Times New Roman"/>
                <a:ea typeface="Times New Roman"/>
                <a:cs typeface="Times New Roman"/>
                <a:sym typeface="Times New Roman"/>
              </a:rPr>
              <a:t> None</a:t>
            </a:r>
            <a:endParaRPr b="0" i="0" sz="22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28"/>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000000"/>
                </a:solidFill>
                <a:latin typeface="Times New Roman"/>
                <a:ea typeface="Times New Roman"/>
                <a:cs typeface="Times New Roman"/>
                <a:sym typeface="Times New Roman"/>
              </a:rPr>
              <a:t>Goals for ICG X</a:t>
            </a:r>
            <a:r>
              <a:rPr b="1" lang="en-US" sz="4400">
                <a:latin typeface="Times New Roman"/>
                <a:ea typeface="Times New Roman"/>
                <a:cs typeface="Times New Roman"/>
                <a:sym typeface="Times New Roman"/>
              </a:rPr>
              <a:t>IX</a:t>
            </a:r>
            <a:endParaRPr b="0" i="0" sz="4400" u="none" cap="none" strike="noStrike">
              <a:latin typeface="Arial"/>
              <a:ea typeface="Arial"/>
              <a:cs typeface="Arial"/>
              <a:sym typeface="Arial"/>
            </a:endParaRPr>
          </a:p>
        </p:txBody>
      </p:sp>
      <p:sp>
        <p:nvSpPr>
          <p:cNvPr id="136" name="Google Shape;136;p28"/>
          <p:cNvSpPr txBox="1"/>
          <p:nvPr/>
        </p:nvSpPr>
        <p:spPr>
          <a:xfrm>
            <a:off x="726120" y="1690560"/>
            <a:ext cx="7817760" cy="435132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100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Decide on the Date and Time CARIBE WAVE 27</a:t>
            </a:r>
            <a:endParaRPr sz="2800">
              <a:latin typeface="Times New Roman"/>
              <a:ea typeface="Times New Roman"/>
              <a:cs typeface="Times New Roman"/>
              <a:sym typeface="Times New Roman"/>
            </a:endParaRPr>
          </a:p>
          <a:p>
            <a:pPr indent="-406400" lvl="0" marL="457200" marR="0" rtl="0" algn="l">
              <a:lnSpc>
                <a:spcPct val="115000"/>
              </a:lnSpc>
              <a:spcBef>
                <a:spcPts val="1000"/>
              </a:spcBef>
              <a:spcAft>
                <a:spcPts val="0"/>
              </a:spcAft>
              <a:buSzPts val="2800"/>
              <a:buFont typeface="Times New Roman"/>
              <a:buChar char="•"/>
            </a:pPr>
            <a:r>
              <a:rPr b="0" i="0" lang="en-US" sz="2800" u="none" cap="none" strike="noStrike">
                <a:solidFill>
                  <a:srgbClr val="000000"/>
                </a:solidFill>
                <a:latin typeface="Times New Roman"/>
                <a:ea typeface="Times New Roman"/>
                <a:cs typeface="Times New Roman"/>
                <a:sym typeface="Times New Roman"/>
              </a:rPr>
              <a:t>Confirm Scenarios for CARIBE WAVE 2</a:t>
            </a:r>
            <a:r>
              <a:rPr lang="en-US" sz="2800">
                <a:latin typeface="Times New Roman"/>
                <a:ea typeface="Times New Roman"/>
                <a:cs typeface="Times New Roman"/>
                <a:sym typeface="Times New Roman"/>
              </a:rPr>
              <a:t>7</a:t>
            </a:r>
            <a:endParaRPr b="0" i="0" sz="2800" u="none" cap="none" strike="noStrike">
              <a:latin typeface="Arial"/>
              <a:ea typeface="Arial"/>
              <a:cs typeface="Arial"/>
              <a:sym typeface="Arial"/>
            </a:endParaRPr>
          </a:p>
          <a:p>
            <a:pPr indent="-406400" lvl="0" marL="457200" marR="0" rtl="0" algn="l">
              <a:lnSpc>
                <a:spcPct val="115000"/>
              </a:lnSpc>
              <a:spcBef>
                <a:spcPts val="1000"/>
              </a:spcBef>
              <a:spcAft>
                <a:spcPts val="0"/>
              </a:spcAft>
              <a:buSzPts val="2800"/>
              <a:buFont typeface="Times New Roman"/>
              <a:buChar char="•"/>
            </a:pPr>
            <a:r>
              <a:rPr b="0" i="0" lang="en-US" sz="2800" u="none" cap="none" strike="noStrike">
                <a:solidFill>
                  <a:srgbClr val="000000"/>
                </a:solidFill>
                <a:latin typeface="Times New Roman"/>
                <a:ea typeface="Times New Roman"/>
                <a:cs typeface="Times New Roman"/>
                <a:sym typeface="Times New Roman"/>
              </a:rPr>
              <a:t>Suggestions for Scenarios Beyond 202</a:t>
            </a:r>
            <a:r>
              <a:rPr lang="en-US" sz="2800">
                <a:latin typeface="Times New Roman"/>
                <a:ea typeface="Times New Roman"/>
                <a:cs typeface="Times New Roman"/>
                <a:sym typeface="Times New Roman"/>
              </a:rPr>
              <a:t>7</a:t>
            </a:r>
            <a:endParaRPr b="0" i="0" sz="2800" u="none" cap="none" strike="noStrike">
              <a:latin typeface="Arial"/>
              <a:ea typeface="Arial"/>
              <a:cs typeface="Arial"/>
              <a:sym typeface="Arial"/>
            </a:endParaRPr>
          </a:p>
          <a:p>
            <a:pPr indent="-406400" lvl="0" marL="457200" marR="0" rtl="0" algn="l">
              <a:lnSpc>
                <a:spcPct val="115000"/>
              </a:lnSpc>
              <a:spcBef>
                <a:spcPts val="1000"/>
              </a:spcBef>
              <a:spcAft>
                <a:spcPts val="0"/>
              </a:spcAft>
              <a:buClr>
                <a:srgbClr val="000000"/>
              </a:buClr>
              <a:buSzPts val="2800"/>
              <a:buFont typeface="Times New Roman"/>
              <a:buChar char="•"/>
            </a:pPr>
            <a:r>
              <a:rPr b="0" i="0" lang="en-US" sz="2800" u="none" cap="none" strike="noStrike">
                <a:solidFill>
                  <a:srgbClr val="000000"/>
                </a:solidFill>
                <a:latin typeface="Times New Roman"/>
                <a:ea typeface="Times New Roman"/>
                <a:cs typeface="Times New Roman"/>
                <a:sym typeface="Times New Roman"/>
              </a:rPr>
              <a:t>Review Recommendation and Decisions for CW</a:t>
            </a:r>
            <a:endParaRPr b="0" i="0" sz="2800" u="none" cap="none" strike="noStrike">
              <a:latin typeface="Arial"/>
              <a:ea typeface="Arial"/>
              <a:cs typeface="Arial"/>
              <a:sym typeface="Arial"/>
            </a:endParaRPr>
          </a:p>
          <a:p>
            <a:pPr indent="-50760" lvl="0" marL="228600" marR="0" rtl="0" algn="l">
              <a:lnSpc>
                <a:spcPct val="90000"/>
              </a:lnSpc>
              <a:spcBef>
                <a:spcPts val="1001"/>
              </a:spcBef>
              <a:spcAft>
                <a:spcPts val="0"/>
              </a:spcAft>
              <a:buNone/>
            </a:pPr>
            <a:r>
              <a:rPr b="0" i="0" lang="en-US" sz="2800" u="none" cap="none" strike="noStrike">
                <a:solidFill>
                  <a:srgbClr val="000000"/>
                </a:solidFill>
                <a:latin typeface="Calibri"/>
                <a:ea typeface="Calibri"/>
                <a:cs typeface="Calibri"/>
                <a:sym typeface="Calibri"/>
              </a:rPr>
              <a:t> </a:t>
            </a:r>
            <a:endParaRPr b="0" i="0" sz="2800" u="none" cap="none" strike="noStrike">
              <a:latin typeface="Arial"/>
              <a:ea typeface="Arial"/>
              <a:cs typeface="Arial"/>
              <a:sym typeface="Arial"/>
            </a:endParaRPr>
          </a:p>
        </p:txBody>
      </p:sp>
      <p:pic>
        <p:nvPicPr>
          <p:cNvPr id="137" name="Google Shape;137;p28"/>
          <p:cNvPicPr preferRelativeResize="0"/>
          <p:nvPr/>
        </p:nvPicPr>
        <p:blipFill rotWithShape="1">
          <a:blip r:embed="rId3">
            <a:alphaModFix/>
          </a:blip>
          <a:srcRect b="0" l="0" r="0" t="0"/>
          <a:stretch/>
        </p:blipFill>
        <p:spPr>
          <a:xfrm>
            <a:off x="8347320" y="3743280"/>
            <a:ext cx="3420720" cy="2904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1" name="Shape 141"/>
        <p:cNvGrpSpPr/>
        <p:nvPr/>
      </p:nvGrpSpPr>
      <p:grpSpPr>
        <a:xfrm>
          <a:off x="0" y="0"/>
          <a:ext cx="0" cy="0"/>
          <a:chOff x="0" y="0"/>
          <a:chExt cx="0" cy="0"/>
        </a:xfrm>
      </p:grpSpPr>
      <p:pic>
        <p:nvPicPr>
          <p:cNvPr id="142" name="Google Shape;142;p29"/>
          <p:cNvPicPr preferRelativeResize="0"/>
          <p:nvPr/>
        </p:nvPicPr>
        <p:blipFill rotWithShape="1">
          <a:blip r:embed="rId3">
            <a:alphaModFix/>
          </a:blip>
          <a:srcRect b="0" l="0" r="0" t="0"/>
          <a:stretch/>
        </p:blipFill>
        <p:spPr>
          <a:xfrm>
            <a:off x="1243675" y="1019400"/>
            <a:ext cx="10047149" cy="5683700"/>
          </a:xfrm>
          <a:prstGeom prst="rect">
            <a:avLst/>
          </a:prstGeom>
          <a:noFill/>
          <a:ln>
            <a:noFill/>
          </a:ln>
        </p:spPr>
      </p:pic>
      <p:sp>
        <p:nvSpPr>
          <p:cNvPr id="143" name="Google Shape;143;p29"/>
          <p:cNvSpPr txBox="1"/>
          <p:nvPr/>
        </p:nvSpPr>
        <p:spPr>
          <a:xfrm>
            <a:off x="918025" y="204300"/>
            <a:ext cx="10515600" cy="675300"/>
          </a:xfrm>
          <a:prstGeom prst="rect">
            <a:avLst/>
          </a:prstGeom>
          <a:noFill/>
          <a:ln>
            <a:noFill/>
          </a:ln>
        </p:spPr>
        <p:txBody>
          <a:bodyPr anchorCtr="1" anchor="ctr" bIns="45700" lIns="91425" spcFirstLastPara="1" rIns="91425" wrap="square" tIns="45700">
            <a:normAutofit lnSpcReduction="10000"/>
          </a:bodyPr>
          <a:lstStyle/>
          <a:p>
            <a:pPr indent="0" lvl="0" marL="0" marR="0" rtl="0" algn="ctr">
              <a:lnSpc>
                <a:spcPct val="90000"/>
              </a:lnSpc>
              <a:spcBef>
                <a:spcPts val="0"/>
              </a:spcBef>
              <a:spcAft>
                <a:spcPts val="0"/>
              </a:spcAft>
              <a:buNone/>
            </a:pPr>
            <a:r>
              <a:rPr b="1" i="0" lang="en-US" sz="4400" u="none" cap="none" strike="noStrike">
                <a:solidFill>
                  <a:srgbClr val="000000"/>
                </a:solidFill>
                <a:latin typeface="Times New Roman"/>
                <a:ea typeface="Times New Roman"/>
                <a:cs typeface="Times New Roman"/>
                <a:sym typeface="Times New Roman"/>
              </a:rPr>
              <a:t>Coverage of Past Exercises</a:t>
            </a:r>
            <a:endParaRPr b="0" i="0" sz="4400" u="none" cap="none" strike="noStrike">
              <a:latin typeface="Arial"/>
              <a:ea typeface="Arial"/>
              <a:cs typeface="Arial"/>
              <a:sym typeface="Arial"/>
            </a:endParaRPr>
          </a:p>
        </p:txBody>
      </p:sp>
      <p:sp>
        <p:nvSpPr>
          <p:cNvPr id="144" name="Google Shape;144;p29"/>
          <p:cNvSpPr/>
          <p:nvPr/>
        </p:nvSpPr>
        <p:spPr>
          <a:xfrm>
            <a:off x="4950000" y="4923000"/>
            <a:ext cx="209880" cy="182520"/>
          </a:xfrm>
          <a:custGeom>
            <a:rect b="b" l="l" r="r" t="t"/>
            <a:pathLst>
              <a:path extrusionOk="0" h="21600" w="24831">
                <a:moveTo>
                  <a:pt x="0" y="10800"/>
                </a:moveTo>
                <a:close/>
              </a:path>
            </a:pathLst>
          </a:custGeom>
          <a:noFill/>
          <a:ln cap="flat" cmpd="sng" w="38150">
            <a:solidFill>
              <a:srgbClr val="000000"/>
            </a:solidFill>
            <a:prstDash val="solid"/>
            <a:miter lim="8000"/>
            <a:headEnd len="sm" w="sm" type="none"/>
            <a:tailEnd len="sm" w="sm" type="none"/>
          </a:ln>
        </p:spPr>
      </p:sp>
      <p:sp>
        <p:nvSpPr>
          <p:cNvPr id="145" name="Google Shape;145;p29"/>
          <p:cNvSpPr txBox="1"/>
          <p:nvPr/>
        </p:nvSpPr>
        <p:spPr>
          <a:xfrm>
            <a:off x="1743840" y="6481080"/>
            <a:ext cx="6787080" cy="61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9"/>
          <p:cNvSpPr/>
          <p:nvPr/>
        </p:nvSpPr>
        <p:spPr>
          <a:xfrm>
            <a:off x="3425760" y="4465800"/>
            <a:ext cx="209880" cy="182520"/>
          </a:xfrm>
          <a:custGeom>
            <a:rect b="b" l="l" r="r" t="t"/>
            <a:pathLst>
              <a:path extrusionOk="0" h="21600" w="24831">
                <a:moveTo>
                  <a:pt x="0" y="10800"/>
                </a:moveTo>
                <a:close/>
              </a:path>
            </a:pathLst>
          </a:custGeom>
          <a:noFill/>
          <a:ln cap="flat" cmpd="sng" w="38150">
            <a:solidFill>
              <a:srgbClr val="000000"/>
            </a:solidFill>
            <a:prstDash val="solid"/>
            <a:miter lim="8000"/>
            <a:headEnd len="sm" w="sm" type="none"/>
            <a:tailEnd len="sm" w="sm" type="none"/>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sp>
        <p:nvSpPr>
          <p:cNvPr id="151" name="Google Shape;151;p30"/>
          <p:cNvSpPr txBox="1"/>
          <p:nvPr/>
        </p:nvSpPr>
        <p:spPr>
          <a:xfrm>
            <a:off x="288680" y="75125"/>
            <a:ext cx="10515600" cy="1325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000000"/>
                </a:solidFill>
                <a:latin typeface="Times New Roman"/>
                <a:ea typeface="Times New Roman"/>
                <a:cs typeface="Times New Roman"/>
                <a:sym typeface="Times New Roman"/>
              </a:rPr>
              <a:t>Date and Time of the Scenario</a:t>
            </a:r>
            <a:endParaRPr b="0" i="0" sz="4400" u="none" cap="none" strike="noStrike">
              <a:latin typeface="Arial"/>
              <a:ea typeface="Arial"/>
              <a:cs typeface="Arial"/>
              <a:sym typeface="Arial"/>
            </a:endParaRPr>
          </a:p>
        </p:txBody>
      </p:sp>
      <p:sp>
        <p:nvSpPr>
          <p:cNvPr id="152" name="Google Shape;152;p30"/>
          <p:cNvSpPr txBox="1"/>
          <p:nvPr/>
        </p:nvSpPr>
        <p:spPr>
          <a:xfrm>
            <a:off x="193325" y="1809225"/>
            <a:ext cx="3093600" cy="3354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i="0" lang="en-US" sz="2300" u="none" cap="none" strike="noStrike">
                <a:solidFill>
                  <a:srgbClr val="000000"/>
                </a:solidFill>
                <a:latin typeface="Times New Roman"/>
                <a:ea typeface="Times New Roman"/>
                <a:cs typeface="Times New Roman"/>
                <a:sym typeface="Times New Roman"/>
              </a:rPr>
              <a:t>Possible Date </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rPr b="0" i="0" lang="en-US" sz="2300" u="none" cap="none" strike="noStrike">
                <a:solidFill>
                  <a:srgbClr val="000000"/>
                </a:solidFill>
                <a:latin typeface="Times New Roman"/>
                <a:ea typeface="Times New Roman"/>
                <a:cs typeface="Times New Roman"/>
                <a:sym typeface="Times New Roman"/>
              </a:rPr>
              <a:t>in March: </a:t>
            </a:r>
            <a:endParaRPr b="0" i="0" sz="23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1" lang="en-US" sz="2300">
                <a:latin typeface="Times New Roman"/>
                <a:ea typeface="Times New Roman"/>
                <a:cs typeface="Times New Roman"/>
                <a:sym typeface="Times New Roman"/>
              </a:rPr>
              <a:t>Thursday </a:t>
            </a:r>
            <a:endParaRPr b="1" sz="23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2300" u="none" cap="none" strike="noStrike">
                <a:solidFill>
                  <a:srgbClr val="000000"/>
                </a:solidFill>
                <a:latin typeface="Times New Roman"/>
                <a:ea typeface="Times New Roman"/>
                <a:cs typeface="Times New Roman"/>
                <a:sym typeface="Times New Roman"/>
              </a:rPr>
              <a:t>March 1</a:t>
            </a:r>
            <a:r>
              <a:rPr b="1" lang="en-US" sz="2300">
                <a:latin typeface="Times New Roman"/>
                <a:ea typeface="Times New Roman"/>
                <a:cs typeface="Times New Roman"/>
                <a:sym typeface="Times New Roman"/>
              </a:rPr>
              <a:t>8</a:t>
            </a:r>
            <a:r>
              <a:rPr b="1" i="0" lang="en-US" sz="2300" u="none" cap="none" strike="noStrike">
                <a:solidFill>
                  <a:srgbClr val="000000"/>
                </a:solidFill>
                <a:latin typeface="Times New Roman"/>
                <a:ea typeface="Times New Roman"/>
                <a:cs typeface="Times New Roman"/>
                <a:sym typeface="Times New Roman"/>
              </a:rPr>
              <a:t>, 202</a:t>
            </a:r>
            <a:r>
              <a:rPr b="1" lang="en-US" sz="2300">
                <a:latin typeface="Times New Roman"/>
                <a:ea typeface="Times New Roman"/>
                <a:cs typeface="Times New Roman"/>
                <a:sym typeface="Times New Roman"/>
              </a:rPr>
              <a:t>7</a:t>
            </a:r>
            <a:endParaRPr b="0" i="0" sz="2300" u="none" cap="none" strike="noStrike">
              <a:latin typeface="Arial"/>
              <a:ea typeface="Arial"/>
              <a:cs typeface="Arial"/>
              <a:sym typeface="Arial"/>
            </a:endParaRPr>
          </a:p>
          <a:p>
            <a:pPr indent="0" lvl="0" marL="685800" marR="0" rtl="0" algn="l">
              <a:lnSpc>
                <a:spcPct val="200000"/>
              </a:lnSpc>
              <a:spcBef>
                <a:spcPts val="1001"/>
              </a:spcBef>
              <a:spcAft>
                <a:spcPts val="0"/>
              </a:spcAft>
              <a:buNone/>
            </a:pPr>
            <a:r>
              <a:rPr b="0" i="0" lang="en-US" sz="2300" u="none" cap="none" strike="noStrike">
                <a:solidFill>
                  <a:srgbClr val="000000"/>
                </a:solidFill>
                <a:latin typeface="Times New Roman"/>
                <a:ea typeface="Times New Roman"/>
                <a:cs typeface="Times New Roman"/>
                <a:sym typeface="Times New Roman"/>
              </a:rPr>
              <a:t> </a:t>
            </a:r>
            <a:endParaRPr b="0" i="0" sz="2300" u="none" cap="none" strike="noStrike">
              <a:latin typeface="Arial"/>
              <a:ea typeface="Arial"/>
              <a:cs typeface="Arial"/>
              <a:sym typeface="Arial"/>
            </a:endParaRPr>
          </a:p>
          <a:p>
            <a:pPr indent="-50760" lvl="0" marL="228600" marR="0" rtl="0" algn="l">
              <a:lnSpc>
                <a:spcPct val="200000"/>
              </a:lnSpc>
              <a:spcBef>
                <a:spcPts val="1001"/>
              </a:spcBef>
              <a:spcAft>
                <a:spcPts val="0"/>
              </a:spcAft>
              <a:buNone/>
            </a:pPr>
            <a:r>
              <a:rPr b="0" i="0" lang="en-US" sz="2300" u="none" cap="none" strike="noStrike">
                <a:solidFill>
                  <a:srgbClr val="000000"/>
                </a:solidFill>
                <a:latin typeface="Times New Roman"/>
                <a:ea typeface="Times New Roman"/>
                <a:cs typeface="Times New Roman"/>
                <a:sym typeface="Times New Roman"/>
              </a:rPr>
              <a:t> </a:t>
            </a:r>
            <a:endParaRPr b="0" i="0" sz="2300" u="none" cap="none" strike="noStrike">
              <a:latin typeface="Arial"/>
              <a:ea typeface="Arial"/>
              <a:cs typeface="Arial"/>
              <a:sym typeface="Arial"/>
            </a:endParaRPr>
          </a:p>
        </p:txBody>
      </p:sp>
      <p:pic>
        <p:nvPicPr>
          <p:cNvPr id="153" name="Google Shape;153;p30"/>
          <p:cNvPicPr preferRelativeResize="0"/>
          <p:nvPr/>
        </p:nvPicPr>
        <p:blipFill>
          <a:blip r:embed="rId3">
            <a:alphaModFix/>
          </a:blip>
          <a:stretch>
            <a:fillRect/>
          </a:stretch>
        </p:blipFill>
        <p:spPr>
          <a:xfrm>
            <a:off x="3085000" y="1344650"/>
            <a:ext cx="9001950" cy="5200751"/>
          </a:xfrm>
          <a:prstGeom prst="rect">
            <a:avLst/>
          </a:prstGeom>
          <a:noFill/>
          <a:ln>
            <a:noFill/>
          </a:ln>
        </p:spPr>
      </p:pic>
      <p:sp>
        <p:nvSpPr>
          <p:cNvPr id="154" name="Google Shape;154;p30"/>
          <p:cNvSpPr txBox="1"/>
          <p:nvPr/>
        </p:nvSpPr>
        <p:spPr>
          <a:xfrm>
            <a:off x="8420950" y="3931050"/>
            <a:ext cx="8904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FF0000"/>
                </a:solidFill>
              </a:rPr>
              <a:t>CW 27</a:t>
            </a:r>
            <a:endParaRPr b="1" sz="1800">
              <a:solidFill>
                <a:srgbClr val="FF0000"/>
              </a:solidFill>
            </a:endParaRPr>
          </a:p>
        </p:txBody>
      </p:sp>
      <p:sp>
        <p:nvSpPr>
          <p:cNvPr id="155" name="Google Shape;155;p30"/>
          <p:cNvSpPr txBox="1"/>
          <p:nvPr/>
        </p:nvSpPr>
        <p:spPr>
          <a:xfrm>
            <a:off x="5768675" y="5722175"/>
            <a:ext cx="11556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FF0000"/>
                </a:solidFill>
              </a:rPr>
              <a:t>Hotwash</a:t>
            </a:r>
            <a:endParaRPr b="1" sz="1800">
              <a:solidFill>
                <a:srgbClr val="FF0000"/>
              </a:solidFill>
            </a:endParaRPr>
          </a:p>
        </p:txBody>
      </p:sp>
      <p:sp>
        <p:nvSpPr>
          <p:cNvPr id="156" name="Google Shape;156;p30"/>
          <p:cNvSpPr txBox="1"/>
          <p:nvPr/>
        </p:nvSpPr>
        <p:spPr>
          <a:xfrm>
            <a:off x="5627950" y="4892913"/>
            <a:ext cx="3683400" cy="4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980000"/>
                </a:solidFill>
              </a:rPr>
              <a:t>–      *Easter Week	 –</a:t>
            </a:r>
            <a:endParaRPr b="1" sz="1800">
              <a:solidFill>
                <a:srgbClr val="980000"/>
              </a:solidFill>
            </a:endParaRPr>
          </a:p>
        </p:txBody>
      </p:sp>
      <p:sp>
        <p:nvSpPr>
          <p:cNvPr id="157" name="Google Shape;157;p30"/>
          <p:cNvSpPr/>
          <p:nvPr/>
        </p:nvSpPr>
        <p:spPr>
          <a:xfrm>
            <a:off x="8231500" y="3694225"/>
            <a:ext cx="1250400" cy="93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30"/>
          <p:cNvSpPr/>
          <p:nvPr/>
        </p:nvSpPr>
        <p:spPr>
          <a:xfrm>
            <a:off x="5721275" y="5561125"/>
            <a:ext cx="1250400" cy="93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31"/>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latin typeface="Times New Roman"/>
                <a:ea typeface="Times New Roman"/>
                <a:cs typeface="Times New Roman"/>
                <a:sym typeface="Times New Roman"/>
              </a:rPr>
              <a:t>CARIBE WAVE 27 Scenarios</a:t>
            </a:r>
            <a:endParaRPr b="0" i="0" sz="4400" u="none" cap="none" strike="noStrike">
              <a:latin typeface="Arial"/>
              <a:ea typeface="Arial"/>
              <a:cs typeface="Arial"/>
              <a:sym typeface="Arial"/>
            </a:endParaRPr>
          </a:p>
        </p:txBody>
      </p:sp>
      <p:sp>
        <p:nvSpPr>
          <p:cNvPr id="165" name="Google Shape;165;p31"/>
          <p:cNvSpPr txBox="1"/>
          <p:nvPr/>
        </p:nvSpPr>
        <p:spPr>
          <a:xfrm>
            <a:off x="966950" y="2085976"/>
            <a:ext cx="10050600" cy="3833400"/>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1001"/>
              </a:spcBef>
              <a:spcAft>
                <a:spcPts val="0"/>
              </a:spcAft>
              <a:buNone/>
            </a:pPr>
            <a:r>
              <a:rPr lang="en-US" sz="2800">
                <a:latin typeface="Times New Roman"/>
                <a:ea typeface="Times New Roman"/>
                <a:cs typeface="Times New Roman"/>
                <a:sym typeface="Times New Roman"/>
              </a:rPr>
              <a:t>Previous ICG/CARIBE-EWS-XVIII recommendations for CW 27 proposals:</a:t>
            </a:r>
            <a:endParaRPr sz="2800">
              <a:latin typeface="Times New Roman"/>
              <a:ea typeface="Times New Roman"/>
              <a:cs typeface="Times New Roman"/>
              <a:sym typeface="Times New Roman"/>
            </a:endParaRPr>
          </a:p>
          <a:p>
            <a:pPr indent="-453570" lvl="0" marL="914400" marR="0" rtl="0" algn="l">
              <a:lnSpc>
                <a:spcPct val="150000"/>
              </a:lnSpc>
              <a:spcBef>
                <a:spcPts val="1001"/>
              </a:spcBef>
              <a:spcAft>
                <a:spcPts val="0"/>
              </a:spcAft>
              <a:buClr>
                <a:srgbClr val="000000"/>
              </a:buClr>
              <a:buSzPts val="3000"/>
              <a:buFont typeface="Noto Sans Symbols"/>
              <a:buAutoNum type="arabicParenR"/>
            </a:pPr>
            <a:r>
              <a:rPr lang="en-US" sz="3000">
                <a:latin typeface="Times New Roman"/>
                <a:ea typeface="Times New Roman"/>
                <a:cs typeface="Times New Roman"/>
                <a:sym typeface="Times New Roman"/>
              </a:rPr>
              <a:t>Southern Caribbean (earthquake)</a:t>
            </a:r>
            <a:endParaRPr sz="3000">
              <a:latin typeface="Times New Roman"/>
              <a:ea typeface="Times New Roman"/>
              <a:cs typeface="Times New Roman"/>
              <a:sym typeface="Times New Roman"/>
            </a:endParaRPr>
          </a:p>
          <a:p>
            <a:pPr indent="-453570" lvl="0" marL="914400" marR="0" rtl="0" algn="l">
              <a:lnSpc>
                <a:spcPct val="150000"/>
              </a:lnSpc>
              <a:spcBef>
                <a:spcPts val="1001"/>
              </a:spcBef>
              <a:spcAft>
                <a:spcPts val="0"/>
              </a:spcAft>
              <a:buClr>
                <a:srgbClr val="000000"/>
              </a:buClr>
              <a:buSzPts val="3000"/>
              <a:buFont typeface="Noto Sans Symbols"/>
              <a:buAutoNum type="arabicParenR"/>
            </a:pPr>
            <a:r>
              <a:rPr lang="en-US" sz="3000">
                <a:latin typeface="Times New Roman"/>
                <a:ea typeface="Times New Roman"/>
                <a:cs typeface="Times New Roman"/>
                <a:sym typeface="Times New Roman"/>
              </a:rPr>
              <a:t>Distant tsunami</a:t>
            </a:r>
            <a:endParaRPr sz="30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32"/>
          <p:cNvSpPr txBox="1"/>
          <p:nvPr/>
        </p:nvSpPr>
        <p:spPr>
          <a:xfrm>
            <a:off x="838080" y="365040"/>
            <a:ext cx="10515600" cy="1325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latin typeface="Times New Roman"/>
                <a:ea typeface="Times New Roman"/>
                <a:cs typeface="Times New Roman"/>
                <a:sym typeface="Times New Roman"/>
              </a:rPr>
              <a:t>CARIBE WAVE 27 Scenarios</a:t>
            </a:r>
            <a:endParaRPr b="0" i="0" sz="4400" u="none" cap="none" strike="noStrike">
              <a:latin typeface="Arial"/>
              <a:ea typeface="Arial"/>
              <a:cs typeface="Arial"/>
              <a:sym typeface="Arial"/>
            </a:endParaRPr>
          </a:p>
        </p:txBody>
      </p:sp>
      <p:sp>
        <p:nvSpPr>
          <p:cNvPr id="172" name="Google Shape;172;p32"/>
          <p:cNvSpPr txBox="1"/>
          <p:nvPr/>
        </p:nvSpPr>
        <p:spPr>
          <a:xfrm>
            <a:off x="966950" y="2085976"/>
            <a:ext cx="10050600" cy="3833400"/>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1001"/>
              </a:spcBef>
              <a:spcAft>
                <a:spcPts val="0"/>
              </a:spcAft>
              <a:buNone/>
            </a:pPr>
            <a:r>
              <a:rPr lang="en-US" sz="2800">
                <a:latin typeface="Times New Roman"/>
                <a:ea typeface="Times New Roman"/>
                <a:cs typeface="Times New Roman"/>
                <a:sym typeface="Times New Roman"/>
              </a:rPr>
              <a:t>Initial WG1 recommended scenarios</a:t>
            </a:r>
            <a:r>
              <a:rPr lang="en-US" sz="2800">
                <a:latin typeface="Times New Roman"/>
                <a:ea typeface="Times New Roman"/>
                <a:cs typeface="Times New Roman"/>
                <a:sym typeface="Times New Roman"/>
              </a:rPr>
              <a:t> for CW 27:</a:t>
            </a:r>
            <a:endParaRPr sz="2800">
              <a:latin typeface="Times New Roman"/>
              <a:ea typeface="Times New Roman"/>
              <a:cs typeface="Times New Roman"/>
              <a:sym typeface="Times New Roman"/>
            </a:endParaRPr>
          </a:p>
          <a:p>
            <a:pPr indent="-453570" lvl="0" marL="914400" marR="0" rtl="0" algn="l">
              <a:lnSpc>
                <a:spcPct val="150000"/>
              </a:lnSpc>
              <a:spcBef>
                <a:spcPts val="1001"/>
              </a:spcBef>
              <a:spcAft>
                <a:spcPts val="0"/>
              </a:spcAft>
              <a:buClr>
                <a:srgbClr val="000000"/>
              </a:buClr>
              <a:buSzPts val="3000"/>
              <a:buFont typeface="Noto Sans Symbols"/>
              <a:buAutoNum type="arabicParenR"/>
            </a:pPr>
            <a:r>
              <a:rPr lang="en-US" sz="3000">
                <a:latin typeface="Times New Roman"/>
                <a:ea typeface="Times New Roman"/>
                <a:cs typeface="Times New Roman"/>
                <a:sym typeface="Times New Roman"/>
              </a:rPr>
              <a:t>Cariaco</a:t>
            </a:r>
            <a:r>
              <a:rPr lang="en-US" sz="3000">
                <a:latin typeface="Times New Roman"/>
                <a:ea typeface="Times New Roman"/>
                <a:cs typeface="Times New Roman"/>
                <a:sym typeface="Times New Roman"/>
              </a:rPr>
              <a:t> (Earthquake+Landslide)</a:t>
            </a:r>
            <a:endParaRPr sz="3000">
              <a:latin typeface="Times New Roman"/>
              <a:ea typeface="Times New Roman"/>
              <a:cs typeface="Times New Roman"/>
              <a:sym typeface="Times New Roman"/>
            </a:endParaRPr>
          </a:p>
          <a:p>
            <a:pPr indent="-453570" lvl="0" marL="914400" marR="0" rtl="0" algn="l">
              <a:lnSpc>
                <a:spcPct val="150000"/>
              </a:lnSpc>
              <a:spcBef>
                <a:spcPts val="1001"/>
              </a:spcBef>
              <a:spcAft>
                <a:spcPts val="0"/>
              </a:spcAft>
              <a:buClr>
                <a:srgbClr val="000000"/>
              </a:buClr>
              <a:buSzPts val="3000"/>
              <a:buFont typeface="Noto Sans Symbols"/>
              <a:buAutoNum type="arabicParenR"/>
            </a:pPr>
            <a:r>
              <a:rPr lang="en-US" sz="3000">
                <a:latin typeface="Times New Roman"/>
                <a:ea typeface="Times New Roman"/>
                <a:cs typeface="Times New Roman"/>
                <a:sym typeface="Times New Roman"/>
              </a:rPr>
              <a:t>Barbados (</a:t>
            </a:r>
            <a:r>
              <a:rPr lang="en-US" sz="3000">
                <a:solidFill>
                  <a:schemeClr val="dk1"/>
                </a:solidFill>
                <a:latin typeface="Times New Roman"/>
                <a:ea typeface="Times New Roman"/>
                <a:cs typeface="Times New Roman"/>
                <a:sym typeface="Times New Roman"/>
              </a:rPr>
              <a:t>Earthquake)</a:t>
            </a:r>
            <a:endParaRPr sz="3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6" name="Shape 176"/>
        <p:cNvGrpSpPr/>
        <p:nvPr/>
      </p:nvGrpSpPr>
      <p:grpSpPr>
        <a:xfrm>
          <a:off x="0" y="0"/>
          <a:ext cx="0" cy="0"/>
          <a:chOff x="0" y="0"/>
          <a:chExt cx="0" cy="0"/>
        </a:xfrm>
      </p:grpSpPr>
      <p:sp>
        <p:nvSpPr>
          <p:cNvPr id="177" name="Google Shape;177;p33"/>
          <p:cNvSpPr txBox="1"/>
          <p:nvPr/>
        </p:nvSpPr>
        <p:spPr>
          <a:xfrm>
            <a:off x="107375" y="974332"/>
            <a:ext cx="3674400" cy="4909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CARIBE WAVE </a:t>
            </a:r>
            <a:br>
              <a:rPr b="0" i="0" lang="en-US" sz="1800" u="none" cap="none" strike="noStrike"/>
            </a:br>
            <a:r>
              <a:rPr b="0" i="0" lang="en-US" sz="4400" u="none" cap="none" strike="noStrike">
                <a:solidFill>
                  <a:srgbClr val="000000"/>
                </a:solidFill>
                <a:latin typeface="Times New Roman"/>
                <a:ea typeface="Times New Roman"/>
                <a:cs typeface="Times New Roman"/>
                <a:sym typeface="Times New Roman"/>
              </a:rPr>
              <a:t>202</a:t>
            </a:r>
            <a:r>
              <a:rPr lang="en-US" sz="4400">
                <a:latin typeface="Times New Roman"/>
                <a:ea typeface="Times New Roman"/>
                <a:cs typeface="Times New Roman"/>
                <a:sym typeface="Times New Roman"/>
              </a:rPr>
              <a:t>7</a:t>
            </a:r>
            <a:r>
              <a:rPr b="0" i="0" lang="en-US" sz="4400" u="none" cap="none" strike="noStrike">
                <a:solidFill>
                  <a:srgbClr val="000000"/>
                </a:solidFill>
                <a:latin typeface="Times New Roman"/>
                <a:ea typeface="Times New Roman"/>
                <a:cs typeface="Times New Roman"/>
                <a:sym typeface="Times New Roman"/>
              </a:rPr>
              <a:t> </a:t>
            </a:r>
            <a:br>
              <a:rPr b="0" i="0" lang="en-US" sz="1800" u="none" cap="none" strike="noStrike"/>
            </a:br>
            <a:br>
              <a:rPr b="0" i="0" lang="en-US" sz="1800" u="none" cap="none" strike="noStrike"/>
            </a:br>
            <a:br>
              <a:rPr b="0" i="0" lang="en-US" sz="1800" u="none" cap="none" strike="noStrike"/>
            </a:br>
            <a:r>
              <a:rPr b="0" i="0" lang="en-US" sz="4400" u="none" cap="none" strike="noStrike">
                <a:solidFill>
                  <a:srgbClr val="000000"/>
                </a:solidFill>
                <a:latin typeface="Times New Roman"/>
                <a:ea typeface="Times New Roman"/>
                <a:cs typeface="Times New Roman"/>
                <a:sym typeface="Times New Roman"/>
              </a:rPr>
              <a:t>CW 2</a:t>
            </a:r>
            <a:r>
              <a:rPr lang="en-US" sz="4400">
                <a:latin typeface="Times New Roman"/>
                <a:ea typeface="Times New Roman"/>
                <a:cs typeface="Times New Roman"/>
                <a:sym typeface="Times New Roman"/>
              </a:rPr>
              <a:t>6</a:t>
            </a:r>
            <a:r>
              <a:rPr b="0" i="0" lang="en-US" sz="4400" u="none" cap="none" strike="noStrike">
                <a:solidFill>
                  <a:srgbClr val="000000"/>
                </a:solidFill>
                <a:latin typeface="Times New Roman"/>
                <a:ea typeface="Times New Roman"/>
                <a:cs typeface="Times New Roman"/>
                <a:sym typeface="Times New Roman"/>
              </a:rPr>
              <a:t> </a:t>
            </a:r>
            <a:br>
              <a:rPr b="0" i="0" lang="en-US" sz="1800" u="none" cap="none" strike="noStrike"/>
            </a:br>
            <a:r>
              <a:rPr b="0" i="0" lang="en-US" sz="4400" u="none" cap="none" strike="noStrike">
                <a:solidFill>
                  <a:srgbClr val="000000"/>
                </a:solidFill>
                <a:latin typeface="Times New Roman"/>
                <a:ea typeface="Times New Roman"/>
                <a:cs typeface="Times New Roman"/>
                <a:sym typeface="Times New Roman"/>
              </a:rPr>
              <a:t>Survey Results</a:t>
            </a:r>
            <a:br>
              <a:rPr b="0" i="0" lang="en-US" sz="1800" u="none" cap="none" strike="noStrike"/>
            </a:br>
            <a:endParaRPr b="0" i="0" sz="4400" u="none" cap="none" strike="noStrike">
              <a:latin typeface="Arial"/>
              <a:ea typeface="Arial"/>
              <a:cs typeface="Arial"/>
              <a:sym typeface="Arial"/>
            </a:endParaRPr>
          </a:p>
        </p:txBody>
      </p:sp>
      <p:graphicFrame>
        <p:nvGraphicFramePr>
          <p:cNvPr id="178" name="Google Shape;178;p33"/>
          <p:cNvGraphicFramePr/>
          <p:nvPr/>
        </p:nvGraphicFramePr>
        <p:xfrm>
          <a:off x="4021720" y="541983"/>
          <a:ext cx="3000000" cy="3000000"/>
        </p:xfrm>
        <a:graphic>
          <a:graphicData uri="http://schemas.openxmlformats.org/drawingml/2006/table">
            <a:tbl>
              <a:tblPr>
                <a:noFill/>
                <a:tableStyleId>{A9798473-0A2A-427A-AF24-EBB991A2B8AA}</a:tableStyleId>
              </a:tblPr>
              <a:tblGrid>
                <a:gridCol w="1460600"/>
                <a:gridCol w="6224775"/>
              </a:tblGrid>
              <a:tr h="1179000">
                <a:tc>
                  <a:txBody>
                    <a:bodyPr/>
                    <a:lstStyle/>
                    <a:p>
                      <a:pPr indent="0" lvl="0" marL="0" marR="0" rtl="0" algn="l">
                        <a:lnSpc>
                          <a:spcPct val="100000"/>
                        </a:lnSpc>
                        <a:spcBef>
                          <a:spcPts val="0"/>
                        </a:spcBef>
                        <a:spcAft>
                          <a:spcPts val="0"/>
                        </a:spcAft>
                        <a:buNone/>
                      </a:pPr>
                      <a:r>
                        <a:rPr b="1" lang="en-US" sz="2000" strike="noStrike">
                          <a:latin typeface="Arial"/>
                          <a:ea typeface="Arial"/>
                          <a:cs typeface="Arial"/>
                          <a:sym typeface="Arial"/>
                        </a:rPr>
                        <a:t>Member State/</a:t>
                      </a:r>
                      <a:endParaRPr b="0" sz="2000" strike="noStrike">
                        <a:latin typeface="Arial"/>
                        <a:ea typeface="Arial"/>
                        <a:cs typeface="Arial"/>
                        <a:sym typeface="Arial"/>
                      </a:endParaRPr>
                    </a:p>
                    <a:p>
                      <a:pPr indent="0" lvl="0" marL="0" marR="0" rtl="0" algn="l">
                        <a:lnSpc>
                          <a:spcPct val="100000"/>
                        </a:lnSpc>
                        <a:spcBef>
                          <a:spcPts val="0"/>
                        </a:spcBef>
                        <a:spcAft>
                          <a:spcPts val="0"/>
                        </a:spcAft>
                        <a:buNone/>
                      </a:pPr>
                      <a:r>
                        <a:rPr b="1" lang="en-US" sz="2000" strike="noStrike">
                          <a:latin typeface="Arial"/>
                          <a:ea typeface="Arial"/>
                          <a:cs typeface="Arial"/>
                          <a:sym typeface="Arial"/>
                        </a:rPr>
                        <a:t>Territory</a:t>
                      </a:r>
                      <a:endParaRPr b="0" sz="20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None/>
                      </a:pPr>
                      <a:r>
                        <a:rPr b="1" lang="en-US" sz="2000" strike="noStrike">
                          <a:latin typeface="Arial"/>
                          <a:ea typeface="Arial"/>
                          <a:cs typeface="Arial"/>
                          <a:sym typeface="Arial"/>
                        </a:rPr>
                        <a:t>Suggestion</a:t>
                      </a:r>
                      <a:endParaRPr b="0" sz="20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lang="en-US" sz="1800"/>
                        <a:t>Barbados</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Fault zone just east of Barbados.</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b="0" lang="en-US" sz="1800" strike="noStrike">
                          <a:latin typeface="Arial"/>
                          <a:ea typeface="Arial"/>
                          <a:cs typeface="Arial"/>
                          <a:sym typeface="Arial"/>
                        </a:rPr>
                        <a:t>France</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Regional seismic scénario (1 to 3 hours before ETA and a couple of hours of inundation) with significant coastal impact</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b="0" lang="en-US" sz="1800" strike="noStrike">
                          <a:latin typeface="Arial"/>
                          <a:ea typeface="Arial"/>
                          <a:cs typeface="Arial"/>
                          <a:sym typeface="Arial"/>
                        </a:rPr>
                        <a:t>Haiti</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sources generating tsunami with inundation</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lang="en-US" sz="1800"/>
                        <a:t>Honduras</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A fault closer to the Islas de la Bahía</a:t>
                      </a:r>
                      <a:endParaRPr sz="1800"/>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b="0" lang="en-US" sz="1800" strike="noStrike">
                          <a:latin typeface="Arial"/>
                          <a:ea typeface="Arial"/>
                          <a:cs typeface="Arial"/>
                          <a:sym typeface="Arial"/>
                        </a:rPr>
                        <a:t>Mexico</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Honduras 8/9/1856 Ms 7.5 Earthquake</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71675">
                <a:tc>
                  <a:txBody>
                    <a:bodyPr/>
                    <a:lstStyle/>
                    <a:p>
                      <a:pPr indent="0" lvl="0" marL="0" marR="0" rtl="0" algn="l">
                        <a:spcBef>
                          <a:spcPts val="0"/>
                        </a:spcBef>
                        <a:spcAft>
                          <a:spcPts val="0"/>
                        </a:spcAft>
                        <a:buNone/>
                      </a:pPr>
                      <a:r>
                        <a:rPr b="0" lang="en-US" sz="1800" strike="noStrike">
                          <a:latin typeface="Arial"/>
                          <a:ea typeface="Arial"/>
                          <a:cs typeface="Arial"/>
                          <a:sym typeface="Arial"/>
                        </a:rPr>
                        <a:t>Panama</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800"/>
                        <a:t>North Panama Deformed Belt (Oriental segment, close to Panama-Colombia border)</a:t>
                      </a:r>
                      <a:endParaRPr b="0" sz="1800"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34"/>
          <p:cNvSpPr txBox="1"/>
          <p:nvPr/>
        </p:nvSpPr>
        <p:spPr>
          <a:xfrm>
            <a:off x="351360" y="348120"/>
            <a:ext cx="3405960" cy="535572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CARIBE WAVE </a:t>
            </a:r>
            <a:br>
              <a:rPr b="0" i="0" lang="en-US" sz="1800" u="none" cap="none" strike="noStrike"/>
            </a:br>
            <a:r>
              <a:rPr b="0" i="0" lang="en-US" sz="4400" u="none" cap="none" strike="noStrike">
                <a:solidFill>
                  <a:srgbClr val="000000"/>
                </a:solidFill>
                <a:latin typeface="Times New Roman"/>
                <a:ea typeface="Times New Roman"/>
                <a:cs typeface="Times New Roman"/>
                <a:sym typeface="Times New Roman"/>
              </a:rPr>
              <a:t>202</a:t>
            </a:r>
            <a:r>
              <a:rPr lang="en-US" sz="4400">
                <a:latin typeface="Times New Roman"/>
                <a:ea typeface="Times New Roman"/>
                <a:cs typeface="Times New Roman"/>
                <a:sym typeface="Times New Roman"/>
              </a:rPr>
              <a:t>7</a:t>
            </a:r>
            <a:r>
              <a:rPr b="0" i="0" lang="en-US" sz="4400" u="none" cap="none" strike="noStrike">
                <a:solidFill>
                  <a:srgbClr val="000000"/>
                </a:solidFill>
                <a:latin typeface="Times New Roman"/>
                <a:ea typeface="Times New Roman"/>
                <a:cs typeface="Times New Roman"/>
                <a:sym typeface="Times New Roman"/>
              </a:rPr>
              <a:t> </a:t>
            </a:r>
            <a:br>
              <a:rPr b="0" i="0" lang="en-US" sz="1800" u="none" cap="none" strike="noStrike"/>
            </a:br>
            <a:br>
              <a:rPr b="0" i="0" lang="en-US" sz="1800" u="none" cap="none" strike="noStrike"/>
            </a:br>
            <a:br>
              <a:rPr b="0" i="0" lang="en-US" sz="1800" u="none" cap="none" strike="noStrike"/>
            </a:br>
            <a:r>
              <a:rPr b="0" i="0" lang="en-US" sz="4200" u="none" cap="none" strike="noStrike">
                <a:solidFill>
                  <a:srgbClr val="000000"/>
                </a:solidFill>
                <a:latin typeface="Times New Roman"/>
                <a:ea typeface="Times New Roman"/>
                <a:cs typeface="Times New Roman"/>
                <a:sym typeface="Times New Roman"/>
              </a:rPr>
              <a:t>CW 2</a:t>
            </a:r>
            <a:r>
              <a:rPr lang="en-US" sz="4200">
                <a:latin typeface="Times New Roman"/>
                <a:ea typeface="Times New Roman"/>
                <a:cs typeface="Times New Roman"/>
                <a:sym typeface="Times New Roman"/>
              </a:rPr>
              <a:t>6</a:t>
            </a:r>
            <a:r>
              <a:rPr b="0" i="0" lang="en-US" sz="4200" u="none" cap="none" strike="noStrike">
                <a:solidFill>
                  <a:srgbClr val="000000"/>
                </a:solidFill>
                <a:latin typeface="Times New Roman"/>
                <a:ea typeface="Times New Roman"/>
                <a:cs typeface="Times New Roman"/>
                <a:sym typeface="Times New Roman"/>
              </a:rPr>
              <a:t> </a:t>
            </a:r>
            <a:br>
              <a:rPr b="0" i="0" lang="en-US" sz="1800" u="none" cap="none" strike="noStrike"/>
            </a:br>
            <a:r>
              <a:rPr b="0" i="0" lang="en-US" sz="4200" u="none" cap="none" strike="noStrike">
                <a:solidFill>
                  <a:srgbClr val="000000"/>
                </a:solidFill>
                <a:latin typeface="Times New Roman"/>
                <a:ea typeface="Times New Roman"/>
                <a:cs typeface="Times New Roman"/>
                <a:sym typeface="Times New Roman"/>
              </a:rPr>
              <a:t>Survey Results</a:t>
            </a:r>
            <a:endParaRPr b="0" i="0" sz="4200" u="none" cap="none" strike="noStrike">
              <a:latin typeface="Arial"/>
              <a:ea typeface="Arial"/>
              <a:cs typeface="Arial"/>
              <a:sym typeface="Arial"/>
            </a:endParaRPr>
          </a:p>
        </p:txBody>
      </p:sp>
      <p:graphicFrame>
        <p:nvGraphicFramePr>
          <p:cNvPr id="184" name="Google Shape;184;p34"/>
          <p:cNvGraphicFramePr/>
          <p:nvPr/>
        </p:nvGraphicFramePr>
        <p:xfrm>
          <a:off x="4168525" y="937265"/>
          <a:ext cx="3000000" cy="3000000"/>
        </p:xfrm>
        <a:graphic>
          <a:graphicData uri="http://schemas.openxmlformats.org/drawingml/2006/table">
            <a:tbl>
              <a:tblPr>
                <a:noFill/>
                <a:tableStyleId>{A9798473-0A2A-427A-AF24-EBB991A2B8AA}</a:tableStyleId>
              </a:tblPr>
              <a:tblGrid>
                <a:gridCol w="1416125"/>
                <a:gridCol w="6022050"/>
              </a:tblGrid>
              <a:tr h="855000">
                <a:tc>
                  <a:txBody>
                    <a:bodyPr/>
                    <a:lstStyle/>
                    <a:p>
                      <a:pPr indent="0" lvl="0" marL="0" marR="0" rtl="0" algn="l">
                        <a:lnSpc>
                          <a:spcPct val="100000"/>
                        </a:lnSpc>
                        <a:spcBef>
                          <a:spcPts val="0"/>
                        </a:spcBef>
                        <a:spcAft>
                          <a:spcPts val="0"/>
                        </a:spcAft>
                        <a:buNone/>
                      </a:pPr>
                      <a:r>
                        <a:rPr b="1" lang="en-US" sz="2100" u="none" cap="none" strike="noStrike">
                          <a:latin typeface="Arial"/>
                          <a:ea typeface="Arial"/>
                          <a:cs typeface="Arial"/>
                          <a:sym typeface="Arial"/>
                        </a:rPr>
                        <a:t>Member State/</a:t>
                      </a:r>
                      <a:endParaRPr b="0" sz="21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100" u="none" cap="none" strike="noStrike">
                          <a:latin typeface="Arial"/>
                          <a:ea typeface="Arial"/>
                          <a:cs typeface="Arial"/>
                          <a:sym typeface="Arial"/>
                        </a:rPr>
                        <a:t>Territory</a:t>
                      </a:r>
                      <a:endParaRPr b="0" sz="2100" u="none" cap="none"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None/>
                      </a:pPr>
                      <a:r>
                        <a:rPr b="1" lang="en-US" sz="2100" u="none" cap="none" strike="noStrike">
                          <a:latin typeface="Arial"/>
                          <a:ea typeface="Arial"/>
                          <a:cs typeface="Arial"/>
                          <a:sym typeface="Arial"/>
                        </a:rPr>
                        <a:t>Suggestion</a:t>
                      </a:r>
                      <a:endParaRPr b="0" sz="2100" u="none" cap="none"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02925">
                <a:tc>
                  <a:txBody>
                    <a:bodyPr/>
                    <a:lstStyle/>
                    <a:p>
                      <a:pPr indent="0" lvl="0" marL="0" marR="0" rtl="0" algn="l">
                        <a:spcBef>
                          <a:spcPts val="0"/>
                        </a:spcBef>
                        <a:spcAft>
                          <a:spcPts val="0"/>
                        </a:spcAft>
                        <a:buNone/>
                      </a:pPr>
                      <a:r>
                        <a:rPr lang="en-US" sz="1900"/>
                        <a:t>Puerto Rico</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900"/>
                        <a:t>A local scenario for PR and VI.</a:t>
                      </a:r>
                      <a:endParaRPr sz="1900"/>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02925">
                <a:tc>
                  <a:txBody>
                    <a:bodyPr/>
                    <a:lstStyle/>
                    <a:p>
                      <a:pPr indent="0" lvl="0" marL="0" marR="0" rtl="0" algn="l">
                        <a:spcBef>
                          <a:spcPts val="0"/>
                        </a:spcBef>
                        <a:spcAft>
                          <a:spcPts val="0"/>
                        </a:spcAft>
                        <a:buNone/>
                      </a:pPr>
                      <a:r>
                        <a:rPr lang="en-US" sz="1900"/>
                        <a:t>Saint Lucia</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900"/>
                        <a:t>seismic trigger originating along the Caribbean tectonic plates.</a:t>
                      </a:r>
                      <a:endParaRPr sz="1900"/>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02925">
                <a:tc>
                  <a:txBody>
                    <a:bodyPr/>
                    <a:lstStyle/>
                    <a:p>
                      <a:pPr indent="0" lvl="0" marL="0" marR="0" rtl="0" algn="l">
                        <a:spcBef>
                          <a:spcPts val="0"/>
                        </a:spcBef>
                        <a:spcAft>
                          <a:spcPts val="0"/>
                        </a:spcAft>
                        <a:buNone/>
                      </a:pPr>
                      <a:r>
                        <a:rPr b="0" lang="en-US" sz="1900" strike="noStrike">
                          <a:latin typeface="Arial"/>
                          <a:ea typeface="Arial"/>
                          <a:cs typeface="Arial"/>
                          <a:sym typeface="Arial"/>
                        </a:rPr>
                        <a:t>SVG </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900"/>
                        <a:t>The eastern Caribbean plate or seismically active zone around Antigua and Martinique</a:t>
                      </a:r>
                      <a:endParaRPr b="0" sz="1900" strike="noStrike">
                        <a:latin typeface="Arial"/>
                        <a:ea typeface="Arial"/>
                        <a:cs typeface="Arial"/>
                        <a:sym typeface="Arial"/>
                      </a:endParaRPr>
                    </a:p>
                    <a:p>
                      <a:pPr indent="0" lvl="0" marL="0" marR="0" rtl="0" algn="l">
                        <a:spcBef>
                          <a:spcPts val="0"/>
                        </a:spcBef>
                        <a:spcAft>
                          <a:spcPts val="0"/>
                        </a:spcAft>
                        <a:buNone/>
                      </a:pPr>
                      <a:r>
                        <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02925">
                <a:tc>
                  <a:txBody>
                    <a:bodyPr/>
                    <a:lstStyle/>
                    <a:p>
                      <a:pPr indent="0" lvl="0" marL="0" marR="0" rtl="0" algn="l">
                        <a:spcBef>
                          <a:spcPts val="0"/>
                        </a:spcBef>
                        <a:spcAft>
                          <a:spcPts val="0"/>
                        </a:spcAft>
                        <a:buNone/>
                      </a:pPr>
                      <a:r>
                        <a:rPr lang="en-US" sz="1900"/>
                        <a:t>UK Cayman Islands</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900"/>
                        <a:t>Cayman 7.8M earthquake from January 2020</a:t>
                      </a:r>
                      <a:endParaRPr b="0" sz="1900" strike="noStrike">
                        <a:latin typeface="Arial"/>
                        <a:ea typeface="Arial"/>
                        <a:cs typeface="Arial"/>
                        <a:sym typeface="Arial"/>
                      </a:endParaRPr>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r h="502925">
                <a:tc>
                  <a:txBody>
                    <a:bodyPr/>
                    <a:lstStyle/>
                    <a:p>
                      <a:pPr indent="0" lvl="0" marL="0" marR="0" rtl="0" algn="l">
                        <a:spcBef>
                          <a:spcPts val="0"/>
                        </a:spcBef>
                        <a:spcAft>
                          <a:spcPts val="0"/>
                        </a:spcAft>
                        <a:buNone/>
                      </a:pPr>
                      <a:r>
                        <a:rPr lang="en-US" sz="1900"/>
                        <a:t>Venezuela</a:t>
                      </a:r>
                      <a:endParaRPr sz="1900"/>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None/>
                      </a:pPr>
                      <a:r>
                        <a:rPr lang="en-US" sz="1900"/>
                        <a:t>I would like to suggest the scenario of the 1900 earthquake on the coasts of Venezuela.</a:t>
                      </a:r>
                      <a:endParaRPr sz="1900"/>
                    </a:p>
                  </a:txBody>
                  <a:tcPr marT="45725" marB="45725" marR="91450" marL="91450">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sp>
        <p:nvSpPr>
          <p:cNvPr id="190" name="Google Shape;190;p35"/>
          <p:cNvSpPr txBox="1"/>
          <p:nvPr/>
        </p:nvSpPr>
        <p:spPr>
          <a:xfrm>
            <a:off x="492840" y="173520"/>
            <a:ext cx="11527920" cy="638748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Decision and Recommendations </a:t>
            </a:r>
            <a:r>
              <a:rPr b="1" lang="en-US" sz="2800">
                <a:solidFill>
                  <a:schemeClr val="dk1"/>
                </a:solidFill>
                <a:latin typeface="Times New Roman"/>
                <a:ea typeface="Times New Roman"/>
                <a:cs typeface="Times New Roman"/>
                <a:sym typeface="Times New Roman"/>
              </a:rPr>
              <a:t>ICG/CARIBE-EWS-XIX</a:t>
            </a:r>
            <a:r>
              <a:rPr b="1" i="0" lang="en-US" sz="2800" u="none" cap="none" strike="noStrike">
                <a:solidFill>
                  <a:srgbClr val="000000"/>
                </a:solidFill>
                <a:latin typeface="Times New Roman"/>
                <a:ea typeface="Times New Roman"/>
                <a:cs typeface="Times New Roman"/>
                <a:sym typeface="Times New Roman"/>
              </a:rPr>
              <a:t>:</a:t>
            </a:r>
            <a:endParaRPr b="0" i="0" sz="28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1" i="0" lang="en-US" sz="2200" u="none" cap="none" strike="noStrike">
                <a:solidFill>
                  <a:srgbClr val="000000"/>
                </a:solidFill>
                <a:latin typeface="Times New Roman"/>
                <a:ea typeface="Times New Roman"/>
                <a:cs typeface="Times New Roman"/>
                <a:sym typeface="Times New Roman"/>
              </a:rPr>
              <a:t> </a:t>
            </a:r>
            <a:endParaRPr b="0" i="0" sz="2300" u="none" cap="none" strike="noStrike">
              <a:latin typeface="Arial"/>
              <a:ea typeface="Arial"/>
              <a:cs typeface="Arial"/>
              <a:sym typeface="Arial"/>
            </a:endParaRPr>
          </a:p>
          <a:p>
            <a:pPr indent="-291465" lvl="0" marL="457200" rtl="0" algn="l">
              <a:spcBef>
                <a:spcPts val="1001"/>
              </a:spcBef>
              <a:spcAft>
                <a:spcPts val="0"/>
              </a:spcAft>
              <a:buClr>
                <a:schemeClr val="dk1"/>
              </a:buClr>
              <a:buSzPts val="990"/>
              <a:buFont typeface="Times New Roman"/>
              <a:buChar char="●"/>
            </a:pPr>
            <a:r>
              <a:rPr lang="en-US" sz="2300">
                <a:latin typeface="Times New Roman"/>
                <a:ea typeface="Times New Roman"/>
                <a:cs typeface="Times New Roman"/>
                <a:sym typeface="Times New Roman"/>
              </a:rPr>
              <a:t>The Intergovernmental Coordination Group for the Tsunami and Other Coastal Hazards Warning System for the Caribbean and Adjacent Regions (ICG/CARIBE-EWS),</a:t>
            </a:r>
            <a:endParaRPr sz="2200">
              <a:solidFill>
                <a:schemeClr val="dk1"/>
              </a:solidFill>
              <a:latin typeface="Times New Roman"/>
              <a:ea typeface="Times New Roman"/>
              <a:cs typeface="Times New Roman"/>
              <a:sym typeface="Times New Roman"/>
            </a:endParaRPr>
          </a:p>
          <a:p>
            <a:pPr indent="-291465" lvl="0" marL="457200" rtl="0" algn="l">
              <a:spcBef>
                <a:spcPts val="1001"/>
              </a:spcBef>
              <a:spcAft>
                <a:spcPts val="0"/>
              </a:spcAft>
              <a:buClr>
                <a:schemeClr val="dk1"/>
              </a:buClr>
              <a:buSzPts val="990"/>
              <a:buFont typeface="Times New Roman"/>
              <a:buChar char="●"/>
            </a:pPr>
            <a:r>
              <a:rPr lang="en-US" sz="2200">
                <a:solidFill>
                  <a:schemeClr val="dk1"/>
                </a:solidFill>
                <a:latin typeface="Times New Roman"/>
                <a:ea typeface="Times New Roman"/>
                <a:cs typeface="Times New Roman"/>
                <a:sym typeface="Times New Roman"/>
              </a:rPr>
              <a:t>Instructs the CARIBE EWS Working Groups and the CARIBE WAVE Task Team to identify actions arising from CARIBE WAVE 26 and past CARIBE WAVE Exercises and identify follow up actions in coordination with CTIC and the CARIBE-EWS Secretariat,</a:t>
            </a:r>
            <a:endParaRPr sz="2200">
              <a:solidFill>
                <a:schemeClr val="dk1"/>
              </a:solidFill>
            </a:endParaRPr>
          </a:p>
          <a:p>
            <a:pPr indent="-291465" lvl="0" marL="457200" rtl="0" algn="l">
              <a:spcBef>
                <a:spcPts val="1001"/>
              </a:spcBef>
              <a:spcAft>
                <a:spcPts val="0"/>
              </a:spcAft>
              <a:buClr>
                <a:schemeClr val="dk1"/>
              </a:buClr>
              <a:buSzPts val="990"/>
              <a:buFont typeface="Times New Roman"/>
              <a:buChar char="●"/>
            </a:pPr>
            <a:r>
              <a:rPr lang="en-US" sz="2200">
                <a:solidFill>
                  <a:schemeClr val="dk1"/>
                </a:solidFill>
                <a:latin typeface="Times New Roman"/>
                <a:ea typeface="Times New Roman"/>
                <a:cs typeface="Times New Roman"/>
                <a:sym typeface="Times New Roman"/>
              </a:rPr>
              <a:t>Reconfirms that CARIBE WAVE 27 will have the following scenarios 1) </a:t>
            </a:r>
            <a:r>
              <a:rPr lang="en-US" sz="2200" u="sng">
                <a:solidFill>
                  <a:schemeClr val="dk1"/>
                </a:solidFill>
                <a:latin typeface="Times New Roman"/>
                <a:ea typeface="Times New Roman"/>
                <a:cs typeface="Times New Roman"/>
                <a:sym typeface="Times New Roman"/>
              </a:rPr>
              <a:t>Southern Caribbean </a:t>
            </a:r>
            <a:r>
              <a:rPr lang="en-US" sz="2200">
                <a:solidFill>
                  <a:schemeClr val="dk1"/>
                </a:solidFill>
                <a:latin typeface="Times New Roman"/>
                <a:ea typeface="Times New Roman"/>
                <a:cs typeface="Times New Roman"/>
                <a:sym typeface="Times New Roman"/>
              </a:rPr>
              <a:t>earthquake and tsunami, and 2) the </a:t>
            </a:r>
            <a:r>
              <a:rPr lang="en-US" sz="2200" u="sng">
                <a:solidFill>
                  <a:schemeClr val="dk1"/>
                </a:solidFill>
                <a:latin typeface="Times New Roman"/>
                <a:ea typeface="Times New Roman"/>
                <a:cs typeface="Times New Roman"/>
                <a:sym typeface="Times New Roman"/>
              </a:rPr>
              <a:t>Distant </a:t>
            </a:r>
            <a:r>
              <a:rPr lang="en-US" sz="2200">
                <a:solidFill>
                  <a:schemeClr val="dk1"/>
                </a:solidFill>
                <a:latin typeface="Times New Roman"/>
                <a:ea typeface="Times New Roman"/>
                <a:cs typeface="Times New Roman"/>
                <a:sym typeface="Times New Roman"/>
              </a:rPr>
              <a:t>earthquake and tsunami (pending furher discussion of the Task Team, WG and TSP),</a:t>
            </a:r>
            <a:endParaRPr sz="2200">
              <a:solidFill>
                <a:schemeClr val="dk1"/>
              </a:solidFill>
            </a:endParaRPr>
          </a:p>
          <a:p>
            <a:pPr indent="-291465" lvl="0" marL="457200" rtl="0" algn="l">
              <a:spcBef>
                <a:spcPts val="1001"/>
              </a:spcBef>
              <a:spcAft>
                <a:spcPts val="0"/>
              </a:spcAft>
              <a:buClr>
                <a:schemeClr val="dk1"/>
              </a:buClr>
              <a:buSzPts val="990"/>
              <a:buFont typeface="Times New Roman"/>
              <a:buChar char="●"/>
            </a:pPr>
            <a:r>
              <a:rPr lang="en-US" sz="2200">
                <a:solidFill>
                  <a:schemeClr val="dk1"/>
                </a:solidFill>
                <a:latin typeface="Times New Roman"/>
                <a:ea typeface="Times New Roman"/>
                <a:cs typeface="Times New Roman"/>
                <a:sym typeface="Times New Roman"/>
              </a:rPr>
              <a:t>Decides that the CARIBE WAVE 27 exercise will take place on Thursday, March 18, 2027, commencing at 15:00 UTC with one dummy message for the communication test from PTWC and CATAC to the TWFPs and NTWCs, and the 1st message for the scenarios coming shortly after according to PTWC and CATAC simulated procedures for the respective scenarios they are supporting.  Member States are encouraged to execute activities at times deemed convenient based on national procedures and circumstance,</a:t>
            </a:r>
            <a:endParaRPr sz="2200">
              <a:solidFill>
                <a:schemeClr val="dk1"/>
              </a:solidFill>
            </a:endParaRPr>
          </a:p>
          <a:p>
            <a:pPr indent="-291465" lvl="0" marL="457200" rtl="0" algn="l">
              <a:spcBef>
                <a:spcPts val="1001"/>
              </a:spcBef>
              <a:spcAft>
                <a:spcPts val="0"/>
              </a:spcAft>
              <a:buClr>
                <a:schemeClr val="dk1"/>
              </a:buClr>
              <a:buSzPts val="990"/>
              <a:buFont typeface="Times New Roman"/>
              <a:buChar char="●"/>
            </a:pPr>
            <a:r>
              <a:rPr lang="en-US" sz="2200">
                <a:solidFill>
                  <a:schemeClr val="dk1"/>
                </a:solidFill>
                <a:latin typeface="Times New Roman"/>
                <a:ea typeface="Times New Roman"/>
                <a:cs typeface="Times New Roman"/>
                <a:sym typeface="Times New Roman"/>
              </a:rPr>
              <a:t>Reminds again Member States to consider alternative dates and times for running of CARIBE WAVE 27, if the agreed date is not feasible, and that information on conducting the exercise on alternative dates be shared in the Handbook,</a:t>
            </a:r>
            <a:endParaRPr sz="23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