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Masters/slideMaster3.xml" ContentType="application/vnd.openxmlformats-officedocument.presentationml.slideMaster+xml"/>
  <Override PartName="/ppt/slideLayouts/slideLayout13.xml" ContentType="application/vnd.openxmlformats-officedocument.presentationml.slideLayout+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Masters/slideMaster6.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ppt/notesMasters/notesMaster1.xml" ContentType="application/vnd.openxmlformats-officedocument.presentationml.notesMaster+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Metadata/LabelInfo.xml" ContentType="application/vnd.ms-office.classificationlabel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8" r:id="rId3"/>
    <p:sldMasterId id="2147483676" r:id="rId4"/>
    <p:sldMasterId id="2147483680" r:id="rId5"/>
    <p:sldMasterId id="2147483682" r:id="rId6"/>
  </p:sldMasterIdLst>
  <p:notesMasterIdLst>
    <p:notesMasterId r:id="rId19"/>
  </p:notesMasterIdLst>
  <p:sldIdLst>
    <p:sldId id="256" r:id="rId7"/>
    <p:sldId id="288" r:id="rId8"/>
    <p:sldId id="271" r:id="rId9"/>
    <p:sldId id="261" r:id="rId10"/>
    <p:sldId id="259" r:id="rId11"/>
    <p:sldId id="289" r:id="rId12"/>
    <p:sldId id="294" r:id="rId13"/>
    <p:sldId id="290" r:id="rId14"/>
    <p:sldId id="291" r:id="rId15"/>
    <p:sldId id="293" r:id="rId16"/>
    <p:sldId id="286" r:id="rId17"/>
    <p:sldId id="268" r:id="rId18"/>
  </p:sldIdLst>
  <p:sldSz cx="12192000" cy="6858000"/>
  <p:notesSz cx="6858000" cy="9144000"/>
  <p:embeddedFontLst>
    <p:embeddedFont>
      <p:font typeface="Aptos Light" panose="020B0004020202020204" pitchFamily="34" charset="0"/>
      <p:regular r:id="rId20"/>
      <p:italic r:id="rId21"/>
    </p:embeddedFont>
    <p:embeddedFont>
      <p:font typeface="Open Sans" panose="020B0606030504020204"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fl7V5e24uAWjTYx6+bnQdys7xr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780805-2C81-8E16-9960-CB07C5DD871E}" name="Lemcke, Signe" initials="SL" userId="S::s.lemcke@unesco.org::eba66a0b-da0a-4ff5-8c85-50dee520599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9B4"/>
    <a:srgbClr val="41B7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1"/>
  </p:normalViewPr>
  <p:slideViewPr>
    <p:cSldViewPr snapToGrid="0">
      <p:cViewPr varScale="1">
        <p:scale>
          <a:sx n="108" d="100"/>
          <a:sy n="108" d="100"/>
        </p:scale>
        <p:origin x="6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7.fntdata"/><Relationship Id="rId39" Type="http://schemas.openxmlformats.org/officeDocument/2006/relationships/viewProps" Target="viewProps.xml"/><Relationship Id="rId21" Type="http://schemas.openxmlformats.org/officeDocument/2006/relationships/font" Target="fonts/font2.fntdata"/><Relationship Id="rId42"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5.fntdata"/><Relationship Id="rId37" Type="http://customschemas.google.com/relationships/presentationmetadata" Target="metadata"/><Relationship Id="rId40" Type="http://schemas.openxmlformats.org/officeDocument/2006/relationships/theme" Target="theme/theme1.xml"/><Relationship Id="rId45"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4.xml"/><Relationship Id="rId19" Type="http://schemas.openxmlformats.org/officeDocument/2006/relationships/notesMaster" Target="notesMasters/notesMaster1.xml"/><Relationship Id="rId44"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font" Target="fonts/font8.fntdata"/><Relationship Id="rId43" Type="http://schemas.openxmlformats.org/officeDocument/2006/relationships/customXml" Target="../customXml/item1.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7515154D-7668-8FE9-6832-D176F98B1FD0}"/>
            </a:ext>
          </a:extLst>
        </p:cNvPr>
        <p:cNvGrpSpPr/>
        <p:nvPr/>
      </p:nvGrpSpPr>
      <p:grpSpPr>
        <a:xfrm>
          <a:off x="0" y="0"/>
          <a:ext cx="0" cy="0"/>
          <a:chOff x="0" y="0"/>
          <a:chExt cx="0" cy="0"/>
        </a:xfrm>
      </p:grpSpPr>
      <p:sp>
        <p:nvSpPr>
          <p:cNvPr id="161" name="Google Shape;161;p2:notes">
            <a:extLst>
              <a:ext uri="{FF2B5EF4-FFF2-40B4-BE49-F238E27FC236}">
                <a16:creationId xmlns:a16="http://schemas.microsoft.com/office/drawing/2014/main" id="{4B83D194-7E58-DA2A-FF30-E3B40CB69C0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2:notes">
            <a:extLst>
              <a:ext uri="{FF2B5EF4-FFF2-40B4-BE49-F238E27FC236}">
                <a16:creationId xmlns:a16="http://schemas.microsoft.com/office/drawing/2014/main" id="{9CB73EEA-B683-5A81-B032-47EAE69C493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2540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1" name="Google Shape;1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27AA2929-11CC-0EC4-08B7-B2BA83D01062}"/>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1CBFBC7F-F35D-81AD-7A9D-35610A3110C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1" name="Google Shape;171;p4:notes">
            <a:extLst>
              <a:ext uri="{FF2B5EF4-FFF2-40B4-BE49-F238E27FC236}">
                <a16:creationId xmlns:a16="http://schemas.microsoft.com/office/drawing/2014/main" id="{2129E954-D515-7979-2C80-7346A29C7AF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5717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A1B7A917-0FB4-AA77-D4CE-497FFDFD47B7}"/>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2C024683-BBAC-01E2-DA17-6B6D550FE901}"/>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1" name="Google Shape;171;p4:notes">
            <a:extLst>
              <a:ext uri="{FF2B5EF4-FFF2-40B4-BE49-F238E27FC236}">
                <a16:creationId xmlns:a16="http://schemas.microsoft.com/office/drawing/2014/main" id="{D23B675E-55C4-9DC4-4A77-EB2351D4A6B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295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07232C06-CFEE-724E-BBC5-E1E02252240E}"/>
            </a:ext>
          </a:extLst>
        </p:cNvPr>
        <p:cNvGrpSpPr/>
        <p:nvPr/>
      </p:nvGrpSpPr>
      <p:grpSpPr>
        <a:xfrm>
          <a:off x="0" y="0"/>
          <a:ext cx="0" cy="0"/>
          <a:chOff x="0" y="0"/>
          <a:chExt cx="0" cy="0"/>
        </a:xfrm>
      </p:grpSpPr>
      <p:sp>
        <p:nvSpPr>
          <p:cNvPr id="175" name="Google Shape;175;p5:notes">
            <a:extLst>
              <a:ext uri="{FF2B5EF4-FFF2-40B4-BE49-F238E27FC236}">
                <a16:creationId xmlns:a16="http://schemas.microsoft.com/office/drawing/2014/main" id="{886F5D4A-A3CD-862E-7566-0D422A95356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a:extLst>
              <a:ext uri="{FF2B5EF4-FFF2-40B4-BE49-F238E27FC236}">
                <a16:creationId xmlns:a16="http://schemas.microsoft.com/office/drawing/2014/main" id="{88D78C0E-493E-B00E-5F4D-7A23BEC04D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9839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a:extLst>
            <a:ext uri="{FF2B5EF4-FFF2-40B4-BE49-F238E27FC236}">
              <a16:creationId xmlns:a16="http://schemas.microsoft.com/office/drawing/2014/main" id="{519C7105-36B3-616B-5788-2E1BF5952931}"/>
            </a:ext>
          </a:extLst>
        </p:cNvPr>
        <p:cNvGrpSpPr/>
        <p:nvPr/>
      </p:nvGrpSpPr>
      <p:grpSpPr>
        <a:xfrm>
          <a:off x="0" y="0"/>
          <a:ext cx="0" cy="0"/>
          <a:chOff x="0" y="0"/>
          <a:chExt cx="0" cy="0"/>
        </a:xfrm>
      </p:grpSpPr>
      <p:sp>
        <p:nvSpPr>
          <p:cNvPr id="170" name="Google Shape;170;p4:notes">
            <a:extLst>
              <a:ext uri="{FF2B5EF4-FFF2-40B4-BE49-F238E27FC236}">
                <a16:creationId xmlns:a16="http://schemas.microsoft.com/office/drawing/2014/main" id="{BBF9B4E6-F304-0626-EC0C-037B6A05DDC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4:notes">
            <a:extLst>
              <a:ext uri="{FF2B5EF4-FFF2-40B4-BE49-F238E27FC236}">
                <a16:creationId xmlns:a16="http://schemas.microsoft.com/office/drawing/2014/main" id="{42BDCB95-F858-5E9E-D601-335E1D97A6E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13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C6327-ED65-6839-AE6C-1F8E19D219B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160D282-9D89-B17A-DF37-DBEEA8ED32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3AB1463-5DC2-8C86-681C-D5C226D3F0BB}"/>
              </a:ext>
            </a:extLst>
          </p:cNvPr>
          <p:cNvSpPr>
            <a:spLocks noGrp="1"/>
          </p:cNvSpPr>
          <p:nvPr>
            <p:ph type="dt" sz="half" idx="10"/>
          </p:nvPr>
        </p:nvSpPr>
        <p:spPr/>
        <p:txBody>
          <a:bodyPr/>
          <a:lstStyle/>
          <a:p>
            <a:fld id="{C88A131A-3275-A547-9676-AAA64954D393}" type="datetimeFigureOut">
              <a:rPr lang="en-US" smtClean="0"/>
              <a:t>4/21/26</a:t>
            </a:fld>
            <a:endParaRPr lang="en-US"/>
          </a:p>
        </p:txBody>
      </p:sp>
      <p:sp>
        <p:nvSpPr>
          <p:cNvPr id="5" name="Footer Placeholder 4">
            <a:extLst>
              <a:ext uri="{FF2B5EF4-FFF2-40B4-BE49-F238E27FC236}">
                <a16:creationId xmlns:a16="http://schemas.microsoft.com/office/drawing/2014/main" id="{8B5A1399-95A2-7DEA-D35D-43B03138BB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B6E3C-FC2B-D9B8-7305-408B1FA22D0D}"/>
              </a:ext>
            </a:extLst>
          </p:cNvPr>
          <p:cNvSpPr>
            <a:spLocks noGrp="1"/>
          </p:cNvSpPr>
          <p:nvPr>
            <p:ph type="sldNum" sz="quarter" idx="12"/>
          </p:nvPr>
        </p:nvSpPr>
        <p:spPr/>
        <p:txBody>
          <a:bodyPr/>
          <a:lstStyle/>
          <a:p>
            <a:fld id="{622FD258-CEA4-4544-8EB0-68E267277DD1}" type="slidenum">
              <a:rPr lang="en-US" smtClean="0"/>
              <a:t>‹#›</a:t>
            </a:fld>
            <a:endParaRPr lang="en-US"/>
          </a:p>
        </p:txBody>
      </p:sp>
    </p:spTree>
    <p:extLst>
      <p:ext uri="{BB962C8B-B14F-4D97-AF65-F5344CB8AC3E}">
        <p14:creationId xmlns:p14="http://schemas.microsoft.com/office/powerpoint/2010/main" val="52323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2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47"/>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52"/>
        <p:cNvGrpSpPr/>
        <p:nvPr/>
      </p:nvGrpSpPr>
      <p:grpSpPr>
        <a:xfrm>
          <a:off x="0" y="0"/>
          <a:ext cx="0" cy="0"/>
          <a:chOff x="0" y="0"/>
          <a:chExt cx="0" cy="0"/>
        </a:xfrm>
      </p:grpSpPr>
      <p:sp>
        <p:nvSpPr>
          <p:cNvPr id="153" name="Google Shape;15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7"/>
        <p:cNvGrpSpPr/>
        <p:nvPr/>
      </p:nvGrpSpPr>
      <p:grpSpPr>
        <a:xfrm>
          <a:off x="0" y="0"/>
          <a:ext cx="0" cy="0"/>
          <a:chOff x="0" y="0"/>
          <a:chExt cx="0" cy="0"/>
        </a:xfrm>
      </p:grpSpPr>
      <p:sp>
        <p:nvSpPr>
          <p:cNvPr id="28" name="Google Shape;2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8"/>
          <p:cNvSpPr/>
          <p:nvPr/>
        </p:nvSpPr>
        <p:spPr>
          <a:xfrm>
            <a:off x="2445868" y="0"/>
            <a:ext cx="9746132" cy="6858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18"/>
          <p:cNvSpPr/>
          <p:nvPr/>
        </p:nvSpPr>
        <p:spPr>
          <a:xfrm rot="5400000">
            <a:off x="1412796" y="3379881"/>
            <a:ext cx="2423422" cy="98238"/>
          </a:xfrm>
          <a:prstGeom prst="rect">
            <a:avLst/>
          </a:prstGeom>
          <a:solidFill>
            <a:srgbClr val="18325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32" name="Google Shape;32;p18"/>
          <p:cNvSpPr/>
          <p:nvPr/>
        </p:nvSpPr>
        <p:spPr>
          <a:xfrm>
            <a:off x="0" y="0"/>
            <a:ext cx="2445868"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3" name="Google Shape;33;p18"/>
          <p:cNvPicPr preferRelativeResize="0"/>
          <p:nvPr/>
        </p:nvPicPr>
        <p:blipFill rotWithShape="1">
          <a:blip r:embed="rId2">
            <a:alphaModFix/>
          </a:blip>
          <a:srcRect/>
          <a:stretch/>
        </p:blipFill>
        <p:spPr>
          <a:xfrm>
            <a:off x="10575486" y="152363"/>
            <a:ext cx="1495758" cy="140571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7"/>
        <p:cNvGrpSpPr/>
        <p:nvPr/>
      </p:nvGrpSpPr>
      <p:grpSpPr>
        <a:xfrm>
          <a:off x="0" y="0"/>
          <a:ext cx="0" cy="0"/>
          <a:chOff x="0" y="0"/>
          <a:chExt cx="0" cy="0"/>
        </a:xfrm>
      </p:grpSpPr>
      <p:sp>
        <p:nvSpPr>
          <p:cNvPr id="38" name="Google Shape;38;p38"/>
          <p:cNvSpPr txBox="1"/>
          <p:nvPr/>
        </p:nvSpPr>
        <p:spPr>
          <a:xfrm>
            <a:off x="2596056" y="2687579"/>
            <a:ext cx="105156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400"/>
              <a:buFont typeface="Calibri"/>
              <a:buNone/>
            </a:pPr>
            <a:endParaRPr sz="4400" b="1">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9"/>
        <p:cNvGrpSpPr/>
        <p:nvPr/>
      </p:nvGrpSpPr>
      <p:grpSpPr>
        <a:xfrm>
          <a:off x="0" y="0"/>
          <a:ext cx="0" cy="0"/>
          <a:chOff x="0" y="0"/>
          <a:chExt cx="0" cy="0"/>
        </a:xfrm>
      </p:grpSpPr>
      <p:pic>
        <p:nvPicPr>
          <p:cNvPr id="40" name="Google Shape;40;p39"/>
          <p:cNvPicPr preferRelativeResize="0"/>
          <p:nvPr/>
        </p:nvPicPr>
        <p:blipFill rotWithShape="1">
          <a:blip r:embed="rId2">
            <a:alphaModFix/>
          </a:blip>
          <a:srcRect l="26151" t="6791" r="23338" b="13839"/>
          <a:stretch/>
        </p:blipFill>
        <p:spPr>
          <a:xfrm>
            <a:off x="6204857" y="0"/>
            <a:ext cx="5987143" cy="6858000"/>
          </a:xfrm>
          <a:prstGeom prst="rect">
            <a:avLst/>
          </a:prstGeom>
          <a:noFill/>
          <a:ln>
            <a:noFill/>
          </a:ln>
        </p:spPr>
      </p:pic>
      <p:pic>
        <p:nvPicPr>
          <p:cNvPr id="41" name="Google Shape;41;p39"/>
          <p:cNvPicPr preferRelativeResize="0"/>
          <p:nvPr/>
        </p:nvPicPr>
        <p:blipFill rotWithShape="1">
          <a:blip r:embed="rId3">
            <a:alphaModFix/>
          </a:blip>
          <a:srcRect/>
          <a:stretch/>
        </p:blipFill>
        <p:spPr>
          <a:xfrm>
            <a:off x="10622621" y="5349548"/>
            <a:ext cx="1495758" cy="1437388"/>
          </a:xfrm>
          <a:prstGeom prst="rect">
            <a:avLst/>
          </a:prstGeom>
          <a:noFill/>
          <a:ln>
            <a:noFill/>
          </a:ln>
        </p:spPr>
      </p:pic>
      <p:sp>
        <p:nvSpPr>
          <p:cNvPr id="42" name="Google Shape;42;p39"/>
          <p:cNvSpPr/>
          <p:nvPr/>
        </p:nvSpPr>
        <p:spPr>
          <a:xfrm rot="10800000">
            <a:off x="1790483" y="1302602"/>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55"/>
        <p:cNvGrpSpPr/>
        <p:nvPr/>
      </p:nvGrpSpPr>
      <p:grpSpPr>
        <a:xfrm>
          <a:off x="0" y="0"/>
          <a:ext cx="0" cy="0"/>
          <a:chOff x="0" y="0"/>
          <a:chExt cx="0" cy="0"/>
        </a:xfrm>
      </p:grpSpPr>
      <p:pic>
        <p:nvPicPr>
          <p:cNvPr id="56" name="Google Shape;56;p22"/>
          <p:cNvPicPr preferRelativeResize="0"/>
          <p:nvPr/>
        </p:nvPicPr>
        <p:blipFill rotWithShape="1">
          <a:blip r:embed="rId2">
            <a:alphaModFix/>
          </a:blip>
          <a:srcRect l="47678" r="47703" b="5212"/>
          <a:stretch/>
        </p:blipFill>
        <p:spPr>
          <a:xfrm rot="-5400000">
            <a:off x="5717631" y="420412"/>
            <a:ext cx="756742" cy="1219199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57"/>
        <p:cNvGrpSpPr/>
        <p:nvPr/>
      </p:nvGrpSpPr>
      <p:grpSpPr>
        <a:xfrm>
          <a:off x="0" y="0"/>
          <a:ext cx="0" cy="0"/>
          <a:chOff x="0" y="0"/>
          <a:chExt cx="0" cy="0"/>
        </a:xfrm>
      </p:grpSpPr>
      <p:pic>
        <p:nvPicPr>
          <p:cNvPr id="58" name="Google Shape;58;p23"/>
          <p:cNvPicPr preferRelativeResize="0"/>
          <p:nvPr/>
        </p:nvPicPr>
        <p:blipFill rotWithShape="1">
          <a:blip r:embed="rId2">
            <a:alphaModFix/>
          </a:blip>
          <a:srcRect l="1241" t="77476" r="38086" b="1775"/>
          <a:stretch/>
        </p:blipFill>
        <p:spPr>
          <a:xfrm>
            <a:off x="0" y="6148552"/>
            <a:ext cx="12192000" cy="70944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60"/>
        <p:cNvGrpSpPr/>
        <p:nvPr/>
      </p:nvGrpSpPr>
      <p:grpSpPr>
        <a:xfrm>
          <a:off x="0" y="0"/>
          <a:ext cx="0" cy="0"/>
          <a:chOff x="0" y="0"/>
          <a:chExt cx="0" cy="0"/>
        </a:xfrm>
      </p:grpSpPr>
      <p:pic>
        <p:nvPicPr>
          <p:cNvPr id="61" name="Google Shape;61;p40"/>
          <p:cNvPicPr preferRelativeResize="0"/>
          <p:nvPr/>
        </p:nvPicPr>
        <p:blipFill rotWithShape="1">
          <a:blip r:embed="rId2">
            <a:alphaModFix/>
          </a:blip>
          <a:srcRect l="2893" t="50353" r="5606" b="36489"/>
          <a:stretch/>
        </p:blipFill>
        <p:spPr>
          <a:xfrm>
            <a:off x="-10510" y="6148552"/>
            <a:ext cx="12225126" cy="70944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62"/>
        <p:cNvGrpSpPr/>
        <p:nvPr/>
      </p:nvGrpSpPr>
      <p:grpSpPr>
        <a:xfrm>
          <a:off x="0" y="0"/>
          <a:ext cx="0" cy="0"/>
          <a:chOff x="0" y="0"/>
          <a:chExt cx="0" cy="0"/>
        </a:xfrm>
      </p:grpSpPr>
      <p:pic>
        <p:nvPicPr>
          <p:cNvPr id="63" name="Google Shape;63;p41"/>
          <p:cNvPicPr preferRelativeResize="0"/>
          <p:nvPr/>
        </p:nvPicPr>
        <p:blipFill rotWithShape="1">
          <a:blip r:embed="rId2">
            <a:alphaModFix/>
          </a:blip>
          <a:srcRect/>
          <a:stretch/>
        </p:blipFill>
        <p:spPr>
          <a:xfrm>
            <a:off x="7661409" y="1881352"/>
            <a:ext cx="3490842" cy="35314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a:alphaModFix/>
          </a:blip>
          <a:srcRect l="-9850" t="-943" r="-1"/>
          <a:stretch/>
        </p:blipFill>
        <p:spPr>
          <a:xfrm>
            <a:off x="7338429" y="1779105"/>
            <a:ext cx="3970734" cy="3977470"/>
          </a:xfrm>
          <a:prstGeom prst="rect">
            <a:avLst/>
          </a:prstGeom>
          <a:noFill/>
          <a:ln>
            <a:noFill/>
          </a:ln>
        </p:spPr>
      </p:pic>
      <p:sp>
        <p:nvSpPr>
          <p:cNvPr id="66" name="Google Shape;66;p42"/>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Roboto"/>
                <a:ea typeface="Roboto"/>
                <a:cs typeface="Roboto"/>
                <a:sym typeface="Roboto"/>
              </a:rPr>
              <a:t>‹#›</a:t>
            </a:fld>
            <a:endParaRPr sz="1200">
              <a:solidFill>
                <a:srgbClr val="888888"/>
              </a:solidFill>
              <a:latin typeface="Roboto"/>
              <a:ea typeface="Roboto"/>
              <a:cs typeface="Roboto"/>
              <a:sym typeface="Roboto"/>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3">
            <a:alphaModFix/>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5"/>
          <p:cNvPicPr preferRelativeResize="0"/>
          <p:nvPr/>
        </p:nvPicPr>
        <p:blipFill rotWithShape="1">
          <a:blip r:embed="rId4">
            <a:alphaModFix/>
          </a:blip>
          <a:srcRect/>
          <a:stretch/>
        </p:blipFill>
        <p:spPr>
          <a:xfrm>
            <a:off x="1548951" y="2025894"/>
            <a:ext cx="2920169" cy="2806212"/>
          </a:xfrm>
          <a:prstGeom prst="rect">
            <a:avLst/>
          </a:prstGeom>
          <a:noFill/>
          <a:ln>
            <a:noFill/>
          </a:ln>
        </p:spPr>
      </p:pic>
      <p:sp>
        <p:nvSpPr>
          <p:cNvPr id="17" name="Google Shape;17;p15"/>
          <p:cNvSpPr/>
          <p:nvPr/>
        </p:nvSpPr>
        <p:spPr>
          <a:xfrm rot="5400000">
            <a:off x="4884289"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3" name="Google Shape;23;p17"/>
          <p:cNvPicPr preferRelativeResize="0"/>
          <p:nvPr/>
        </p:nvPicPr>
        <p:blipFill rotWithShape="1">
          <a:blip r:embed="rId5">
            <a:alphaModFix/>
          </a:blip>
          <a:srcRect/>
          <a:stretch/>
        </p:blipFill>
        <p:spPr>
          <a:xfrm>
            <a:off x="10071544" y="216362"/>
            <a:ext cx="1999700" cy="951923"/>
          </a:xfrm>
          <a:prstGeom prst="rect">
            <a:avLst/>
          </a:prstGeom>
          <a:noFill/>
          <a:ln>
            <a:noFill/>
          </a:ln>
        </p:spPr>
      </p:pic>
      <p:sp>
        <p:nvSpPr>
          <p:cNvPr id="24" name="Google Shape;24;p17"/>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5" name="Google Shape;25;p17"/>
          <p:cNvSpPr/>
          <p:nvPr/>
        </p:nvSpPr>
        <p:spPr>
          <a:xfrm>
            <a:off x="0" y="0"/>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6" name="Google Shape;26;p17"/>
          <p:cNvPicPr preferRelativeResize="0"/>
          <p:nvPr/>
        </p:nvPicPr>
        <p:blipFill rotWithShape="1">
          <a:blip r:embed="rId6">
            <a:alphaModFix/>
          </a:blip>
          <a:srcRect/>
          <a:stretch/>
        </p:blipFill>
        <p:spPr>
          <a:xfrm>
            <a:off x="10575486" y="136525"/>
            <a:ext cx="1495758" cy="14373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3" r:id="rId2"/>
    <p:sldLayoutId id="214748365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8">
            <a:alphaModFix/>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8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4"/>
          <p:cNvSpPr txBox="1">
            <a:spLocks noGrp="1"/>
          </p:cNvSpPr>
          <p:nvPr>
            <p:ph type="ftr" idx="11"/>
          </p:nvPr>
        </p:nvSpPr>
        <p:spPr>
          <a:xfrm>
            <a:off x="4238897" y="6356346"/>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6" name="Google Shape;116;p34"/>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
        <p:nvSpPr>
          <p:cNvPr id="117" name="Google Shape;11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18" name="Google Shape;118;p34"/>
          <p:cNvSpPr/>
          <p:nvPr/>
        </p:nvSpPr>
        <p:spPr>
          <a:xfrm rot="5400000">
            <a:off x="1974074" y="3090727"/>
            <a:ext cx="1328398" cy="125771"/>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34"/>
          <p:cNvSpPr/>
          <p:nvPr/>
        </p:nvSpPr>
        <p:spPr>
          <a:xfrm>
            <a:off x="2396836" y="0"/>
            <a:ext cx="9826971"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34"/>
          <p:cNvSpPr/>
          <p:nvPr/>
        </p:nvSpPr>
        <p:spPr>
          <a:xfrm>
            <a:off x="2557322" y="2786402"/>
            <a:ext cx="75329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7000"/>
              <a:buFont typeface="Arial"/>
              <a:buNone/>
            </a:pPr>
            <a:r>
              <a:rPr lang="en-US" sz="7000" b="1" i="0" u="none" strike="noStrike" cap="none">
                <a:solidFill>
                  <a:schemeClr val="lt1"/>
                </a:solidFill>
                <a:latin typeface="Arial"/>
                <a:ea typeface="Arial"/>
                <a:cs typeface="Arial"/>
                <a:sym typeface="Arial"/>
              </a:rPr>
              <a:t>THANK YOU</a:t>
            </a:r>
            <a:endParaRPr sz="7000" b="1" i="0" u="none" strike="noStrike" cap="none">
              <a:solidFill>
                <a:schemeClr val="lt1"/>
              </a:solidFill>
              <a:latin typeface="Arial"/>
              <a:ea typeface="Arial"/>
              <a:cs typeface="Arial"/>
              <a:sym typeface="Arial"/>
            </a:endParaRPr>
          </a:p>
        </p:txBody>
      </p:sp>
      <p:pic>
        <p:nvPicPr>
          <p:cNvPr id="121" name="Google Shape;121;p34"/>
          <p:cNvPicPr preferRelativeResize="0"/>
          <p:nvPr/>
        </p:nvPicPr>
        <p:blipFill rotWithShape="1">
          <a:blip r:embed="rId3">
            <a:alphaModFix/>
          </a:blip>
          <a:srcRect t="24095" r="-1567"/>
          <a:stretch/>
        </p:blipFill>
        <p:spPr>
          <a:xfrm>
            <a:off x="8255299" y="2786397"/>
            <a:ext cx="1161899" cy="868324"/>
          </a:xfrm>
          <a:prstGeom prst="rect">
            <a:avLst/>
          </a:prstGeom>
          <a:noFill/>
          <a:ln>
            <a:noFill/>
          </a:ln>
        </p:spPr>
      </p:pic>
      <p:pic>
        <p:nvPicPr>
          <p:cNvPr id="122" name="Google Shape;122;p34"/>
          <p:cNvPicPr preferRelativeResize="0"/>
          <p:nvPr/>
        </p:nvPicPr>
        <p:blipFill rotWithShape="1">
          <a:blip r:embed="rId4">
            <a:alphaModFix/>
          </a:blip>
          <a:srcRect/>
          <a:stretch/>
        </p:blipFill>
        <p:spPr>
          <a:xfrm>
            <a:off x="10575486" y="136525"/>
            <a:ext cx="1495758" cy="1437388"/>
          </a:xfrm>
          <a:prstGeom prst="rect">
            <a:avLst/>
          </a:prstGeom>
          <a:noFill/>
          <a:ln>
            <a:noFill/>
          </a:ln>
        </p:spPr>
      </p:pic>
      <p:sp>
        <p:nvSpPr>
          <p:cNvPr id="123" name="Google Shape;123;p34"/>
          <p:cNvSpPr/>
          <p:nvPr/>
        </p:nvSpPr>
        <p:spPr>
          <a:xfrm rot="5400000">
            <a:off x="1001943" y="3379881"/>
            <a:ext cx="2423422" cy="98238"/>
          </a:xfrm>
          <a:prstGeom prst="rect">
            <a:avLst/>
          </a:prstGeom>
          <a:solidFill>
            <a:srgbClr val="18325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7"/>
          <p:cNvSpPr/>
          <p:nvPr/>
        </p:nvSpPr>
        <p:spPr>
          <a:xfrm>
            <a:off x="4585098" y="2105715"/>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6" name="Google Shape;136;p47"/>
          <p:cNvSpPr/>
          <p:nvPr/>
        </p:nvSpPr>
        <p:spPr>
          <a:xfrm>
            <a:off x="701293" y="2204006"/>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37" name="Google Shape;137;p47"/>
          <p:cNvSpPr txBox="1"/>
          <p:nvPr/>
        </p:nvSpPr>
        <p:spPr>
          <a:xfrm>
            <a:off x="1697784" y="3511090"/>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8" name="Google Shape;138;p47"/>
          <p:cNvSpPr txBox="1"/>
          <p:nvPr/>
        </p:nvSpPr>
        <p:spPr>
          <a:xfrm>
            <a:off x="5592372" y="3291783"/>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39" name="Google Shape;139;p47"/>
          <p:cNvSpPr/>
          <p:nvPr/>
        </p:nvSpPr>
        <p:spPr>
          <a:xfrm>
            <a:off x="8491953" y="2236268"/>
            <a:ext cx="2976412" cy="3010378"/>
          </a:xfrm>
          <a:prstGeom prst="ellipse">
            <a:avLst/>
          </a:prstGeom>
          <a:solidFill>
            <a:srgbClr val="F2F2F2"/>
          </a:solidFill>
          <a:ln w="57150" cap="flat" cmpd="sng">
            <a:solidFill>
              <a:srgbClr val="0069B4"/>
            </a:solidFill>
            <a:prstDash val="solid"/>
            <a:miter lim="400000"/>
            <a:headEnd type="none" w="sm" len="sm"/>
            <a:tailEnd type="none" w="sm" len="sm"/>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0" name="Google Shape;140;p47"/>
          <p:cNvSpPr/>
          <p:nvPr/>
        </p:nvSpPr>
        <p:spPr>
          <a:xfrm>
            <a:off x="10561169" y="1924232"/>
            <a:ext cx="1025586" cy="1024496"/>
          </a:xfrm>
          <a:prstGeom prst="ellipse">
            <a:avLst/>
          </a:prstGeom>
          <a:solidFill>
            <a:srgbClr val="183254"/>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1" name="Google Shape;141;p47"/>
          <p:cNvSpPr txBox="1"/>
          <p:nvPr/>
        </p:nvSpPr>
        <p:spPr>
          <a:xfrm>
            <a:off x="9529307" y="3526718"/>
            <a:ext cx="131381" cy="469870"/>
          </a:xfrm>
          <a:prstGeom prst="rect">
            <a:avLst/>
          </a:prstGeom>
          <a:noFill/>
          <a:ln>
            <a:noFill/>
          </a:ln>
        </p:spPr>
        <p:txBody>
          <a:bodyPr spcFirstLastPara="1" wrap="square" lIns="65000" tIns="65000" rIns="65000" bIns="65000" anchor="t" anchorCtr="0">
            <a:spAutoFit/>
          </a:bodyPr>
          <a:lstStyle/>
          <a:p>
            <a:pPr marL="0" marR="0" lvl="0" indent="0" algn="l" rtl="0">
              <a:spcBef>
                <a:spcPts val="0"/>
              </a:spcBef>
              <a:spcAft>
                <a:spcPts val="0"/>
              </a:spcAft>
              <a:buNone/>
            </a:pPr>
            <a:endParaRPr sz="2200" b="1">
              <a:solidFill>
                <a:schemeClr val="dk1"/>
              </a:solidFill>
              <a:latin typeface="Open Sans"/>
              <a:ea typeface="Open Sans"/>
              <a:cs typeface="Open Sans"/>
              <a:sym typeface="Open Sans"/>
            </a:endParaRPr>
          </a:p>
        </p:txBody>
      </p:sp>
      <p:sp>
        <p:nvSpPr>
          <p:cNvPr id="142" name="Google Shape;142;p47"/>
          <p:cNvSpPr/>
          <p:nvPr/>
        </p:nvSpPr>
        <p:spPr>
          <a:xfrm>
            <a:off x="4731524" y="4539439"/>
            <a:ext cx="1025586" cy="1024496"/>
          </a:xfrm>
          <a:prstGeom prst="ellipse">
            <a:avLst/>
          </a:prstGeom>
          <a:solidFill>
            <a:srgbClr val="67BB89"/>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sp>
        <p:nvSpPr>
          <p:cNvPr id="143" name="Google Shape;143;p47"/>
          <p:cNvSpPr/>
          <p:nvPr/>
        </p:nvSpPr>
        <p:spPr>
          <a:xfrm>
            <a:off x="582903" y="1846397"/>
            <a:ext cx="1025586" cy="1024496"/>
          </a:xfrm>
          <a:prstGeom prst="ellipse">
            <a:avLst/>
          </a:prstGeom>
          <a:solidFill>
            <a:srgbClr val="FCC002"/>
          </a:solidFill>
          <a:ln>
            <a:noFill/>
          </a:ln>
        </p:spPr>
        <p:txBody>
          <a:bodyPr spcFirstLastPara="1" wrap="square" lIns="65000" tIns="65000" rIns="65000" bIns="65000" anchor="ctr" anchorCtr="0">
            <a:noAutofit/>
          </a:bodyPr>
          <a:lstStyle/>
          <a:p>
            <a:pPr marL="0" marR="0" lvl="0" indent="0" algn="ctr" rtl="0">
              <a:spcBef>
                <a:spcPts val="0"/>
              </a:spcBef>
              <a:spcAft>
                <a:spcPts val="0"/>
              </a:spcAft>
              <a:buNone/>
            </a:pPr>
            <a:endParaRPr sz="1800">
              <a:solidFill>
                <a:srgbClr val="41B7C8"/>
              </a:solidFill>
              <a:latin typeface="Calibri"/>
              <a:ea typeface="Calibri"/>
              <a:cs typeface="Calibri"/>
              <a:sym typeface="Calibri"/>
            </a:endParaRPr>
          </a:p>
        </p:txBody>
      </p:sp>
      <p:pic>
        <p:nvPicPr>
          <p:cNvPr id="144" name="Google Shape;144;p47"/>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45" name="Google Shape;145;p47"/>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47"/>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49"/>
          <p:cNvSpPr/>
          <p:nvPr/>
        </p:nvSpPr>
        <p:spPr>
          <a:xfrm>
            <a:off x="558706" y="1744852"/>
            <a:ext cx="11074588" cy="4768934"/>
          </a:xfrm>
          <a:prstGeom prst="rect">
            <a:avLst/>
          </a:prstGeom>
          <a:solidFill>
            <a:schemeClr val="lt1"/>
          </a:solidFill>
          <a:ln w="28575" cap="flat" cmpd="sng">
            <a:solidFill>
              <a:srgbClr val="0069B4"/>
            </a:solidFill>
            <a:prstDash val="solid"/>
            <a:miter lim="800000"/>
            <a:headEnd type="none" w="sm" len="sm"/>
            <a:tailEnd type="none" w="sm" len="sm"/>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p:txBody>
      </p:sp>
      <p:pic>
        <p:nvPicPr>
          <p:cNvPr id="150" name="Google Shape;150;p49"/>
          <p:cNvPicPr preferRelativeResize="0"/>
          <p:nvPr/>
        </p:nvPicPr>
        <p:blipFill rotWithShape="1">
          <a:blip r:embed="rId3">
            <a:alphaModFix/>
          </a:blip>
          <a:srcRect/>
          <a:stretch/>
        </p:blipFill>
        <p:spPr>
          <a:xfrm>
            <a:off x="10575486" y="152363"/>
            <a:ext cx="1495758" cy="1405711"/>
          </a:xfrm>
          <a:prstGeom prst="rect">
            <a:avLst/>
          </a:prstGeom>
          <a:noFill/>
          <a:ln>
            <a:noFill/>
          </a:ln>
        </p:spPr>
      </p:pic>
      <p:sp>
        <p:nvSpPr>
          <p:cNvPr id="151" name="Google Shape;151;p49"/>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
          <p:cNvSpPr/>
          <p:nvPr/>
        </p:nvSpPr>
        <p:spPr>
          <a:xfrm>
            <a:off x="6419987" y="1973936"/>
            <a:ext cx="4792762" cy="280072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400" dirty="0">
                <a:solidFill>
                  <a:schemeClr val="lt1"/>
                </a:solidFill>
                <a:latin typeface="Aptos Light" panose="020B0004020202020204" pitchFamily="34" charset="0"/>
              </a:rPr>
              <a:t>Ocean Data Information System</a:t>
            </a:r>
            <a:br>
              <a:rPr lang="en-US" sz="4400" dirty="0">
                <a:solidFill>
                  <a:schemeClr val="lt1"/>
                </a:solidFill>
                <a:latin typeface="Aptos Light" panose="020B0004020202020204" pitchFamily="34" charset="0"/>
              </a:rPr>
            </a:br>
            <a:r>
              <a:rPr lang="en-US" sz="4400" dirty="0">
                <a:solidFill>
                  <a:schemeClr val="lt1"/>
                </a:solidFill>
                <a:latin typeface="Aptos Light" panose="020B0004020202020204" pitchFamily="34" charset="0"/>
              </a:rPr>
              <a:t>Steering Group Meeting </a:t>
            </a:r>
          </a:p>
        </p:txBody>
      </p:sp>
      <p:sp>
        <p:nvSpPr>
          <p:cNvPr id="159" name="Google Shape;159;p1"/>
          <p:cNvSpPr/>
          <p:nvPr/>
        </p:nvSpPr>
        <p:spPr>
          <a:xfrm>
            <a:off x="4241354" y="5207559"/>
            <a:ext cx="393750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i="0" u="none" strike="noStrike" cap="none" dirty="0">
                <a:solidFill>
                  <a:schemeClr val="bg1"/>
                </a:solidFill>
                <a:latin typeface="Aptos Light" panose="020B0004020202020204" pitchFamily="34" charset="0"/>
                <a:sym typeface="Arial"/>
              </a:rPr>
              <a:t>Meeting 21 April 2026</a:t>
            </a:r>
            <a:endParaRPr sz="2800" i="0" u="none" strike="noStrike" cap="none" dirty="0">
              <a:solidFill>
                <a:schemeClr val="bg1"/>
              </a:solidFill>
              <a:latin typeface="Aptos Light" panose="020B000402020202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6D1FD-87C9-20FA-CBD4-84F29AF17B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F01C8-DBE6-160E-77B2-0B689A04F34E}"/>
              </a:ext>
            </a:extLst>
          </p:cNvPr>
          <p:cNvSpPr>
            <a:spLocks noGrp="1"/>
          </p:cNvSpPr>
          <p:nvPr>
            <p:ph type="ctrTitle"/>
          </p:nvPr>
        </p:nvSpPr>
        <p:spPr/>
        <p:txBody>
          <a:bodyPr/>
          <a:lstStyle/>
          <a:p>
            <a:r>
              <a:rPr lang="en-US" sz="4800" dirty="0">
                <a:solidFill>
                  <a:srgbClr val="0069B4"/>
                </a:solidFill>
              </a:rPr>
              <a:t>3 IODE XXIX Preparation</a:t>
            </a:r>
          </a:p>
        </p:txBody>
      </p:sp>
    </p:spTree>
    <p:extLst>
      <p:ext uri="{BB962C8B-B14F-4D97-AF65-F5344CB8AC3E}">
        <p14:creationId xmlns:p14="http://schemas.microsoft.com/office/powerpoint/2010/main" val="4110445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E5A3FCFF-C6D8-4BF4-B065-778DB338B70C}"/>
            </a:ext>
          </a:extLst>
        </p:cNvPr>
        <p:cNvGrpSpPr/>
        <p:nvPr/>
      </p:nvGrpSpPr>
      <p:grpSpPr>
        <a:xfrm>
          <a:off x="0" y="0"/>
          <a:ext cx="0" cy="0"/>
          <a:chOff x="0" y="0"/>
          <a:chExt cx="0" cy="0"/>
        </a:xfrm>
      </p:grpSpPr>
      <p:sp>
        <p:nvSpPr>
          <p:cNvPr id="173" name="Google Shape;173;p4">
            <a:extLst>
              <a:ext uri="{FF2B5EF4-FFF2-40B4-BE49-F238E27FC236}">
                <a16:creationId xmlns:a16="http://schemas.microsoft.com/office/drawing/2014/main" id="{27C4EE06-EEB8-5CDC-8C0A-109887680EC7}"/>
              </a:ext>
            </a:extLst>
          </p:cNvPr>
          <p:cNvSpPr txBox="1"/>
          <p:nvPr/>
        </p:nvSpPr>
        <p:spPr>
          <a:xfrm>
            <a:off x="425648" y="555012"/>
            <a:ext cx="6896036" cy="562157"/>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800" b="1" i="0" u="none" strike="noStrike" cap="none" dirty="0">
                <a:solidFill>
                  <a:srgbClr val="0069B4"/>
                </a:solidFill>
                <a:latin typeface="Aptos Light" panose="020B0004020202020204" pitchFamily="34" charset="0"/>
                <a:sym typeface="Arial"/>
              </a:rPr>
              <a:t>3 Key topics to present / report to IODE XXIX?</a:t>
            </a:r>
          </a:p>
        </p:txBody>
      </p:sp>
      <p:sp>
        <p:nvSpPr>
          <p:cNvPr id="3" name="TextBox 2">
            <a:extLst>
              <a:ext uri="{FF2B5EF4-FFF2-40B4-BE49-F238E27FC236}">
                <a16:creationId xmlns:a16="http://schemas.microsoft.com/office/drawing/2014/main" id="{F698F660-1F9A-3B12-333E-C1435AF3DD1C}"/>
              </a:ext>
            </a:extLst>
          </p:cNvPr>
          <p:cNvSpPr txBox="1"/>
          <p:nvPr/>
        </p:nvSpPr>
        <p:spPr>
          <a:xfrm>
            <a:off x="476655" y="1506518"/>
            <a:ext cx="10236263" cy="2067682"/>
          </a:xfrm>
          <a:prstGeom prst="rect">
            <a:avLst/>
          </a:prstGeom>
          <a:noFill/>
        </p:spPr>
        <p:txBody>
          <a:bodyPr wrap="square">
            <a:spAutoFit/>
          </a:bodyPr>
          <a:lstStyle/>
          <a:p>
            <a:pPr lvl="0">
              <a:spcAft>
                <a:spcPts val="800"/>
              </a:spcAft>
              <a:tabLst>
                <a:tab pos="457200" algn="l"/>
              </a:tabLst>
            </a:pPr>
            <a:r>
              <a:rPr lang="en-US" sz="2000" b="1" dirty="0">
                <a:latin typeface="Aptos Light" panose="020B0004020202020204" pitchFamily="34" charset="0"/>
              </a:rPr>
              <a:t>Discussion</a:t>
            </a:r>
          </a:p>
          <a:p>
            <a:pPr marL="285750" lvl="0" indent="-285750">
              <a:spcAft>
                <a:spcPts val="800"/>
              </a:spcAft>
              <a:buFont typeface="Arial" panose="020B0604020202020204" pitchFamily="34" charset="0"/>
              <a:buChar char="•"/>
              <a:tabLst>
                <a:tab pos="457200" algn="l"/>
              </a:tabLst>
            </a:pPr>
            <a:r>
              <a:rPr lang="en-US" sz="2000" dirty="0">
                <a:latin typeface="Aptos Light" panose="020B0004020202020204" pitchFamily="34" charset="0"/>
              </a:rPr>
              <a:t>Work plan</a:t>
            </a:r>
          </a:p>
          <a:p>
            <a:pPr marL="285750" lvl="0" indent="-285750">
              <a:spcAft>
                <a:spcPts val="800"/>
              </a:spcAft>
              <a:buFont typeface="Arial" panose="020B0604020202020204" pitchFamily="34" charset="0"/>
              <a:buChar char="•"/>
              <a:tabLst>
                <a:tab pos="457200" algn="l"/>
              </a:tabLst>
            </a:pPr>
            <a:r>
              <a:rPr lang="en-US" sz="2000" dirty="0">
                <a:latin typeface="Aptos Light" panose="020B0004020202020204" pitchFamily="34" charset="0"/>
              </a:rPr>
              <a:t>Needs assessment</a:t>
            </a:r>
          </a:p>
          <a:p>
            <a:pPr marL="285750" lvl="0" indent="-285750">
              <a:spcAft>
                <a:spcPts val="800"/>
              </a:spcAft>
              <a:buFont typeface="Arial" panose="020B0604020202020204" pitchFamily="34" charset="0"/>
              <a:buChar char="•"/>
              <a:tabLst>
                <a:tab pos="457200" algn="l"/>
              </a:tabLst>
            </a:pPr>
            <a:r>
              <a:rPr lang="en-US" sz="2000" dirty="0">
                <a:latin typeface="Aptos Light" panose="020B0004020202020204" pitchFamily="34" charset="0"/>
              </a:rPr>
              <a:t>IOC Data Architecture – refined concept note </a:t>
            </a:r>
            <a:endParaRPr lang="en-US" sz="2000" i="1" kern="100" dirty="0">
              <a:solidFill>
                <a:srgbClr val="000000"/>
              </a:solidFill>
              <a:effectLst/>
              <a:highlight>
                <a:srgbClr val="FFFF00"/>
              </a:highlight>
              <a:latin typeface="Aptos Light" panose="020B0004020202020204" pitchFamily="34" charset="0"/>
              <a:ea typeface="Aptos" panose="020B0004020202020204" pitchFamily="34" charset="0"/>
              <a:cs typeface="Times New Roman" panose="02020603050405020304" pitchFamily="18" charset="0"/>
            </a:endParaRPr>
          </a:p>
          <a:p>
            <a:pPr marR="0" lvl="0">
              <a:lnSpc>
                <a:spcPct val="150000"/>
              </a:lnSpc>
              <a:spcAft>
                <a:spcPts val="800"/>
              </a:spcAft>
              <a:tabLst>
                <a:tab pos="457200" algn="l"/>
              </a:tabLst>
            </a:pPr>
            <a:endParaRPr lang="en-US" sz="1600" i="1" kern="100" dirty="0">
              <a:highlight>
                <a:srgbClr val="FFFF00"/>
              </a:highlight>
              <a:latin typeface="Aptos Light"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3684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E964F-9006-8DBB-6B28-400C2AC1C0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86424A-E028-0A28-CA21-8B3D08AA66CA}"/>
              </a:ext>
            </a:extLst>
          </p:cNvPr>
          <p:cNvSpPr>
            <a:spLocks noGrp="1"/>
          </p:cNvSpPr>
          <p:nvPr>
            <p:ph type="ctrTitle"/>
          </p:nvPr>
        </p:nvSpPr>
        <p:spPr/>
        <p:txBody>
          <a:bodyPr/>
          <a:lstStyle/>
          <a:p>
            <a:r>
              <a:rPr lang="en-US" sz="4800" dirty="0">
                <a:solidFill>
                  <a:srgbClr val="0069B4"/>
                </a:solidFill>
              </a:rPr>
              <a:t>Agenda</a:t>
            </a:r>
          </a:p>
        </p:txBody>
      </p:sp>
    </p:spTree>
    <p:extLst>
      <p:ext uri="{BB962C8B-B14F-4D97-AF65-F5344CB8AC3E}">
        <p14:creationId xmlns:p14="http://schemas.microsoft.com/office/powerpoint/2010/main" val="244751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56FB7384-C129-C61E-1390-BA742E1D406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272DB25-C41B-EFC1-FA4C-B40C50D55862}"/>
              </a:ext>
            </a:extLst>
          </p:cNvPr>
          <p:cNvSpPr txBox="1"/>
          <p:nvPr/>
        </p:nvSpPr>
        <p:spPr>
          <a:xfrm>
            <a:off x="3232826" y="1506518"/>
            <a:ext cx="7169285" cy="3647602"/>
          </a:xfrm>
          <a:prstGeom prst="rect">
            <a:avLst/>
          </a:prstGeom>
          <a:noFill/>
        </p:spPr>
        <p:txBody>
          <a:bodyPr wrap="square">
            <a:spAutoFit/>
          </a:bodyPr>
          <a:lstStyle/>
          <a:p>
            <a:pPr marL="342900" marR="0" lvl="0" indent="-342900">
              <a:lnSpc>
                <a:spcPct val="150000"/>
              </a:lnSpc>
              <a:spcAft>
                <a:spcPts val="800"/>
              </a:spcAft>
              <a:buFont typeface="+mj-lt"/>
              <a:buAutoNum type="arabicPeriod"/>
              <a:tabLst>
                <a:tab pos="457200" algn="l"/>
              </a:tabLst>
            </a:pPr>
            <a:r>
              <a:rPr lang="en-US" sz="1600" kern="0" dirty="0">
                <a:solidFill>
                  <a:srgbClr val="000000"/>
                </a:solidFill>
                <a:effectLst/>
                <a:latin typeface="Aptos Light" panose="020B0004020202020204" pitchFamily="34" charset="0"/>
                <a:ea typeface="Times New Roman" panose="02020603050405020304" pitchFamily="18" charset="0"/>
                <a:cs typeface="Times New Roman" panose="02020603050405020304" pitchFamily="18" charset="0"/>
              </a:rPr>
              <a:t>Support for NODC's</a:t>
            </a:r>
            <a:br>
              <a:rPr lang="en-US" sz="1600" kern="0" dirty="0">
                <a:solidFill>
                  <a:srgbClr val="000000"/>
                </a:solidFill>
                <a:effectLst/>
                <a:latin typeface="Aptos Light" panose="020B0004020202020204" pitchFamily="34" charset="0"/>
                <a:ea typeface="Times New Roman" panose="02020603050405020304" pitchFamily="18" charset="0"/>
                <a:cs typeface="Times New Roman" panose="02020603050405020304" pitchFamily="18" charset="0"/>
              </a:rPr>
            </a:br>
            <a:r>
              <a:rPr lang="en-US" sz="1600" kern="0" dirty="0">
                <a:solidFill>
                  <a:srgbClr val="000000"/>
                </a:solidFill>
                <a:effectLst/>
                <a:latin typeface="Aptos Light" panose="020B0004020202020204" pitchFamily="34" charset="0"/>
                <a:ea typeface="Times New Roman" panose="02020603050405020304" pitchFamily="18" charset="0"/>
                <a:cs typeface="Times New Roman" panose="02020603050405020304" pitchFamily="18" charset="0"/>
              </a:rPr>
              <a:t>a) Update on the Task Team on Communication </a:t>
            </a:r>
            <a:br>
              <a:rPr lang="en-US" sz="1600" kern="0" dirty="0">
                <a:solidFill>
                  <a:srgbClr val="000000"/>
                </a:solidFill>
                <a:effectLst/>
                <a:latin typeface="Aptos Light" panose="020B0004020202020204" pitchFamily="34" charset="0"/>
                <a:ea typeface="Times New Roman" panose="02020603050405020304" pitchFamily="18" charset="0"/>
                <a:cs typeface="Times New Roman" panose="02020603050405020304" pitchFamily="18" charset="0"/>
              </a:rPr>
            </a:br>
            <a:r>
              <a:rPr lang="en-US" sz="1600" kern="0" dirty="0">
                <a:solidFill>
                  <a:srgbClr val="000000"/>
                </a:solidFill>
                <a:effectLst/>
                <a:latin typeface="Aptos Light" panose="020B0004020202020204" pitchFamily="34" charset="0"/>
                <a:ea typeface="Times New Roman" panose="02020603050405020304" pitchFamily="18" charset="0"/>
                <a:cs typeface="Times New Roman" panose="02020603050405020304" pitchFamily="18" charset="0"/>
              </a:rPr>
              <a:t>b) What can the SG do/mean for the NODC's</a:t>
            </a:r>
            <a:br>
              <a:rPr lang="en-US" sz="1600" kern="0" dirty="0">
                <a:solidFill>
                  <a:srgbClr val="000000"/>
                </a:solidFill>
                <a:effectLst/>
                <a:latin typeface="Aptos Light" panose="020B0004020202020204" pitchFamily="34" charset="0"/>
                <a:ea typeface="Times New Roman" panose="02020603050405020304" pitchFamily="18" charset="0"/>
                <a:cs typeface="Times New Roman" panose="02020603050405020304" pitchFamily="18" charset="0"/>
              </a:rPr>
            </a:br>
            <a:r>
              <a:rPr lang="en-US" sz="1600" kern="0" dirty="0">
                <a:solidFill>
                  <a:srgbClr val="000000"/>
                </a:solidFill>
                <a:effectLst/>
                <a:latin typeface="Aptos Light" panose="020B0004020202020204" pitchFamily="34" charset="0"/>
                <a:ea typeface="Times New Roman" panose="02020603050405020304" pitchFamily="18" charset="0"/>
                <a:cs typeface="Times New Roman" panose="02020603050405020304" pitchFamily="18" charset="0"/>
              </a:rPr>
              <a:t>c) How can ODIS increase the health of the NDOC’s</a:t>
            </a:r>
          </a:p>
          <a:p>
            <a:pPr marR="0" lvl="0">
              <a:spcAft>
                <a:spcPts val="800"/>
              </a:spcAft>
              <a:tabLst>
                <a:tab pos="457200" algn="l"/>
              </a:tabLst>
            </a:pPr>
            <a:endParaRPr lang="en-US" sz="1600" kern="0" dirty="0">
              <a:solidFill>
                <a:srgbClr val="000000"/>
              </a:solidFill>
              <a:effectLst/>
              <a:latin typeface="Aptos Light"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50000"/>
              </a:lnSpc>
              <a:spcAft>
                <a:spcPts val="800"/>
              </a:spcAft>
              <a:buFont typeface="+mj-lt"/>
              <a:buAutoNum type="arabicPeriod"/>
              <a:tabLst>
                <a:tab pos="457200" algn="l"/>
              </a:tabLst>
            </a:pPr>
            <a:r>
              <a:rPr lang="en-US" sz="1600" kern="0" dirty="0">
                <a:solidFill>
                  <a:srgbClr val="000000"/>
                </a:solidFill>
                <a:effectLst/>
                <a:latin typeface="Aptos Light" panose="020B0004020202020204" pitchFamily="34" charset="0"/>
                <a:ea typeface="Times New Roman" panose="02020603050405020304" pitchFamily="18" charset="0"/>
                <a:cs typeface="Times New Roman" panose="02020603050405020304" pitchFamily="18" charset="0"/>
              </a:rPr>
              <a:t>Update on the work on-going within ODIS</a:t>
            </a:r>
          </a:p>
          <a:p>
            <a:pPr lvl="2">
              <a:lnSpc>
                <a:spcPct val="150000"/>
              </a:lnSpc>
              <a:spcAft>
                <a:spcPts val="800"/>
              </a:spcAft>
              <a:tabLst>
                <a:tab pos="457200" algn="l"/>
              </a:tabLst>
            </a:pPr>
            <a:r>
              <a:rPr lang="en-US" sz="1600" dirty="0">
                <a:latin typeface="Aptos Light" panose="020B0004020202020204" pitchFamily="34" charset="0"/>
                <a:ea typeface="Times New Roman" panose="02020603050405020304" pitchFamily="18" charset="0"/>
                <a:cs typeface="Times New Roman" panose="02020603050405020304" pitchFamily="18" charset="0"/>
              </a:rPr>
              <a:t>	</a:t>
            </a:r>
            <a:r>
              <a:rPr lang="en-US" sz="1600" kern="0" dirty="0">
                <a:solidFill>
                  <a:srgbClr val="000000"/>
                </a:solidFill>
                <a:effectLst/>
                <a:latin typeface="Aptos Light" panose="020B0004020202020204" pitchFamily="34" charset="0"/>
                <a:ea typeface="Times New Roman" panose="02020603050405020304" pitchFamily="18" charset="0"/>
                <a:cs typeface="Times New Roman" panose="02020603050405020304" pitchFamily="18" charset="0"/>
              </a:rPr>
              <a:t>What needs to be our first focus?</a:t>
            </a:r>
          </a:p>
          <a:p>
            <a:pPr lvl="2">
              <a:spcAft>
                <a:spcPts val="800"/>
              </a:spcAft>
              <a:tabLst>
                <a:tab pos="457200" algn="l"/>
              </a:tabLst>
            </a:pPr>
            <a:endParaRPr lang="en-US" sz="1600" kern="0" dirty="0">
              <a:solidFill>
                <a:srgbClr val="000000"/>
              </a:solidFill>
              <a:effectLst/>
              <a:latin typeface="Aptos Light" panose="020B0004020202020204" pitchFamily="34" charset="0"/>
              <a:ea typeface="Times New Roman" panose="02020603050405020304" pitchFamily="18" charset="0"/>
              <a:cs typeface="Times New Roman" panose="02020603050405020304" pitchFamily="18" charset="0"/>
            </a:endParaRPr>
          </a:p>
          <a:p>
            <a:pPr marL="342900" marR="0" lvl="0" indent="-342900">
              <a:lnSpc>
                <a:spcPct val="150000"/>
              </a:lnSpc>
              <a:spcAft>
                <a:spcPts val="800"/>
              </a:spcAft>
              <a:buFont typeface="+mj-lt"/>
              <a:buAutoNum type="arabicPeriod"/>
              <a:tabLst>
                <a:tab pos="457200" algn="l"/>
              </a:tabLst>
            </a:pPr>
            <a:r>
              <a:rPr lang="en-US" sz="1600" kern="0" dirty="0">
                <a:solidFill>
                  <a:srgbClr val="000000"/>
                </a:solidFill>
                <a:effectLst/>
                <a:latin typeface="Aptos Light" panose="020B0004020202020204" pitchFamily="34" charset="0"/>
                <a:ea typeface="Times New Roman" panose="02020603050405020304" pitchFamily="18" charset="0"/>
                <a:cs typeface="Times New Roman" panose="02020603050405020304" pitchFamily="18" charset="0"/>
              </a:rPr>
              <a:t>What does ODIS want to communicate to the IODE-29 Session (Oct 2026)</a:t>
            </a:r>
          </a:p>
        </p:txBody>
      </p:sp>
      <p:sp>
        <p:nvSpPr>
          <p:cNvPr id="4" name="TextBox 3">
            <a:extLst>
              <a:ext uri="{FF2B5EF4-FFF2-40B4-BE49-F238E27FC236}">
                <a16:creationId xmlns:a16="http://schemas.microsoft.com/office/drawing/2014/main" id="{B64674A2-CB1B-5E47-02DF-078F356B8178}"/>
              </a:ext>
            </a:extLst>
          </p:cNvPr>
          <p:cNvSpPr txBox="1"/>
          <p:nvPr/>
        </p:nvSpPr>
        <p:spPr>
          <a:xfrm>
            <a:off x="3116094" y="622572"/>
            <a:ext cx="2107660" cy="584775"/>
          </a:xfrm>
          <a:prstGeom prst="rect">
            <a:avLst/>
          </a:prstGeom>
          <a:noFill/>
        </p:spPr>
        <p:txBody>
          <a:bodyPr wrap="square" rtlCol="0">
            <a:spAutoFit/>
          </a:bodyPr>
          <a:lstStyle/>
          <a:p>
            <a:r>
              <a:rPr lang="en-US" sz="3200" b="1" dirty="0">
                <a:solidFill>
                  <a:srgbClr val="0069B4"/>
                </a:solidFill>
                <a:latin typeface="Aptos Light" panose="020B0004020202020204" pitchFamily="34" charset="0"/>
                <a:ea typeface="Times New Roman" panose="02020603050405020304" pitchFamily="18" charset="0"/>
                <a:cs typeface="Times New Roman" panose="02020603050405020304" pitchFamily="18" charset="0"/>
              </a:rPr>
              <a:t>Agenda</a:t>
            </a:r>
            <a:endParaRPr lang="en-US" sz="3200" dirty="0">
              <a:solidFill>
                <a:srgbClr val="0069B4"/>
              </a:solidFill>
              <a:latin typeface="Aptos Light" panose="020B0004020202020204" pitchFamily="34" charset="0"/>
            </a:endParaRPr>
          </a:p>
        </p:txBody>
      </p:sp>
    </p:spTree>
    <p:extLst>
      <p:ext uri="{BB962C8B-B14F-4D97-AF65-F5344CB8AC3E}">
        <p14:creationId xmlns:p14="http://schemas.microsoft.com/office/powerpoint/2010/main" val="188784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17052-31B6-0B01-131C-02A30B5058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1F76CF-B67D-FE87-B863-843E1B78118C}"/>
              </a:ext>
            </a:extLst>
          </p:cNvPr>
          <p:cNvSpPr>
            <a:spLocks noGrp="1"/>
          </p:cNvSpPr>
          <p:nvPr>
            <p:ph type="ctrTitle"/>
          </p:nvPr>
        </p:nvSpPr>
        <p:spPr/>
        <p:txBody>
          <a:bodyPr/>
          <a:lstStyle/>
          <a:p>
            <a:r>
              <a:rPr lang="en-US" sz="4800" dirty="0">
                <a:solidFill>
                  <a:srgbClr val="0069B4"/>
                </a:solidFill>
              </a:rPr>
              <a:t>1 Support for NODCs</a:t>
            </a:r>
          </a:p>
        </p:txBody>
      </p:sp>
    </p:spTree>
    <p:extLst>
      <p:ext uri="{BB962C8B-B14F-4D97-AF65-F5344CB8AC3E}">
        <p14:creationId xmlns:p14="http://schemas.microsoft.com/office/powerpoint/2010/main" val="191155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txBox="1"/>
          <p:nvPr/>
        </p:nvSpPr>
        <p:spPr>
          <a:xfrm>
            <a:off x="425648" y="555012"/>
            <a:ext cx="6896036" cy="562157"/>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800" b="1" i="0" u="none" strike="noStrike" cap="none" dirty="0">
                <a:solidFill>
                  <a:srgbClr val="0069B4"/>
                </a:solidFill>
                <a:latin typeface="Aptos Light" panose="020B0004020202020204" pitchFamily="34" charset="0"/>
                <a:sym typeface="Arial"/>
              </a:rPr>
              <a:t>Task Team on Communication - Update</a:t>
            </a:r>
          </a:p>
        </p:txBody>
      </p:sp>
      <p:sp>
        <p:nvSpPr>
          <p:cNvPr id="3" name="TextBox 2">
            <a:extLst>
              <a:ext uri="{FF2B5EF4-FFF2-40B4-BE49-F238E27FC236}">
                <a16:creationId xmlns:a16="http://schemas.microsoft.com/office/drawing/2014/main" id="{124CCA6C-DA44-FFAD-B362-9D3C5B4AE2A0}"/>
              </a:ext>
            </a:extLst>
          </p:cNvPr>
          <p:cNvSpPr txBox="1"/>
          <p:nvPr/>
        </p:nvSpPr>
        <p:spPr>
          <a:xfrm>
            <a:off x="425648" y="1407560"/>
            <a:ext cx="11228088" cy="4708981"/>
          </a:xfrm>
          <a:prstGeom prst="rect">
            <a:avLst/>
          </a:prstGeom>
          <a:noFill/>
        </p:spPr>
        <p:txBody>
          <a:bodyPr wrap="square">
            <a:spAutoFit/>
          </a:bodyPr>
          <a:lstStyle/>
          <a:p>
            <a:pPr marR="0" lvl="0">
              <a:spcAft>
                <a:spcPts val="600"/>
              </a:spcAft>
              <a:tabLst>
                <a:tab pos="457200" algn="l"/>
              </a:tabLst>
            </a:pPr>
            <a:r>
              <a:rPr lang="en-US" sz="1600" b="1"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Key Messages</a:t>
            </a:r>
          </a:p>
          <a:p>
            <a:pPr marR="0" lvl="0">
              <a:spcAft>
                <a:spcPts val="600"/>
              </a:spcAft>
              <a:tabLst>
                <a:tab pos="457200" algn="l"/>
              </a:tabLst>
            </a:pPr>
            <a:r>
              <a:rPr lang="en-US" sz="1600" b="1" kern="100" dirty="0">
                <a:solidFill>
                  <a:srgbClr val="0069B4"/>
                </a:solidFill>
                <a:effectLst/>
                <a:latin typeface="Aptos Light" panose="020B0004020202020204" pitchFamily="34" charset="0"/>
                <a:ea typeface="Aptos" panose="020B0004020202020204" pitchFamily="34" charset="0"/>
                <a:cs typeface="Times New Roman" panose="02020603050405020304" pitchFamily="18" charset="0"/>
              </a:rPr>
              <a:t>ODIS SG has been reconstituted and is now meeting regularly to progress work on ODIS and towards an IOC Data Architecture</a:t>
            </a:r>
          </a:p>
          <a:p>
            <a:pPr marR="0" lvl="0">
              <a:spcAft>
                <a:spcPts val="600"/>
              </a:spcAft>
              <a:tabLst>
                <a:tab pos="457200" algn="l"/>
              </a:tabLst>
            </a:pPr>
            <a:r>
              <a:rPr lang="en-US" sz="1600" b="1" kern="100" dirty="0">
                <a:solidFill>
                  <a:srgbClr val="0069B4"/>
                </a:solidFill>
                <a:effectLst/>
                <a:latin typeface="Aptos Light" panose="020B0004020202020204" pitchFamily="34" charset="0"/>
                <a:ea typeface="Aptos" panose="020B0004020202020204" pitchFamily="34" charset="0"/>
                <a:cs typeface="Times New Roman" panose="02020603050405020304" pitchFamily="18" charset="0"/>
              </a:rPr>
              <a:t>ODIS SG </a:t>
            </a:r>
            <a:r>
              <a:rPr lang="en-US" sz="1600" b="1" kern="100" dirty="0" err="1">
                <a:solidFill>
                  <a:srgbClr val="0069B4"/>
                </a:solidFill>
                <a:effectLst/>
                <a:latin typeface="Aptos Light" panose="020B0004020202020204" pitchFamily="34" charset="0"/>
                <a:ea typeface="Aptos" panose="020B0004020202020204" pitchFamily="34" charset="0"/>
                <a:cs typeface="Times New Roman" panose="02020603050405020304" pitchFamily="18" charset="0"/>
              </a:rPr>
              <a:t>recognises</a:t>
            </a:r>
            <a:r>
              <a:rPr lang="en-US" sz="1600" b="1" kern="100" dirty="0">
                <a:solidFill>
                  <a:srgbClr val="0069B4"/>
                </a:solidFill>
                <a:effectLst/>
                <a:latin typeface="Aptos Light" panose="020B0004020202020204" pitchFamily="34" charset="0"/>
                <a:ea typeface="Aptos" panose="020B0004020202020204" pitchFamily="34" charset="0"/>
                <a:cs typeface="Times New Roman" panose="02020603050405020304" pitchFamily="18" charset="0"/>
              </a:rPr>
              <a:t>: </a:t>
            </a:r>
          </a:p>
          <a:p>
            <a:pPr marL="569913" lvl="8" indent="-284163">
              <a:spcAft>
                <a:spcPts val="600"/>
              </a:spcAft>
              <a:buFont typeface="Arial" panose="020B0604020202020204" pitchFamily="34" charset="0"/>
              <a:buChar char="•"/>
              <a:tabLst>
                <a:tab pos="457200" algn="l"/>
                <a:tab pos="569913"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The effort many NODCs and ADUs have put in to connecting to the ODIS Architecture</a:t>
            </a:r>
          </a:p>
          <a:p>
            <a:pPr marL="569913" lvl="3" indent="-284163">
              <a:spcAft>
                <a:spcPts val="600"/>
              </a:spcAft>
              <a:buFont typeface="Arial" panose="020B0604020202020204" pitchFamily="34" charset="0"/>
              <a:buChar char="•"/>
              <a:tabLst>
                <a:tab pos="457200" algn="l"/>
                <a:tab pos="569913"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That the ODIS interface and search tool have been offline for some time</a:t>
            </a:r>
          </a:p>
          <a:p>
            <a:pPr marL="569913" lvl="3" indent="-284163">
              <a:spcAft>
                <a:spcPts val="600"/>
              </a:spcAft>
              <a:buFont typeface="Arial" panose="020B0604020202020204" pitchFamily="34" charset="0"/>
              <a:buChar char="•"/>
              <a:tabLst>
                <a:tab pos="457200" algn="l"/>
                <a:tab pos="569913"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That this has caused some uncertainty in the community</a:t>
            </a:r>
          </a:p>
          <a:p>
            <a:pPr marR="0" lvl="0">
              <a:spcAft>
                <a:spcPts val="600"/>
              </a:spcAft>
              <a:tabLst>
                <a:tab pos="457200" algn="l"/>
              </a:tabLst>
            </a:pPr>
            <a:r>
              <a:rPr lang="en-US" sz="1600" b="1" kern="100" dirty="0">
                <a:solidFill>
                  <a:srgbClr val="0069B4"/>
                </a:solidFill>
                <a:effectLst/>
                <a:latin typeface="Aptos Light" panose="020B0004020202020204" pitchFamily="34" charset="0"/>
                <a:ea typeface="Aptos" panose="020B0004020202020204" pitchFamily="34" charset="0"/>
                <a:cs typeface="Times New Roman" panose="02020603050405020304" pitchFamily="18" charset="0"/>
              </a:rPr>
              <a:t>ODIS SG notes: </a:t>
            </a:r>
          </a:p>
          <a:p>
            <a:pPr marL="569913" lvl="0" indent="-284163">
              <a:spcAft>
                <a:spcPts val="600"/>
              </a:spcAft>
              <a:buFont typeface="Arial" panose="020B0604020202020204" pitchFamily="34" charset="0"/>
              <a:buChar char="•"/>
              <a:tabLst>
                <a:tab pos="796925" algn="l"/>
                <a:tab pos="973138"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That ODIS as a system is more than just the technology and the ODIS Architecture</a:t>
            </a:r>
            <a:r>
              <a:rPr lang="en-US" sz="1600" kern="100" dirty="0">
                <a:latin typeface="Aptos Light" panose="020B0004020202020204" pitchFamily="34" charset="0"/>
                <a:ea typeface="Aptos" panose="020B0004020202020204" pitchFamily="34" charset="0"/>
                <a:cs typeface="Times New Roman" panose="02020603050405020304" pitchFamily="18" charset="0"/>
              </a:rPr>
              <a:t>, as is recognized in its new mandate</a:t>
            </a:r>
            <a:endPar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endParaRPr>
          </a:p>
          <a:p>
            <a:pPr marL="569913" marR="0" lvl="0" indent="-284163">
              <a:spcAft>
                <a:spcPts val="600"/>
              </a:spcAft>
              <a:buFont typeface="Arial" panose="020B0604020202020204" pitchFamily="34" charset="0"/>
              <a:buChar char="•"/>
              <a:tabLst>
                <a:tab pos="796925" algn="l"/>
                <a:tab pos="973138"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The NODCs and ADUs globally need further support and guidance from the IODE Committee and Secretariat</a:t>
            </a:r>
          </a:p>
          <a:p>
            <a:pPr marL="569913" marR="0" lvl="0" indent="-284163">
              <a:spcAft>
                <a:spcPts val="600"/>
              </a:spcAft>
              <a:buFont typeface="Arial" panose="020B0604020202020204" pitchFamily="34" charset="0"/>
              <a:buChar char="•"/>
              <a:tabLst>
                <a:tab pos="796925" algn="l"/>
                <a:tab pos="973138"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The current challenges at the Secretariat to support the IODE due to current limited resources, related to budget freezes put in place by UNESCO in 2025 and the absence of an approved UNESCO budget until April 2026</a:t>
            </a:r>
          </a:p>
          <a:p>
            <a:pPr marL="569913" marR="0" lvl="0" indent="-284163">
              <a:spcAft>
                <a:spcPts val="600"/>
              </a:spcAft>
              <a:buFont typeface="Arial" panose="020B0604020202020204" pitchFamily="34" charset="0"/>
              <a:buChar char="•"/>
              <a:tabLst>
                <a:tab pos="796925" algn="l"/>
                <a:tab pos="973138"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IOC Assembly 33 approved the development of an IOC Data Architecture: </a:t>
            </a:r>
          </a:p>
          <a:p>
            <a:pPr marL="1316038" lvl="1" indent="-284163">
              <a:spcAft>
                <a:spcPts val="600"/>
              </a:spcAft>
              <a:buFont typeface="Courier New" panose="02070309020205020404" pitchFamily="49" charset="0"/>
              <a:buChar char="o"/>
              <a:tabLst>
                <a:tab pos="796925" algn="l"/>
                <a:tab pos="1660525"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To build on work already done in ODIS</a:t>
            </a:r>
          </a:p>
          <a:p>
            <a:pPr marL="1316038" lvl="1" indent="-284163">
              <a:spcAft>
                <a:spcPts val="600"/>
              </a:spcAft>
              <a:buFont typeface="Courier New" panose="02070309020205020404" pitchFamily="49" charset="0"/>
              <a:buChar char="o"/>
              <a:tabLst>
                <a:tab pos="796925" algn="l"/>
                <a:tab pos="1660525"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To support creating an exchange of key ocean data to support the needs of IOC Member States and IOC </a:t>
            </a:r>
            <a:r>
              <a:rPr lang="en-US" sz="1600" kern="100" dirty="0" err="1">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programmes</a:t>
            </a:r>
            <a:endPar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6224FD7D-8FEB-CEE8-A3C8-9D0040DBB18A}"/>
            </a:ext>
          </a:extLst>
        </p:cNvPr>
        <p:cNvGrpSpPr/>
        <p:nvPr/>
      </p:nvGrpSpPr>
      <p:grpSpPr>
        <a:xfrm>
          <a:off x="0" y="0"/>
          <a:ext cx="0" cy="0"/>
          <a:chOff x="0" y="0"/>
          <a:chExt cx="0" cy="0"/>
        </a:xfrm>
      </p:grpSpPr>
      <p:sp>
        <p:nvSpPr>
          <p:cNvPr id="173" name="Google Shape;173;p4">
            <a:extLst>
              <a:ext uri="{FF2B5EF4-FFF2-40B4-BE49-F238E27FC236}">
                <a16:creationId xmlns:a16="http://schemas.microsoft.com/office/drawing/2014/main" id="{1B14DEB5-6233-6561-E5EF-AA61DE2180A5}"/>
              </a:ext>
            </a:extLst>
          </p:cNvPr>
          <p:cNvSpPr txBox="1"/>
          <p:nvPr/>
        </p:nvSpPr>
        <p:spPr>
          <a:xfrm>
            <a:off x="425648" y="555012"/>
            <a:ext cx="6896036" cy="562157"/>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800" b="1" i="0" u="none" strike="noStrike" cap="none" dirty="0">
                <a:solidFill>
                  <a:srgbClr val="0069B4"/>
                </a:solidFill>
                <a:latin typeface="Aptos Light" panose="020B0004020202020204" pitchFamily="34" charset="0"/>
                <a:sym typeface="Arial"/>
              </a:rPr>
              <a:t>Task Team on Communication - Update</a:t>
            </a:r>
          </a:p>
        </p:txBody>
      </p:sp>
      <p:sp>
        <p:nvSpPr>
          <p:cNvPr id="3" name="TextBox 2">
            <a:extLst>
              <a:ext uri="{FF2B5EF4-FFF2-40B4-BE49-F238E27FC236}">
                <a16:creationId xmlns:a16="http://schemas.microsoft.com/office/drawing/2014/main" id="{D7A59215-FC17-AC38-17CE-C349E257AB95}"/>
              </a:ext>
            </a:extLst>
          </p:cNvPr>
          <p:cNvSpPr txBox="1"/>
          <p:nvPr/>
        </p:nvSpPr>
        <p:spPr>
          <a:xfrm>
            <a:off x="425648" y="1330700"/>
            <a:ext cx="11292939" cy="4826962"/>
          </a:xfrm>
          <a:prstGeom prst="rect">
            <a:avLst/>
          </a:prstGeom>
          <a:noFill/>
        </p:spPr>
        <p:txBody>
          <a:bodyPr wrap="square">
            <a:spAutoFit/>
          </a:bodyPr>
          <a:lstStyle/>
          <a:p>
            <a:pPr marR="0" lvl="0">
              <a:spcAft>
                <a:spcPts val="600"/>
              </a:spcAft>
              <a:tabLst>
                <a:tab pos="457200" algn="l"/>
              </a:tabLst>
            </a:pPr>
            <a:r>
              <a:rPr lang="en-US" sz="1600" b="1" kern="100" dirty="0">
                <a:solidFill>
                  <a:srgbClr val="0069B4"/>
                </a:solidFill>
                <a:effectLst/>
                <a:latin typeface="Aptos Light" panose="020B0004020202020204" pitchFamily="34" charset="0"/>
                <a:ea typeface="Aptos" panose="020B0004020202020204" pitchFamily="34" charset="0"/>
                <a:cs typeface="Times New Roman" panose="02020603050405020304" pitchFamily="18" charset="0"/>
              </a:rPr>
              <a:t>ODIS SG and IODE Secretariat plans: </a:t>
            </a:r>
          </a:p>
          <a:p>
            <a:pPr marL="285750" lvl="3" indent="-285750">
              <a:spcAft>
                <a:spcPts val="600"/>
              </a:spcAft>
              <a:buFont typeface="Arial" panose="020B0604020202020204" pitchFamily="34" charset="0"/>
              <a:buChar char="•"/>
              <a:tabLst>
                <a:tab pos="457200" algn="l"/>
              </a:tabLst>
            </a:pPr>
            <a:r>
              <a:rPr lang="en-US" sz="1600" b="1"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To restore the interface to the current ODIS search interface as soon as possible </a:t>
            </a:r>
          </a:p>
          <a:p>
            <a:pPr marL="746125" marR="0" lvl="0" indent="-233363">
              <a:spcAft>
                <a:spcPts val="400"/>
              </a:spcAft>
              <a:buFont typeface="Courier New" panose="02070309020205020404" pitchFamily="49" charset="0"/>
              <a:buChar char="o"/>
              <a:tabLst>
                <a:tab pos="457200" algn="l"/>
                <a:tab pos="512763"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For the time being, pause development on the current ODIS Architecture</a:t>
            </a:r>
          </a:p>
          <a:p>
            <a:pPr marL="746125" marR="0" lvl="0" indent="-233363">
              <a:spcAft>
                <a:spcPts val="400"/>
              </a:spcAft>
              <a:buFont typeface="Courier New" panose="02070309020205020404" pitchFamily="49" charset="0"/>
              <a:buChar char="o"/>
              <a:tabLst>
                <a:tab pos="457200" algn="l"/>
                <a:tab pos="512763"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No data will be lost due to the federated nature of the current ODIS Architecture</a:t>
            </a:r>
          </a:p>
          <a:p>
            <a:pPr marL="746125" marR="0" lvl="0" indent="-233363">
              <a:spcAft>
                <a:spcPts val="400"/>
              </a:spcAft>
              <a:buFont typeface="Courier New" panose="02070309020205020404" pitchFamily="49" charset="0"/>
              <a:buChar char="o"/>
              <a:tabLst>
                <a:tab pos="457200" algn="l"/>
                <a:tab pos="512763"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Re-start the ODIS Operations Group (input from Colm required here)</a:t>
            </a:r>
          </a:p>
          <a:p>
            <a:pPr marL="285750" marR="0" lvl="0" indent="-285750">
              <a:spcAft>
                <a:spcPts val="600"/>
              </a:spcAft>
              <a:buFont typeface="Arial" panose="020B0604020202020204" pitchFamily="34" charset="0"/>
              <a:buChar char="•"/>
              <a:tabLst>
                <a:tab pos="457200" algn="l"/>
              </a:tabLst>
            </a:pPr>
            <a:r>
              <a:rPr lang="en-US" sz="1600" b="1"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Issue an RFP for IOC Data Architecture definition (end of April 2026) </a:t>
            </a:r>
          </a:p>
          <a:p>
            <a:pPr marL="855662" marR="0" lvl="0" indent="-285750">
              <a:spcAft>
                <a:spcPts val="400"/>
              </a:spcAft>
              <a:buFont typeface="Courier New" panose="02070309020205020404" pitchFamily="49" charset="0"/>
              <a:buChar char="o"/>
              <a:tabLst>
                <a:tab pos="457200"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Including consultation with the IODE community on what the IOC Data Architecture will deliver</a:t>
            </a:r>
          </a:p>
          <a:p>
            <a:pPr marL="855662" marR="0" lvl="0" indent="-285750">
              <a:spcAft>
                <a:spcPts val="400"/>
              </a:spcAft>
              <a:buFont typeface="Courier New" panose="02070309020205020404" pitchFamily="49" charset="0"/>
              <a:buChar char="o"/>
              <a:tabLst>
                <a:tab pos="457200"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This will build on the work already done by NODCs and ADUs in connecting to ODIS </a:t>
            </a:r>
          </a:p>
          <a:p>
            <a:pPr marL="855662" marR="0" lvl="0" indent="-285750">
              <a:spcAft>
                <a:spcPts val="400"/>
              </a:spcAft>
              <a:buFont typeface="Courier New" panose="02070309020205020404" pitchFamily="49" charset="0"/>
              <a:buChar char="o"/>
              <a:tabLst>
                <a:tab pos="457200"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The expertise developed across the IODE network in publishing structured metadata to connect to ODIS will be key to this</a:t>
            </a:r>
          </a:p>
          <a:p>
            <a:pPr marL="285750" marR="0" lvl="0" indent="-285750">
              <a:spcAft>
                <a:spcPts val="600"/>
              </a:spcAft>
              <a:buFont typeface="Arial" panose="020B0604020202020204" pitchFamily="34" charset="0"/>
              <a:buChar char="•"/>
              <a:tabLst>
                <a:tab pos="457200" algn="l"/>
              </a:tabLst>
            </a:pPr>
            <a:r>
              <a:rPr lang="en-US" sz="1600" b="1"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Identify the most pressing training needs across the IODE community to support maturing and </a:t>
            </a:r>
            <a:r>
              <a:rPr lang="en-US" sz="1600" b="1" kern="100" dirty="0" err="1">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harmonising</a:t>
            </a:r>
            <a:r>
              <a:rPr lang="en-US" sz="1600" b="1"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 of data management processes and practices (May - June 2026)</a:t>
            </a:r>
          </a:p>
          <a:p>
            <a:pPr marL="285750" marR="0" lvl="0" indent="-285750">
              <a:spcAft>
                <a:spcPts val="600"/>
              </a:spcAft>
              <a:buFont typeface="Arial" panose="020B0604020202020204" pitchFamily="34" charset="0"/>
              <a:buChar char="•"/>
              <a:tabLst>
                <a:tab pos="457200" algn="l"/>
              </a:tabLst>
            </a:pPr>
            <a:r>
              <a:rPr lang="en-US" sz="1600" b="1"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Once the ODIS SG approach is more clearly defined: </a:t>
            </a:r>
          </a:p>
          <a:p>
            <a:pPr marL="855663" lvl="1" indent="-285750">
              <a:spcAft>
                <a:spcPts val="400"/>
              </a:spcAft>
              <a:buFont typeface="Courier New" panose="02070309020205020404" pitchFamily="49" charset="0"/>
              <a:buChar char="o"/>
              <a:tabLst>
                <a:tab pos="457200"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Bring this to IODE Committee in October 2026 for open discussion and agreement</a:t>
            </a:r>
          </a:p>
          <a:p>
            <a:pPr marL="855663" lvl="1" indent="-285750">
              <a:spcAft>
                <a:spcPts val="400"/>
              </a:spcAft>
              <a:buFont typeface="Courier New" panose="02070309020205020404" pitchFamily="49" charset="0"/>
              <a:buChar char="o"/>
              <a:tabLst>
                <a:tab pos="457200" algn="l"/>
              </a:tabLst>
            </a:pPr>
            <a:r>
              <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Identify appropriate supports and training needed in technical systems: to allow all NODCs and ADUs to contribute to IOC Data Architecture system</a:t>
            </a:r>
          </a:p>
          <a:p>
            <a:pPr marL="285750" marR="0" lvl="0" indent="-285750">
              <a:spcAft>
                <a:spcPts val="600"/>
              </a:spcAft>
              <a:buFont typeface="Arial" panose="020B0604020202020204" pitchFamily="34" charset="0"/>
              <a:buChar char="•"/>
              <a:tabLst>
                <a:tab pos="457200" algn="l"/>
              </a:tabLst>
            </a:pPr>
            <a:r>
              <a:rPr lang="en-US" sz="1600" b="1"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Regularly communicate with NODCs and ADUs the progress and state of ODIS</a:t>
            </a:r>
            <a:endPar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7215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a:extLst>
            <a:ext uri="{FF2B5EF4-FFF2-40B4-BE49-F238E27FC236}">
              <a16:creationId xmlns:a16="http://schemas.microsoft.com/office/drawing/2014/main" id="{FDB3F57A-D6D5-BF0B-6F96-8EB559E42837}"/>
            </a:ext>
          </a:extLst>
        </p:cNvPr>
        <p:cNvGrpSpPr/>
        <p:nvPr/>
      </p:nvGrpSpPr>
      <p:grpSpPr>
        <a:xfrm>
          <a:off x="0" y="0"/>
          <a:ext cx="0" cy="0"/>
          <a:chOff x="0" y="0"/>
          <a:chExt cx="0" cy="0"/>
        </a:xfrm>
      </p:grpSpPr>
      <p:sp>
        <p:nvSpPr>
          <p:cNvPr id="173" name="Google Shape;173;p4">
            <a:extLst>
              <a:ext uri="{FF2B5EF4-FFF2-40B4-BE49-F238E27FC236}">
                <a16:creationId xmlns:a16="http://schemas.microsoft.com/office/drawing/2014/main" id="{72E4D687-84FF-FFF3-6535-7277E459C1B9}"/>
              </a:ext>
            </a:extLst>
          </p:cNvPr>
          <p:cNvSpPr txBox="1"/>
          <p:nvPr/>
        </p:nvSpPr>
        <p:spPr>
          <a:xfrm>
            <a:off x="425648" y="555012"/>
            <a:ext cx="6896036" cy="562157"/>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800" b="1" i="0" u="none" strike="noStrike" cap="none" dirty="0">
                <a:solidFill>
                  <a:srgbClr val="0069B4"/>
                </a:solidFill>
                <a:latin typeface="Aptos Light" panose="020B0004020202020204" pitchFamily="34" charset="0"/>
                <a:sym typeface="Arial"/>
              </a:rPr>
              <a:t>Support for NODCs</a:t>
            </a:r>
          </a:p>
        </p:txBody>
      </p:sp>
      <p:sp>
        <p:nvSpPr>
          <p:cNvPr id="3" name="TextBox 2">
            <a:extLst>
              <a:ext uri="{FF2B5EF4-FFF2-40B4-BE49-F238E27FC236}">
                <a16:creationId xmlns:a16="http://schemas.microsoft.com/office/drawing/2014/main" id="{FD139A99-2637-7B78-B6AC-ECC271307849}"/>
              </a:ext>
            </a:extLst>
          </p:cNvPr>
          <p:cNvSpPr txBox="1"/>
          <p:nvPr/>
        </p:nvSpPr>
        <p:spPr>
          <a:xfrm>
            <a:off x="509956" y="1545429"/>
            <a:ext cx="11204966" cy="3903633"/>
          </a:xfrm>
          <a:prstGeom prst="rect">
            <a:avLst/>
          </a:prstGeom>
          <a:noFill/>
        </p:spPr>
        <p:txBody>
          <a:bodyPr wrap="square">
            <a:spAutoFit/>
          </a:bodyPr>
          <a:lstStyle/>
          <a:p>
            <a:pPr marR="0" lvl="0">
              <a:lnSpc>
                <a:spcPct val="150000"/>
              </a:lnSpc>
              <a:spcAft>
                <a:spcPts val="600"/>
              </a:spcAft>
              <a:tabLst>
                <a:tab pos="457200" algn="l"/>
              </a:tabLst>
            </a:pPr>
            <a:r>
              <a:rPr lang="en-US" sz="1800" b="1"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What can the SG do/mean for the NODCs?</a:t>
            </a:r>
            <a:br>
              <a:rPr lang="en-US" sz="1800" b="1"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br>
            <a:r>
              <a:rPr lang="en-US" sz="1800" b="1"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How can ODIS increase the health of the NDOCs?</a:t>
            </a:r>
          </a:p>
          <a:p>
            <a:pPr marR="0" lvl="0">
              <a:lnSpc>
                <a:spcPct val="150000"/>
              </a:lnSpc>
              <a:spcAft>
                <a:spcPts val="600"/>
              </a:spcAft>
              <a:tabLst>
                <a:tab pos="457200" algn="l"/>
              </a:tabLst>
            </a:pPr>
            <a:endParaRPr lang="en-US" sz="1800" kern="100" dirty="0">
              <a:latin typeface="Aptos Light" panose="020B0004020202020204" pitchFamily="34" charset="0"/>
              <a:ea typeface="Aptos" panose="020B0004020202020204" pitchFamily="34" charset="0"/>
              <a:cs typeface="Times New Roman" panose="02020603050405020304" pitchFamily="18" charset="0"/>
            </a:endParaRPr>
          </a:p>
          <a:p>
            <a:pPr marR="0" lvl="0">
              <a:lnSpc>
                <a:spcPct val="150000"/>
              </a:lnSpc>
              <a:spcAft>
                <a:spcPts val="600"/>
              </a:spcAft>
              <a:tabLst>
                <a:tab pos="457200" algn="l"/>
              </a:tabLst>
            </a:pPr>
            <a:endParaRPr lang="en-US" sz="1800" kern="100" dirty="0">
              <a:latin typeface="Aptos Light" panose="020B0004020202020204" pitchFamily="34" charset="0"/>
              <a:ea typeface="Aptos" panose="020B0004020202020204" pitchFamily="34" charset="0"/>
              <a:cs typeface="Times New Roman" panose="02020603050405020304" pitchFamily="18" charset="0"/>
            </a:endParaRPr>
          </a:p>
          <a:p>
            <a:pPr marR="0" lvl="0">
              <a:spcAft>
                <a:spcPts val="500"/>
              </a:spcAft>
              <a:tabLst>
                <a:tab pos="457200" algn="l"/>
              </a:tabLst>
            </a:pPr>
            <a:r>
              <a:rPr lang="en-US" sz="1800" i="1"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Feedback from Dr. Lesley Rickards (IODE Quality Management Framework Steering Group; UK)</a:t>
            </a:r>
          </a:p>
          <a:p>
            <a:pPr marL="1139825" lvl="4" indent="-282575">
              <a:spcAft>
                <a:spcPts val="500"/>
              </a:spcAft>
              <a:buFont typeface="Arial" panose="020B0604020202020204" pitchFamily="34" charset="0"/>
              <a:buChar char="•"/>
              <a:tabLst>
                <a:tab pos="457200" algn="l"/>
              </a:tabLst>
            </a:pPr>
            <a:r>
              <a:rPr lang="en-US" sz="1800" i="1" kern="100" dirty="0">
                <a:latin typeface="Aptos Light" panose="020B0004020202020204" pitchFamily="34" charset="0"/>
                <a:ea typeface="Aptos" panose="020B0004020202020204" pitchFamily="34" charset="0"/>
                <a:cs typeface="Times New Roman" panose="02020603050405020304" pitchFamily="18" charset="0"/>
              </a:rPr>
              <a:t>Regular communication to NODCs and ADUs on the importance of developing a QMF and the resources and supports available in creating a QMF</a:t>
            </a:r>
          </a:p>
          <a:p>
            <a:pPr marL="1139825" lvl="4" indent="-282575">
              <a:spcAft>
                <a:spcPts val="500"/>
              </a:spcAft>
              <a:buFont typeface="Arial" panose="020B0604020202020204" pitchFamily="34" charset="0"/>
              <a:buChar char="•"/>
              <a:tabLst>
                <a:tab pos="457200" algn="l"/>
              </a:tabLst>
            </a:pPr>
            <a:r>
              <a:rPr lang="en-US" sz="1800" i="1"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Training cou</a:t>
            </a:r>
            <a:r>
              <a:rPr lang="en-US" sz="1800" i="1" kern="100" dirty="0">
                <a:latin typeface="Aptos Light" panose="020B0004020202020204" pitchFamily="34" charset="0"/>
                <a:ea typeface="Aptos" panose="020B0004020202020204" pitchFamily="34" charset="0"/>
                <a:cs typeface="Times New Roman" panose="02020603050405020304" pitchFamily="18" charset="0"/>
              </a:rPr>
              <a:t>rses on the QMF updated and regularly delivered</a:t>
            </a:r>
          </a:p>
          <a:p>
            <a:pPr marL="1139825" lvl="4" indent="-282575">
              <a:spcAft>
                <a:spcPts val="500"/>
              </a:spcAft>
              <a:buFont typeface="Arial" panose="020B0604020202020204" pitchFamily="34" charset="0"/>
              <a:buChar char="•"/>
              <a:tabLst>
                <a:tab pos="457200" algn="l"/>
              </a:tabLst>
            </a:pPr>
            <a:r>
              <a:rPr lang="en-US" sz="1800" i="1"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rPr>
              <a:t>Revisit the IODE health-check of NODCs – are the criteria correct?</a:t>
            </a:r>
          </a:p>
          <a:p>
            <a:pPr marL="1139825" lvl="4" indent="-282575">
              <a:spcAft>
                <a:spcPts val="500"/>
              </a:spcAft>
              <a:buFont typeface="Arial" panose="020B0604020202020204" pitchFamily="34" charset="0"/>
              <a:buChar char="•"/>
              <a:tabLst>
                <a:tab pos="457200" algn="l"/>
              </a:tabLst>
            </a:pPr>
            <a:r>
              <a:rPr lang="en-US" sz="1800" i="1" kern="100" dirty="0">
                <a:latin typeface="Aptos Light" panose="020B0004020202020204" pitchFamily="34" charset="0"/>
                <a:ea typeface="Aptos" panose="020B0004020202020204" pitchFamily="34" charset="0"/>
                <a:cs typeface="Times New Roman" panose="02020603050405020304" pitchFamily="18" charset="0"/>
              </a:rPr>
              <a:t>Learn from the OBIS health check experience</a:t>
            </a:r>
            <a:endParaRPr lang="en-US" sz="18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40488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13BBF-860C-C877-6347-CFCA95E7DF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AF5D05-82A5-2931-7081-FD88674175FD}"/>
              </a:ext>
            </a:extLst>
          </p:cNvPr>
          <p:cNvSpPr>
            <a:spLocks noGrp="1"/>
          </p:cNvSpPr>
          <p:nvPr>
            <p:ph type="ctrTitle"/>
          </p:nvPr>
        </p:nvSpPr>
        <p:spPr/>
        <p:txBody>
          <a:bodyPr/>
          <a:lstStyle/>
          <a:p>
            <a:r>
              <a:rPr lang="en-US" sz="4800" dirty="0">
                <a:solidFill>
                  <a:srgbClr val="0069B4"/>
                </a:solidFill>
              </a:rPr>
              <a:t>2 ODIS Work Update</a:t>
            </a:r>
          </a:p>
        </p:txBody>
      </p:sp>
    </p:spTree>
    <p:extLst>
      <p:ext uri="{BB962C8B-B14F-4D97-AF65-F5344CB8AC3E}">
        <p14:creationId xmlns:p14="http://schemas.microsoft.com/office/powerpoint/2010/main" val="215506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DBF8B9EB-B174-1CFF-AE9E-8FBAF4115DCB}"/>
            </a:ext>
          </a:extLst>
        </p:cNvPr>
        <p:cNvGrpSpPr/>
        <p:nvPr/>
      </p:nvGrpSpPr>
      <p:grpSpPr>
        <a:xfrm>
          <a:off x="0" y="0"/>
          <a:ext cx="0" cy="0"/>
          <a:chOff x="0" y="0"/>
          <a:chExt cx="0" cy="0"/>
        </a:xfrm>
      </p:grpSpPr>
      <p:sp>
        <p:nvSpPr>
          <p:cNvPr id="2" name="Google Shape;173;p4">
            <a:extLst>
              <a:ext uri="{FF2B5EF4-FFF2-40B4-BE49-F238E27FC236}">
                <a16:creationId xmlns:a16="http://schemas.microsoft.com/office/drawing/2014/main" id="{B3D9DAA7-29B6-E108-2921-DFE737DFE0DF}"/>
              </a:ext>
            </a:extLst>
          </p:cNvPr>
          <p:cNvSpPr txBox="1"/>
          <p:nvPr/>
        </p:nvSpPr>
        <p:spPr>
          <a:xfrm>
            <a:off x="438617" y="555012"/>
            <a:ext cx="9755969" cy="562157"/>
          </a:xfrm>
          <a:prstGeom prst="rect">
            <a:avLst/>
          </a:prstGeom>
          <a:noFill/>
          <a:ln>
            <a:noFill/>
          </a:ln>
        </p:spPr>
        <p:txBody>
          <a:bodyPr spcFirstLastPara="1" wrap="square" lIns="65000" tIns="65000" rIns="65000" bIns="65000" anchor="t" anchorCtr="0">
            <a:spAutoFit/>
          </a:bodyPr>
          <a:lstStyle/>
          <a:p>
            <a:pPr marL="0" marR="0" lvl="0" indent="0" algn="l" rtl="0">
              <a:lnSpc>
                <a:spcPct val="100000"/>
              </a:lnSpc>
              <a:spcBef>
                <a:spcPts val="0"/>
              </a:spcBef>
              <a:spcAft>
                <a:spcPts val="0"/>
              </a:spcAft>
              <a:buClr>
                <a:srgbClr val="002060"/>
              </a:buClr>
              <a:buSzPts val="2400"/>
              <a:buFont typeface="Arial"/>
              <a:buNone/>
            </a:pPr>
            <a:r>
              <a:rPr lang="en-US" sz="2800" b="1" dirty="0">
                <a:solidFill>
                  <a:srgbClr val="0069B4"/>
                </a:solidFill>
                <a:latin typeface="Aptos Light" panose="020B0004020202020204" pitchFamily="34" charset="0"/>
              </a:rPr>
              <a:t>ODIS workplan </a:t>
            </a:r>
            <a:endParaRPr lang="en-US" sz="2800" b="1" i="0" u="none" strike="noStrike" cap="none" dirty="0">
              <a:solidFill>
                <a:srgbClr val="0069B4"/>
              </a:solidFill>
              <a:latin typeface="Aptos Light" panose="020B0004020202020204" pitchFamily="34" charset="0"/>
              <a:sym typeface="Arial"/>
            </a:endParaRPr>
          </a:p>
        </p:txBody>
      </p:sp>
      <p:sp>
        <p:nvSpPr>
          <p:cNvPr id="6" name="TextBox 5">
            <a:extLst>
              <a:ext uri="{FF2B5EF4-FFF2-40B4-BE49-F238E27FC236}">
                <a16:creationId xmlns:a16="http://schemas.microsoft.com/office/drawing/2014/main" id="{DA2DB5D6-2869-C223-EA8A-4E0D47276B22}"/>
              </a:ext>
            </a:extLst>
          </p:cNvPr>
          <p:cNvSpPr txBox="1"/>
          <p:nvPr/>
        </p:nvSpPr>
        <p:spPr>
          <a:xfrm>
            <a:off x="476655" y="1506518"/>
            <a:ext cx="10236263" cy="2406236"/>
          </a:xfrm>
          <a:prstGeom prst="rect">
            <a:avLst/>
          </a:prstGeom>
          <a:noFill/>
        </p:spPr>
        <p:txBody>
          <a:bodyPr wrap="square">
            <a:spAutoFit/>
          </a:bodyPr>
          <a:lstStyle/>
          <a:p>
            <a:pPr marL="285750" marR="0" lvl="0" indent="-285750">
              <a:lnSpc>
                <a:spcPct val="150000"/>
              </a:lnSpc>
              <a:spcAft>
                <a:spcPts val="800"/>
              </a:spcAft>
              <a:buFont typeface="Arial" panose="020B0604020202020204" pitchFamily="34" charset="0"/>
              <a:buChar char="•"/>
              <a:tabLst>
                <a:tab pos="457200" algn="l"/>
              </a:tabLst>
            </a:pPr>
            <a:r>
              <a:rPr lang="en-US" sz="1800" kern="100" dirty="0">
                <a:latin typeface="Aptos Light" panose="020B0004020202020204" pitchFamily="34" charset="0"/>
                <a:ea typeface="Aptos" panose="020B0004020202020204" pitchFamily="34" charset="0"/>
                <a:cs typeface="Times New Roman" panose="02020603050405020304" pitchFamily="18" charset="0"/>
              </a:rPr>
              <a:t>What to put on the Work Plan?</a:t>
            </a:r>
          </a:p>
          <a:p>
            <a:pPr marL="285750" marR="0" lvl="0" indent="-285750">
              <a:lnSpc>
                <a:spcPct val="150000"/>
              </a:lnSpc>
              <a:spcAft>
                <a:spcPts val="800"/>
              </a:spcAft>
              <a:buFont typeface="Arial" panose="020B0604020202020204" pitchFamily="34" charset="0"/>
              <a:buChar char="•"/>
              <a:tabLst>
                <a:tab pos="457200" algn="l"/>
              </a:tabLst>
            </a:pPr>
            <a:r>
              <a:rPr lang="en-US" sz="1800" kern="100" dirty="0">
                <a:latin typeface="Aptos Light" panose="020B0004020202020204" pitchFamily="34" charset="0"/>
                <a:ea typeface="Aptos" panose="020B0004020202020204" pitchFamily="34" charset="0"/>
                <a:cs typeface="Times New Roman" panose="02020603050405020304" pitchFamily="18" charset="0"/>
              </a:rPr>
              <a:t>And what to </a:t>
            </a:r>
            <a:r>
              <a:rPr lang="en-US" sz="1800" kern="100" dirty="0" err="1">
                <a:latin typeface="Aptos Light" panose="020B0004020202020204" pitchFamily="34" charset="0"/>
                <a:ea typeface="Aptos" panose="020B0004020202020204" pitchFamily="34" charset="0"/>
                <a:cs typeface="Times New Roman" panose="02020603050405020304" pitchFamily="18" charset="0"/>
              </a:rPr>
              <a:t>prioritise</a:t>
            </a:r>
            <a:r>
              <a:rPr lang="en-US" sz="1800" kern="100" dirty="0">
                <a:latin typeface="Aptos Light" panose="020B0004020202020204" pitchFamily="34" charset="0"/>
                <a:ea typeface="Aptos" panose="020B0004020202020204" pitchFamily="34" charset="0"/>
                <a:cs typeface="Times New Roman" panose="02020603050405020304" pitchFamily="18" charset="0"/>
              </a:rPr>
              <a:t>?</a:t>
            </a:r>
          </a:p>
          <a:p>
            <a:pPr marL="285750" marR="0" lvl="0" indent="-285750">
              <a:lnSpc>
                <a:spcPct val="150000"/>
              </a:lnSpc>
              <a:spcAft>
                <a:spcPts val="800"/>
              </a:spcAft>
              <a:buFont typeface="Arial" panose="020B0604020202020204" pitchFamily="34" charset="0"/>
              <a:buChar char="•"/>
              <a:tabLst>
                <a:tab pos="457200" algn="l"/>
              </a:tabLst>
            </a:pPr>
            <a:endParaRPr lang="en-US" sz="1600" kern="100" dirty="0">
              <a:latin typeface="Aptos Light" panose="020B0004020202020204" pitchFamily="34" charset="0"/>
              <a:ea typeface="Aptos" panose="020B0004020202020204" pitchFamily="34" charset="0"/>
              <a:cs typeface="Times New Roman" panose="02020603050405020304" pitchFamily="18" charset="0"/>
            </a:endParaRPr>
          </a:p>
          <a:p>
            <a:pPr marL="285750" marR="0" lvl="0" indent="-285750">
              <a:lnSpc>
                <a:spcPct val="150000"/>
              </a:lnSpc>
              <a:spcAft>
                <a:spcPts val="800"/>
              </a:spcAft>
              <a:buFont typeface="Arial" panose="020B0604020202020204" pitchFamily="34" charset="0"/>
              <a:buChar char="•"/>
              <a:tabLst>
                <a:tab pos="457200" algn="l"/>
              </a:tabLst>
            </a:pPr>
            <a:r>
              <a:rPr lang="en-US" sz="1600" i="1" u="sng" kern="100" dirty="0">
                <a:latin typeface="Aptos Light" panose="020B0004020202020204" pitchFamily="34" charset="0"/>
                <a:ea typeface="Aptos" panose="020B0004020202020204" pitchFamily="34" charset="0"/>
                <a:cs typeface="Times New Roman" panose="02020603050405020304" pitchFamily="18" charset="0"/>
              </a:rPr>
              <a:t>Discussion</a:t>
            </a:r>
          </a:p>
          <a:p>
            <a:pPr marL="285750" marR="0" lvl="0" indent="-285750">
              <a:lnSpc>
                <a:spcPct val="150000"/>
              </a:lnSpc>
              <a:spcAft>
                <a:spcPts val="800"/>
              </a:spcAft>
              <a:buFont typeface="Arial" panose="020B0604020202020204" pitchFamily="34" charset="0"/>
              <a:buChar char="•"/>
              <a:tabLst>
                <a:tab pos="457200" algn="l"/>
              </a:tabLst>
            </a:pPr>
            <a:endParaRPr lang="en-US" sz="1600" kern="100" dirty="0">
              <a:solidFill>
                <a:srgbClr val="000000"/>
              </a:solidFill>
              <a:effectLst/>
              <a:latin typeface="Aptos Light"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61686158"/>
      </p:ext>
    </p:extLst>
  </p:cSld>
  <p:clrMapOvr>
    <a:masterClrMapping/>
  </p:clrMapOvr>
</p:sld>
</file>

<file path=ppt/theme/theme1.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45AC3103093841B003B7BFE9B7A892" ma:contentTypeVersion="11" ma:contentTypeDescription="Create a new document." ma:contentTypeScope="" ma:versionID="b1e539a6439b7e63849ad94e47984b11">
  <xsd:schema xmlns:xsd="http://www.w3.org/2001/XMLSchema" xmlns:xs="http://www.w3.org/2001/XMLSchema" xmlns:p="http://schemas.microsoft.com/office/2006/metadata/properties" xmlns:ns2="3398ccc8-2cfc-4586-8ea6-68396a3fd7fb" xmlns:ns3="f80cb9b8-85d8-47ba-8f1d-0f5f910e54f8" targetNamespace="http://schemas.microsoft.com/office/2006/metadata/properties" ma:root="true" ma:fieldsID="c7544ba126cb590d2a8c07bf3a0aa030" ns2:_="" ns3:_="">
    <xsd:import namespace="3398ccc8-2cfc-4586-8ea6-68396a3fd7fb"/>
    <xsd:import namespace="f80cb9b8-85d8-47ba-8f1d-0f5f910e54f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98ccc8-2cfc-4586-8ea6-68396a3fd7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0cb9b8-85d8-47ba-8f1d-0f5f910e54f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7a38c08-8a5c-4736-8d89-f59954dab005}" ma:internalName="TaxCatchAll" ma:showField="CatchAllData" ma:web="f80cb9b8-85d8-47ba-8f1d-0f5f910e54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98ccc8-2cfc-4586-8ea6-68396a3fd7fb">
      <Terms xmlns="http://schemas.microsoft.com/office/infopath/2007/PartnerControls"/>
    </lcf76f155ced4ddcb4097134ff3c332f>
    <TaxCatchAll xmlns="f80cb9b8-85d8-47ba-8f1d-0f5f910e54f8" xsi:nil="true"/>
  </documentManagement>
</p:properties>
</file>

<file path=customXml/itemProps1.xml><?xml version="1.0" encoding="utf-8"?>
<ds:datastoreItem xmlns:ds="http://schemas.openxmlformats.org/officeDocument/2006/customXml" ds:itemID="{E148C0B5-7808-4E2C-98C8-2B0B4FAC8DAE}"/>
</file>

<file path=customXml/itemProps2.xml><?xml version="1.0" encoding="utf-8"?>
<ds:datastoreItem xmlns:ds="http://schemas.openxmlformats.org/officeDocument/2006/customXml" ds:itemID="{2BF910F4-744D-47EC-9981-CBD5091043FD}"/>
</file>

<file path=customXml/itemProps3.xml><?xml version="1.0" encoding="utf-8"?>
<ds:datastoreItem xmlns:ds="http://schemas.openxmlformats.org/officeDocument/2006/customXml" ds:itemID="{4FD699CC-B548-4F40-8282-F2A80338E352}"/>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otalTime>63</TotalTime>
  <Words>631</Words>
  <Application>Microsoft Macintosh PowerPoint</Application>
  <PresentationFormat>Widescreen</PresentationFormat>
  <Paragraphs>61</Paragraphs>
  <Slides>12</Slides>
  <Notes>8</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12</vt:i4>
      </vt:variant>
    </vt:vector>
  </HeadingPairs>
  <TitlesOfParts>
    <vt:vector size="24" baseType="lpstr">
      <vt:lpstr>Aptos Light</vt:lpstr>
      <vt:lpstr>Open Sans</vt:lpstr>
      <vt:lpstr>Roboto</vt:lpstr>
      <vt:lpstr>Courier New</vt:lpstr>
      <vt:lpstr>Arial</vt:lpstr>
      <vt:lpstr>Calibri</vt:lpstr>
      <vt:lpstr>9_Custom Design</vt:lpstr>
      <vt:lpstr>Custom Design</vt:lpstr>
      <vt:lpstr>1_Office Theme</vt:lpstr>
      <vt:lpstr>8_Custom Design</vt:lpstr>
      <vt:lpstr>4_Custom Design</vt:lpstr>
      <vt:lpstr>6_Custom Design</vt:lpstr>
      <vt:lpstr>PowerPoint Presentation</vt:lpstr>
      <vt:lpstr>Agenda</vt:lpstr>
      <vt:lpstr>PowerPoint Presentation</vt:lpstr>
      <vt:lpstr>1 Support for NODCs</vt:lpstr>
      <vt:lpstr>PowerPoint Presentation</vt:lpstr>
      <vt:lpstr>PowerPoint Presentation</vt:lpstr>
      <vt:lpstr>PowerPoint Presentation</vt:lpstr>
      <vt:lpstr>2 ODIS Work Update</vt:lpstr>
      <vt:lpstr>PowerPoint Presentation</vt:lpstr>
      <vt:lpstr>3 IODE XXIX Preparation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Tesan, Maeva</dc:creator>
  <cp:lastModifiedBy>Kristin de Lichtervelde</cp:lastModifiedBy>
  <cp:revision>8</cp:revision>
  <dcterms:created xsi:type="dcterms:W3CDTF">2019-09-03T09:02:06Z</dcterms:created>
  <dcterms:modified xsi:type="dcterms:W3CDTF">2026-04-21T05:15:36Z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0x0101004E45AC3103093841B003B7BFE9B7A892</vt:lpwstr>
  </property>
</Properties>
</file>