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739" r:id="rId4"/>
    <p:sldId id="2725" r:id="rId5"/>
    <p:sldId id="2744" r:id="rId6"/>
    <p:sldId id="2747" r:id="rId7"/>
    <p:sldId id="2748" r:id="rId8"/>
    <p:sldId id="2749" r:id="rId9"/>
    <p:sldId id="2746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MPSNJCr2o+kQRDi5nxveQ/fyK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72C7BB-C258-4B3F-A77D-AD80B7306735}">
  <a:tblStyle styleId="{8972C7BB-C258-4B3F-A77D-AD80B730673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Bland" userId="baf70ec3-ccd6-4dc7-82a8-bf0963b0bfc2" providerId="ADAL" clId="{B7F76B71-D1F5-4D60-AB63-7C0ACB4C42FA}"/>
    <pc:docChg chg="undo custSel modSld">
      <pc:chgData name="Lara Bland" userId="baf70ec3-ccd6-4dc7-82a8-bf0963b0bfc2" providerId="ADAL" clId="{B7F76B71-D1F5-4D60-AB63-7C0ACB4C42FA}" dt="2026-04-01T23:26:31.348" v="111" actId="20577"/>
      <pc:docMkLst>
        <pc:docMk/>
      </pc:docMkLst>
      <pc:sldChg chg="modSp mod">
        <pc:chgData name="Lara Bland" userId="baf70ec3-ccd6-4dc7-82a8-bf0963b0bfc2" providerId="ADAL" clId="{B7F76B71-D1F5-4D60-AB63-7C0ACB4C42FA}" dt="2026-04-01T23:26:31.348" v="111" actId="20577"/>
        <pc:sldMkLst>
          <pc:docMk/>
          <pc:sldMk cId="0" sldId="256"/>
        </pc:sldMkLst>
        <pc:spChg chg="mod">
          <ac:chgData name="Lara Bland" userId="baf70ec3-ccd6-4dc7-82a8-bf0963b0bfc2" providerId="ADAL" clId="{B7F76B71-D1F5-4D60-AB63-7C0ACB4C42FA}" dt="2026-04-01T23:26:31.348" v="111" actId="20577"/>
          <ac:spMkLst>
            <pc:docMk/>
            <pc:sldMk cId="0" sldId="256"/>
            <ac:spMk id="125" creationId="{00000000-0000-0000-0000-000000000000}"/>
          </ac:spMkLst>
        </pc:spChg>
      </pc:sldChg>
      <pc:sldChg chg="modSp mod">
        <pc:chgData name="Lara Bland" userId="baf70ec3-ccd6-4dc7-82a8-bf0963b0bfc2" providerId="ADAL" clId="{B7F76B71-D1F5-4D60-AB63-7C0ACB4C42FA}" dt="2026-03-30T20:29:30.327" v="103" actId="20577"/>
        <pc:sldMkLst>
          <pc:docMk/>
          <pc:sldMk cId="424973594" sldId="2746"/>
        </pc:sldMkLst>
        <pc:spChg chg="mod">
          <ac:chgData name="Lara Bland" userId="baf70ec3-ccd6-4dc7-82a8-bf0963b0bfc2" providerId="ADAL" clId="{B7F76B71-D1F5-4D60-AB63-7C0ACB4C42FA}" dt="2026-03-30T20:29:30.327" v="103" actId="20577"/>
          <ac:spMkLst>
            <pc:docMk/>
            <pc:sldMk cId="424973594" sldId="2746"/>
            <ac:spMk id="3" creationId="{1BDF585C-08CA-0154-0154-0A4056D6DEB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AB75B-D5DD-45FC-ADF6-2D30B58B9F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26458F61-1ED6-4D40-97D4-7DF199A66FDC}">
      <dgm:prSet phldrT="[Text]" phldr="0"/>
      <dgm:spPr/>
      <dgm:t>
        <a:bodyPr/>
        <a:lstStyle/>
        <a:p>
          <a:pPr algn="ctr"/>
          <a:r>
            <a:rPr lang="en-NZ" b="1" u="sng" dirty="0"/>
            <a:t>Survey</a:t>
          </a:r>
          <a:r>
            <a:rPr lang="en-NZ" dirty="0"/>
            <a:t> </a:t>
          </a:r>
        </a:p>
        <a:p>
          <a:pPr algn="ctr"/>
          <a:endParaRPr lang="en-NZ" dirty="0"/>
        </a:p>
        <a:p>
          <a:pPr algn="ctr"/>
          <a:endParaRPr lang="en-NZ" dirty="0"/>
        </a:p>
        <a:p>
          <a:pPr algn="ctr"/>
          <a:r>
            <a:rPr lang="en-NZ" i="1" dirty="0"/>
            <a:t>1 Feb – 14 Mar 2025</a:t>
          </a:r>
        </a:p>
      </dgm:t>
    </dgm:pt>
    <dgm:pt modelId="{A456AC37-AB2D-41E6-9C2C-6625393AB08D}" type="parTrans" cxnId="{E13E6AB1-7583-47D8-B4B9-A38B4F065FFD}">
      <dgm:prSet/>
      <dgm:spPr/>
      <dgm:t>
        <a:bodyPr/>
        <a:lstStyle/>
        <a:p>
          <a:pPr algn="ctr"/>
          <a:endParaRPr lang="en-NZ"/>
        </a:p>
      </dgm:t>
    </dgm:pt>
    <dgm:pt modelId="{843A16B2-9A19-4CFD-A0C7-2BF59D0206E5}" type="sibTrans" cxnId="{E13E6AB1-7583-47D8-B4B9-A38B4F065FFD}">
      <dgm:prSet/>
      <dgm:spPr/>
      <dgm:t>
        <a:bodyPr/>
        <a:lstStyle/>
        <a:p>
          <a:pPr algn="ctr"/>
          <a:endParaRPr lang="en-NZ"/>
        </a:p>
      </dgm:t>
    </dgm:pt>
    <dgm:pt modelId="{0DB2E0F3-D06F-480B-914E-1921FE43DFC7}">
      <dgm:prSet phldrT="[Text]" phldr="0"/>
      <dgm:spPr/>
      <dgm:t>
        <a:bodyPr/>
        <a:lstStyle/>
        <a:p>
          <a:pPr algn="ctr"/>
          <a:r>
            <a:rPr lang="en-NZ" i="1" dirty="0"/>
            <a:t>Preliminary results at ICG </a:t>
          </a:r>
        </a:p>
        <a:p>
          <a:pPr algn="ctr"/>
          <a:endParaRPr lang="en-NZ" i="1" dirty="0"/>
        </a:p>
        <a:p>
          <a:pPr algn="ctr"/>
          <a:endParaRPr lang="en-NZ" i="1" dirty="0"/>
        </a:p>
        <a:p>
          <a:pPr algn="ctr"/>
          <a:r>
            <a:rPr lang="en-NZ" i="1" dirty="0"/>
            <a:t>7-11 April 2025</a:t>
          </a:r>
        </a:p>
      </dgm:t>
    </dgm:pt>
    <dgm:pt modelId="{E6AE86C6-608D-4EFB-A8CB-32F7380AEE5F}" type="parTrans" cxnId="{82AE41DC-85F9-4476-9369-5095A100E14D}">
      <dgm:prSet/>
      <dgm:spPr/>
      <dgm:t>
        <a:bodyPr/>
        <a:lstStyle/>
        <a:p>
          <a:pPr algn="ctr"/>
          <a:endParaRPr lang="en-NZ"/>
        </a:p>
      </dgm:t>
    </dgm:pt>
    <dgm:pt modelId="{C9BA57BD-B432-4E40-965C-B846642E2186}" type="sibTrans" cxnId="{82AE41DC-85F9-4476-9369-5095A100E14D}">
      <dgm:prSet/>
      <dgm:spPr/>
      <dgm:t>
        <a:bodyPr/>
        <a:lstStyle/>
        <a:p>
          <a:pPr algn="ctr"/>
          <a:endParaRPr lang="en-NZ"/>
        </a:p>
      </dgm:t>
    </dgm:pt>
    <dgm:pt modelId="{CB69302B-29D7-485B-9BA5-8D1B806A8E3C}">
      <dgm:prSet phldrT="[Text]" phldr="0"/>
      <dgm:spPr/>
      <dgm:t>
        <a:bodyPr/>
        <a:lstStyle/>
        <a:p>
          <a:pPr algn="ctr"/>
          <a:r>
            <a:rPr lang="en-NZ" b="1" u="sng" dirty="0"/>
            <a:t>Evaluation Workshop </a:t>
          </a:r>
        </a:p>
        <a:p>
          <a:pPr algn="ctr"/>
          <a:endParaRPr lang="en-NZ" dirty="0"/>
        </a:p>
        <a:p>
          <a:pPr algn="ctr"/>
          <a:endParaRPr lang="en-NZ" dirty="0"/>
        </a:p>
        <a:p>
          <a:pPr algn="ctr"/>
          <a:r>
            <a:rPr lang="en-NZ" i="1" dirty="0"/>
            <a:t>14 -16 May 2025 </a:t>
          </a:r>
        </a:p>
      </dgm:t>
    </dgm:pt>
    <dgm:pt modelId="{64D5344C-1BEA-462C-87C4-20811292E1E6}" type="parTrans" cxnId="{BD60F67F-6A43-4037-841D-21C2C0F604AF}">
      <dgm:prSet/>
      <dgm:spPr/>
      <dgm:t>
        <a:bodyPr/>
        <a:lstStyle/>
        <a:p>
          <a:pPr algn="ctr"/>
          <a:endParaRPr lang="en-NZ"/>
        </a:p>
      </dgm:t>
    </dgm:pt>
    <dgm:pt modelId="{8939D1CA-F285-4CE5-901F-933F516A174A}" type="sibTrans" cxnId="{BD60F67F-6A43-4037-841D-21C2C0F604AF}">
      <dgm:prSet/>
      <dgm:spPr/>
      <dgm:t>
        <a:bodyPr/>
        <a:lstStyle/>
        <a:p>
          <a:pPr algn="ctr"/>
          <a:endParaRPr lang="en-NZ"/>
        </a:p>
      </dgm:t>
    </dgm:pt>
    <dgm:pt modelId="{BF4E0B99-307F-4F34-A2DD-C5173DBD2B69}">
      <dgm:prSet/>
      <dgm:spPr/>
      <dgm:t>
        <a:bodyPr/>
        <a:lstStyle/>
        <a:p>
          <a:pPr algn="ctr"/>
          <a:r>
            <a:rPr lang="en-NZ" i="1" dirty="0"/>
            <a:t>Progress reported at IOC/UNESCO 33</a:t>
          </a:r>
          <a:r>
            <a:rPr lang="en-NZ" i="1" baseline="30000" dirty="0"/>
            <a:t>rd</a:t>
          </a:r>
          <a:r>
            <a:rPr lang="en-NZ" i="1" dirty="0"/>
            <a:t> Assembly </a:t>
          </a:r>
        </a:p>
        <a:p>
          <a:pPr algn="ctr"/>
          <a:endParaRPr lang="en-NZ" i="1" dirty="0"/>
        </a:p>
        <a:p>
          <a:pPr algn="ctr"/>
          <a:r>
            <a:rPr lang="en-NZ" i="1" dirty="0"/>
            <a:t>June 2025 </a:t>
          </a:r>
        </a:p>
      </dgm:t>
    </dgm:pt>
    <dgm:pt modelId="{E601163D-57DB-455F-960A-31885A65211A}" type="parTrans" cxnId="{4CA29C16-A683-4B8A-85EA-BD26D220A75C}">
      <dgm:prSet/>
      <dgm:spPr/>
      <dgm:t>
        <a:bodyPr/>
        <a:lstStyle/>
        <a:p>
          <a:pPr algn="ctr"/>
          <a:endParaRPr lang="en-NZ"/>
        </a:p>
      </dgm:t>
    </dgm:pt>
    <dgm:pt modelId="{9A1D2897-B813-4A84-B13D-4130C9D67DD7}" type="sibTrans" cxnId="{4CA29C16-A683-4B8A-85EA-BD26D220A75C}">
      <dgm:prSet/>
      <dgm:spPr/>
      <dgm:t>
        <a:bodyPr/>
        <a:lstStyle/>
        <a:p>
          <a:pPr algn="ctr"/>
          <a:endParaRPr lang="en-NZ"/>
        </a:p>
      </dgm:t>
    </dgm:pt>
    <dgm:pt modelId="{73BCB22E-CC16-4043-96F7-C3245B4A3EEA}">
      <dgm:prSet/>
      <dgm:spPr/>
      <dgm:t>
        <a:bodyPr/>
        <a:lstStyle/>
        <a:p>
          <a:pPr algn="ctr"/>
          <a:r>
            <a:rPr lang="en-NZ" b="1" u="sng" dirty="0"/>
            <a:t>Policy Document </a:t>
          </a:r>
          <a:r>
            <a:rPr lang="en-NZ" dirty="0"/>
            <a:t>launched at ODTP First conference </a:t>
          </a:r>
        </a:p>
        <a:p>
          <a:pPr algn="ctr"/>
          <a:r>
            <a:rPr lang="en-NZ" i="1" dirty="0"/>
            <a:t>Nov 2025</a:t>
          </a:r>
        </a:p>
      </dgm:t>
    </dgm:pt>
    <dgm:pt modelId="{555BBC9B-A3BD-47EF-B341-109460AA95F5}" type="parTrans" cxnId="{7EBD1F9A-80EB-4418-BEBB-743EEF951D28}">
      <dgm:prSet/>
      <dgm:spPr/>
      <dgm:t>
        <a:bodyPr/>
        <a:lstStyle/>
        <a:p>
          <a:pPr algn="ctr"/>
          <a:endParaRPr lang="en-NZ"/>
        </a:p>
      </dgm:t>
    </dgm:pt>
    <dgm:pt modelId="{653BFCBE-6CC6-41D2-B305-5E71685D3EBD}" type="sibTrans" cxnId="{7EBD1F9A-80EB-4418-BEBB-743EEF951D28}">
      <dgm:prSet/>
      <dgm:spPr/>
      <dgm:t>
        <a:bodyPr/>
        <a:lstStyle/>
        <a:p>
          <a:pPr algn="ctr"/>
          <a:endParaRPr lang="en-NZ"/>
        </a:p>
      </dgm:t>
    </dgm:pt>
    <dgm:pt modelId="{75B23D4B-95D7-495D-9D63-1F6D58574157}">
      <dgm:prSet/>
      <dgm:spPr/>
      <dgm:t>
        <a:bodyPr/>
        <a:lstStyle/>
        <a:p>
          <a:pPr algn="ctr"/>
          <a:r>
            <a:rPr lang="en-NZ" b="1" i="0" u="sng" dirty="0"/>
            <a:t>IOC Technical Report</a:t>
          </a:r>
        </a:p>
        <a:p>
          <a:pPr algn="ctr"/>
          <a:endParaRPr lang="en-NZ" dirty="0"/>
        </a:p>
        <a:p>
          <a:pPr algn="ctr"/>
          <a:r>
            <a:rPr lang="en-NZ" i="1" dirty="0"/>
            <a:t>Imminent</a:t>
          </a:r>
        </a:p>
      </dgm:t>
    </dgm:pt>
    <dgm:pt modelId="{919B15E8-54CD-497E-8DBC-9EAEA6F64AC4}" type="parTrans" cxnId="{209D3015-9D80-4431-8909-CF87931240E8}">
      <dgm:prSet/>
      <dgm:spPr/>
      <dgm:t>
        <a:bodyPr/>
        <a:lstStyle/>
        <a:p>
          <a:pPr algn="ctr"/>
          <a:endParaRPr lang="en-NZ"/>
        </a:p>
      </dgm:t>
    </dgm:pt>
    <dgm:pt modelId="{0C6FA7E9-9C49-4DB8-89DB-E24C210D5B4A}" type="sibTrans" cxnId="{209D3015-9D80-4431-8909-CF87931240E8}">
      <dgm:prSet/>
      <dgm:spPr/>
      <dgm:t>
        <a:bodyPr/>
        <a:lstStyle/>
        <a:p>
          <a:pPr algn="ctr"/>
          <a:endParaRPr lang="en-NZ"/>
        </a:p>
      </dgm:t>
    </dgm:pt>
    <dgm:pt modelId="{A73F5F9F-3E52-48A8-9D74-F2ABCD7FDDDB}" type="pres">
      <dgm:prSet presAssocID="{AD6AB75B-D5DD-45FC-ADF6-2D30B58B9FB8}" presName="Name0" presStyleCnt="0">
        <dgm:presLayoutVars>
          <dgm:dir/>
          <dgm:resizeHandles val="exact"/>
        </dgm:presLayoutVars>
      </dgm:prSet>
      <dgm:spPr/>
    </dgm:pt>
    <dgm:pt modelId="{169EBD76-999B-42B1-BE86-1552BC702B7D}" type="pres">
      <dgm:prSet presAssocID="{26458F61-1ED6-4D40-97D4-7DF199A66FDC}" presName="node" presStyleLbl="node1" presStyleIdx="0" presStyleCnt="6">
        <dgm:presLayoutVars>
          <dgm:bulletEnabled val="1"/>
        </dgm:presLayoutVars>
      </dgm:prSet>
      <dgm:spPr/>
    </dgm:pt>
    <dgm:pt modelId="{A044364B-5161-4DF6-A97B-9CE1202E8F8F}" type="pres">
      <dgm:prSet presAssocID="{843A16B2-9A19-4CFD-A0C7-2BF59D0206E5}" presName="sibTrans" presStyleLbl="sibTrans2D1" presStyleIdx="0" presStyleCnt="5"/>
      <dgm:spPr/>
    </dgm:pt>
    <dgm:pt modelId="{9533C16E-D188-4CA5-B585-C4749DA4DBC4}" type="pres">
      <dgm:prSet presAssocID="{843A16B2-9A19-4CFD-A0C7-2BF59D0206E5}" presName="connectorText" presStyleLbl="sibTrans2D1" presStyleIdx="0" presStyleCnt="5"/>
      <dgm:spPr/>
    </dgm:pt>
    <dgm:pt modelId="{0CC92A93-CB80-4D25-9266-439758CC7540}" type="pres">
      <dgm:prSet presAssocID="{0DB2E0F3-D06F-480B-914E-1921FE43DFC7}" presName="node" presStyleLbl="node1" presStyleIdx="1" presStyleCnt="6">
        <dgm:presLayoutVars>
          <dgm:bulletEnabled val="1"/>
        </dgm:presLayoutVars>
      </dgm:prSet>
      <dgm:spPr/>
    </dgm:pt>
    <dgm:pt modelId="{98CDA6A4-D92A-480F-95E2-0D24EE942112}" type="pres">
      <dgm:prSet presAssocID="{C9BA57BD-B432-4E40-965C-B846642E2186}" presName="sibTrans" presStyleLbl="sibTrans2D1" presStyleIdx="1" presStyleCnt="5"/>
      <dgm:spPr/>
    </dgm:pt>
    <dgm:pt modelId="{6455AD96-9820-4E3A-B88A-BD82E62D7F12}" type="pres">
      <dgm:prSet presAssocID="{C9BA57BD-B432-4E40-965C-B846642E2186}" presName="connectorText" presStyleLbl="sibTrans2D1" presStyleIdx="1" presStyleCnt="5"/>
      <dgm:spPr/>
    </dgm:pt>
    <dgm:pt modelId="{50ED1C9A-91E7-4163-B734-175303DB7832}" type="pres">
      <dgm:prSet presAssocID="{CB69302B-29D7-485B-9BA5-8D1B806A8E3C}" presName="node" presStyleLbl="node1" presStyleIdx="2" presStyleCnt="6">
        <dgm:presLayoutVars>
          <dgm:bulletEnabled val="1"/>
        </dgm:presLayoutVars>
      </dgm:prSet>
      <dgm:spPr/>
    </dgm:pt>
    <dgm:pt modelId="{5972541A-4D24-4EAE-BB8F-EE8BAE2D87EF}" type="pres">
      <dgm:prSet presAssocID="{8939D1CA-F285-4CE5-901F-933F516A174A}" presName="sibTrans" presStyleLbl="sibTrans2D1" presStyleIdx="2" presStyleCnt="5"/>
      <dgm:spPr/>
    </dgm:pt>
    <dgm:pt modelId="{CC5894B0-71CF-4DE1-8E39-7B797D36A0EB}" type="pres">
      <dgm:prSet presAssocID="{8939D1CA-F285-4CE5-901F-933F516A174A}" presName="connectorText" presStyleLbl="sibTrans2D1" presStyleIdx="2" presStyleCnt="5"/>
      <dgm:spPr/>
    </dgm:pt>
    <dgm:pt modelId="{D49C2651-356B-42E2-A368-57E1E8489B65}" type="pres">
      <dgm:prSet presAssocID="{BF4E0B99-307F-4F34-A2DD-C5173DBD2B69}" presName="node" presStyleLbl="node1" presStyleIdx="3" presStyleCnt="6">
        <dgm:presLayoutVars>
          <dgm:bulletEnabled val="1"/>
        </dgm:presLayoutVars>
      </dgm:prSet>
      <dgm:spPr/>
    </dgm:pt>
    <dgm:pt modelId="{950E2286-F0F9-434F-BCE2-A7F89B884901}" type="pres">
      <dgm:prSet presAssocID="{9A1D2897-B813-4A84-B13D-4130C9D67DD7}" presName="sibTrans" presStyleLbl="sibTrans2D1" presStyleIdx="3" presStyleCnt="5"/>
      <dgm:spPr/>
    </dgm:pt>
    <dgm:pt modelId="{3F120136-CF5C-4572-911D-7F3551C99DE7}" type="pres">
      <dgm:prSet presAssocID="{9A1D2897-B813-4A84-B13D-4130C9D67DD7}" presName="connectorText" presStyleLbl="sibTrans2D1" presStyleIdx="3" presStyleCnt="5"/>
      <dgm:spPr/>
    </dgm:pt>
    <dgm:pt modelId="{57C01330-386B-4040-8CE1-88DC9CB597BC}" type="pres">
      <dgm:prSet presAssocID="{73BCB22E-CC16-4043-96F7-C3245B4A3EEA}" presName="node" presStyleLbl="node1" presStyleIdx="4" presStyleCnt="6">
        <dgm:presLayoutVars>
          <dgm:bulletEnabled val="1"/>
        </dgm:presLayoutVars>
      </dgm:prSet>
      <dgm:spPr/>
    </dgm:pt>
    <dgm:pt modelId="{1378FE9C-4C53-464E-AA6F-08EA66471F04}" type="pres">
      <dgm:prSet presAssocID="{653BFCBE-6CC6-41D2-B305-5E71685D3EBD}" presName="sibTrans" presStyleLbl="sibTrans2D1" presStyleIdx="4" presStyleCnt="5"/>
      <dgm:spPr/>
    </dgm:pt>
    <dgm:pt modelId="{0FCC0795-2F70-4324-8373-ECCE699570EE}" type="pres">
      <dgm:prSet presAssocID="{653BFCBE-6CC6-41D2-B305-5E71685D3EBD}" presName="connectorText" presStyleLbl="sibTrans2D1" presStyleIdx="4" presStyleCnt="5"/>
      <dgm:spPr/>
    </dgm:pt>
    <dgm:pt modelId="{13903441-68B6-4220-9AAB-B51EBE862BC3}" type="pres">
      <dgm:prSet presAssocID="{75B23D4B-95D7-495D-9D63-1F6D58574157}" presName="node" presStyleLbl="node1" presStyleIdx="5" presStyleCnt="6" custLinFactNeighborX="0" custLinFactNeighborY="2078">
        <dgm:presLayoutVars>
          <dgm:bulletEnabled val="1"/>
        </dgm:presLayoutVars>
      </dgm:prSet>
      <dgm:spPr/>
    </dgm:pt>
  </dgm:ptLst>
  <dgm:cxnLst>
    <dgm:cxn modelId="{0A612A09-94E6-479F-B6F8-AC97AF2A58DB}" type="presOf" srcId="{26458F61-1ED6-4D40-97D4-7DF199A66FDC}" destId="{169EBD76-999B-42B1-BE86-1552BC702B7D}" srcOrd="0" destOrd="0" presId="urn:microsoft.com/office/officeart/2005/8/layout/process1"/>
    <dgm:cxn modelId="{209D3015-9D80-4431-8909-CF87931240E8}" srcId="{AD6AB75B-D5DD-45FC-ADF6-2D30B58B9FB8}" destId="{75B23D4B-95D7-495D-9D63-1F6D58574157}" srcOrd="5" destOrd="0" parTransId="{919B15E8-54CD-497E-8DBC-9EAEA6F64AC4}" sibTransId="{0C6FA7E9-9C49-4DB8-89DB-E24C210D5B4A}"/>
    <dgm:cxn modelId="{4CA29C16-A683-4B8A-85EA-BD26D220A75C}" srcId="{AD6AB75B-D5DD-45FC-ADF6-2D30B58B9FB8}" destId="{BF4E0B99-307F-4F34-A2DD-C5173DBD2B69}" srcOrd="3" destOrd="0" parTransId="{E601163D-57DB-455F-960A-31885A65211A}" sibTransId="{9A1D2897-B813-4A84-B13D-4130C9D67DD7}"/>
    <dgm:cxn modelId="{900AAD23-691D-4932-87B7-46E8F1179403}" type="presOf" srcId="{C9BA57BD-B432-4E40-965C-B846642E2186}" destId="{6455AD96-9820-4E3A-B88A-BD82E62D7F12}" srcOrd="1" destOrd="0" presId="urn:microsoft.com/office/officeart/2005/8/layout/process1"/>
    <dgm:cxn modelId="{7134D825-25D6-4993-B665-8A6625CFD052}" type="presOf" srcId="{843A16B2-9A19-4CFD-A0C7-2BF59D0206E5}" destId="{A044364B-5161-4DF6-A97B-9CE1202E8F8F}" srcOrd="0" destOrd="0" presId="urn:microsoft.com/office/officeart/2005/8/layout/process1"/>
    <dgm:cxn modelId="{4CB8162C-A897-4546-A8C2-0E6E54AEB6E2}" type="presOf" srcId="{AD6AB75B-D5DD-45FC-ADF6-2D30B58B9FB8}" destId="{A73F5F9F-3E52-48A8-9D74-F2ABCD7FDDDB}" srcOrd="0" destOrd="0" presId="urn:microsoft.com/office/officeart/2005/8/layout/process1"/>
    <dgm:cxn modelId="{FE87E23B-3980-464E-B4B9-ED1FCFFE67EC}" type="presOf" srcId="{75B23D4B-95D7-495D-9D63-1F6D58574157}" destId="{13903441-68B6-4220-9AAB-B51EBE862BC3}" srcOrd="0" destOrd="0" presId="urn:microsoft.com/office/officeart/2005/8/layout/process1"/>
    <dgm:cxn modelId="{399D2765-8131-4A7B-B507-F220C680BFF3}" type="presOf" srcId="{653BFCBE-6CC6-41D2-B305-5E71685D3EBD}" destId="{1378FE9C-4C53-464E-AA6F-08EA66471F04}" srcOrd="0" destOrd="0" presId="urn:microsoft.com/office/officeart/2005/8/layout/process1"/>
    <dgm:cxn modelId="{E347F945-6634-4184-A73F-10F6360C51E8}" type="presOf" srcId="{8939D1CA-F285-4CE5-901F-933F516A174A}" destId="{5972541A-4D24-4EAE-BB8F-EE8BAE2D87EF}" srcOrd="0" destOrd="0" presId="urn:microsoft.com/office/officeart/2005/8/layout/process1"/>
    <dgm:cxn modelId="{2D1B796B-1FD3-4B98-98B2-290A7595491F}" type="presOf" srcId="{9A1D2897-B813-4A84-B13D-4130C9D67DD7}" destId="{950E2286-F0F9-434F-BCE2-A7F89B884901}" srcOrd="0" destOrd="0" presId="urn:microsoft.com/office/officeart/2005/8/layout/process1"/>
    <dgm:cxn modelId="{D6F5B070-405C-47BF-A32E-5F5918D02763}" type="presOf" srcId="{843A16B2-9A19-4CFD-A0C7-2BF59D0206E5}" destId="{9533C16E-D188-4CA5-B585-C4749DA4DBC4}" srcOrd="1" destOrd="0" presId="urn:microsoft.com/office/officeart/2005/8/layout/process1"/>
    <dgm:cxn modelId="{064ED251-C917-49DE-9CA2-049BDD491D46}" type="presOf" srcId="{CB69302B-29D7-485B-9BA5-8D1B806A8E3C}" destId="{50ED1C9A-91E7-4163-B734-175303DB7832}" srcOrd="0" destOrd="0" presId="urn:microsoft.com/office/officeart/2005/8/layout/process1"/>
    <dgm:cxn modelId="{BD60F67F-6A43-4037-841D-21C2C0F604AF}" srcId="{AD6AB75B-D5DD-45FC-ADF6-2D30B58B9FB8}" destId="{CB69302B-29D7-485B-9BA5-8D1B806A8E3C}" srcOrd="2" destOrd="0" parTransId="{64D5344C-1BEA-462C-87C4-20811292E1E6}" sibTransId="{8939D1CA-F285-4CE5-901F-933F516A174A}"/>
    <dgm:cxn modelId="{7EBD1F9A-80EB-4418-BEBB-743EEF951D28}" srcId="{AD6AB75B-D5DD-45FC-ADF6-2D30B58B9FB8}" destId="{73BCB22E-CC16-4043-96F7-C3245B4A3EEA}" srcOrd="4" destOrd="0" parTransId="{555BBC9B-A3BD-47EF-B341-109460AA95F5}" sibTransId="{653BFCBE-6CC6-41D2-B305-5E71685D3EBD}"/>
    <dgm:cxn modelId="{3769E8A0-65DB-4A4B-AAD5-418DD130B28F}" type="presOf" srcId="{0DB2E0F3-D06F-480B-914E-1921FE43DFC7}" destId="{0CC92A93-CB80-4D25-9266-439758CC7540}" srcOrd="0" destOrd="0" presId="urn:microsoft.com/office/officeart/2005/8/layout/process1"/>
    <dgm:cxn modelId="{E13E6AB1-7583-47D8-B4B9-A38B4F065FFD}" srcId="{AD6AB75B-D5DD-45FC-ADF6-2D30B58B9FB8}" destId="{26458F61-1ED6-4D40-97D4-7DF199A66FDC}" srcOrd="0" destOrd="0" parTransId="{A456AC37-AB2D-41E6-9C2C-6625393AB08D}" sibTransId="{843A16B2-9A19-4CFD-A0C7-2BF59D0206E5}"/>
    <dgm:cxn modelId="{E39EF1B9-5D8D-44A2-925E-803C6BF4628C}" type="presOf" srcId="{C9BA57BD-B432-4E40-965C-B846642E2186}" destId="{98CDA6A4-D92A-480F-95E2-0D24EE942112}" srcOrd="0" destOrd="0" presId="urn:microsoft.com/office/officeart/2005/8/layout/process1"/>
    <dgm:cxn modelId="{8B05C6BC-CCA6-443D-87AC-DAD72B5F33AC}" type="presOf" srcId="{9A1D2897-B813-4A84-B13D-4130C9D67DD7}" destId="{3F120136-CF5C-4572-911D-7F3551C99DE7}" srcOrd="1" destOrd="0" presId="urn:microsoft.com/office/officeart/2005/8/layout/process1"/>
    <dgm:cxn modelId="{9DA367D8-18FC-4CCA-9928-19ADA275EFC7}" type="presOf" srcId="{653BFCBE-6CC6-41D2-B305-5E71685D3EBD}" destId="{0FCC0795-2F70-4324-8373-ECCE699570EE}" srcOrd="1" destOrd="0" presId="urn:microsoft.com/office/officeart/2005/8/layout/process1"/>
    <dgm:cxn modelId="{82AE41DC-85F9-4476-9369-5095A100E14D}" srcId="{AD6AB75B-D5DD-45FC-ADF6-2D30B58B9FB8}" destId="{0DB2E0F3-D06F-480B-914E-1921FE43DFC7}" srcOrd="1" destOrd="0" parTransId="{E6AE86C6-608D-4EFB-A8CB-32F7380AEE5F}" sibTransId="{C9BA57BD-B432-4E40-965C-B846642E2186}"/>
    <dgm:cxn modelId="{8B8295E8-7ED0-4E32-9AF1-CB4F7696A74E}" type="presOf" srcId="{BF4E0B99-307F-4F34-A2DD-C5173DBD2B69}" destId="{D49C2651-356B-42E2-A368-57E1E8489B65}" srcOrd="0" destOrd="0" presId="urn:microsoft.com/office/officeart/2005/8/layout/process1"/>
    <dgm:cxn modelId="{43D261F2-362E-47B9-9258-9078BAEACA9D}" type="presOf" srcId="{73BCB22E-CC16-4043-96F7-C3245B4A3EEA}" destId="{57C01330-386B-4040-8CE1-88DC9CB597BC}" srcOrd="0" destOrd="0" presId="urn:microsoft.com/office/officeart/2005/8/layout/process1"/>
    <dgm:cxn modelId="{9F40F0F6-A7BE-4FF2-ADC1-56151FB0162C}" type="presOf" srcId="{8939D1CA-F285-4CE5-901F-933F516A174A}" destId="{CC5894B0-71CF-4DE1-8E39-7B797D36A0EB}" srcOrd="1" destOrd="0" presId="urn:microsoft.com/office/officeart/2005/8/layout/process1"/>
    <dgm:cxn modelId="{379ABD36-F6AA-448B-96FB-4DFA718882F1}" type="presParOf" srcId="{A73F5F9F-3E52-48A8-9D74-F2ABCD7FDDDB}" destId="{169EBD76-999B-42B1-BE86-1552BC702B7D}" srcOrd="0" destOrd="0" presId="urn:microsoft.com/office/officeart/2005/8/layout/process1"/>
    <dgm:cxn modelId="{AEF29E0F-A1CD-4059-B7C9-EDF24E4B67DB}" type="presParOf" srcId="{A73F5F9F-3E52-48A8-9D74-F2ABCD7FDDDB}" destId="{A044364B-5161-4DF6-A97B-9CE1202E8F8F}" srcOrd="1" destOrd="0" presId="urn:microsoft.com/office/officeart/2005/8/layout/process1"/>
    <dgm:cxn modelId="{F237F8AA-DB7B-4B85-B84E-28C40E50F99C}" type="presParOf" srcId="{A044364B-5161-4DF6-A97B-9CE1202E8F8F}" destId="{9533C16E-D188-4CA5-B585-C4749DA4DBC4}" srcOrd="0" destOrd="0" presId="urn:microsoft.com/office/officeart/2005/8/layout/process1"/>
    <dgm:cxn modelId="{7A34012D-EEC9-4460-8858-9EB69358B5F3}" type="presParOf" srcId="{A73F5F9F-3E52-48A8-9D74-F2ABCD7FDDDB}" destId="{0CC92A93-CB80-4D25-9266-439758CC7540}" srcOrd="2" destOrd="0" presId="urn:microsoft.com/office/officeart/2005/8/layout/process1"/>
    <dgm:cxn modelId="{2F2E6510-6B95-4203-904D-4FE22EF9854E}" type="presParOf" srcId="{A73F5F9F-3E52-48A8-9D74-F2ABCD7FDDDB}" destId="{98CDA6A4-D92A-480F-95E2-0D24EE942112}" srcOrd="3" destOrd="0" presId="urn:microsoft.com/office/officeart/2005/8/layout/process1"/>
    <dgm:cxn modelId="{3386499C-5663-428A-90D2-30D9BD5374B9}" type="presParOf" srcId="{98CDA6A4-D92A-480F-95E2-0D24EE942112}" destId="{6455AD96-9820-4E3A-B88A-BD82E62D7F12}" srcOrd="0" destOrd="0" presId="urn:microsoft.com/office/officeart/2005/8/layout/process1"/>
    <dgm:cxn modelId="{B6830789-389C-488D-AA4C-190039A36EA1}" type="presParOf" srcId="{A73F5F9F-3E52-48A8-9D74-F2ABCD7FDDDB}" destId="{50ED1C9A-91E7-4163-B734-175303DB7832}" srcOrd="4" destOrd="0" presId="urn:microsoft.com/office/officeart/2005/8/layout/process1"/>
    <dgm:cxn modelId="{CB6DA503-E7B3-4FE3-9F91-2FBC01479E18}" type="presParOf" srcId="{A73F5F9F-3E52-48A8-9D74-F2ABCD7FDDDB}" destId="{5972541A-4D24-4EAE-BB8F-EE8BAE2D87EF}" srcOrd="5" destOrd="0" presId="urn:microsoft.com/office/officeart/2005/8/layout/process1"/>
    <dgm:cxn modelId="{8E584662-10D2-4ADA-8752-6512F353C63E}" type="presParOf" srcId="{5972541A-4D24-4EAE-BB8F-EE8BAE2D87EF}" destId="{CC5894B0-71CF-4DE1-8E39-7B797D36A0EB}" srcOrd="0" destOrd="0" presId="urn:microsoft.com/office/officeart/2005/8/layout/process1"/>
    <dgm:cxn modelId="{55884909-EEEF-45CD-B4DC-78D4F96D8C8A}" type="presParOf" srcId="{A73F5F9F-3E52-48A8-9D74-F2ABCD7FDDDB}" destId="{D49C2651-356B-42E2-A368-57E1E8489B65}" srcOrd="6" destOrd="0" presId="urn:microsoft.com/office/officeart/2005/8/layout/process1"/>
    <dgm:cxn modelId="{14ED1A49-66F5-42E9-98B3-DC5A9E005D5A}" type="presParOf" srcId="{A73F5F9F-3E52-48A8-9D74-F2ABCD7FDDDB}" destId="{950E2286-F0F9-434F-BCE2-A7F89B884901}" srcOrd="7" destOrd="0" presId="urn:microsoft.com/office/officeart/2005/8/layout/process1"/>
    <dgm:cxn modelId="{B0F787C8-39B9-4EDF-B5D1-F285CD970A3C}" type="presParOf" srcId="{950E2286-F0F9-434F-BCE2-A7F89B884901}" destId="{3F120136-CF5C-4572-911D-7F3551C99DE7}" srcOrd="0" destOrd="0" presId="urn:microsoft.com/office/officeart/2005/8/layout/process1"/>
    <dgm:cxn modelId="{157C2FCB-5F78-4E00-83D1-41AA09D88010}" type="presParOf" srcId="{A73F5F9F-3E52-48A8-9D74-F2ABCD7FDDDB}" destId="{57C01330-386B-4040-8CE1-88DC9CB597BC}" srcOrd="8" destOrd="0" presId="urn:microsoft.com/office/officeart/2005/8/layout/process1"/>
    <dgm:cxn modelId="{C9AE475D-F44A-41F4-B2A2-653EC3D3C68E}" type="presParOf" srcId="{A73F5F9F-3E52-48A8-9D74-F2ABCD7FDDDB}" destId="{1378FE9C-4C53-464E-AA6F-08EA66471F04}" srcOrd="9" destOrd="0" presId="urn:microsoft.com/office/officeart/2005/8/layout/process1"/>
    <dgm:cxn modelId="{302D2FDB-279B-4436-A57A-CEA1D553C6A2}" type="presParOf" srcId="{1378FE9C-4C53-464E-AA6F-08EA66471F04}" destId="{0FCC0795-2F70-4324-8373-ECCE699570EE}" srcOrd="0" destOrd="0" presId="urn:microsoft.com/office/officeart/2005/8/layout/process1"/>
    <dgm:cxn modelId="{0BAF6268-7182-46B2-BC20-FC79A9679B1C}" type="presParOf" srcId="{A73F5F9F-3E52-48A8-9D74-F2ABCD7FDDDB}" destId="{13903441-68B6-4220-9AAB-B51EBE862BC3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EBD76-999B-42B1-BE86-1552BC702B7D}">
      <dsp:nvSpPr>
        <dsp:cNvPr id="0" name=""/>
        <dsp:cNvSpPr/>
      </dsp:nvSpPr>
      <dsp:spPr>
        <a:xfrm>
          <a:off x="0" y="314409"/>
          <a:ext cx="1444196" cy="1617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b="1" u="sng" kern="1200" dirty="0"/>
            <a:t>Survey</a:t>
          </a:r>
          <a:r>
            <a:rPr lang="en-NZ" sz="1500" kern="1200" dirty="0"/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i="1" kern="1200" dirty="0"/>
            <a:t>1 Feb – 14 Mar 2025</a:t>
          </a:r>
        </a:p>
      </dsp:txBody>
      <dsp:txXfrm>
        <a:off x="42299" y="356708"/>
        <a:ext cx="1359598" cy="1533352"/>
      </dsp:txXfrm>
    </dsp:sp>
    <dsp:sp modelId="{A044364B-5161-4DF6-A97B-9CE1202E8F8F}">
      <dsp:nvSpPr>
        <dsp:cNvPr id="0" name=""/>
        <dsp:cNvSpPr/>
      </dsp:nvSpPr>
      <dsp:spPr>
        <a:xfrm>
          <a:off x="1588615" y="944304"/>
          <a:ext cx="306169" cy="358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/>
        </a:p>
      </dsp:txBody>
      <dsp:txXfrm>
        <a:off x="1588615" y="1015936"/>
        <a:ext cx="214318" cy="214896"/>
      </dsp:txXfrm>
    </dsp:sp>
    <dsp:sp modelId="{0CC92A93-CB80-4D25-9266-439758CC7540}">
      <dsp:nvSpPr>
        <dsp:cNvPr id="0" name=""/>
        <dsp:cNvSpPr/>
      </dsp:nvSpPr>
      <dsp:spPr>
        <a:xfrm>
          <a:off x="2021874" y="314409"/>
          <a:ext cx="1444196" cy="1617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i="1" kern="1200" dirty="0"/>
            <a:t>Preliminary results at ICG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i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i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i="1" kern="1200" dirty="0"/>
            <a:t>7-11 April 2025</a:t>
          </a:r>
        </a:p>
      </dsp:txBody>
      <dsp:txXfrm>
        <a:off x="2064173" y="356708"/>
        <a:ext cx="1359598" cy="1533352"/>
      </dsp:txXfrm>
    </dsp:sp>
    <dsp:sp modelId="{98CDA6A4-D92A-480F-95E2-0D24EE942112}">
      <dsp:nvSpPr>
        <dsp:cNvPr id="0" name=""/>
        <dsp:cNvSpPr/>
      </dsp:nvSpPr>
      <dsp:spPr>
        <a:xfrm>
          <a:off x="3610490" y="944304"/>
          <a:ext cx="306169" cy="358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/>
        </a:p>
      </dsp:txBody>
      <dsp:txXfrm>
        <a:off x="3610490" y="1015936"/>
        <a:ext cx="214318" cy="214896"/>
      </dsp:txXfrm>
    </dsp:sp>
    <dsp:sp modelId="{50ED1C9A-91E7-4163-B734-175303DB7832}">
      <dsp:nvSpPr>
        <dsp:cNvPr id="0" name=""/>
        <dsp:cNvSpPr/>
      </dsp:nvSpPr>
      <dsp:spPr>
        <a:xfrm>
          <a:off x="4043749" y="314409"/>
          <a:ext cx="1444196" cy="1617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b="1" u="sng" kern="1200" dirty="0"/>
            <a:t>Evaluation Workshop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i="1" kern="1200" dirty="0"/>
            <a:t>14 -16 May 2025 </a:t>
          </a:r>
        </a:p>
      </dsp:txBody>
      <dsp:txXfrm>
        <a:off x="4086048" y="356708"/>
        <a:ext cx="1359598" cy="1533352"/>
      </dsp:txXfrm>
    </dsp:sp>
    <dsp:sp modelId="{5972541A-4D24-4EAE-BB8F-EE8BAE2D87EF}">
      <dsp:nvSpPr>
        <dsp:cNvPr id="0" name=""/>
        <dsp:cNvSpPr/>
      </dsp:nvSpPr>
      <dsp:spPr>
        <a:xfrm>
          <a:off x="5632364" y="944304"/>
          <a:ext cx="306169" cy="358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/>
        </a:p>
      </dsp:txBody>
      <dsp:txXfrm>
        <a:off x="5632364" y="1015936"/>
        <a:ext cx="214318" cy="214896"/>
      </dsp:txXfrm>
    </dsp:sp>
    <dsp:sp modelId="{D49C2651-356B-42E2-A368-57E1E8489B65}">
      <dsp:nvSpPr>
        <dsp:cNvPr id="0" name=""/>
        <dsp:cNvSpPr/>
      </dsp:nvSpPr>
      <dsp:spPr>
        <a:xfrm>
          <a:off x="6065623" y="314409"/>
          <a:ext cx="1444196" cy="1617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i="1" kern="1200" dirty="0"/>
            <a:t>Progress reported at IOC/UNESCO 33</a:t>
          </a:r>
          <a:r>
            <a:rPr lang="en-NZ" sz="1500" i="1" kern="1200" baseline="30000" dirty="0"/>
            <a:t>rd</a:t>
          </a:r>
          <a:r>
            <a:rPr lang="en-NZ" sz="1500" i="1" kern="1200" dirty="0"/>
            <a:t> Assembly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i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i="1" kern="1200" dirty="0"/>
            <a:t>June 2025 </a:t>
          </a:r>
        </a:p>
      </dsp:txBody>
      <dsp:txXfrm>
        <a:off x="6107922" y="356708"/>
        <a:ext cx="1359598" cy="1533352"/>
      </dsp:txXfrm>
    </dsp:sp>
    <dsp:sp modelId="{950E2286-F0F9-434F-BCE2-A7F89B884901}">
      <dsp:nvSpPr>
        <dsp:cNvPr id="0" name=""/>
        <dsp:cNvSpPr/>
      </dsp:nvSpPr>
      <dsp:spPr>
        <a:xfrm>
          <a:off x="7654239" y="944304"/>
          <a:ext cx="306169" cy="358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/>
        </a:p>
      </dsp:txBody>
      <dsp:txXfrm>
        <a:off x="7654239" y="1015936"/>
        <a:ext cx="214318" cy="214896"/>
      </dsp:txXfrm>
    </dsp:sp>
    <dsp:sp modelId="{57C01330-386B-4040-8CE1-88DC9CB597BC}">
      <dsp:nvSpPr>
        <dsp:cNvPr id="0" name=""/>
        <dsp:cNvSpPr/>
      </dsp:nvSpPr>
      <dsp:spPr>
        <a:xfrm>
          <a:off x="8087498" y="314409"/>
          <a:ext cx="1444196" cy="1617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b="1" u="sng" kern="1200" dirty="0"/>
            <a:t>Policy Document </a:t>
          </a:r>
          <a:r>
            <a:rPr lang="en-NZ" sz="1500" kern="1200" dirty="0"/>
            <a:t>launched at ODTP First conference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i="1" kern="1200" dirty="0"/>
            <a:t>Nov 2025</a:t>
          </a:r>
        </a:p>
      </dsp:txBody>
      <dsp:txXfrm>
        <a:off x="8129797" y="356708"/>
        <a:ext cx="1359598" cy="1533352"/>
      </dsp:txXfrm>
    </dsp:sp>
    <dsp:sp modelId="{1378FE9C-4C53-464E-AA6F-08EA66471F04}">
      <dsp:nvSpPr>
        <dsp:cNvPr id="0" name=""/>
        <dsp:cNvSpPr/>
      </dsp:nvSpPr>
      <dsp:spPr>
        <a:xfrm rot="57160">
          <a:off x="9676092" y="961258"/>
          <a:ext cx="306211" cy="358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/>
        </a:p>
      </dsp:txBody>
      <dsp:txXfrm>
        <a:off x="9676098" y="1032126"/>
        <a:ext cx="214348" cy="214896"/>
      </dsp:txXfrm>
    </dsp:sp>
    <dsp:sp modelId="{13903441-68B6-4220-9AAB-B51EBE862BC3}">
      <dsp:nvSpPr>
        <dsp:cNvPr id="0" name=""/>
        <dsp:cNvSpPr/>
      </dsp:nvSpPr>
      <dsp:spPr>
        <a:xfrm>
          <a:off x="10109372" y="348030"/>
          <a:ext cx="1444196" cy="1617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b="1" i="0" u="sng" kern="1200" dirty="0"/>
            <a:t>IOC Technical Report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i="1" kern="1200" dirty="0"/>
            <a:t>Imminent</a:t>
          </a:r>
        </a:p>
      </dsp:txBody>
      <dsp:txXfrm>
        <a:off x="10151671" y="390329"/>
        <a:ext cx="1359598" cy="1533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8645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5"/>
          <p:cNvSpPr/>
          <p:nvPr/>
        </p:nvSpPr>
        <p:spPr>
          <a:xfrm>
            <a:off x="763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 extrusionOk="0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45"/>
          <p:cNvGrpSpPr/>
          <p:nvPr/>
        </p:nvGrpSpPr>
        <p:grpSpPr>
          <a:xfrm>
            <a:off x="4986049" y="2211121"/>
            <a:ext cx="1238860" cy="2605548"/>
            <a:chOff x="5053781" y="2202426"/>
            <a:chExt cx="1238860" cy="2605548"/>
          </a:xfrm>
        </p:grpSpPr>
        <p:cxnSp>
          <p:nvCxnSpPr>
            <p:cNvPr id="100" name="Google Shape;100;p45"/>
            <p:cNvCxnSpPr/>
            <p:nvPr/>
          </p:nvCxnSpPr>
          <p:spPr>
            <a:xfrm>
              <a:off x="5053781" y="2202426"/>
              <a:ext cx="0" cy="2458064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1" name="Google Shape;101;p45"/>
            <p:cNvSpPr/>
            <p:nvPr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 w="12700" cap="flat" cmpd="sng">
              <a:solidFill>
                <a:srgbClr val="0069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" name="Google Shape;10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9948" y="205691"/>
            <a:ext cx="1673113" cy="1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777" y="2016423"/>
            <a:ext cx="2914542" cy="280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4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4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8"/>
          <p:cNvGrpSpPr/>
          <p:nvPr/>
        </p:nvGrpSpPr>
        <p:grpSpPr>
          <a:xfrm>
            <a:off x="5053782" y="2202427"/>
            <a:ext cx="1238860" cy="2605548"/>
            <a:chOff x="5053781" y="2202426"/>
            <a:chExt cx="1238860" cy="2605548"/>
          </a:xfrm>
        </p:grpSpPr>
        <p:cxnSp>
          <p:nvCxnSpPr>
            <p:cNvPr id="115" name="Google Shape;115;p48"/>
            <p:cNvCxnSpPr/>
            <p:nvPr/>
          </p:nvCxnSpPr>
          <p:spPr>
            <a:xfrm>
              <a:off x="5053781" y="2202426"/>
              <a:ext cx="0" cy="2458064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6" name="Google Shape;116;p48"/>
            <p:cNvSpPr/>
            <p:nvPr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 w="12700" cap="flat" cmpd="sng">
              <a:solidFill>
                <a:srgbClr val="0069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7" name="Google Shape;11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67682" y="121025"/>
            <a:ext cx="1673113" cy="1201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4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71545" y="216363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4"/>
          <p:cNvSpPr/>
          <p:nvPr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4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4"/>
          <p:cNvSpPr/>
          <p:nvPr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5777" y="2016423"/>
            <a:ext cx="2914542" cy="28002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/>
          <p:nvPr/>
        </p:nvSpPr>
        <p:spPr>
          <a:xfrm>
            <a:off x="-65568" y="17956"/>
            <a:ext cx="12323135" cy="6840044"/>
          </a:xfrm>
          <a:prstGeom prst="rect">
            <a:avLst/>
          </a:prstGeom>
          <a:solidFill>
            <a:srgbClr val="0961A9"/>
          </a:solidFill>
          <a:ln w="12700" cap="flat" cmpd="sng">
            <a:solidFill>
              <a:srgbClr val="0961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940562" y="1978317"/>
            <a:ext cx="1007196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Pacific Tsunami Preparedness Capacity Assessment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00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Short update at ICG/PTWS Online Steering Committee Meeting,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00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March 2026</a:t>
            </a:r>
            <a:endParaRPr lang="en-US" sz="2000" i="1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Lara Blan</a:t>
            </a:r>
            <a:r>
              <a:rPr lang="en-US" sz="200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 (NEMA, NZ), Laura Kong (ITIC), Bernardo Aliaga (UNESCO IOC)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NZ"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4276" y="5174327"/>
            <a:ext cx="1667366" cy="1539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16D68E-66FF-45B0-A824-039FC6211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252" y="5075084"/>
            <a:ext cx="2457726" cy="1638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50DB9-9075-5263-50D6-6456F61C0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7;p1" descr="Home">
            <a:extLst>
              <a:ext uri="{FF2B5EF4-FFF2-40B4-BE49-F238E27FC236}">
                <a16:creationId xmlns:a16="http://schemas.microsoft.com/office/drawing/2014/main" id="{679A6C78-0A88-2D67-85C7-DE9E51A6E7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641" y="480470"/>
            <a:ext cx="2622235" cy="8191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3" name="Google Shape;149;p3">
            <a:extLst>
              <a:ext uri="{FF2B5EF4-FFF2-40B4-BE49-F238E27FC236}">
                <a16:creationId xmlns:a16="http://schemas.microsoft.com/office/drawing/2014/main" id="{A9FE89C5-22E1-F068-4540-E0351876EC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1646" y="230483"/>
            <a:ext cx="1149181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B63AAC3-5492-BAD2-5F44-2EE55BFEA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35" y="331958"/>
            <a:ext cx="9908351" cy="10052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A quick refresher – TPCA objectives</a:t>
            </a:r>
            <a:endParaRPr lang="en-US" sz="2800" b="1" dirty="0">
              <a:solidFill>
                <a:srgbClr val="C00000"/>
              </a:solidFill>
              <a:latin typeface="+mj-lt"/>
              <a:ea typeface="Roboto"/>
            </a:endParaRPr>
          </a:p>
        </p:txBody>
      </p:sp>
      <p:sp>
        <p:nvSpPr>
          <p:cNvPr id="12" name="Google Shape;278;p11">
            <a:extLst>
              <a:ext uri="{FF2B5EF4-FFF2-40B4-BE49-F238E27FC236}">
                <a16:creationId xmlns:a16="http://schemas.microsoft.com/office/drawing/2014/main" id="{858D0AF5-A84A-FA76-AFDF-F6A0532C7674}"/>
              </a:ext>
            </a:extLst>
          </p:cNvPr>
          <p:cNvSpPr/>
          <p:nvPr/>
        </p:nvSpPr>
        <p:spPr>
          <a:xfrm>
            <a:off x="415865" y="1487470"/>
            <a:ext cx="11360270" cy="95244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508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4488" marR="0" lvl="0" indent="-3444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To evaluate the existing technical capacity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Pacific Tsunami Warning &amp; Mitigation System (PTWS)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79;p11">
            <a:extLst>
              <a:ext uri="{FF2B5EF4-FFF2-40B4-BE49-F238E27FC236}">
                <a16:creationId xmlns:a16="http://schemas.microsoft.com/office/drawing/2014/main" id="{1CBAD508-AE17-A26B-58A5-C7A334BD5DB7}"/>
              </a:ext>
            </a:extLst>
          </p:cNvPr>
          <p:cNvSpPr/>
          <p:nvPr/>
        </p:nvSpPr>
        <p:spPr>
          <a:xfrm>
            <a:off x="415865" y="2590406"/>
            <a:ext cx="11360270" cy="137978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508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5275" marR="0" lvl="0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To identify specific gaps and capacity development requirements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regional and national levels for strengthening the technical and policy aspects of the tsunami warning and mitigation systems in the region </a:t>
            </a:r>
            <a:endParaRPr dirty="0"/>
          </a:p>
        </p:txBody>
      </p:sp>
      <p:sp>
        <p:nvSpPr>
          <p:cNvPr id="15" name="Google Shape;280;p11">
            <a:extLst>
              <a:ext uri="{FF2B5EF4-FFF2-40B4-BE49-F238E27FC236}">
                <a16:creationId xmlns:a16="http://schemas.microsoft.com/office/drawing/2014/main" id="{B904CBFC-590C-AB4D-F768-4DDA182CFDD0}"/>
              </a:ext>
            </a:extLst>
          </p:cNvPr>
          <p:cNvSpPr/>
          <p:nvPr/>
        </p:nvSpPr>
        <p:spPr>
          <a:xfrm>
            <a:off x="415865" y="4127236"/>
            <a:ext cx="11360270" cy="137978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508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4488" marR="0" lvl="0" indent="-3444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To reinvigorate political commitment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provide recommendations for investments in tsunami preparedness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aiming to address the identified gaps in the PTWS area through regional and subregional cooperation</a:t>
            </a: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29;p14">
            <a:extLst>
              <a:ext uri="{FF2B5EF4-FFF2-40B4-BE49-F238E27FC236}">
                <a16:creationId xmlns:a16="http://schemas.microsoft.com/office/drawing/2014/main" id="{C93ACADF-AE91-86A4-05C4-FDC5A414FD97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rgbClr val="0961A9"/>
          </a:solidFill>
          <a:ln w="12700" cap="flat" cmpd="sng">
            <a:solidFill>
              <a:srgbClr val="0961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328;p14" descr="A blue and white logo&#10;&#10;Description automatically generated">
            <a:extLst>
              <a:ext uri="{FF2B5EF4-FFF2-40B4-BE49-F238E27FC236}">
                <a16:creationId xmlns:a16="http://schemas.microsoft.com/office/drawing/2014/main" id="{12C9A603-EA78-B4FC-A32E-9B0A4133FF2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52718"/>
            <a:ext cx="3146323" cy="1005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2054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AE9B-3555-8BB7-9C9F-FE3D192FE1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412" y="1468879"/>
            <a:ext cx="11542713" cy="4630737"/>
          </a:xfrm>
        </p:spPr>
        <p:txBody>
          <a:bodyPr/>
          <a:lstStyle/>
          <a:p>
            <a:r>
              <a:rPr lang="en-NZ" dirty="0"/>
              <a:t>Followed TPCA done in IOWMS in 2024, the 20 year anniversary of the Boxing Day tsunami. Track progress since 2005. </a:t>
            </a:r>
          </a:p>
          <a:p>
            <a:r>
              <a:rPr lang="en-NZ" dirty="0"/>
              <a:t>Conducted in Pacific through 2025 - the 60yr anniversary of ITSU (PTWS predecessor). The TPCA was the first for the Pacific and sets a baseline for monitoring future progress.</a:t>
            </a:r>
          </a:p>
          <a:p>
            <a:r>
              <a:rPr lang="en-NZ" dirty="0"/>
              <a:t>Huge support from the Economic and Social Commission for Asia and Pacific (ESCAP) and their partners, and the UNESCO IOC. </a:t>
            </a:r>
          </a:p>
          <a:p>
            <a:r>
              <a:rPr lang="en-NZ" dirty="0"/>
              <a:t>One year project, co-led by Dr. Laura Kong (ITIC) and Lara Bland (NEMA, NZ), with significant support from Öcal </a:t>
            </a:r>
            <a:r>
              <a:rPr lang="en-NZ" dirty="0" err="1"/>
              <a:t>Necmioglu</a:t>
            </a:r>
            <a:r>
              <a:rPr lang="en-NZ" dirty="0"/>
              <a:t> (IOC), </a:t>
            </a:r>
            <a:r>
              <a:rPr lang="en-NZ" dirty="0" err="1"/>
              <a:t>Nishimae</a:t>
            </a:r>
            <a:r>
              <a:rPr lang="en-NZ" dirty="0"/>
              <a:t> </a:t>
            </a:r>
            <a:r>
              <a:rPr lang="en-NZ" dirty="0" err="1"/>
              <a:t>san</a:t>
            </a:r>
            <a:r>
              <a:rPr lang="en-NZ" dirty="0"/>
              <a:t> (PTWS Chair), Temily Baker (ESCAP), Celine Barre, David Coetzee, PHIVOLCS</a:t>
            </a:r>
          </a:p>
        </p:txBody>
      </p:sp>
      <p:pic>
        <p:nvPicPr>
          <p:cNvPr id="5" name="Google Shape;328;p14" descr="A blue and white logo&#10;&#10;Description automatically generated">
            <a:extLst>
              <a:ext uri="{FF2B5EF4-FFF2-40B4-BE49-F238E27FC236}">
                <a16:creationId xmlns:a16="http://schemas.microsoft.com/office/drawing/2014/main" id="{A461654F-0654-D70E-B4EC-5A9F95BB4D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52718"/>
            <a:ext cx="3146323" cy="100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7;p1" descr="Home">
            <a:extLst>
              <a:ext uri="{FF2B5EF4-FFF2-40B4-BE49-F238E27FC236}">
                <a16:creationId xmlns:a16="http://schemas.microsoft.com/office/drawing/2014/main" id="{E4F9BDEA-08F3-9F66-FE03-4FD4B45135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641" y="480470"/>
            <a:ext cx="2622235" cy="8191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3" name="Google Shape;149;p3">
            <a:extLst>
              <a:ext uri="{FF2B5EF4-FFF2-40B4-BE49-F238E27FC236}">
                <a16:creationId xmlns:a16="http://schemas.microsoft.com/office/drawing/2014/main" id="{14864463-7F7F-D2B1-C134-E99C802083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1646" y="230483"/>
            <a:ext cx="1149181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58B4F61-EAED-B2D6-B455-C5C54348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35" y="331958"/>
            <a:ext cx="9908351" cy="10052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A quick refresher</a:t>
            </a:r>
            <a:endParaRPr lang="en-US" sz="2800" b="1" dirty="0">
              <a:solidFill>
                <a:srgbClr val="C00000"/>
              </a:solidFill>
              <a:latin typeface="+mj-lt"/>
              <a:ea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F87A00-1D33-B50A-5564-10B114BF1D9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t="11509" b="19651"/>
          <a:stretch>
            <a:fillRect/>
          </a:stretch>
        </p:blipFill>
        <p:spPr>
          <a:xfrm>
            <a:off x="5800726" y="5852718"/>
            <a:ext cx="6391274" cy="93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327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5F41-5098-7C3D-8649-92058900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9;p14">
            <a:extLst>
              <a:ext uri="{FF2B5EF4-FFF2-40B4-BE49-F238E27FC236}">
                <a16:creationId xmlns:a16="http://schemas.microsoft.com/office/drawing/2014/main" id="{519CF828-8A24-A48E-E7E4-3EC5C00AB551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rgbClr val="0961A9"/>
          </a:solidFill>
          <a:ln w="12700" cap="flat" cmpd="sng">
            <a:solidFill>
              <a:srgbClr val="0961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28;p14" descr="A blue and white logo&#10;&#10;Description automatically generated">
            <a:extLst>
              <a:ext uri="{FF2B5EF4-FFF2-40B4-BE49-F238E27FC236}">
                <a16:creationId xmlns:a16="http://schemas.microsoft.com/office/drawing/2014/main" id="{797AA91E-3B10-9449-4F92-AAAD7DB30FE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52718"/>
            <a:ext cx="3146323" cy="100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7;p1" descr="Home">
            <a:extLst>
              <a:ext uri="{FF2B5EF4-FFF2-40B4-BE49-F238E27FC236}">
                <a16:creationId xmlns:a16="http://schemas.microsoft.com/office/drawing/2014/main" id="{DD329CC8-06A8-5343-46CB-9B92B122BB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641" y="480470"/>
            <a:ext cx="2622235" cy="8191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3" name="Google Shape;149;p3">
            <a:extLst>
              <a:ext uri="{FF2B5EF4-FFF2-40B4-BE49-F238E27FC236}">
                <a16:creationId xmlns:a16="http://schemas.microsoft.com/office/drawing/2014/main" id="{6EAE6037-34AE-A583-DC63-211920D326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1646" y="230483"/>
            <a:ext cx="1149181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140E5B3-30B6-A15D-C34C-9763D861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35" y="331958"/>
            <a:ext cx="9908351" cy="10052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Key milestones and products</a:t>
            </a:r>
            <a:endParaRPr lang="en-US" sz="2800" b="1" dirty="0">
              <a:solidFill>
                <a:srgbClr val="C00000"/>
              </a:solidFill>
              <a:latin typeface="+mj-lt"/>
              <a:ea typeface="Roboto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DDBDC8-A178-0C5D-E92A-B7CFA4211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43866"/>
              </p:ext>
            </p:extLst>
          </p:nvPr>
        </p:nvGraphicFramePr>
        <p:xfrm>
          <a:off x="307258" y="1470839"/>
          <a:ext cx="11553569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D7C30E-D6C5-E2B9-C9DF-0C6A573150FA}"/>
              </a:ext>
            </a:extLst>
          </p:cNvPr>
          <p:cNvSpPr txBox="1"/>
          <p:nvPr/>
        </p:nvSpPr>
        <p:spPr>
          <a:xfrm>
            <a:off x="209090" y="3472349"/>
            <a:ext cx="1652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err="1"/>
              <a:t>Qns</a:t>
            </a:r>
            <a:r>
              <a:rPr lang="en-NZ" dirty="0"/>
              <a:t> spanned upstream and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42 of 46 MSs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100% of PICT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English and Spanish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DD83C-F519-F287-2A90-D1662975DF60}"/>
              </a:ext>
            </a:extLst>
          </p:cNvPr>
          <p:cNvSpPr txBox="1"/>
          <p:nvPr/>
        </p:nvSpPr>
        <p:spPr>
          <a:xfrm>
            <a:off x="2243149" y="3472349"/>
            <a:ext cx="16522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Initial trends and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Workshop planning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263F13-8DBA-1FE7-C7F1-F30D1DAD16C9}"/>
              </a:ext>
            </a:extLst>
          </p:cNvPr>
          <p:cNvSpPr txBox="1"/>
          <p:nvPr/>
        </p:nvSpPr>
        <p:spPr>
          <a:xfrm>
            <a:off x="4277208" y="3472349"/>
            <a:ext cx="1652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PHIVOLCS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Discuss results, trends and draft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Membership across TWGs and RWGs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6DA48-62CB-0913-8C24-43AF0251DEF8}"/>
              </a:ext>
            </a:extLst>
          </p:cNvPr>
          <p:cNvSpPr txBox="1"/>
          <p:nvPr/>
        </p:nvSpPr>
        <p:spPr>
          <a:xfrm>
            <a:off x="2619375" y="5852718"/>
            <a:ext cx="934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/>
              <a:t>Approval by SC in Sep 2024 to project end Sep 2025 – huge pace!!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C49B9B-8D44-EC5C-62F4-9F08B57086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3333" y="3717608"/>
            <a:ext cx="1315171" cy="18446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5F6FA1-253C-C4B5-7E61-27E5674A14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4095" y="3696364"/>
            <a:ext cx="1315172" cy="18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000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26D1-F806-6B72-68D2-6C01212B2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A3EE-B83C-6501-5352-765A56A52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412" y="1468879"/>
            <a:ext cx="11179175" cy="4630737"/>
          </a:xfrm>
        </p:spPr>
        <p:txBody>
          <a:bodyPr/>
          <a:lstStyle/>
          <a:p>
            <a:pPr marL="50800" indent="0">
              <a:buNone/>
            </a:pPr>
            <a:r>
              <a:rPr lang="en-NZ" dirty="0"/>
              <a:t>Forty four recommendations, some with several sub-recs, were identified from analysis and the Evaluation Workshop.</a:t>
            </a:r>
          </a:p>
          <a:p>
            <a:pPr marL="50800" indent="0">
              <a:buNone/>
            </a:pPr>
            <a:r>
              <a:rPr lang="en-NZ" dirty="0"/>
              <a:t>Nine were noted as top priority:</a:t>
            </a:r>
          </a:p>
          <a:p>
            <a:r>
              <a:rPr lang="en-GB" b="1" dirty="0">
                <a:solidFill>
                  <a:schemeClr val="tx1"/>
                </a:solidFill>
              </a:rPr>
              <a:t>Build understanding of hazard and risk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/>
              <a:t>and how they differ, with a specific focus on risk and its components (risk = hazard x exposure x vulnerability/capacity), to improve planning and decision making.</a:t>
            </a:r>
          </a:p>
          <a:p>
            <a:r>
              <a:rPr lang="en-GB" dirty="0"/>
              <a:t>Ensure, with urgency, that 100% of </a:t>
            </a:r>
            <a:r>
              <a:rPr lang="en-GB" b="1" dirty="0"/>
              <a:t>countries have hazard assessments for earthquake-generated tsunamis</a:t>
            </a:r>
            <a:r>
              <a:rPr lang="en-GB" dirty="0"/>
              <a:t>, noting that 19% of the respondent countries had no tsunami hazard assessment and 24% had no risk assessment.</a:t>
            </a:r>
            <a:endParaRPr lang="en-NZ" dirty="0"/>
          </a:p>
        </p:txBody>
      </p:sp>
      <p:sp>
        <p:nvSpPr>
          <p:cNvPr id="4" name="Google Shape;329;p14">
            <a:extLst>
              <a:ext uri="{FF2B5EF4-FFF2-40B4-BE49-F238E27FC236}">
                <a16:creationId xmlns:a16="http://schemas.microsoft.com/office/drawing/2014/main" id="{48B485CB-17DA-8C17-C645-2C7100E60D52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rgbClr val="0961A9"/>
          </a:solidFill>
          <a:ln w="12700" cap="flat" cmpd="sng">
            <a:solidFill>
              <a:srgbClr val="0961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28;p14" descr="A blue and white logo&#10;&#10;Description automatically generated">
            <a:extLst>
              <a:ext uri="{FF2B5EF4-FFF2-40B4-BE49-F238E27FC236}">
                <a16:creationId xmlns:a16="http://schemas.microsoft.com/office/drawing/2014/main" id="{67FE0BD8-C9E5-4BD6-9E61-0050C91B7F1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52718"/>
            <a:ext cx="3146323" cy="100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7;p1" descr="Home">
            <a:extLst>
              <a:ext uri="{FF2B5EF4-FFF2-40B4-BE49-F238E27FC236}">
                <a16:creationId xmlns:a16="http://schemas.microsoft.com/office/drawing/2014/main" id="{6CD56578-CC6E-C1ED-536E-8D51D010EC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641" y="480470"/>
            <a:ext cx="2622235" cy="8191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3" name="Google Shape;149;p3">
            <a:extLst>
              <a:ext uri="{FF2B5EF4-FFF2-40B4-BE49-F238E27FC236}">
                <a16:creationId xmlns:a16="http://schemas.microsoft.com/office/drawing/2014/main" id="{2A2A675F-B34C-4926-134D-F2B4A1C878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1646" y="230483"/>
            <a:ext cx="1149181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20A1731-5EDD-50B1-DDE5-158014B5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35" y="331958"/>
            <a:ext cx="9908351" cy="10052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Recommendations (priority)</a:t>
            </a:r>
            <a:endParaRPr lang="en-US" sz="2800" b="1" dirty="0">
              <a:solidFill>
                <a:srgbClr val="C00000"/>
              </a:solidFill>
              <a:latin typeface="+mj-l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794462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E1F73-3839-735B-C7A8-B14589F9F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637AF-B884-9154-AE09-F0D4853F05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412" y="1468879"/>
            <a:ext cx="11179175" cy="4630737"/>
          </a:xfrm>
        </p:spPr>
        <p:txBody>
          <a:bodyPr/>
          <a:lstStyle/>
          <a:p>
            <a:r>
              <a:rPr lang="en-GB" dirty="0"/>
              <a:t>Ensure, with urgency, that 100% of the </a:t>
            </a:r>
            <a:r>
              <a:rPr lang="en-GB" b="1" dirty="0"/>
              <a:t>countries have tsunami evacuation maps for tsunami vulnerable communities based on hazard assessments</a:t>
            </a:r>
            <a:r>
              <a:rPr lang="en-GB" dirty="0"/>
              <a:t>, noting that no evacuation maps are available in 24% of the countries.</a:t>
            </a:r>
            <a:endParaRPr lang="en-NZ" dirty="0"/>
          </a:p>
          <a:p>
            <a:r>
              <a:rPr lang="en-GB" b="1" dirty="0"/>
              <a:t>Build capacity to perform hazard and risk assessments</a:t>
            </a:r>
            <a:r>
              <a:rPr lang="en-GB" dirty="0"/>
              <a:t>, noting that 27% of countries indicated they have poor or very poor capacity to undertake tsunami hazard or risk assessments.</a:t>
            </a:r>
          </a:p>
          <a:p>
            <a:r>
              <a:rPr lang="en-GB" b="1" dirty="0"/>
              <a:t>Create inundation maps </a:t>
            </a:r>
            <a:r>
              <a:rPr lang="en-GB" dirty="0"/>
              <a:t>– including those for worst cases used for defining evacuation zones and ones reflecting the more likely inundation …for insurance purposes or land use planning.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Google Shape;329;p14">
            <a:extLst>
              <a:ext uri="{FF2B5EF4-FFF2-40B4-BE49-F238E27FC236}">
                <a16:creationId xmlns:a16="http://schemas.microsoft.com/office/drawing/2014/main" id="{542F7635-BC4E-3A6B-6269-C931868B23DC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rgbClr val="0961A9"/>
          </a:solidFill>
          <a:ln w="12700" cap="flat" cmpd="sng">
            <a:solidFill>
              <a:srgbClr val="0961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28;p14" descr="A blue and white logo&#10;&#10;Description automatically generated">
            <a:extLst>
              <a:ext uri="{FF2B5EF4-FFF2-40B4-BE49-F238E27FC236}">
                <a16:creationId xmlns:a16="http://schemas.microsoft.com/office/drawing/2014/main" id="{5BD56813-2719-9229-F391-2F72AEA474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52718"/>
            <a:ext cx="3146323" cy="100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7;p1" descr="Home">
            <a:extLst>
              <a:ext uri="{FF2B5EF4-FFF2-40B4-BE49-F238E27FC236}">
                <a16:creationId xmlns:a16="http://schemas.microsoft.com/office/drawing/2014/main" id="{3187E6DD-B56D-AADF-570F-0172293E6E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641" y="480470"/>
            <a:ext cx="2622235" cy="8191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3" name="Google Shape;149;p3">
            <a:extLst>
              <a:ext uri="{FF2B5EF4-FFF2-40B4-BE49-F238E27FC236}">
                <a16:creationId xmlns:a16="http://schemas.microsoft.com/office/drawing/2014/main" id="{51245269-407C-03E8-2311-6D75333D34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1646" y="230483"/>
            <a:ext cx="1149181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2BFEE2B-5C69-1949-5ADF-433F30A9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35" y="331958"/>
            <a:ext cx="9908351" cy="10052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Recommendations (priority)</a:t>
            </a:r>
            <a:endParaRPr lang="en-US" sz="2800" b="1" dirty="0">
              <a:solidFill>
                <a:srgbClr val="C00000"/>
              </a:solidFill>
              <a:latin typeface="+mj-l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523987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F1DB1-B050-6D59-2403-105CEAD35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EF00D-2468-BAFA-D65A-3FCC45DC4D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412" y="1468879"/>
            <a:ext cx="11179175" cy="4630737"/>
          </a:xfrm>
        </p:spPr>
        <p:txBody>
          <a:bodyPr/>
          <a:lstStyle/>
          <a:p>
            <a:r>
              <a:rPr lang="en-GB" b="1" dirty="0"/>
              <a:t>NTWC must be able to assess tsunami threat based on sea level data.</a:t>
            </a:r>
            <a:endParaRPr lang="en-GB" dirty="0"/>
          </a:p>
          <a:p>
            <a:r>
              <a:rPr lang="en-GB" dirty="0"/>
              <a:t>Ensure 100% of </a:t>
            </a:r>
            <a:r>
              <a:rPr lang="en-GB" b="1" dirty="0"/>
              <a:t>countries have the capability to receive potential tsunami threat information and issue timely warnings </a:t>
            </a:r>
            <a:r>
              <a:rPr lang="en-GB" dirty="0"/>
              <a:t>to their coastal communities, noting that at least 2 PTWS countries do not currently have the capability.</a:t>
            </a:r>
          </a:p>
          <a:p>
            <a:r>
              <a:rPr lang="en-GB" dirty="0"/>
              <a:t>Ensure that 100% of </a:t>
            </a:r>
            <a:r>
              <a:rPr lang="en-GB" b="1" dirty="0"/>
              <a:t>Member States have SOPs that cover both upstream and downstream processes.</a:t>
            </a:r>
            <a:endParaRPr lang="en-NZ" dirty="0"/>
          </a:p>
          <a:p>
            <a:r>
              <a:rPr lang="en-GB" dirty="0"/>
              <a:t>Strongly encourage a </a:t>
            </a:r>
            <a:r>
              <a:rPr lang="en-GB" b="1" dirty="0"/>
              <a:t>drastic increase in investment and effort to better support the implementation of these (TRRP) initiatives </a:t>
            </a:r>
            <a:r>
              <a:rPr lang="en-GB" dirty="0"/>
              <a:t>as described by the Banda Aceh Statement.</a:t>
            </a: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Google Shape;329;p14">
            <a:extLst>
              <a:ext uri="{FF2B5EF4-FFF2-40B4-BE49-F238E27FC236}">
                <a16:creationId xmlns:a16="http://schemas.microsoft.com/office/drawing/2014/main" id="{260401B2-D3DA-022E-FAC0-C9A11220355A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rgbClr val="0961A9"/>
          </a:solidFill>
          <a:ln w="12700" cap="flat" cmpd="sng">
            <a:solidFill>
              <a:srgbClr val="0961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28;p14" descr="A blue and white logo&#10;&#10;Description automatically generated">
            <a:extLst>
              <a:ext uri="{FF2B5EF4-FFF2-40B4-BE49-F238E27FC236}">
                <a16:creationId xmlns:a16="http://schemas.microsoft.com/office/drawing/2014/main" id="{D04DDCC0-7CB3-F224-7248-604FB69A2E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52718"/>
            <a:ext cx="3146323" cy="100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7;p1" descr="Home">
            <a:extLst>
              <a:ext uri="{FF2B5EF4-FFF2-40B4-BE49-F238E27FC236}">
                <a16:creationId xmlns:a16="http://schemas.microsoft.com/office/drawing/2014/main" id="{3CF79F04-0D21-B7E0-7E92-C968DC6F8A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641" y="480470"/>
            <a:ext cx="2622235" cy="8191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3" name="Google Shape;149;p3">
            <a:extLst>
              <a:ext uri="{FF2B5EF4-FFF2-40B4-BE49-F238E27FC236}">
                <a16:creationId xmlns:a16="http://schemas.microsoft.com/office/drawing/2014/main" id="{7EE06F61-26C3-4E29-0EC2-ACB77982D8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1646" y="230483"/>
            <a:ext cx="1149181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A962C88-F992-5E16-BCA5-EACDE7E4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35" y="331958"/>
            <a:ext cx="9908351" cy="10052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Recommendations (priority)</a:t>
            </a:r>
            <a:endParaRPr lang="en-US" sz="2800" b="1" dirty="0">
              <a:solidFill>
                <a:srgbClr val="C00000"/>
              </a:solidFill>
              <a:latin typeface="+mj-l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606425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A9096-1A69-4C05-09BA-F67D0D2A4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F585C-08CA-0154-0154-0A4056D6DE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412" y="1468879"/>
            <a:ext cx="11179175" cy="4630737"/>
          </a:xfrm>
        </p:spPr>
        <p:txBody>
          <a:bodyPr/>
          <a:lstStyle/>
          <a:p>
            <a:r>
              <a:rPr lang="en-NZ" dirty="0"/>
              <a:t>Additional comments from colleagues?</a:t>
            </a:r>
          </a:p>
          <a:p>
            <a:r>
              <a:rPr lang="en-NZ" dirty="0"/>
              <a:t>Mechanisms to share findings and close capability gaps</a:t>
            </a:r>
          </a:p>
          <a:p>
            <a:r>
              <a:rPr lang="en-NZ" dirty="0"/>
              <a:t>Future tracking and surveys</a:t>
            </a:r>
          </a:p>
        </p:txBody>
      </p:sp>
      <p:sp>
        <p:nvSpPr>
          <p:cNvPr id="4" name="Google Shape;329;p14">
            <a:extLst>
              <a:ext uri="{FF2B5EF4-FFF2-40B4-BE49-F238E27FC236}">
                <a16:creationId xmlns:a16="http://schemas.microsoft.com/office/drawing/2014/main" id="{56263DA5-77B8-0F47-0A7B-225950BF70EE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rgbClr val="0961A9"/>
          </a:solidFill>
          <a:ln w="12700" cap="flat" cmpd="sng">
            <a:solidFill>
              <a:srgbClr val="0961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28;p14" descr="A blue and white logo&#10;&#10;Description automatically generated">
            <a:extLst>
              <a:ext uri="{FF2B5EF4-FFF2-40B4-BE49-F238E27FC236}">
                <a16:creationId xmlns:a16="http://schemas.microsoft.com/office/drawing/2014/main" id="{292AFC02-2668-7C75-04A0-BA4E6AFBE5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52718"/>
            <a:ext cx="3146323" cy="100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7;p1" descr="Home">
            <a:extLst>
              <a:ext uri="{FF2B5EF4-FFF2-40B4-BE49-F238E27FC236}">
                <a16:creationId xmlns:a16="http://schemas.microsoft.com/office/drawing/2014/main" id="{6EC950CA-5E35-AFDF-F1DF-6667A801AF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641" y="480470"/>
            <a:ext cx="2622235" cy="8191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3" name="Google Shape;149;p3">
            <a:extLst>
              <a:ext uri="{FF2B5EF4-FFF2-40B4-BE49-F238E27FC236}">
                <a16:creationId xmlns:a16="http://schemas.microsoft.com/office/drawing/2014/main" id="{CF6D7A64-66C0-F23E-E4E8-2D40450614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1646" y="230483"/>
            <a:ext cx="1149181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CF3CC01-6683-8112-D95E-33C9EAA2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35" y="331958"/>
            <a:ext cx="9908351" cy="10052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Next steps?</a:t>
            </a:r>
            <a:endParaRPr lang="en-US" sz="2800" b="1" dirty="0">
              <a:solidFill>
                <a:srgbClr val="C00000"/>
              </a:solidFill>
              <a:latin typeface="+mj-l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49735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680</Words>
  <Application>Microsoft Office PowerPoint</Application>
  <PresentationFormat>Widescreen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Title</vt:lpstr>
      <vt:lpstr>PowerPoint Presentation</vt:lpstr>
      <vt:lpstr>A quick refresher – TPCA objectives</vt:lpstr>
      <vt:lpstr>A quick refresher</vt:lpstr>
      <vt:lpstr>Key milestones and products</vt:lpstr>
      <vt:lpstr>Recommendations (priority)</vt:lpstr>
      <vt:lpstr>Recommendations (priority)</vt:lpstr>
      <vt:lpstr>Recommendations (priority)</vt:lpstr>
      <vt:lpstr>Next steps?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Ashleigh Fromont [NEMA]</dc:creator>
  <cp:lastModifiedBy>Lara Bland</cp:lastModifiedBy>
  <cp:revision>9</cp:revision>
  <dcterms:created xsi:type="dcterms:W3CDTF">2024-07-10T01:00:56Z</dcterms:created>
  <dcterms:modified xsi:type="dcterms:W3CDTF">2026-04-01T23:26:34Z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0x01010020AD25032739644D8A515C353DE088ED</vt:lpwstr>
  </property>
</Properties>
</file>