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0"/>
  </p:notesMasterIdLst>
  <p:sldIdLst>
    <p:sldId id="279" r:id="rId3"/>
    <p:sldId id="257" r:id="rId4"/>
    <p:sldId id="280" r:id="rId5"/>
    <p:sldId id="281" r:id="rId6"/>
    <p:sldId id="282" r:id="rId7"/>
    <p:sldId id="284" r:id="rId8"/>
    <p:sldId id="285" r:id="rId9"/>
    <p:sldId id="286" r:id="rId10"/>
    <p:sldId id="287" r:id="rId11"/>
    <p:sldId id="288" r:id="rId12"/>
    <p:sldId id="289" r:id="rId13"/>
    <p:sldId id="290" r:id="rId14"/>
    <p:sldId id="291" r:id="rId15"/>
    <p:sldId id="292" r:id="rId16"/>
    <p:sldId id="293" r:id="rId17"/>
    <p:sldId id="294" r:id="rId18"/>
    <p:sldId id="29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20C5A4-2FC3-43C1-B133-7BE1E22D1A42}" type="datetimeFigureOut">
              <a:rPr lang="en-US" smtClean="0"/>
              <a:t>3/31/2026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EFB6E-57D1-4DAA-A0AC-B2717B7D9249}" type="slidenum">
              <a:rPr lang="en-US" smtClean="0"/>
              <a:t>‹#›</a:t>
            </a:fld>
            <a:endParaRPr lang="en-US"/>
          </a:p>
        </p:txBody>
      </p:sp>
    </p:spTree>
    <p:extLst>
      <p:ext uri="{BB962C8B-B14F-4D97-AF65-F5344CB8AC3E}">
        <p14:creationId xmlns:p14="http://schemas.microsoft.com/office/powerpoint/2010/main" val="296771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EFB6E-57D1-4DAA-A0AC-B2717B7D9249}" type="slidenum">
              <a:rPr lang="en-US" smtClean="0"/>
              <a:t>10</a:t>
            </a:fld>
            <a:endParaRPr lang="en-US"/>
          </a:p>
        </p:txBody>
      </p:sp>
    </p:spTree>
    <p:extLst>
      <p:ext uri="{BB962C8B-B14F-4D97-AF65-F5344CB8AC3E}">
        <p14:creationId xmlns:p14="http://schemas.microsoft.com/office/powerpoint/2010/main" val="4113502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341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48612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006109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58317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08630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3AE81-20B4-B16D-969C-606B15C93CA1}"/>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21184D6B-1760-DBA6-C83B-6424ADBCED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E41CF2AB-9460-4703-90CA-E92CEA30393F}"/>
              </a:ext>
            </a:extLst>
          </p:cNvPr>
          <p:cNvSpPr>
            <a:spLocks noGrp="1"/>
          </p:cNvSpPr>
          <p:nvPr>
            <p:ph type="dt" sz="half" idx="10"/>
          </p:nvPr>
        </p:nvSpPr>
        <p:spPr/>
        <p:txBody>
          <a:bodyPr/>
          <a:lstStyle/>
          <a:p>
            <a:fld id="{3AF457F0-B37F-416E-8E43-7AED3111A142}" type="datetimeFigureOut">
              <a:rPr lang="fr-FR" smtClean="0"/>
              <a:t>31/03/2026</a:t>
            </a:fld>
            <a:endParaRPr lang="fr-FR"/>
          </a:p>
        </p:txBody>
      </p:sp>
      <p:sp>
        <p:nvSpPr>
          <p:cNvPr id="5" name="Footer Placeholder 4">
            <a:extLst>
              <a:ext uri="{FF2B5EF4-FFF2-40B4-BE49-F238E27FC236}">
                <a16:creationId xmlns:a16="http://schemas.microsoft.com/office/drawing/2014/main" id="{2FD9236C-A788-6026-242D-0D628A99A395}"/>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28D7C40-6473-4304-0B4B-0EA1303E1901}"/>
              </a:ext>
            </a:extLst>
          </p:cNvPr>
          <p:cNvSpPr>
            <a:spLocks noGrp="1"/>
          </p:cNvSpPr>
          <p:nvPr>
            <p:ph type="sldNum" sz="quarter" idx="12"/>
          </p:nvPr>
        </p:nvSpPr>
        <p:spPr/>
        <p:txBody>
          <a:bodyPr/>
          <a:lstStyle/>
          <a:p>
            <a:fld id="{AF940872-1F9D-4DC4-90CF-1ECEE3589B9E}" type="slidenum">
              <a:rPr lang="fr-FR" smtClean="0"/>
              <a:t>‹#›</a:t>
            </a:fld>
            <a:endParaRPr lang="fr-FR"/>
          </a:p>
        </p:txBody>
      </p:sp>
    </p:spTree>
    <p:extLst>
      <p:ext uri="{BB962C8B-B14F-4D97-AF65-F5344CB8AC3E}">
        <p14:creationId xmlns:p14="http://schemas.microsoft.com/office/powerpoint/2010/main" val="368221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39191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43038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66094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91248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3/31/2026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72139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3/31/2026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2170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904500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71545" y="216364"/>
            <a:ext cx="1999700" cy="951923"/>
          </a:xfrm>
          <a:prstGeom prst="rect">
            <a:avLst/>
          </a:prstGeom>
        </p:spPr>
      </p:pic>
      <p:sp>
        <p:nvSpPr>
          <p:cNvPr id="10" name="Rectangle"/>
          <p:cNvSpPr/>
          <p:nvPr userDrawn="1"/>
        </p:nvSpPr>
        <p:spPr>
          <a:xfrm rot="5400000">
            <a:off x="1721008" y="3812569"/>
            <a:ext cx="1639614" cy="110484"/>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1" name="Rectangle 10"/>
          <p:cNvSpPr/>
          <p:nvPr userDrawn="1"/>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548953"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userDrawn="1"/>
        </p:nvSpPr>
        <p:spPr>
          <a:xfrm rot="5400000">
            <a:off x="4884289"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1471544671"/>
      </p:ext>
    </p:extLst>
  </p:cSld>
  <p:clrMap bg1="lt1" tx1="dk1" bg2="lt2" tx2="dk2" accent1="accent1" accent2="accent2" accent3="accent3" accent4="accent4" accent5="accent5" accent6="accent6" hlink="hlink" folHlink="folHlink"/>
  <p:sldLayoutIdLst>
    <p:sldLayoutId id="2147483661" r:id="rId1"/>
    <p:sldLayoutId id="2147483663" r:id="rId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3/31/2026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17126500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02493" y="4765408"/>
            <a:ext cx="4407022" cy="1246495"/>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Denis Chang Seng, PhD</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Tsunami Resilience Section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IOC of UNESCO</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213FC7C9-AF3A-5131-0B95-98F57811EC23}"/>
              </a:ext>
            </a:extLst>
          </p:cNvPr>
          <p:cNvSpPr txBox="1"/>
          <p:nvPr/>
        </p:nvSpPr>
        <p:spPr>
          <a:xfrm>
            <a:off x="8241086" y="1807927"/>
            <a:ext cx="184731" cy="300082"/>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AD48D02-C66D-5294-5073-62FD8E2D7360}"/>
              </a:ext>
            </a:extLst>
          </p:cNvPr>
          <p:cNvSpPr txBox="1"/>
          <p:nvPr/>
        </p:nvSpPr>
        <p:spPr>
          <a:xfrm>
            <a:off x="6492387" y="2735019"/>
            <a:ext cx="5699613" cy="1384995"/>
          </a:xfrm>
          <a:prstGeom prst="rect">
            <a:avLst/>
          </a:prstGeom>
          <a:noFill/>
        </p:spPr>
        <p:txBody>
          <a:bodyPr wrap="square">
            <a:spAutoFit/>
          </a:bodyPr>
          <a:lstStyle/>
          <a:p>
            <a:pPr lvl="0" defTabSz="457200"/>
            <a:r>
              <a:rPr lang="en-US" sz="2800" dirty="0">
                <a:solidFill>
                  <a:srgbClr val="FFC000"/>
                </a:solidFill>
              </a:rPr>
              <a:t>REPORT OF THE OCEAN DECADE TSUNAMI PROGRAMME SCIENTIFIC COMMITEE (ODTP-SC) </a:t>
            </a:r>
            <a:endParaRPr kumimoji="0" lang="en-US" sz="2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0DEA546-5780-B0AC-4373-4091C195A0E8}"/>
              </a:ext>
            </a:extLst>
          </p:cNvPr>
          <p:cNvSpPr txBox="1"/>
          <p:nvPr/>
        </p:nvSpPr>
        <p:spPr>
          <a:xfrm>
            <a:off x="6402493" y="1038135"/>
            <a:ext cx="5452050" cy="1200329"/>
          </a:xfrm>
          <a:prstGeom prst="rect">
            <a:avLst/>
          </a:prstGeom>
          <a:noFill/>
        </p:spPr>
        <p:txBody>
          <a:bodyPr wrap="square">
            <a:spAutoFit/>
          </a:bodyPr>
          <a:lstStyle/>
          <a:p>
            <a:r>
              <a:rPr lang="en-US" dirty="0">
                <a:solidFill>
                  <a:schemeClr val="bg1"/>
                </a:solidFill>
              </a:rPr>
              <a:t>Nineteenth Meeting of the Working Group on Tsunamis and Other Hazards related to Sea Level Warning and Mitigation Systems (TOWS-WG-XIX) - Online</a:t>
            </a:r>
          </a:p>
          <a:p>
            <a:pPr algn="ctr"/>
            <a:r>
              <a:rPr lang="en-US" dirty="0">
                <a:solidFill>
                  <a:srgbClr val="FFFF00"/>
                </a:solidFill>
              </a:rPr>
              <a:t>31 March – 1 April 2026</a:t>
            </a:r>
          </a:p>
        </p:txBody>
      </p:sp>
    </p:spTree>
    <p:extLst>
      <p:ext uri="{BB962C8B-B14F-4D97-AF65-F5344CB8AC3E}">
        <p14:creationId xmlns:p14="http://schemas.microsoft.com/office/powerpoint/2010/main" val="1638825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3520E3-C3C5-764B-545B-AEB4DEF253BE}"/>
              </a:ext>
            </a:extLst>
          </p:cNvPr>
          <p:cNvSpPr>
            <a:spLocks noGrp="1"/>
          </p:cNvSpPr>
          <p:nvPr>
            <p:ph type="title"/>
          </p:nvPr>
        </p:nvSpPr>
        <p:spPr>
          <a:xfrm>
            <a:off x="761800" y="762001"/>
            <a:ext cx="5334197" cy="1708242"/>
          </a:xfrm>
        </p:spPr>
        <p:txBody>
          <a:bodyPr anchor="ctr">
            <a:normAutofit fontScale="90000"/>
          </a:bodyPr>
          <a:lstStyle/>
          <a:p>
            <a:r>
              <a:rPr lang="en-US" sz="2700" b="1" dirty="0">
                <a:solidFill>
                  <a:srgbClr val="0070C0"/>
                </a:solidFill>
              </a:rPr>
              <a:t>Key Priorities &amp; Recommendations for the First Conference of the Ocean Decade Tsunami Programme</a:t>
            </a:r>
            <a:br>
              <a:rPr lang="en-US" sz="4000" b="1" dirty="0"/>
            </a:br>
            <a:endParaRPr lang="en-US" sz="4000" dirty="0"/>
          </a:p>
        </p:txBody>
      </p:sp>
      <p:sp>
        <p:nvSpPr>
          <p:cNvPr id="3" name="Content Placeholder 2">
            <a:extLst>
              <a:ext uri="{FF2B5EF4-FFF2-40B4-BE49-F238E27FC236}">
                <a16:creationId xmlns:a16="http://schemas.microsoft.com/office/drawing/2014/main" id="{4518B92A-59C5-0E04-DF06-0F4BBB361AF0}"/>
              </a:ext>
            </a:extLst>
          </p:cNvPr>
          <p:cNvSpPr>
            <a:spLocks noGrp="1"/>
          </p:cNvSpPr>
          <p:nvPr>
            <p:ph idx="1"/>
          </p:nvPr>
        </p:nvSpPr>
        <p:spPr>
          <a:xfrm>
            <a:off x="761800" y="2079171"/>
            <a:ext cx="5530143" cy="4452258"/>
          </a:xfrm>
        </p:spPr>
        <p:txBody>
          <a:bodyPr anchor="ctr">
            <a:normAutofit/>
          </a:bodyPr>
          <a:lstStyle/>
          <a:p>
            <a:pPr marL="0" indent="0">
              <a:lnSpc>
                <a:spcPct val="90000"/>
              </a:lnSpc>
              <a:buNone/>
            </a:pPr>
            <a:endParaRPr lang="en-US" sz="2000" dirty="0"/>
          </a:p>
          <a:p>
            <a:pPr marL="0" indent="0">
              <a:lnSpc>
                <a:spcPct val="90000"/>
              </a:lnSpc>
              <a:buNone/>
            </a:pPr>
            <a:r>
              <a:rPr lang="en-US" sz="2000" b="1" dirty="0">
                <a:solidFill>
                  <a:srgbClr val="0070C0"/>
                </a:solidFill>
              </a:rPr>
              <a:t>1. Actionable &amp; Timely Warning Systems</a:t>
            </a:r>
          </a:p>
          <a:p>
            <a:pPr lvl="0">
              <a:lnSpc>
                <a:spcPct val="90000"/>
              </a:lnSpc>
            </a:pPr>
            <a:r>
              <a:rPr lang="en-US" sz="2000" dirty="0"/>
              <a:t>Integrate all sensors into interoperable, real‑time data systems to enable actionable tsunami warnings within 10 minutes for all sources.</a:t>
            </a:r>
          </a:p>
          <a:p>
            <a:pPr lvl="0">
              <a:lnSpc>
                <a:spcPct val="90000"/>
              </a:lnSpc>
            </a:pPr>
            <a:r>
              <a:rPr lang="en-US" sz="2000" dirty="0"/>
              <a:t>Advance open‑source tsunami modelling and strengthen collaboration with regional and international scientific partners.</a:t>
            </a:r>
          </a:p>
          <a:p>
            <a:pPr lvl="0">
              <a:lnSpc>
                <a:spcPct val="90000"/>
              </a:lnSpc>
            </a:pPr>
            <a:r>
              <a:rPr lang="en-US" sz="2000" dirty="0"/>
              <a:t>Accelerate global high‑resolution bathymetry mapping (e.g., GEBCO‑2030) to support impact‑based forecasting and risk assessment.</a:t>
            </a:r>
          </a:p>
          <a:p>
            <a:pPr>
              <a:lnSpc>
                <a:spcPct val="90000"/>
              </a:lnSpc>
            </a:pPr>
            <a:endParaRPr lang="en-US" sz="1700" dirty="0"/>
          </a:p>
        </p:txBody>
      </p:sp>
      <p:pic>
        <p:nvPicPr>
          <p:cNvPr id="5" name="Picture 4">
            <a:extLst>
              <a:ext uri="{FF2B5EF4-FFF2-40B4-BE49-F238E27FC236}">
                <a16:creationId xmlns:a16="http://schemas.microsoft.com/office/drawing/2014/main" id="{DDECB994-74DD-7487-ED2E-3101294F3782}"/>
              </a:ext>
            </a:extLst>
          </p:cNvPr>
          <p:cNvPicPr>
            <a:picLocks noChangeAspect="1"/>
          </p:cNvPicPr>
          <p:nvPr/>
        </p:nvPicPr>
        <p:blipFill>
          <a:blip r:embed="rId3"/>
          <a:srcRect r="756" b="-1"/>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309527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EEB9DF-A71B-60F7-A0F2-710A403AA8A5}"/>
              </a:ext>
            </a:extLst>
          </p:cNvPr>
          <p:cNvSpPr>
            <a:spLocks noGrp="1"/>
          </p:cNvSpPr>
          <p:nvPr>
            <p:ph type="title"/>
          </p:nvPr>
        </p:nvSpPr>
        <p:spPr>
          <a:xfrm>
            <a:off x="612648" y="1078992"/>
            <a:ext cx="7475438" cy="1536192"/>
          </a:xfrm>
        </p:spPr>
        <p:txBody>
          <a:bodyPr anchor="b">
            <a:normAutofit/>
          </a:bodyPr>
          <a:lstStyle/>
          <a:p>
            <a:r>
              <a:rPr lang="en-US" sz="3600" dirty="0">
                <a:solidFill>
                  <a:srgbClr val="0070C0"/>
                </a:solidFill>
              </a:rPr>
              <a:t>2. Prepared &amp; Resilient Communities</a:t>
            </a:r>
            <a:br>
              <a:rPr lang="en-US" sz="5400" dirty="0"/>
            </a:br>
            <a:endParaRPr lang="en-US" sz="5200" dirty="0"/>
          </a:p>
        </p:txBody>
      </p:sp>
      <p:sp>
        <p:nvSpPr>
          <p:cNvPr id="29" name="Rectangle 28">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7B799D1-B85F-491F-7E88-7653CBC81B5A}"/>
              </a:ext>
            </a:extLst>
          </p:cNvPr>
          <p:cNvSpPr>
            <a:spLocks noGrp="1"/>
          </p:cNvSpPr>
          <p:nvPr>
            <p:ph idx="1"/>
          </p:nvPr>
        </p:nvSpPr>
        <p:spPr>
          <a:xfrm>
            <a:off x="612647" y="3355848"/>
            <a:ext cx="7878209" cy="2825496"/>
          </a:xfrm>
        </p:spPr>
        <p:txBody>
          <a:bodyPr>
            <a:normAutofit lnSpcReduction="10000"/>
          </a:bodyPr>
          <a:lstStyle/>
          <a:p>
            <a:pPr lvl="0">
              <a:lnSpc>
                <a:spcPct val="90000"/>
              </a:lnSpc>
            </a:pPr>
            <a:r>
              <a:rPr lang="en-US" sz="2400" dirty="0"/>
              <a:t>Improve accessibility of inundation maps and hazard data for communities.</a:t>
            </a:r>
          </a:p>
          <a:p>
            <a:pPr lvl="0">
              <a:lnSpc>
                <a:spcPct val="90000"/>
              </a:lnSpc>
            </a:pPr>
            <a:r>
              <a:rPr lang="en-US" sz="2400" dirty="0"/>
              <a:t>Strengthen governance, community engagement, and collaboration with Civil Protection Authorities, including promotion of local champions and vertical evacuation planning.</a:t>
            </a:r>
          </a:p>
          <a:p>
            <a:pPr lvl="0">
              <a:lnSpc>
                <a:spcPct val="90000"/>
              </a:lnSpc>
            </a:pPr>
            <a:r>
              <a:rPr lang="en-US" sz="2400" dirty="0"/>
              <a:t>Enhance understanding of cascading risks and promote earthquake‑ and tsunami‑resistant design.</a:t>
            </a:r>
          </a:p>
          <a:p>
            <a:pPr>
              <a:lnSpc>
                <a:spcPct val="90000"/>
              </a:lnSpc>
            </a:pPr>
            <a:endParaRPr lang="en-US" sz="2000" dirty="0"/>
          </a:p>
        </p:txBody>
      </p:sp>
      <p:pic>
        <p:nvPicPr>
          <p:cNvPr id="5" name="Picture 4">
            <a:extLst>
              <a:ext uri="{FF2B5EF4-FFF2-40B4-BE49-F238E27FC236}">
                <a16:creationId xmlns:a16="http://schemas.microsoft.com/office/drawing/2014/main" id="{D992AC26-BF6B-003D-CF94-DD7CA8680C4C}"/>
              </a:ext>
            </a:extLst>
          </p:cNvPr>
          <p:cNvPicPr>
            <a:picLocks noChangeAspect="1"/>
          </p:cNvPicPr>
          <p:nvPr/>
        </p:nvPicPr>
        <p:blipFill>
          <a:blip r:embed="rId2">
            <a:extLst>
              <a:ext uri="{28A0092B-C50C-407E-A947-70E740481C1C}">
                <a14:useLocalDpi xmlns:a14="http://schemas.microsoft.com/office/drawing/2010/main" val="0"/>
              </a:ext>
            </a:extLst>
          </a:blip>
          <a:srcRect b="13680"/>
          <a:stretch>
            <a:fillRect/>
          </a:stretch>
        </p:blipFill>
        <p:spPr>
          <a:xfrm>
            <a:off x="8626353" y="0"/>
            <a:ext cx="3565647" cy="6839712"/>
          </a:xfrm>
          <a:prstGeom prst="rect">
            <a:avLst/>
          </a:prstGeom>
        </p:spPr>
      </p:pic>
    </p:spTree>
    <p:extLst>
      <p:ext uri="{BB962C8B-B14F-4D97-AF65-F5344CB8AC3E}">
        <p14:creationId xmlns:p14="http://schemas.microsoft.com/office/powerpoint/2010/main" val="3399258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670EE84-CFBB-B9AA-7CE3-93B0F2DC9B23}"/>
              </a:ext>
            </a:extLst>
          </p:cNvPr>
          <p:cNvPicPr>
            <a:picLocks noChangeAspect="1"/>
          </p:cNvPicPr>
          <p:nvPr/>
        </p:nvPicPr>
        <p:blipFill>
          <a:blip r:embed="rId2">
            <a:extLst>
              <a:ext uri="{28A0092B-C50C-407E-A947-70E740481C1C}">
                <a14:useLocalDpi xmlns:a14="http://schemas.microsoft.com/office/drawing/2010/main" val="0"/>
              </a:ext>
            </a:extLst>
          </a:blip>
          <a:srcRect b="5436"/>
          <a:stretch>
            <a:fillRect/>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2A9036-15D7-7F0B-39A6-AEF3FF2EB071}"/>
              </a:ext>
            </a:extLst>
          </p:cNvPr>
          <p:cNvSpPr>
            <a:spLocks noGrp="1"/>
          </p:cNvSpPr>
          <p:nvPr>
            <p:ph type="title"/>
          </p:nvPr>
        </p:nvSpPr>
        <p:spPr>
          <a:xfrm>
            <a:off x="838200" y="365125"/>
            <a:ext cx="3822189" cy="1899912"/>
          </a:xfrm>
        </p:spPr>
        <p:txBody>
          <a:bodyPr>
            <a:normAutofit/>
          </a:bodyPr>
          <a:lstStyle/>
          <a:p>
            <a:r>
              <a:rPr lang="en-US" sz="2700" dirty="0">
                <a:solidFill>
                  <a:srgbClr val="0070C0"/>
                </a:solidFill>
              </a:rPr>
              <a:t>3. Tools &amp; Instruments for Implementation</a:t>
            </a:r>
            <a:br>
              <a:rPr lang="en-US" sz="4000" dirty="0"/>
            </a:br>
            <a:endParaRPr lang="en-US" sz="4000" dirty="0"/>
          </a:p>
        </p:txBody>
      </p:sp>
      <p:sp>
        <p:nvSpPr>
          <p:cNvPr id="3" name="Content Placeholder 2">
            <a:extLst>
              <a:ext uri="{FF2B5EF4-FFF2-40B4-BE49-F238E27FC236}">
                <a16:creationId xmlns:a16="http://schemas.microsoft.com/office/drawing/2014/main" id="{EB272E47-3593-5B8B-2998-CC2B63F09527}"/>
              </a:ext>
            </a:extLst>
          </p:cNvPr>
          <p:cNvSpPr>
            <a:spLocks noGrp="1"/>
          </p:cNvSpPr>
          <p:nvPr>
            <p:ph idx="1"/>
          </p:nvPr>
        </p:nvSpPr>
        <p:spPr>
          <a:xfrm>
            <a:off x="315686" y="2100943"/>
            <a:ext cx="4344703" cy="4076020"/>
          </a:xfrm>
        </p:spPr>
        <p:txBody>
          <a:bodyPr>
            <a:normAutofit/>
          </a:bodyPr>
          <a:lstStyle/>
          <a:p>
            <a:pPr lvl="0"/>
            <a:r>
              <a:rPr lang="en-US" sz="2400" dirty="0"/>
              <a:t>Strengthen regional knowledge‑sharing and last‑mile training, building networks of local champions.</a:t>
            </a:r>
          </a:p>
          <a:p>
            <a:pPr lvl="0"/>
            <a:endParaRPr lang="en-US" sz="2400" dirty="0"/>
          </a:p>
          <a:p>
            <a:pPr lvl="0"/>
            <a:r>
              <a:rPr lang="en-US" sz="2400" dirty="0"/>
              <a:t>Promote adoption of real‑time impact‑based forecasting tools such as </a:t>
            </a:r>
            <a:r>
              <a:rPr lang="en-US" sz="2400" dirty="0" err="1"/>
              <a:t>TsunamiCast</a:t>
            </a:r>
            <a:r>
              <a:rPr lang="en-US" sz="2400" dirty="0"/>
              <a:t> to support hazard assessments and emergency planning.</a:t>
            </a:r>
          </a:p>
          <a:p>
            <a:endParaRPr lang="en-US" sz="2000" dirty="0"/>
          </a:p>
        </p:txBody>
      </p:sp>
    </p:spTree>
    <p:extLst>
      <p:ext uri="{BB962C8B-B14F-4D97-AF65-F5344CB8AC3E}">
        <p14:creationId xmlns:p14="http://schemas.microsoft.com/office/powerpoint/2010/main" val="2297101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map">
            <a:extLst>
              <a:ext uri="{FF2B5EF4-FFF2-40B4-BE49-F238E27FC236}">
                <a16:creationId xmlns:a16="http://schemas.microsoft.com/office/drawing/2014/main" id="{DC1A939A-1A1F-8CB6-E1A1-AFC285F3C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408" b="30350"/>
          <a:stretch>
            <a:fill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0FEC86-3105-99AB-AC5A-92D1C6716710}"/>
              </a:ext>
            </a:extLst>
          </p:cNvPr>
          <p:cNvSpPr>
            <a:spLocks noGrp="1"/>
          </p:cNvSpPr>
          <p:nvPr>
            <p:ph type="title"/>
          </p:nvPr>
        </p:nvSpPr>
        <p:spPr>
          <a:xfrm>
            <a:off x="402772" y="365125"/>
            <a:ext cx="4257618" cy="1899912"/>
          </a:xfrm>
        </p:spPr>
        <p:txBody>
          <a:bodyPr>
            <a:normAutofit fontScale="90000"/>
          </a:bodyPr>
          <a:lstStyle/>
          <a:p>
            <a:r>
              <a:rPr lang="en-US" sz="3100" dirty="0">
                <a:solidFill>
                  <a:srgbClr val="0070C0"/>
                </a:solidFill>
              </a:rPr>
              <a:t>4. Priorities for Small Island Developing States (SIDS)</a:t>
            </a:r>
            <a:br>
              <a:rPr lang="en-US" sz="4000" dirty="0"/>
            </a:br>
            <a:endParaRPr lang="en-US" sz="4000" dirty="0"/>
          </a:p>
        </p:txBody>
      </p:sp>
      <p:sp>
        <p:nvSpPr>
          <p:cNvPr id="3" name="Content Placeholder 2">
            <a:extLst>
              <a:ext uri="{FF2B5EF4-FFF2-40B4-BE49-F238E27FC236}">
                <a16:creationId xmlns:a16="http://schemas.microsoft.com/office/drawing/2014/main" id="{51705DC5-C763-C3E6-3FD1-0B825C12D784}"/>
              </a:ext>
            </a:extLst>
          </p:cNvPr>
          <p:cNvSpPr>
            <a:spLocks noGrp="1"/>
          </p:cNvSpPr>
          <p:nvPr>
            <p:ph idx="1"/>
          </p:nvPr>
        </p:nvSpPr>
        <p:spPr>
          <a:xfrm>
            <a:off x="838200" y="2434201"/>
            <a:ext cx="3822189" cy="3742762"/>
          </a:xfrm>
        </p:spPr>
        <p:txBody>
          <a:bodyPr>
            <a:normAutofit fontScale="92500" lnSpcReduction="10000"/>
          </a:bodyPr>
          <a:lstStyle/>
          <a:p>
            <a:pPr lvl="0"/>
            <a:r>
              <a:rPr lang="en-US" sz="2400" dirty="0"/>
              <a:t>Provide high‑resolution inundation mapping and data for evidence‑based planning.</a:t>
            </a:r>
          </a:p>
          <a:p>
            <a:pPr lvl="0"/>
            <a:endParaRPr lang="en-US" sz="2400" dirty="0"/>
          </a:p>
          <a:p>
            <a:pPr lvl="0"/>
            <a:r>
              <a:rPr lang="en-US" sz="2400" dirty="0"/>
              <a:t>Support management of cascading risks across interconnected island systems and help identify critical infrastructure priorities</a:t>
            </a:r>
            <a:r>
              <a:rPr lang="en-US" sz="2000" dirty="0"/>
              <a:t>.</a:t>
            </a:r>
          </a:p>
          <a:p>
            <a:endParaRPr lang="en-US" sz="2000" dirty="0"/>
          </a:p>
        </p:txBody>
      </p:sp>
      <p:sp>
        <p:nvSpPr>
          <p:cNvPr id="5" name="TextBox 4">
            <a:extLst>
              <a:ext uri="{FF2B5EF4-FFF2-40B4-BE49-F238E27FC236}">
                <a16:creationId xmlns:a16="http://schemas.microsoft.com/office/drawing/2014/main" id="{D7C4A066-0CCB-A45B-FA86-5367978BF139}"/>
              </a:ext>
            </a:extLst>
          </p:cNvPr>
          <p:cNvSpPr txBox="1"/>
          <p:nvPr/>
        </p:nvSpPr>
        <p:spPr>
          <a:xfrm>
            <a:off x="2522353" y="6488658"/>
            <a:ext cx="6096000" cy="369332"/>
          </a:xfrm>
          <a:prstGeom prst="rect">
            <a:avLst/>
          </a:prstGeom>
          <a:noFill/>
        </p:spPr>
        <p:txBody>
          <a:bodyPr wrap="square">
            <a:spAutoFit/>
          </a:bodyPr>
          <a:lstStyle/>
          <a:p>
            <a:r>
              <a:rPr lang="en-US" b="0" i="0" dirty="0">
                <a:effectLst/>
                <a:latin typeface="-apple-system"/>
              </a:rPr>
              <a:t>Image source : </a:t>
            </a:r>
            <a:r>
              <a:rPr lang="en-US" b="0" i="0" dirty="0" err="1">
                <a:effectLst/>
                <a:latin typeface="-apple-system"/>
              </a:rPr>
              <a:t>IHCantabria</a:t>
            </a:r>
            <a:endParaRPr lang="en-US" dirty="0"/>
          </a:p>
        </p:txBody>
      </p:sp>
    </p:spTree>
    <p:extLst>
      <p:ext uri="{BB962C8B-B14F-4D97-AF65-F5344CB8AC3E}">
        <p14:creationId xmlns:p14="http://schemas.microsoft.com/office/powerpoint/2010/main" val="3822415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F02F-894F-FB76-5B2C-151026827178}"/>
              </a:ext>
            </a:extLst>
          </p:cNvPr>
          <p:cNvSpPr>
            <a:spLocks noGrp="1"/>
          </p:cNvSpPr>
          <p:nvPr>
            <p:ph type="title"/>
          </p:nvPr>
        </p:nvSpPr>
        <p:spPr/>
        <p:txBody>
          <a:bodyPr>
            <a:normAutofit fontScale="90000"/>
          </a:bodyPr>
          <a:lstStyle/>
          <a:p>
            <a:r>
              <a:rPr lang="en-US" dirty="0">
                <a:solidFill>
                  <a:srgbClr val="0070C0"/>
                </a:solidFill>
              </a:rPr>
              <a:t>5. ODTP High‑Level Objectives (Roundtable)</a:t>
            </a:r>
            <a:br>
              <a:rPr lang="en-US" dirty="0">
                <a:solidFill>
                  <a:srgbClr val="0070C0"/>
                </a:solidFill>
              </a:rPr>
            </a:br>
            <a:endParaRPr lang="en-US" dirty="0"/>
          </a:p>
        </p:txBody>
      </p:sp>
      <p:sp>
        <p:nvSpPr>
          <p:cNvPr id="3" name="Content Placeholder 2">
            <a:extLst>
              <a:ext uri="{FF2B5EF4-FFF2-40B4-BE49-F238E27FC236}">
                <a16:creationId xmlns:a16="http://schemas.microsoft.com/office/drawing/2014/main" id="{D249DC2D-58DC-4740-F74C-D4E1022F8C8F}"/>
              </a:ext>
            </a:extLst>
          </p:cNvPr>
          <p:cNvSpPr>
            <a:spLocks noGrp="1"/>
          </p:cNvSpPr>
          <p:nvPr>
            <p:ph idx="1"/>
          </p:nvPr>
        </p:nvSpPr>
        <p:spPr>
          <a:xfrm>
            <a:off x="609600" y="1600201"/>
            <a:ext cx="5018314" cy="4525963"/>
          </a:xfrm>
        </p:spPr>
        <p:txBody>
          <a:bodyPr>
            <a:normAutofit/>
          </a:bodyPr>
          <a:lstStyle/>
          <a:p>
            <a:pPr lvl="0"/>
            <a:r>
              <a:rPr lang="en-US" sz="2600" dirty="0"/>
              <a:t>Strengthen partnerships and leverage emerging technologies (AI, GNSS, SMART cables) to improve detection and reduce costs.</a:t>
            </a:r>
          </a:p>
          <a:p>
            <a:pPr lvl="0"/>
            <a:endParaRPr lang="en-US" sz="2600" dirty="0"/>
          </a:p>
          <a:p>
            <a:pPr lvl="0"/>
            <a:r>
              <a:rPr lang="en-US" sz="2600" dirty="0"/>
              <a:t>Promote inclusive, multi‑format communication tailored to vulnerable groups</a:t>
            </a:r>
          </a:p>
          <a:p>
            <a:endParaRPr lang="en-US" dirty="0"/>
          </a:p>
        </p:txBody>
      </p:sp>
      <p:pic>
        <p:nvPicPr>
          <p:cNvPr id="6146" name="Picture 2" descr="SMART Cables “Science Monitoring And ...">
            <a:extLst>
              <a:ext uri="{FF2B5EF4-FFF2-40B4-BE49-F238E27FC236}">
                <a16:creationId xmlns:a16="http://schemas.microsoft.com/office/drawing/2014/main" id="{F13AD99E-45E0-4AF2-883C-9F945D4F4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4088" y="1600200"/>
            <a:ext cx="4634590" cy="15528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2AB7769-CA54-E6A0-43FE-25C831B2C14C}"/>
              </a:ext>
            </a:extLst>
          </p:cNvPr>
          <p:cNvPicPr>
            <a:picLocks noChangeAspect="1"/>
          </p:cNvPicPr>
          <p:nvPr/>
        </p:nvPicPr>
        <p:blipFill>
          <a:blip r:embed="rId3"/>
          <a:srcRect b="8910"/>
          <a:stretch>
            <a:fillRect/>
          </a:stretch>
        </p:blipFill>
        <p:spPr>
          <a:xfrm>
            <a:off x="6388040" y="3541089"/>
            <a:ext cx="5368795" cy="2750853"/>
          </a:xfrm>
          <a:prstGeom prst="rect">
            <a:avLst/>
          </a:prstGeom>
        </p:spPr>
      </p:pic>
      <p:sp>
        <p:nvSpPr>
          <p:cNvPr id="5" name="TextBox 4">
            <a:extLst>
              <a:ext uri="{FF2B5EF4-FFF2-40B4-BE49-F238E27FC236}">
                <a16:creationId xmlns:a16="http://schemas.microsoft.com/office/drawing/2014/main" id="{6D26BDC3-417E-3CAF-5E99-E0431E21E325}"/>
              </a:ext>
            </a:extLst>
          </p:cNvPr>
          <p:cNvSpPr txBox="1"/>
          <p:nvPr/>
        </p:nvSpPr>
        <p:spPr>
          <a:xfrm>
            <a:off x="7379363" y="6291942"/>
            <a:ext cx="2947153" cy="584775"/>
          </a:xfrm>
          <a:prstGeom prst="rect">
            <a:avLst/>
          </a:prstGeom>
          <a:noFill/>
        </p:spPr>
        <p:txBody>
          <a:bodyPr wrap="none" rtlCol="0">
            <a:spAutoFit/>
          </a:bodyPr>
          <a:lstStyle/>
          <a:p>
            <a:r>
              <a:rPr lang="en-US" sz="1400" dirty="0"/>
              <a:t>Source : </a:t>
            </a:r>
            <a:r>
              <a:rPr lang="en-GB" sz="1400" dirty="0">
                <a:ea typeface="DengXian"/>
                <a:cs typeface="Calibri"/>
              </a:rPr>
              <a:t>Prof. Harkunti Pertiwi Rahayu</a:t>
            </a:r>
          </a:p>
          <a:p>
            <a:endParaRPr lang="en-US" dirty="0"/>
          </a:p>
        </p:txBody>
      </p:sp>
    </p:spTree>
    <p:extLst>
      <p:ext uri="{BB962C8B-B14F-4D97-AF65-F5344CB8AC3E}">
        <p14:creationId xmlns:p14="http://schemas.microsoft.com/office/powerpoint/2010/main" val="822915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E5666-5D41-A692-7DE6-DA3AC342996D}"/>
              </a:ext>
            </a:extLst>
          </p:cNvPr>
          <p:cNvSpPr>
            <a:spLocks noGrp="1"/>
          </p:cNvSpPr>
          <p:nvPr>
            <p:ph type="title"/>
          </p:nvPr>
        </p:nvSpPr>
        <p:spPr/>
        <p:txBody>
          <a:bodyPr>
            <a:normAutofit fontScale="90000"/>
          </a:bodyPr>
          <a:lstStyle/>
          <a:p>
            <a:r>
              <a:rPr lang="en-US" sz="3600" b="1" dirty="0">
                <a:solidFill>
                  <a:srgbClr val="0070C0"/>
                </a:solidFill>
              </a:rPr>
              <a:t>Governance</a:t>
            </a:r>
            <a:br>
              <a:rPr lang="en-US" sz="3600" b="1" dirty="0">
                <a:solidFill>
                  <a:srgbClr val="0070C0"/>
                </a:solidFill>
              </a:rPr>
            </a:br>
            <a:r>
              <a:rPr lang="en-US" sz="3600" b="1" dirty="0">
                <a:solidFill>
                  <a:srgbClr val="0070C0"/>
                </a:solidFill>
              </a:rPr>
              <a:t>ODTP-SC Chair and Members (2024–2025)-Update</a:t>
            </a:r>
            <a:br>
              <a:rPr lang="en-US" dirty="0"/>
            </a:br>
            <a:endParaRPr lang="en-US" dirty="0"/>
          </a:p>
        </p:txBody>
      </p:sp>
      <p:sp>
        <p:nvSpPr>
          <p:cNvPr id="3" name="Content Placeholder 2">
            <a:extLst>
              <a:ext uri="{FF2B5EF4-FFF2-40B4-BE49-F238E27FC236}">
                <a16:creationId xmlns:a16="http://schemas.microsoft.com/office/drawing/2014/main" id="{9ED82B06-C8A8-7D99-CF82-0E7D61BF39B1}"/>
              </a:ext>
            </a:extLst>
          </p:cNvPr>
          <p:cNvSpPr>
            <a:spLocks noGrp="1"/>
          </p:cNvSpPr>
          <p:nvPr>
            <p:ph idx="1"/>
          </p:nvPr>
        </p:nvSpPr>
        <p:spPr>
          <a:xfrm>
            <a:off x="609600" y="1055914"/>
            <a:ext cx="10972800" cy="5527447"/>
          </a:xfrm>
        </p:spPr>
        <p:txBody>
          <a:bodyPr>
            <a:normAutofit fontScale="40000" lnSpcReduction="20000"/>
          </a:bodyPr>
          <a:lstStyle/>
          <a:p>
            <a:endParaRPr lang="en-US" dirty="0"/>
          </a:p>
          <a:p>
            <a:pPr marL="0" indent="0">
              <a:buNone/>
            </a:pPr>
            <a:r>
              <a:rPr lang="en-US" sz="4000" b="1" dirty="0">
                <a:solidFill>
                  <a:srgbClr val="0070C0"/>
                </a:solidFill>
              </a:rPr>
              <a:t>Acting Interim Chairperson</a:t>
            </a:r>
            <a:endParaRPr lang="en-US" sz="4000" dirty="0">
              <a:solidFill>
                <a:srgbClr val="0070C0"/>
              </a:solidFill>
            </a:endParaRPr>
          </a:p>
          <a:p>
            <a:pPr lvl="0"/>
            <a:r>
              <a:rPr lang="en-US" sz="4000" b="1" dirty="0">
                <a:solidFill>
                  <a:srgbClr val="00B0F0"/>
                </a:solidFill>
              </a:rPr>
              <a:t>Ms Silvia Chacon Barrantes</a:t>
            </a:r>
            <a:r>
              <a:rPr lang="en-US" sz="4000" dirty="0">
                <a:solidFill>
                  <a:srgbClr val="00B0F0"/>
                </a:solidFill>
              </a:rPr>
              <a:t> </a:t>
            </a:r>
          </a:p>
          <a:p>
            <a:pPr lvl="0"/>
            <a:endParaRPr lang="en-US" sz="4000" dirty="0"/>
          </a:p>
          <a:p>
            <a:pPr marL="0" indent="0">
              <a:buNone/>
            </a:pPr>
            <a:r>
              <a:rPr lang="en-US" sz="4000" b="1" dirty="0">
                <a:solidFill>
                  <a:srgbClr val="0070C0"/>
                </a:solidFill>
              </a:rPr>
              <a:t>Members </a:t>
            </a:r>
            <a:endParaRPr lang="en-US" sz="4000" dirty="0">
              <a:solidFill>
                <a:srgbClr val="0070C0"/>
              </a:solidFill>
            </a:endParaRPr>
          </a:p>
          <a:p>
            <a:pPr lvl="0"/>
            <a:r>
              <a:rPr lang="en-US" sz="4000" b="1" dirty="0">
                <a:solidFill>
                  <a:srgbClr val="00B0F0"/>
                </a:solidFill>
              </a:rPr>
              <a:t>Mr Michael ANGOVE</a:t>
            </a:r>
            <a:r>
              <a:rPr lang="en-US" sz="4000" dirty="0"/>
              <a:t>, National Tsunami Hazard and Mitigation Programme, NOAA, United States of America</a:t>
            </a:r>
          </a:p>
          <a:p>
            <a:pPr lvl="0"/>
            <a:r>
              <a:rPr lang="en-US" sz="4000" b="1" dirty="0">
                <a:solidFill>
                  <a:srgbClr val="00B0F0"/>
                </a:solidFill>
              </a:rPr>
              <a:t>Mr Sergio BARRIENTOS</a:t>
            </a:r>
            <a:r>
              <a:rPr lang="en-US" sz="4000" dirty="0"/>
              <a:t>, National Seismic Centre, University of Chile</a:t>
            </a:r>
          </a:p>
          <a:p>
            <a:pPr lvl="0"/>
            <a:r>
              <a:rPr lang="en-US" sz="4000" b="1" dirty="0">
                <a:solidFill>
                  <a:srgbClr val="00B0F0"/>
                </a:solidFill>
              </a:rPr>
              <a:t>Ms Maria Ana BAPTISTA</a:t>
            </a:r>
            <a:r>
              <a:rPr lang="en-US" sz="4000" dirty="0"/>
              <a:t>, Professor at the Instituto Superior de </a:t>
            </a:r>
            <a:r>
              <a:rPr lang="en-US" sz="4000" dirty="0" err="1"/>
              <a:t>Engenharia</a:t>
            </a:r>
            <a:r>
              <a:rPr lang="en-US" sz="4000" dirty="0"/>
              <a:t> de Lisboa and a researcher at Instituto Dom Luiz, University of Lisbon (Portugal)</a:t>
            </a:r>
          </a:p>
          <a:p>
            <a:pPr lvl="0"/>
            <a:r>
              <a:rPr lang="en-US" sz="4000" b="1" dirty="0">
                <a:solidFill>
                  <a:srgbClr val="00B0F0"/>
                </a:solidFill>
              </a:rPr>
              <a:t>Ms Silvia CHACON</a:t>
            </a:r>
            <a:r>
              <a:rPr lang="en-US" sz="4000" dirty="0">
                <a:solidFill>
                  <a:srgbClr val="00B0F0"/>
                </a:solidFill>
              </a:rPr>
              <a:t>, </a:t>
            </a:r>
            <a:r>
              <a:rPr lang="en-US" sz="4000" dirty="0"/>
              <a:t>Costa Rica National Tsunami Warning System, National University of Costa Rica</a:t>
            </a:r>
          </a:p>
          <a:p>
            <a:pPr lvl="0"/>
            <a:r>
              <a:rPr lang="en-US" sz="4000" b="1" dirty="0">
                <a:solidFill>
                  <a:srgbClr val="00B0F0"/>
                </a:solidFill>
              </a:rPr>
              <a:t>Mr David COETZEE</a:t>
            </a:r>
            <a:r>
              <a:rPr lang="en-US" sz="4000" dirty="0"/>
              <a:t>, National Emergency Management Agency, New Zealand</a:t>
            </a:r>
          </a:p>
          <a:p>
            <a:pPr lvl="0"/>
            <a:r>
              <a:rPr lang="en-US" sz="4000" b="1" dirty="0">
                <a:solidFill>
                  <a:srgbClr val="00B0F0"/>
                </a:solidFill>
              </a:rPr>
              <a:t>Mr Yutaka HAYASHI</a:t>
            </a:r>
            <a:r>
              <a:rPr lang="en-US" sz="4000" dirty="0">
                <a:solidFill>
                  <a:srgbClr val="00B0F0"/>
                </a:solidFill>
              </a:rPr>
              <a:t>, </a:t>
            </a:r>
            <a:r>
              <a:rPr lang="en-US" sz="4000" dirty="0"/>
              <a:t>Meteorological Research Institute, Japan Meteorological Agency</a:t>
            </a:r>
          </a:p>
          <a:p>
            <a:pPr lvl="0"/>
            <a:r>
              <a:rPr lang="en-US" sz="4000" b="1" dirty="0">
                <a:solidFill>
                  <a:srgbClr val="00B0F0"/>
                </a:solidFill>
              </a:rPr>
              <a:t>Ms Hélène HEBERT</a:t>
            </a:r>
            <a:r>
              <a:rPr lang="en-US" sz="4000" dirty="0">
                <a:solidFill>
                  <a:srgbClr val="00B0F0"/>
                </a:solidFill>
              </a:rPr>
              <a:t>, </a:t>
            </a:r>
            <a:r>
              <a:rPr lang="en-US" sz="4000" dirty="0"/>
              <a:t>National Tsunami Warning Centre, Atomic Energy and Alternative Energies Commission, France</a:t>
            </a:r>
          </a:p>
          <a:p>
            <a:pPr lvl="0"/>
            <a:r>
              <a:rPr lang="en-US" sz="4000" b="1" dirty="0">
                <a:solidFill>
                  <a:srgbClr val="00B0F0"/>
                </a:solidFill>
              </a:rPr>
              <a:t>Ms Christa von HILLEBRANDT-ANDRADE</a:t>
            </a:r>
            <a:r>
              <a:rPr lang="en-US" sz="4000" dirty="0"/>
              <a:t>, International Tsunami Information Center Caribbean Office, United States of America</a:t>
            </a:r>
          </a:p>
          <a:p>
            <a:pPr lvl="0"/>
            <a:r>
              <a:rPr lang="en-US" sz="4000" b="1" dirty="0">
                <a:solidFill>
                  <a:srgbClr val="00B0F0"/>
                </a:solidFill>
              </a:rPr>
              <a:t>Mr Alexander RABINOVICH</a:t>
            </a:r>
            <a:r>
              <a:rPr lang="en-US" sz="4000" dirty="0">
                <a:solidFill>
                  <a:srgbClr val="00B0F0"/>
                </a:solidFill>
              </a:rPr>
              <a:t>, </a:t>
            </a:r>
            <a:r>
              <a:rPr lang="en-US" sz="4000" dirty="0"/>
              <a:t>Tsunami Laboratory, P.P. </a:t>
            </a:r>
            <a:r>
              <a:rPr lang="en-US" sz="4000" dirty="0" err="1"/>
              <a:t>Shirshov</a:t>
            </a:r>
            <a:r>
              <a:rPr lang="en-US" sz="4000" dirty="0"/>
              <a:t> Institute of Oceanology, Russian Academy of Sciences, Russian Federation</a:t>
            </a:r>
          </a:p>
          <a:p>
            <a:pPr lvl="0"/>
            <a:r>
              <a:rPr lang="en-US" sz="4000" b="1" dirty="0">
                <a:solidFill>
                  <a:srgbClr val="00B0F0"/>
                </a:solidFill>
              </a:rPr>
              <a:t>Ms Harkunti Pertiwi RAHAYU</a:t>
            </a:r>
            <a:r>
              <a:rPr lang="en-US" sz="4000" dirty="0">
                <a:solidFill>
                  <a:srgbClr val="00B0F0"/>
                </a:solidFill>
              </a:rPr>
              <a:t>, </a:t>
            </a:r>
            <a:r>
              <a:rPr lang="en-US" sz="4000" dirty="0"/>
              <a:t>Research Center for Disaster Mitigation, Institute of Technology Bandung, Indonesia</a:t>
            </a:r>
          </a:p>
          <a:p>
            <a:pPr lvl="0"/>
            <a:r>
              <a:rPr lang="en-US" sz="4000" b="1" dirty="0">
                <a:solidFill>
                  <a:srgbClr val="00B0F0"/>
                </a:solidFill>
              </a:rPr>
              <a:t>Mr Yuelong MIAO</a:t>
            </a:r>
            <a:r>
              <a:rPr lang="en-US" sz="4000" dirty="0"/>
              <a:t>, Bureau of Meteorology, Australia</a:t>
            </a:r>
          </a:p>
          <a:p>
            <a:pPr marL="0" indent="0">
              <a:buNone/>
            </a:pPr>
            <a:r>
              <a:rPr lang="en-US" sz="4000" dirty="0"/>
              <a:t> </a:t>
            </a:r>
          </a:p>
          <a:p>
            <a:r>
              <a:rPr lang="en-US" sz="4000" i="1" dirty="0"/>
              <a:t>Ad-Hoc Invited Expert</a:t>
            </a:r>
            <a:endParaRPr lang="en-US" sz="4000" dirty="0"/>
          </a:p>
          <a:p>
            <a:pPr marL="0" indent="0">
              <a:buNone/>
            </a:pPr>
            <a:r>
              <a:rPr lang="en-US" sz="4000" dirty="0"/>
              <a:t> </a:t>
            </a:r>
          </a:p>
          <a:p>
            <a:pPr lvl="0"/>
            <a:r>
              <a:rPr lang="en-US" sz="4000" b="1" dirty="0">
                <a:solidFill>
                  <a:srgbClr val="00B0F0"/>
                </a:solidFill>
              </a:rPr>
              <a:t>Ms Laura Kong</a:t>
            </a:r>
            <a:r>
              <a:rPr lang="en-US" sz="4000" b="1" dirty="0"/>
              <a:t>,</a:t>
            </a:r>
            <a:r>
              <a:rPr lang="en-US" sz="4000" dirty="0"/>
              <a:t> Chairperson for Tsunami Ready Coalition</a:t>
            </a:r>
          </a:p>
          <a:p>
            <a:endParaRPr lang="en-US" dirty="0"/>
          </a:p>
        </p:txBody>
      </p:sp>
    </p:spTree>
    <p:extLst>
      <p:ext uri="{BB962C8B-B14F-4D97-AF65-F5344CB8AC3E}">
        <p14:creationId xmlns:p14="http://schemas.microsoft.com/office/powerpoint/2010/main" val="2441221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Slide Background">
            <a:extLst>
              <a:ext uri="{FF2B5EF4-FFF2-40B4-BE49-F238E27FC236}">
                <a16:creationId xmlns:a16="http://schemas.microsoft.com/office/drawing/2014/main" id="{B65C0385-5E30-4D2E-AF9F-4639659D3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Mengenal Kampus ITERA, Institut Teknologi Satu-Satunya di Sumatera - Bimbel  Kedinasan &amp; Kedokteran Sejak 1993 - Indonesia College Sejak 1993">
            <a:extLst>
              <a:ext uri="{FF2B5EF4-FFF2-40B4-BE49-F238E27FC236}">
                <a16:creationId xmlns:a16="http://schemas.microsoft.com/office/drawing/2014/main" id="{65523BB7-5C25-46EB-BCA9-38C17B146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074" r="18745" b="-1"/>
          <a:stretch>
            <a:fillRect/>
          </a:stretch>
        </p:blipFill>
        <p:spPr bwMode="auto">
          <a:xfrm>
            <a:off x="20" y="1666568"/>
            <a:ext cx="6106195" cy="5191432"/>
          </a:xfrm>
          <a:prstGeom prst="rect">
            <a:avLst/>
          </a:prstGeom>
          <a:noFill/>
          <a:extLst>
            <a:ext uri="{909E8E84-426E-40DD-AFC4-6F175D3DCCD1}">
              <a14:hiddenFill xmlns:a14="http://schemas.microsoft.com/office/drawing/2010/main">
                <a:solidFill>
                  <a:srgbClr val="FFFFFF"/>
                </a:solidFill>
              </a14:hiddenFill>
            </a:ext>
          </a:extLst>
        </p:spPr>
      </p:pic>
      <p:sp useBgFill="1">
        <p:nvSpPr>
          <p:cNvPr id="1041" name="Rectangle 1040">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E51D2C-A00A-5237-1AB1-24A53BAE26BC}"/>
              </a:ext>
            </a:extLst>
          </p:cNvPr>
          <p:cNvSpPr>
            <a:spLocks noGrp="1"/>
          </p:cNvSpPr>
          <p:nvPr>
            <p:ph type="title"/>
          </p:nvPr>
        </p:nvSpPr>
        <p:spPr>
          <a:xfrm>
            <a:off x="761801" y="352766"/>
            <a:ext cx="10591999" cy="1023584"/>
          </a:xfrm>
        </p:spPr>
        <p:txBody>
          <a:bodyPr>
            <a:normAutofit/>
          </a:bodyPr>
          <a:lstStyle/>
          <a:p>
            <a:pPr>
              <a:lnSpc>
                <a:spcPct val="90000"/>
              </a:lnSpc>
            </a:pPr>
            <a:r>
              <a:rPr lang="en-US" sz="3100" dirty="0">
                <a:solidFill>
                  <a:srgbClr val="0070C0"/>
                </a:solidFill>
              </a:rPr>
              <a:t>Renew/ Nomination of New  ODTP-SC Chair and Membership </a:t>
            </a:r>
            <a:br>
              <a:rPr lang="en-US" sz="3100" dirty="0">
                <a:solidFill>
                  <a:srgbClr val="0070C0"/>
                </a:solidFill>
              </a:rPr>
            </a:br>
            <a:r>
              <a:rPr lang="en-US" sz="3100" dirty="0">
                <a:solidFill>
                  <a:srgbClr val="0070C0"/>
                </a:solidFill>
              </a:rPr>
              <a:t>2026-2027 &amp; Next ODTP-SC Meeting</a:t>
            </a:r>
          </a:p>
        </p:txBody>
      </p:sp>
      <p:sp>
        <p:nvSpPr>
          <p:cNvPr id="3" name="Content Placeholder 2">
            <a:extLst>
              <a:ext uri="{FF2B5EF4-FFF2-40B4-BE49-F238E27FC236}">
                <a16:creationId xmlns:a16="http://schemas.microsoft.com/office/drawing/2014/main" id="{D8EDC73A-9620-F60E-E37A-E30258C51607}"/>
              </a:ext>
            </a:extLst>
          </p:cNvPr>
          <p:cNvSpPr>
            <a:spLocks noGrp="1"/>
          </p:cNvSpPr>
          <p:nvPr>
            <p:ph idx="1"/>
          </p:nvPr>
        </p:nvSpPr>
        <p:spPr>
          <a:xfrm>
            <a:off x="6477000" y="1828800"/>
            <a:ext cx="5442857" cy="4676434"/>
          </a:xfrm>
        </p:spPr>
        <p:txBody>
          <a:bodyPr anchor="ctr">
            <a:normAutofit fontScale="92500" lnSpcReduction="10000"/>
          </a:bodyPr>
          <a:lstStyle/>
          <a:p>
            <a:pPr>
              <a:lnSpc>
                <a:spcPct val="90000"/>
              </a:lnSpc>
            </a:pPr>
            <a:r>
              <a:rPr lang="en-US" sz="2000" dirty="0"/>
              <a:t>Initiate procedures and communication to renew ODTP-SC Chair and membership (2026–2027) ahead of the 6</a:t>
            </a:r>
            <a:r>
              <a:rPr lang="en-US" sz="2000" baseline="30000" dirty="0"/>
              <a:t>th</a:t>
            </a:r>
            <a:r>
              <a:rPr lang="en-US" sz="2000" dirty="0"/>
              <a:t> meeting </a:t>
            </a:r>
          </a:p>
          <a:p>
            <a:pPr>
              <a:lnSpc>
                <a:spcPct val="90000"/>
              </a:lnSpc>
            </a:pPr>
            <a:endParaRPr lang="en-US" sz="2000" dirty="0"/>
          </a:p>
          <a:p>
            <a:pPr>
              <a:lnSpc>
                <a:spcPct val="90000"/>
              </a:lnSpc>
            </a:pPr>
            <a:r>
              <a:rPr lang="en-US" sz="2000" dirty="0"/>
              <a:t>ODTP-SC 6th meeting  tentatively rescheduled to June–September 2026.</a:t>
            </a:r>
          </a:p>
          <a:p>
            <a:pPr>
              <a:lnSpc>
                <a:spcPct val="90000"/>
              </a:lnSpc>
            </a:pPr>
            <a:endParaRPr lang="en-US" sz="2000" dirty="0"/>
          </a:p>
          <a:p>
            <a:pPr>
              <a:lnSpc>
                <a:spcPct val="90000"/>
              </a:lnSpc>
            </a:pPr>
            <a:r>
              <a:rPr lang="en-US" sz="2000" dirty="0"/>
              <a:t>Initially planned as an online meeting due to budget constraints.</a:t>
            </a:r>
          </a:p>
          <a:p>
            <a:pPr>
              <a:lnSpc>
                <a:spcPct val="90000"/>
              </a:lnSpc>
            </a:pPr>
            <a:endParaRPr lang="en-US" sz="2000" dirty="0"/>
          </a:p>
          <a:p>
            <a:pPr>
              <a:lnSpc>
                <a:spcPct val="90000"/>
              </a:lnSpc>
            </a:pPr>
            <a:r>
              <a:rPr lang="en-US" sz="2000" dirty="0"/>
              <a:t>Ongoing discussions with Prof Harkunti P. Rahayu, who has offered to host the session at </a:t>
            </a:r>
            <a:r>
              <a:rPr lang="en-US" sz="2000" dirty="0" err="1"/>
              <a:t>Institut</a:t>
            </a:r>
            <a:r>
              <a:rPr lang="en-US" sz="2000" dirty="0"/>
              <a:t> </a:t>
            </a:r>
            <a:r>
              <a:rPr lang="en-US" sz="2000" dirty="0" err="1"/>
              <a:t>Teknologi</a:t>
            </a:r>
            <a:r>
              <a:rPr lang="en-US" sz="2000" dirty="0"/>
              <a:t> Sumatera, Faculty of Infrastructure and Regional Technology, Lampung Selatan, Indonesia.</a:t>
            </a:r>
          </a:p>
          <a:p>
            <a:pPr>
              <a:lnSpc>
                <a:spcPct val="90000"/>
              </a:lnSpc>
            </a:pPr>
            <a:endParaRPr lang="en-US" sz="2000" dirty="0"/>
          </a:p>
          <a:p>
            <a:pPr>
              <a:lnSpc>
                <a:spcPct val="90000"/>
              </a:lnSpc>
            </a:pPr>
            <a:r>
              <a:rPr lang="en-US" sz="2000" dirty="0"/>
              <a:t>Hosting offer under review, subject to budget availability (2026–2027)</a:t>
            </a:r>
          </a:p>
          <a:p>
            <a:pPr>
              <a:lnSpc>
                <a:spcPct val="90000"/>
              </a:lnSpc>
            </a:pPr>
            <a:endParaRPr lang="en-US" sz="1600" dirty="0"/>
          </a:p>
        </p:txBody>
      </p:sp>
    </p:spTree>
    <p:extLst>
      <p:ext uri="{BB962C8B-B14F-4D97-AF65-F5344CB8AC3E}">
        <p14:creationId xmlns:p14="http://schemas.microsoft.com/office/powerpoint/2010/main" val="3151670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392AC-01FD-79E5-F686-D4D002EFCC07}"/>
              </a:ext>
            </a:extLst>
          </p:cNvPr>
          <p:cNvSpPr>
            <a:spLocks noGrp="1"/>
          </p:cNvSpPr>
          <p:nvPr>
            <p:ph type="title"/>
          </p:nvPr>
        </p:nvSpPr>
        <p:spPr/>
        <p:txBody>
          <a:bodyPr/>
          <a:lstStyle/>
          <a:p>
            <a:r>
              <a:rPr lang="en-US" dirty="0">
                <a:solidFill>
                  <a:srgbClr val="0070C0"/>
                </a:solidFill>
              </a:rPr>
              <a:t>ODTP - SC 6</a:t>
            </a:r>
          </a:p>
        </p:txBody>
      </p:sp>
      <p:sp>
        <p:nvSpPr>
          <p:cNvPr id="3" name="Content Placeholder 2">
            <a:extLst>
              <a:ext uri="{FF2B5EF4-FFF2-40B4-BE49-F238E27FC236}">
                <a16:creationId xmlns:a16="http://schemas.microsoft.com/office/drawing/2014/main" id="{D94D6BB2-0B72-A2CA-B762-051AFDD2EEBA}"/>
              </a:ext>
            </a:extLst>
          </p:cNvPr>
          <p:cNvSpPr>
            <a:spLocks noGrp="1"/>
          </p:cNvSpPr>
          <p:nvPr>
            <p:ph idx="1"/>
          </p:nvPr>
        </p:nvSpPr>
        <p:spPr/>
        <p:txBody>
          <a:bodyPr>
            <a:normAutofit/>
          </a:bodyPr>
          <a:lstStyle/>
          <a:p>
            <a:pPr marL="0" indent="0">
              <a:buNone/>
            </a:pPr>
            <a:r>
              <a:rPr lang="en-US" sz="2000" b="1" u="sng" dirty="0"/>
              <a:t>key proposed agenda:</a:t>
            </a:r>
          </a:p>
          <a:p>
            <a:pPr marL="0" indent="0">
              <a:buNone/>
            </a:pPr>
            <a:endParaRPr lang="en-US" sz="2000" b="1" dirty="0"/>
          </a:p>
          <a:p>
            <a:pPr marL="0" indent="0">
              <a:buNone/>
            </a:pPr>
            <a:r>
              <a:rPr lang="en-US" sz="2000" b="1" dirty="0"/>
              <a:t>***</a:t>
            </a:r>
          </a:p>
          <a:p>
            <a:r>
              <a:rPr lang="en-US" sz="2000" b="1" dirty="0"/>
              <a:t>TSUNAMI READY COALITION (TRC) ODTP IMPLEMENTATION PLAN AND POTENTIAL NEW OD SUPPORT RESOURCES</a:t>
            </a:r>
          </a:p>
          <a:p>
            <a:pPr lvl="0"/>
            <a:r>
              <a:rPr lang="en-US" sz="2000" b="1" dirty="0"/>
              <a:t>UPDATES ON ODTP SUPPORT TOOLS </a:t>
            </a:r>
          </a:p>
          <a:p>
            <a:r>
              <a:rPr lang="en-US" sz="2000" b="1" dirty="0"/>
              <a:t>GROUP DISCUSSION: TRANSFORMING THE FIRST CONFERENCE OF THE ODTP RECOMMENDATIONS INTO ACTIONS </a:t>
            </a:r>
          </a:p>
          <a:p>
            <a:r>
              <a:rPr lang="en-US" sz="2000" b="1" dirty="0"/>
              <a:t>GLOBAL INITIATIVES</a:t>
            </a:r>
          </a:p>
          <a:p>
            <a:pPr lvl="1"/>
            <a:r>
              <a:rPr lang="en-US" sz="1800" b="1" dirty="0"/>
              <a:t>Planning for the 2027 Ocean Decade Conference, 7-9 April, Brazil, and the City of Rio de Janeiro.</a:t>
            </a:r>
          </a:p>
          <a:p>
            <a:pPr marL="0" indent="0">
              <a:buNone/>
            </a:pPr>
            <a:endParaRPr lang="en-US" dirty="0"/>
          </a:p>
        </p:txBody>
      </p:sp>
    </p:spTree>
    <p:extLst>
      <p:ext uri="{BB962C8B-B14F-4D97-AF65-F5344CB8AC3E}">
        <p14:creationId xmlns:p14="http://schemas.microsoft.com/office/powerpoint/2010/main" val="737692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9716" y="499397"/>
            <a:ext cx="5929422" cy="1640180"/>
          </a:xfrm>
        </p:spPr>
        <p:txBody>
          <a:bodyPr anchor="b">
            <a:normAutofit/>
          </a:bodyPr>
          <a:lstStyle/>
          <a:p>
            <a:pPr>
              <a:lnSpc>
                <a:spcPct val="90000"/>
              </a:lnSpc>
            </a:pPr>
            <a:r>
              <a:rPr lang="en-US" sz="3400" dirty="0">
                <a:solidFill>
                  <a:srgbClr val="0070C0"/>
                </a:solidFill>
              </a:rPr>
              <a:t>5th Meeting of the Ocean Decade Tsunami Programme Scientific Committee (ODTP-SC)</a:t>
            </a:r>
          </a:p>
        </p:txBody>
      </p:sp>
      <p:sp>
        <p:nvSpPr>
          <p:cNvPr id="3" name="Content Placeholder 2"/>
          <p:cNvSpPr>
            <a:spLocks noGrp="1"/>
          </p:cNvSpPr>
          <p:nvPr>
            <p:ph idx="1"/>
          </p:nvPr>
        </p:nvSpPr>
        <p:spPr>
          <a:xfrm>
            <a:off x="555171" y="2423821"/>
            <a:ext cx="6814458" cy="3595979"/>
          </a:xfrm>
        </p:spPr>
        <p:txBody>
          <a:bodyPr>
            <a:normAutofit fontScale="92500"/>
          </a:bodyPr>
          <a:lstStyle/>
          <a:p>
            <a:pPr marL="0" indent="0">
              <a:lnSpc>
                <a:spcPct val="90000"/>
              </a:lnSpc>
              <a:buNone/>
            </a:pPr>
            <a:endParaRPr lang="en-US" sz="1600" b="1" dirty="0"/>
          </a:p>
          <a:p>
            <a:pPr marL="0" indent="0">
              <a:lnSpc>
                <a:spcPct val="90000"/>
              </a:lnSpc>
              <a:buNone/>
            </a:pPr>
            <a:r>
              <a:rPr lang="en-US" sz="2000" b="1" dirty="0"/>
              <a:t>Recalling:</a:t>
            </a:r>
            <a:endParaRPr lang="en-US" sz="2000" dirty="0"/>
          </a:p>
          <a:p>
            <a:pPr>
              <a:lnSpc>
                <a:spcPct val="90000"/>
              </a:lnSpc>
            </a:pPr>
            <a:r>
              <a:rPr lang="en-US" sz="2000" b="1" dirty="0">
                <a:solidFill>
                  <a:srgbClr val="0070C0"/>
                </a:solidFill>
              </a:rPr>
              <a:t>The 5th Meeting of the Ocean Decade Tsunami Programme </a:t>
            </a:r>
            <a:r>
              <a:rPr lang="en-US" sz="2000" dirty="0"/>
              <a:t>Scientific Committee (ODTP-SC) was held on 15th January 2025.</a:t>
            </a:r>
          </a:p>
          <a:p>
            <a:pPr>
              <a:lnSpc>
                <a:spcPct val="90000"/>
              </a:lnSpc>
            </a:pPr>
            <a:endParaRPr lang="en-US" sz="2000" dirty="0"/>
          </a:p>
          <a:p>
            <a:pPr>
              <a:lnSpc>
                <a:spcPct val="90000"/>
              </a:lnSpc>
            </a:pPr>
            <a:r>
              <a:rPr lang="en-US" sz="2000" b="1" dirty="0">
                <a:solidFill>
                  <a:srgbClr val="0070C0"/>
                </a:solidFill>
              </a:rPr>
              <a:t>Vision 2030: White Paper of “WG-6: Increase Community Resilience to Ocean Hazards</a:t>
            </a:r>
            <a:endParaRPr lang="en-US" sz="2000" dirty="0">
              <a:solidFill>
                <a:srgbClr val="0070C0"/>
              </a:solidFill>
            </a:endParaRPr>
          </a:p>
          <a:p>
            <a:pPr>
              <a:lnSpc>
                <a:spcPct val="90000"/>
              </a:lnSpc>
            </a:pPr>
            <a:r>
              <a:rPr lang="en-US" sz="2000" dirty="0"/>
              <a:t>Recommended that the collaboration between ODTP-SC and WG-6 focuses on </a:t>
            </a:r>
            <a:r>
              <a:rPr lang="en-US" sz="2000" b="1" dirty="0">
                <a:solidFill>
                  <a:srgbClr val="C00000"/>
                </a:solidFill>
              </a:rPr>
              <a:t>integrating goals such as warning systems and community resilience</a:t>
            </a:r>
            <a:r>
              <a:rPr lang="en-US" sz="2000" dirty="0"/>
              <a:t> with Ocean Decade Challenge 6 outcomes, </a:t>
            </a:r>
            <a:r>
              <a:rPr lang="en-US" sz="2000" b="1" dirty="0">
                <a:solidFill>
                  <a:srgbClr val="C00000"/>
                </a:solidFill>
              </a:rPr>
              <a:t>including people-centered Multi-Hazard Early Warning Systems (MHEWS) and adaptive planning strategies. </a:t>
            </a:r>
          </a:p>
          <a:p>
            <a:pPr marL="0" indent="0">
              <a:lnSpc>
                <a:spcPct val="90000"/>
              </a:lnSpc>
              <a:buNone/>
            </a:pPr>
            <a:endParaRPr lang="en-US" sz="1600" dirty="0"/>
          </a:p>
        </p:txBody>
      </p:sp>
      <p:pic>
        <p:nvPicPr>
          <p:cNvPr id="5" name="Picture 4">
            <a:extLst>
              <a:ext uri="{FF2B5EF4-FFF2-40B4-BE49-F238E27FC236}">
                <a16:creationId xmlns:a16="http://schemas.microsoft.com/office/drawing/2014/main" id="{42A1B1D9-E5FC-10F3-2FFB-CA8918175B4A}"/>
              </a:ext>
            </a:extLst>
          </p:cNvPr>
          <p:cNvPicPr>
            <a:picLocks noChangeAspect="1"/>
          </p:cNvPicPr>
          <p:nvPr/>
        </p:nvPicPr>
        <p:blipFill>
          <a:blip r:embed="rId2"/>
          <a:stretch>
            <a:fillRect/>
          </a:stretch>
        </p:blipFill>
        <p:spPr>
          <a:xfrm>
            <a:off x="7798118" y="806824"/>
            <a:ext cx="3659952" cy="5136776"/>
          </a:xfrm>
          <a:prstGeom prst="rect">
            <a:avLst/>
          </a:prstGeom>
        </p:spPr>
      </p:pic>
      <p:sp>
        <p:nvSpPr>
          <p:cNvPr id="12" name="Rectangle 11">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DF53-C19E-B9BB-213E-682846B3B4D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0B9788E-D3B1-0C94-BC6A-9E18335885C4}"/>
              </a:ext>
            </a:extLst>
          </p:cNvPr>
          <p:cNvSpPr>
            <a:spLocks noGrp="1"/>
          </p:cNvSpPr>
          <p:nvPr>
            <p:ph idx="1"/>
          </p:nvPr>
        </p:nvSpPr>
        <p:spPr/>
        <p:txBody>
          <a:bodyPr>
            <a:normAutofit fontScale="70000" lnSpcReduction="20000"/>
          </a:bodyPr>
          <a:lstStyle/>
          <a:p>
            <a:pPr marL="0" indent="0">
              <a:buNone/>
            </a:pPr>
            <a:r>
              <a:rPr lang="en-US" b="1" dirty="0">
                <a:solidFill>
                  <a:srgbClr val="0070C0"/>
                </a:solidFill>
              </a:rPr>
              <a:t>Decade Collaborative Centers. What, how, when to best engage?</a:t>
            </a:r>
            <a:endParaRPr lang="en-US" dirty="0">
              <a:solidFill>
                <a:srgbClr val="0070C0"/>
              </a:solidFill>
            </a:endParaRPr>
          </a:p>
          <a:p>
            <a:r>
              <a:rPr lang="en-US" dirty="0"/>
              <a:t>Agreed to adopt an opportunistic, adaptive and strategic collaborative approach to achieve shared objectives, including prioritization; and to coordinate where possible with respective Tsunami Resilience Section thematic leads</a:t>
            </a:r>
          </a:p>
          <a:p>
            <a:endParaRPr lang="en-US" dirty="0"/>
          </a:p>
          <a:p>
            <a:pPr marL="0" indent="0">
              <a:buNone/>
            </a:pPr>
            <a:r>
              <a:rPr lang="en-US" b="1" dirty="0">
                <a:solidFill>
                  <a:srgbClr val="0070C0"/>
                </a:solidFill>
              </a:rPr>
              <a:t>Review list of new submitted/ endorsed actions related to </a:t>
            </a:r>
            <a:r>
              <a:rPr lang="en-US" b="1" dirty="0" err="1">
                <a:solidFill>
                  <a:srgbClr val="0070C0"/>
                </a:solidFill>
              </a:rPr>
              <a:t>odtp</a:t>
            </a:r>
            <a:r>
              <a:rPr lang="en-US" b="1" dirty="0">
                <a:solidFill>
                  <a:srgbClr val="0070C0"/>
                </a:solidFill>
              </a:rPr>
              <a:t> (call 7</a:t>
            </a:r>
            <a:r>
              <a:rPr lang="en-US" dirty="0">
                <a:solidFill>
                  <a:srgbClr val="0070C0"/>
                </a:solidFill>
              </a:rPr>
              <a:t>)</a:t>
            </a:r>
          </a:p>
          <a:p>
            <a:pPr marL="0" indent="0">
              <a:buNone/>
            </a:pPr>
            <a:r>
              <a:rPr lang="en-US" dirty="0"/>
              <a:t>The two approved actions are:</a:t>
            </a:r>
          </a:p>
          <a:p>
            <a:pPr marL="0" indent="0">
              <a:buNone/>
            </a:pPr>
            <a:endParaRPr lang="en-US" dirty="0"/>
          </a:p>
          <a:p>
            <a:pPr marL="914400" lvl="1" indent="-514350">
              <a:buFont typeface="+mj-lt"/>
              <a:buAutoNum type="arabicPeriod"/>
            </a:pPr>
            <a:r>
              <a:rPr lang="en-US" dirty="0"/>
              <a:t>IOC DG ECHO Project: </a:t>
            </a:r>
            <a:r>
              <a:rPr lang="en-US" i="1" dirty="0"/>
              <a:t>Scaling-up and strengthening the resilience of coastal communities in the North-Eastern Atlantic and Mediterranean regions to the impact of tsunamis and other sea level-related coastal hazards</a:t>
            </a:r>
            <a:r>
              <a:rPr lang="en-US" dirty="0"/>
              <a:t> (</a:t>
            </a:r>
            <a:r>
              <a:rPr lang="en-US" dirty="0" err="1"/>
              <a:t>CoastWAVE</a:t>
            </a:r>
            <a:r>
              <a:rPr lang="en-US" dirty="0"/>
              <a:t> 2.0, July 2024-July 2026) (approved 18 dec 2024).</a:t>
            </a:r>
          </a:p>
          <a:p>
            <a:pPr marL="914400" lvl="1" indent="-514350">
              <a:buFont typeface="+mj-lt"/>
              <a:buAutoNum type="arabicPeriod"/>
            </a:pPr>
            <a:endParaRPr lang="en-US" dirty="0"/>
          </a:p>
          <a:p>
            <a:pPr marL="914400" lvl="1" indent="-514350">
              <a:buFont typeface="+mj-lt"/>
              <a:buAutoNum type="arabicPeriod"/>
            </a:pPr>
            <a:r>
              <a:rPr lang="en-US" dirty="0"/>
              <a:t>Tokushima University Contribution: </a:t>
            </a:r>
            <a:r>
              <a:rPr lang="en-US" i="1" dirty="0"/>
              <a:t>Development of comprehensive tsunami softwar</a:t>
            </a:r>
            <a:r>
              <a:rPr lang="en-US" dirty="0"/>
              <a:t>e, 2024-2030 (approved 8 Jan 2025).</a:t>
            </a:r>
          </a:p>
          <a:p>
            <a:endParaRPr lang="en-US" dirty="0"/>
          </a:p>
        </p:txBody>
      </p:sp>
    </p:spTree>
    <p:extLst>
      <p:ext uri="{BB962C8B-B14F-4D97-AF65-F5344CB8AC3E}">
        <p14:creationId xmlns:p14="http://schemas.microsoft.com/office/powerpoint/2010/main" val="3735460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6E092-9D8D-A165-A1AA-DC32AF3DCE1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18130B-4332-F1AC-CB52-93FF34A9C87F}"/>
              </a:ext>
            </a:extLst>
          </p:cNvPr>
          <p:cNvSpPr>
            <a:spLocks noGrp="1"/>
          </p:cNvSpPr>
          <p:nvPr>
            <p:ph idx="1"/>
          </p:nvPr>
        </p:nvSpPr>
        <p:spPr/>
        <p:txBody>
          <a:bodyPr>
            <a:normAutofit/>
          </a:bodyPr>
          <a:lstStyle/>
          <a:p>
            <a:pPr marL="0" indent="0">
              <a:buNone/>
            </a:pPr>
            <a:r>
              <a:rPr lang="en-US" sz="2400" b="1" dirty="0">
                <a:solidFill>
                  <a:srgbClr val="0070C0"/>
                </a:solidFill>
              </a:rPr>
              <a:t>Tsunami Ready Coalition ODTP Implementation Plan</a:t>
            </a:r>
          </a:p>
          <a:p>
            <a:pPr marL="0" indent="0">
              <a:buNone/>
            </a:pPr>
            <a:endParaRPr lang="en-US" sz="2400" dirty="0">
              <a:solidFill>
                <a:srgbClr val="0070C0"/>
              </a:solidFill>
            </a:endParaRPr>
          </a:p>
          <a:p>
            <a:r>
              <a:rPr lang="en-US" sz="2400" dirty="0"/>
              <a:t>Expressed appreciation for the proposed TRC Implementation Plan.</a:t>
            </a:r>
          </a:p>
          <a:p>
            <a:endParaRPr lang="en-US" sz="2400" dirty="0"/>
          </a:p>
          <a:p>
            <a:pPr marL="0" indent="0">
              <a:buNone/>
            </a:pPr>
            <a:r>
              <a:rPr lang="en-US" sz="2400" b="1" dirty="0">
                <a:solidFill>
                  <a:srgbClr val="0070C0"/>
                </a:solidFill>
              </a:rPr>
              <a:t>ODTP- Monitoring and Tracking Tool</a:t>
            </a:r>
          </a:p>
          <a:p>
            <a:pPr marL="0" indent="0">
              <a:buNone/>
            </a:pPr>
            <a:endParaRPr lang="en-US" sz="2400" dirty="0">
              <a:solidFill>
                <a:srgbClr val="0070C0"/>
              </a:solidFill>
            </a:endParaRPr>
          </a:p>
          <a:p>
            <a:r>
              <a:rPr lang="en-US" sz="2400" dirty="0"/>
              <a:t>Appreciated the progress made in developing a comprehensive Tsunami Programme -ODTP–RDI Performance Monitoring and Tracking Tool with clear SMART (Specific, Measurable, Achievable, Relevant, and Time-bound) indicators and actions.</a:t>
            </a:r>
          </a:p>
          <a:p>
            <a:endParaRPr lang="en-US" dirty="0"/>
          </a:p>
        </p:txBody>
      </p:sp>
    </p:spTree>
    <p:extLst>
      <p:ext uri="{BB962C8B-B14F-4D97-AF65-F5344CB8AC3E}">
        <p14:creationId xmlns:p14="http://schemas.microsoft.com/office/powerpoint/2010/main" val="2608696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E4E5-C40A-1457-FAB2-A87698318F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2A14B0-5654-8D4E-7C03-D9361E26B442}"/>
              </a:ext>
            </a:extLst>
          </p:cNvPr>
          <p:cNvSpPr>
            <a:spLocks noGrp="1"/>
          </p:cNvSpPr>
          <p:nvPr>
            <p:ph idx="1"/>
          </p:nvPr>
        </p:nvSpPr>
        <p:spPr/>
        <p:txBody>
          <a:bodyPr>
            <a:normAutofit/>
          </a:bodyPr>
          <a:lstStyle/>
          <a:p>
            <a:pPr marL="0" indent="0">
              <a:buNone/>
            </a:pPr>
            <a:r>
              <a:rPr lang="en-US" sz="2400" b="1" dirty="0">
                <a:solidFill>
                  <a:srgbClr val="0070C0"/>
                </a:solidFill>
              </a:rPr>
              <a:t>Focus on TRRP – estimating our target: methodology to identify administrative units (“communities”) eligible for the TRRP and assess the level of risk of each community</a:t>
            </a:r>
            <a:endParaRPr lang="en-US" sz="2400" dirty="0">
              <a:solidFill>
                <a:srgbClr val="0070C0"/>
              </a:solidFill>
            </a:endParaRPr>
          </a:p>
          <a:p>
            <a:r>
              <a:rPr lang="en-US" sz="2400" dirty="0"/>
              <a:t>Appreciated the work in progress commissioned by the IOC/TRS on a Methodological Protocol for Mapping, Identifying and estimating administrative units (“communities”) eligible for the TRRP and assess the level of risk of each community in the Caribbean Basin and its wider application in other ocean basins/ICGs</a:t>
            </a:r>
            <a:r>
              <a:rPr lang="en-US" sz="2400" b="1" dirty="0"/>
              <a:t>.</a:t>
            </a:r>
          </a:p>
          <a:p>
            <a:pPr marL="0" indent="0">
              <a:buNone/>
            </a:pPr>
            <a:endParaRPr lang="en-US" sz="2400" b="1" dirty="0"/>
          </a:p>
          <a:p>
            <a:pPr marL="0" indent="0">
              <a:buNone/>
            </a:pPr>
            <a:r>
              <a:rPr lang="en-US" sz="2400" b="1" dirty="0">
                <a:solidFill>
                  <a:srgbClr val="0070C0"/>
                </a:solidFill>
              </a:rPr>
              <a:t>First Conference of the ODTP  </a:t>
            </a:r>
            <a:endParaRPr lang="en-US" sz="2400" dirty="0">
              <a:solidFill>
                <a:srgbClr val="0070C0"/>
              </a:solidFill>
            </a:endParaRPr>
          </a:p>
          <a:p>
            <a:r>
              <a:rPr lang="en-US" sz="2400" dirty="0"/>
              <a:t>Recommended to co-organize the first ODTP conference back-to-back with ITS-2025.</a:t>
            </a:r>
          </a:p>
          <a:p>
            <a:endParaRPr lang="en-US" dirty="0"/>
          </a:p>
        </p:txBody>
      </p:sp>
    </p:spTree>
    <p:extLst>
      <p:ext uri="{BB962C8B-B14F-4D97-AF65-F5344CB8AC3E}">
        <p14:creationId xmlns:p14="http://schemas.microsoft.com/office/powerpoint/2010/main" val="2519348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19F6506-C658-8EDD-9B62-2E7E34654671}"/>
              </a:ext>
            </a:extLst>
          </p:cNvPr>
          <p:cNvSpPr>
            <a:spLocks noGrp="1"/>
          </p:cNvSpPr>
          <p:nvPr>
            <p:ph type="title"/>
          </p:nvPr>
        </p:nvSpPr>
        <p:spPr>
          <a:xfrm>
            <a:off x="835151" y="586822"/>
            <a:ext cx="3944817" cy="1645920"/>
          </a:xfrm>
        </p:spPr>
        <p:txBody>
          <a:bodyPr>
            <a:normAutofit/>
          </a:bodyPr>
          <a:lstStyle/>
          <a:p>
            <a:pPr>
              <a:lnSpc>
                <a:spcPct val="90000"/>
              </a:lnSpc>
            </a:pPr>
            <a:r>
              <a:rPr lang="en-US" sz="1800" b="1" dirty="0">
                <a:solidFill>
                  <a:srgbClr val="0070C0"/>
                </a:solidFill>
              </a:rPr>
              <a:t>FIRST CONFERENCE OF THE OCEAN DECADE TSUNAMI PROGRAMME (ODTP</a:t>
            </a:r>
            <a:r>
              <a:rPr lang="en-US" sz="1400" b="1" dirty="0">
                <a:solidFill>
                  <a:srgbClr val="0070C0"/>
                </a:solidFill>
              </a:rPr>
              <a:t>)</a:t>
            </a:r>
            <a:br>
              <a:rPr lang="en-US" sz="1500" dirty="0"/>
            </a:br>
            <a:r>
              <a:rPr lang="en-US" sz="1800" dirty="0">
                <a:solidFill>
                  <a:srgbClr val="C00000"/>
                </a:solidFill>
              </a:rPr>
              <a:t>Building Resilient Coasts: Accelerating Actions to ODTP Challenge 6</a:t>
            </a:r>
            <a:br>
              <a:rPr lang="en-US" sz="1500" dirty="0"/>
            </a:br>
            <a:endParaRPr lang="en-US" sz="1500" dirty="0"/>
          </a:p>
        </p:txBody>
      </p:sp>
      <p:sp>
        <p:nvSpPr>
          <p:cNvPr id="33" name="Rectangle 32">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5" name="Rectangle 34">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AAE0041-8543-1A59-FC62-CA5BC23622F4}"/>
              </a:ext>
            </a:extLst>
          </p:cNvPr>
          <p:cNvSpPr>
            <a:spLocks noGrp="1"/>
          </p:cNvSpPr>
          <p:nvPr>
            <p:ph idx="1"/>
          </p:nvPr>
        </p:nvSpPr>
        <p:spPr>
          <a:xfrm>
            <a:off x="5250106" y="586822"/>
            <a:ext cx="6106742" cy="1645920"/>
          </a:xfrm>
        </p:spPr>
        <p:txBody>
          <a:bodyPr anchor="ctr">
            <a:normAutofit/>
          </a:bodyPr>
          <a:lstStyle/>
          <a:p>
            <a:pPr>
              <a:lnSpc>
                <a:spcPct val="90000"/>
              </a:lnSpc>
            </a:pPr>
            <a:r>
              <a:rPr lang="en-US" sz="1500" b="1" dirty="0"/>
              <a:t>OPENING CEREMONY </a:t>
            </a:r>
            <a:endParaRPr lang="en-US" sz="1500" dirty="0"/>
          </a:p>
          <a:p>
            <a:pPr>
              <a:lnSpc>
                <a:spcPct val="90000"/>
              </a:lnSpc>
            </a:pPr>
            <a:r>
              <a:rPr lang="en-US" sz="1500" b="1" dirty="0"/>
              <a:t>HIGH LEVEL TALKS ON ODTP HIGH LEVEL OBJECTIVES (ACTIONABLE AND TIMELY WARNINGS-PREPARED AND RESILIENT)</a:t>
            </a:r>
            <a:endParaRPr lang="en-US" sz="1500" dirty="0"/>
          </a:p>
          <a:p>
            <a:pPr>
              <a:lnSpc>
                <a:spcPct val="90000"/>
              </a:lnSpc>
            </a:pPr>
            <a:r>
              <a:rPr lang="en-US" sz="1500" b="1" dirty="0">
                <a:solidFill>
                  <a:srgbClr val="0070C0"/>
                </a:solidFill>
              </a:rPr>
              <a:t>SESSION 1 </a:t>
            </a:r>
            <a:r>
              <a:rPr lang="en-US" sz="1500" b="1" dirty="0"/>
              <a:t>(ACTIONABLE AND TIMELY WARNING)</a:t>
            </a:r>
            <a:endParaRPr lang="en-US" sz="1500" dirty="0"/>
          </a:p>
          <a:p>
            <a:pPr>
              <a:lnSpc>
                <a:spcPct val="90000"/>
              </a:lnSpc>
            </a:pPr>
            <a:r>
              <a:rPr lang="en-US" sz="1500" b="1" dirty="0">
                <a:solidFill>
                  <a:srgbClr val="0070C0"/>
                </a:solidFill>
              </a:rPr>
              <a:t>SESSION 2 </a:t>
            </a:r>
            <a:r>
              <a:rPr lang="en-US" sz="1500" b="1" dirty="0"/>
              <a:t>(PREPARED AND RESILIENT)</a:t>
            </a:r>
            <a:endParaRPr lang="en-US" sz="1500" dirty="0"/>
          </a:p>
          <a:p>
            <a:pPr>
              <a:lnSpc>
                <a:spcPct val="90000"/>
              </a:lnSpc>
            </a:pPr>
            <a:r>
              <a:rPr lang="en-US" sz="1500" b="1" dirty="0">
                <a:solidFill>
                  <a:srgbClr val="0070C0"/>
                </a:solidFill>
              </a:rPr>
              <a:t>SESSION 3 </a:t>
            </a:r>
            <a:r>
              <a:rPr lang="en-US" sz="1500" b="1" dirty="0"/>
              <a:t>(TOOLS &amp; INSTRUMENTS)</a:t>
            </a:r>
            <a:endParaRPr lang="en-US" sz="1500" dirty="0"/>
          </a:p>
          <a:p>
            <a:pPr>
              <a:lnSpc>
                <a:spcPct val="90000"/>
              </a:lnSpc>
            </a:pPr>
            <a:endParaRPr lang="en-US" sz="1500" dirty="0"/>
          </a:p>
        </p:txBody>
      </p:sp>
      <p:pic>
        <p:nvPicPr>
          <p:cNvPr id="10" name="Picture 9">
            <a:extLst>
              <a:ext uri="{FF2B5EF4-FFF2-40B4-BE49-F238E27FC236}">
                <a16:creationId xmlns:a16="http://schemas.microsoft.com/office/drawing/2014/main" id="{26884365-8D39-86C1-84BD-6FA772E64100}"/>
              </a:ext>
            </a:extLst>
          </p:cNvPr>
          <p:cNvPicPr>
            <a:picLocks noChangeAspect="1"/>
          </p:cNvPicPr>
          <p:nvPr/>
        </p:nvPicPr>
        <p:blipFill>
          <a:blip r:embed="rId2"/>
          <a:stretch>
            <a:fillRect/>
          </a:stretch>
        </p:blipFill>
        <p:spPr>
          <a:xfrm>
            <a:off x="1187105" y="2729397"/>
            <a:ext cx="4222865" cy="3483864"/>
          </a:xfrm>
          <a:prstGeom prst="rect">
            <a:avLst/>
          </a:prstGeom>
        </p:spPr>
      </p:pic>
      <p:pic>
        <p:nvPicPr>
          <p:cNvPr id="24" name="Picture 23">
            <a:extLst>
              <a:ext uri="{FF2B5EF4-FFF2-40B4-BE49-F238E27FC236}">
                <a16:creationId xmlns:a16="http://schemas.microsoft.com/office/drawing/2014/main" id="{643B3B7D-BD5E-C4E6-5107-AFC9B7DF4B43}"/>
              </a:ext>
            </a:extLst>
          </p:cNvPr>
          <p:cNvPicPr>
            <a:picLocks noChangeAspect="1"/>
          </p:cNvPicPr>
          <p:nvPr/>
        </p:nvPicPr>
        <p:blipFill>
          <a:blip r:embed="rId3"/>
          <a:stretch>
            <a:fillRect/>
          </a:stretch>
        </p:blipFill>
        <p:spPr>
          <a:xfrm>
            <a:off x="6660742" y="2729397"/>
            <a:ext cx="4599160" cy="3483864"/>
          </a:xfrm>
          <a:prstGeom prst="rect">
            <a:avLst/>
          </a:prstGeom>
        </p:spPr>
      </p:pic>
      <p:sp>
        <p:nvSpPr>
          <p:cNvPr id="4" name="AutoShape 2" descr="First Ocean Decade Tsunami Programme Conference">
            <a:extLst>
              <a:ext uri="{FF2B5EF4-FFF2-40B4-BE49-F238E27FC236}">
                <a16:creationId xmlns:a16="http://schemas.microsoft.com/office/drawing/2014/main" id="{89BE0853-1E75-5B57-35BC-A33A43ED704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First Ocean Decade Tsunami Programme Conference">
            <a:extLst>
              <a:ext uri="{FF2B5EF4-FFF2-40B4-BE49-F238E27FC236}">
                <a16:creationId xmlns:a16="http://schemas.microsoft.com/office/drawing/2014/main" id="{A6505702-2DC4-C961-D44B-6E4CC857026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0" descr="Inauguration of the Conference with IOC Executive Secretary Mr. Vidar Helgesen.">
            <a:extLst>
              <a:ext uri="{FF2B5EF4-FFF2-40B4-BE49-F238E27FC236}">
                <a16:creationId xmlns:a16="http://schemas.microsoft.com/office/drawing/2014/main" id="{E7ADD8D1-76EF-30BE-85DE-03E408495C6D}"/>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2" descr="Inauguration of the Conference with IOC Executive Secretary Mr. Vidar Helgesen.">
            <a:extLst>
              <a:ext uri="{FF2B5EF4-FFF2-40B4-BE49-F238E27FC236}">
                <a16:creationId xmlns:a16="http://schemas.microsoft.com/office/drawing/2014/main" id="{387D49E7-3553-202C-BFD1-3E572E6922BD}"/>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08536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0997" y="381001"/>
            <a:ext cx="6858001" cy="6095995"/>
          </a:xfrm>
          <a:prstGeom prst="rect">
            <a:avLst/>
          </a:prstGeom>
          <a:ln>
            <a:noFill/>
          </a:ln>
          <a:effectLst>
            <a:outerShdw blurRad="381000" dist="101600" sx="99000" sy="99000" algn="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BA37997-6EE6-2972-3163-A2B8AB9071D6}"/>
              </a:ext>
            </a:extLst>
          </p:cNvPr>
          <p:cNvPicPr>
            <a:picLocks noChangeAspect="1"/>
          </p:cNvPicPr>
          <p:nvPr/>
        </p:nvPicPr>
        <p:blipFill>
          <a:blip r:embed="rId2"/>
          <a:srcRect l="11726" r="1977"/>
          <a:stretch>
            <a:fillRect/>
          </a:stretch>
        </p:blipFill>
        <p:spPr>
          <a:xfrm>
            <a:off x="-1" y="1045038"/>
            <a:ext cx="6096001" cy="4114790"/>
          </a:xfrm>
          <a:prstGeom prst="rect">
            <a:avLst/>
          </a:prstGeom>
        </p:spPr>
      </p:pic>
      <p:sp>
        <p:nvSpPr>
          <p:cNvPr id="3" name="Content Placeholder 2">
            <a:extLst>
              <a:ext uri="{FF2B5EF4-FFF2-40B4-BE49-F238E27FC236}">
                <a16:creationId xmlns:a16="http://schemas.microsoft.com/office/drawing/2014/main" id="{4DA58854-F484-760D-8833-B2A254301BA7}"/>
              </a:ext>
            </a:extLst>
          </p:cNvPr>
          <p:cNvSpPr>
            <a:spLocks noGrp="1"/>
          </p:cNvSpPr>
          <p:nvPr>
            <p:ph idx="1"/>
          </p:nvPr>
        </p:nvSpPr>
        <p:spPr>
          <a:xfrm>
            <a:off x="6803409" y="163286"/>
            <a:ext cx="5203533" cy="6564085"/>
          </a:xfrm>
        </p:spPr>
        <p:txBody>
          <a:bodyPr anchor="ctr">
            <a:normAutofit/>
          </a:bodyPr>
          <a:lstStyle/>
          <a:p>
            <a:pPr marL="0" indent="0">
              <a:lnSpc>
                <a:spcPct val="90000"/>
              </a:lnSpc>
              <a:buNone/>
            </a:pPr>
            <a:r>
              <a:rPr lang="fr-FR" sz="1600" b="1" dirty="0">
                <a:solidFill>
                  <a:srgbClr val="0070C0"/>
                </a:solidFill>
              </a:rPr>
              <a:t>SESSION 4 (SIDS)</a:t>
            </a:r>
            <a:r>
              <a:rPr lang="en-US" sz="1600" b="1" dirty="0">
                <a:solidFill>
                  <a:srgbClr val="0070C0"/>
                </a:solidFill>
              </a:rPr>
              <a:t>Tsunami Resilience</a:t>
            </a:r>
          </a:p>
          <a:p>
            <a:pPr marL="0" indent="0">
              <a:lnSpc>
                <a:spcPct val="90000"/>
              </a:lnSpc>
              <a:buNone/>
            </a:pPr>
            <a:endParaRPr lang="en-US" sz="1400" dirty="0"/>
          </a:p>
          <a:p>
            <a:pPr marL="0" indent="0">
              <a:lnSpc>
                <a:spcPct val="90000"/>
              </a:lnSpc>
              <a:buNone/>
            </a:pPr>
            <a:r>
              <a:rPr lang="en-US" sz="1400" b="1" dirty="0"/>
              <a:t>Objective</a:t>
            </a:r>
            <a:endParaRPr lang="en-US" sz="1400" dirty="0"/>
          </a:p>
          <a:p>
            <a:pPr marL="0" indent="0">
              <a:lnSpc>
                <a:spcPct val="90000"/>
              </a:lnSpc>
              <a:buNone/>
            </a:pPr>
            <a:r>
              <a:rPr lang="en-US" sz="1400" dirty="0"/>
              <a:t>Identify key </a:t>
            </a:r>
            <a:r>
              <a:rPr lang="en-US" sz="1400" b="1" dirty="0"/>
              <a:t>gaps and priorities</a:t>
            </a:r>
            <a:r>
              <a:rPr lang="en-US" sz="1400" dirty="0"/>
              <a:t> in:</a:t>
            </a:r>
          </a:p>
          <a:p>
            <a:pPr lvl="0">
              <a:lnSpc>
                <a:spcPct val="90000"/>
              </a:lnSpc>
            </a:pPr>
            <a:r>
              <a:rPr lang="en-US" sz="1400" dirty="0"/>
              <a:t>Hazard/risk assessment </a:t>
            </a:r>
          </a:p>
          <a:p>
            <a:pPr lvl="0">
              <a:lnSpc>
                <a:spcPct val="90000"/>
              </a:lnSpc>
            </a:pPr>
            <a:r>
              <a:rPr lang="en-US" sz="1400" dirty="0"/>
              <a:t>Observing systems </a:t>
            </a:r>
          </a:p>
          <a:p>
            <a:pPr lvl="0">
              <a:lnSpc>
                <a:spcPct val="90000"/>
              </a:lnSpc>
            </a:pPr>
            <a:r>
              <a:rPr lang="en-US" sz="1400" dirty="0"/>
              <a:t>Preparedness &amp; response (TRRP)</a:t>
            </a:r>
            <a:br>
              <a:rPr lang="en-US" sz="1400" dirty="0"/>
            </a:br>
            <a:r>
              <a:rPr lang="en-US" sz="1400" dirty="0"/>
              <a:t>Based on regional capacity assessments (IO &amp; Pacific) </a:t>
            </a:r>
          </a:p>
          <a:p>
            <a:pPr lvl="0">
              <a:lnSpc>
                <a:spcPct val="90000"/>
              </a:lnSpc>
            </a:pPr>
            <a:endParaRPr lang="en-US" sz="1400" dirty="0"/>
          </a:p>
          <a:p>
            <a:pPr lvl="0">
              <a:lnSpc>
                <a:spcPct val="90000"/>
              </a:lnSpc>
            </a:pPr>
            <a:r>
              <a:rPr lang="en-US" sz="1400" b="1" dirty="0"/>
              <a:t>Moderators:</a:t>
            </a:r>
            <a:r>
              <a:rPr lang="en-US" sz="1400" dirty="0"/>
              <a:t> Ardito Kodijat, </a:t>
            </a:r>
            <a:r>
              <a:rPr lang="en-US" sz="1400" dirty="0" err="1"/>
              <a:t>Juita</a:t>
            </a:r>
            <a:r>
              <a:rPr lang="en-US" sz="1400" dirty="0"/>
              <a:t> </a:t>
            </a:r>
            <a:r>
              <a:rPr lang="en-US" sz="1400" dirty="0" err="1"/>
              <a:t>Koravulavula</a:t>
            </a:r>
            <a:r>
              <a:rPr lang="en-US" sz="1400" dirty="0"/>
              <a:t> (supported by Srinivas </a:t>
            </a:r>
            <a:r>
              <a:rPr lang="en-US" sz="1400" dirty="0" err="1"/>
              <a:t>Kummar</a:t>
            </a:r>
            <a:r>
              <a:rPr lang="en-US" sz="1400" dirty="0"/>
              <a:t> and Denis Chang Seng)</a:t>
            </a:r>
          </a:p>
          <a:p>
            <a:pPr lvl="0">
              <a:lnSpc>
                <a:spcPct val="90000"/>
              </a:lnSpc>
            </a:pPr>
            <a:r>
              <a:rPr lang="en-US" sz="1400" b="1" dirty="0"/>
              <a:t>SIDS reps:</a:t>
            </a:r>
            <a:r>
              <a:rPr lang="en-US" sz="1400" dirty="0"/>
              <a:t> Maldives, Sri Lanka, Vanuatu, Solomon Islands </a:t>
            </a:r>
          </a:p>
          <a:p>
            <a:pPr lvl="0">
              <a:lnSpc>
                <a:spcPct val="90000"/>
              </a:lnSpc>
            </a:pPr>
            <a:r>
              <a:rPr lang="en-US" sz="1400" b="1" dirty="0">
                <a:solidFill>
                  <a:srgbClr val="0070C0"/>
                </a:solidFill>
              </a:rPr>
              <a:t>Partners:</a:t>
            </a:r>
            <a:r>
              <a:rPr lang="en-US" sz="1400" dirty="0">
                <a:solidFill>
                  <a:srgbClr val="0070C0"/>
                </a:solidFill>
              </a:rPr>
              <a:t> UNESCAP, UNDP, IORA </a:t>
            </a:r>
          </a:p>
          <a:p>
            <a:pPr lvl="0">
              <a:lnSpc>
                <a:spcPct val="90000"/>
              </a:lnSpc>
            </a:pPr>
            <a:endParaRPr lang="en-US" sz="1400" dirty="0"/>
          </a:p>
          <a:p>
            <a:pPr lvl="0">
              <a:lnSpc>
                <a:spcPct val="90000"/>
              </a:lnSpc>
            </a:pPr>
            <a:r>
              <a:rPr lang="en-US" sz="1400" b="1" dirty="0"/>
              <a:t>Country inputs</a:t>
            </a:r>
            <a:r>
              <a:rPr lang="en-US" sz="1400" dirty="0"/>
              <a:t> on: </a:t>
            </a:r>
          </a:p>
          <a:p>
            <a:pPr lvl="1">
              <a:lnSpc>
                <a:spcPct val="90000"/>
              </a:lnSpc>
            </a:pPr>
            <a:r>
              <a:rPr lang="en-US" sz="1400" dirty="0"/>
              <a:t>Risk assessments </a:t>
            </a:r>
          </a:p>
          <a:p>
            <a:pPr lvl="1">
              <a:lnSpc>
                <a:spcPct val="90000"/>
              </a:lnSpc>
            </a:pPr>
            <a:r>
              <a:rPr lang="en-US" sz="1400" dirty="0"/>
              <a:t>Monitoring systems </a:t>
            </a:r>
          </a:p>
          <a:p>
            <a:pPr lvl="1">
              <a:lnSpc>
                <a:spcPct val="90000"/>
              </a:lnSpc>
            </a:pPr>
            <a:r>
              <a:rPr lang="en-US" sz="1400" dirty="0"/>
              <a:t>Preparedness (TRRP) </a:t>
            </a:r>
          </a:p>
          <a:p>
            <a:pPr lvl="1">
              <a:lnSpc>
                <a:spcPct val="90000"/>
              </a:lnSpc>
            </a:pPr>
            <a:r>
              <a:rPr lang="en-US" sz="1400" dirty="0"/>
              <a:t>Multi-hazard integration </a:t>
            </a:r>
          </a:p>
          <a:p>
            <a:pPr lvl="1">
              <a:lnSpc>
                <a:spcPct val="90000"/>
              </a:lnSpc>
            </a:pPr>
            <a:r>
              <a:rPr lang="en-US" sz="1400" b="1" dirty="0"/>
              <a:t>One national priority</a:t>
            </a:r>
            <a:r>
              <a:rPr lang="en-US" sz="1400" dirty="0"/>
              <a:t> </a:t>
            </a:r>
          </a:p>
          <a:p>
            <a:pPr lvl="1">
              <a:lnSpc>
                <a:spcPct val="90000"/>
              </a:lnSpc>
            </a:pPr>
            <a:endParaRPr lang="en-US" sz="1400" dirty="0"/>
          </a:p>
          <a:p>
            <a:pPr lvl="0">
              <a:lnSpc>
                <a:spcPct val="90000"/>
              </a:lnSpc>
            </a:pPr>
            <a:r>
              <a:rPr lang="en-US" sz="1400" b="1" dirty="0"/>
              <a:t>Partner responses</a:t>
            </a:r>
            <a:r>
              <a:rPr lang="en-US" sz="1400" dirty="0"/>
              <a:t>: </a:t>
            </a:r>
          </a:p>
          <a:p>
            <a:pPr lvl="1">
              <a:lnSpc>
                <a:spcPct val="90000"/>
              </a:lnSpc>
            </a:pPr>
            <a:r>
              <a:rPr lang="en-US" sz="1400" dirty="0"/>
              <a:t>Address gaps through </a:t>
            </a:r>
            <a:r>
              <a:rPr lang="en-US" sz="1400" b="1" dirty="0"/>
              <a:t>projects, capacity support, and regional collaboration</a:t>
            </a:r>
            <a:r>
              <a:rPr lang="en-US" sz="1400" dirty="0"/>
              <a:t> </a:t>
            </a:r>
          </a:p>
          <a:p>
            <a:pPr lvl="1">
              <a:lnSpc>
                <a:spcPct val="90000"/>
              </a:lnSpc>
            </a:pPr>
            <a:endParaRPr lang="en-US" sz="1400" dirty="0"/>
          </a:p>
          <a:p>
            <a:pPr lvl="0">
              <a:lnSpc>
                <a:spcPct val="90000"/>
              </a:lnSpc>
            </a:pPr>
            <a:r>
              <a:rPr lang="en-US" sz="1400" b="1" dirty="0"/>
              <a:t>Outcome</a:t>
            </a:r>
            <a:r>
              <a:rPr lang="en-US" sz="1400" dirty="0"/>
              <a:t>: </a:t>
            </a:r>
          </a:p>
          <a:p>
            <a:pPr lvl="0">
              <a:lnSpc>
                <a:spcPct val="90000"/>
              </a:lnSpc>
            </a:pPr>
            <a:endParaRPr lang="en-US" sz="1400" dirty="0"/>
          </a:p>
          <a:p>
            <a:pPr lvl="1">
              <a:lnSpc>
                <a:spcPct val="90000"/>
              </a:lnSpc>
            </a:pPr>
            <a:r>
              <a:rPr lang="en-US" sz="1400" dirty="0"/>
              <a:t>Inputs fed into </a:t>
            </a:r>
            <a:r>
              <a:rPr lang="en-US" sz="1400" b="1" dirty="0"/>
              <a:t>Session 6: Synthesis &amp; Way Forward</a:t>
            </a:r>
            <a:endParaRPr lang="en-US" sz="1400" dirty="0"/>
          </a:p>
          <a:p>
            <a:pPr>
              <a:lnSpc>
                <a:spcPct val="90000"/>
              </a:lnSpc>
            </a:pPr>
            <a:endParaRPr lang="en-US" sz="1100" dirty="0"/>
          </a:p>
        </p:txBody>
      </p:sp>
    </p:spTree>
    <p:extLst>
      <p:ext uri="{BB962C8B-B14F-4D97-AF65-F5344CB8AC3E}">
        <p14:creationId xmlns:p14="http://schemas.microsoft.com/office/powerpoint/2010/main" val="706291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EF6118E-44FB-4509-B4D9-129052E4C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9F5C71C-9D69-7D9E-F6D2-CEBB9CAB8712}"/>
              </a:ext>
            </a:extLst>
          </p:cNvPr>
          <p:cNvPicPr>
            <a:picLocks noChangeAspect="1"/>
          </p:cNvPicPr>
          <p:nvPr/>
        </p:nvPicPr>
        <p:blipFill>
          <a:blip r:embed="rId2"/>
          <a:srcRect t="12587" r="1" b="27434"/>
          <a:stretch>
            <a:fillRect/>
          </a:stretch>
        </p:blipFill>
        <p:spPr>
          <a:xfrm>
            <a:off x="5186554" y="163646"/>
            <a:ext cx="6806703" cy="2623097"/>
          </a:xfrm>
          <a:prstGeom prst="rect">
            <a:avLst/>
          </a:prstGeom>
        </p:spPr>
      </p:pic>
      <p:sp>
        <p:nvSpPr>
          <p:cNvPr id="3" name="Content Placeholder 2">
            <a:extLst>
              <a:ext uri="{FF2B5EF4-FFF2-40B4-BE49-F238E27FC236}">
                <a16:creationId xmlns:a16="http://schemas.microsoft.com/office/drawing/2014/main" id="{64E0AA85-552E-33C5-A6D6-055BE3057593}"/>
              </a:ext>
            </a:extLst>
          </p:cNvPr>
          <p:cNvSpPr>
            <a:spLocks noGrp="1"/>
          </p:cNvSpPr>
          <p:nvPr>
            <p:ph idx="1"/>
          </p:nvPr>
        </p:nvSpPr>
        <p:spPr>
          <a:xfrm>
            <a:off x="198743" y="261257"/>
            <a:ext cx="4622567" cy="6400800"/>
          </a:xfrm>
        </p:spPr>
        <p:txBody>
          <a:bodyPr>
            <a:normAutofit fontScale="70000" lnSpcReduction="20000"/>
          </a:bodyPr>
          <a:lstStyle/>
          <a:p>
            <a:pPr marL="0" indent="0">
              <a:lnSpc>
                <a:spcPct val="90000"/>
              </a:lnSpc>
              <a:buNone/>
            </a:pPr>
            <a:r>
              <a:rPr lang="fr-FR" sz="2100" b="1" dirty="0">
                <a:solidFill>
                  <a:srgbClr val="0070C0"/>
                </a:solidFill>
              </a:rPr>
              <a:t>SESSION 5 (ROUNDTABLE DIALOGUE ON ODTP </a:t>
            </a:r>
            <a:r>
              <a:rPr lang="fr-FR" sz="2100" b="1" dirty="0" err="1">
                <a:solidFill>
                  <a:srgbClr val="0070C0"/>
                </a:solidFill>
              </a:rPr>
              <a:t>HLOs</a:t>
            </a:r>
            <a:r>
              <a:rPr lang="fr-FR" sz="2100" b="1" dirty="0">
                <a:solidFill>
                  <a:srgbClr val="0070C0"/>
                </a:solidFill>
              </a:rPr>
              <a:t>)</a:t>
            </a:r>
          </a:p>
          <a:p>
            <a:pPr marL="0" indent="0">
              <a:lnSpc>
                <a:spcPct val="90000"/>
              </a:lnSpc>
              <a:buNone/>
            </a:pPr>
            <a:endParaRPr lang="en-US" sz="1800" dirty="0"/>
          </a:p>
          <a:p>
            <a:pPr marL="0" indent="0">
              <a:lnSpc>
                <a:spcPct val="90000"/>
              </a:lnSpc>
              <a:buNone/>
            </a:pPr>
            <a:r>
              <a:rPr lang="en-US" sz="1800" b="1" dirty="0"/>
              <a:t>Objective</a:t>
            </a:r>
            <a:endParaRPr lang="en-US" sz="1800" dirty="0"/>
          </a:p>
          <a:p>
            <a:pPr>
              <a:lnSpc>
                <a:spcPct val="90000"/>
              </a:lnSpc>
            </a:pPr>
            <a:r>
              <a:rPr lang="en-US" sz="1800" dirty="0"/>
              <a:t>Define </a:t>
            </a:r>
            <a:r>
              <a:rPr lang="en-US" sz="1800" b="1" dirty="0"/>
              <a:t>priorities and a shared roadmap to 2030</a:t>
            </a:r>
            <a:r>
              <a:rPr lang="en-US" sz="1800" dirty="0"/>
              <a:t> for tsunami resilience by:</a:t>
            </a:r>
          </a:p>
          <a:p>
            <a:pPr lvl="0">
              <a:lnSpc>
                <a:spcPct val="90000"/>
              </a:lnSpc>
            </a:pPr>
            <a:r>
              <a:rPr lang="en-US" sz="1800" b="1" dirty="0"/>
              <a:t>Optimizing observation systems</a:t>
            </a:r>
            <a:r>
              <a:rPr lang="en-US" sz="1800" dirty="0"/>
              <a:t> (HLO 1) </a:t>
            </a:r>
          </a:p>
          <a:p>
            <a:pPr lvl="0">
              <a:lnSpc>
                <a:spcPct val="90000"/>
              </a:lnSpc>
            </a:pPr>
            <a:r>
              <a:rPr lang="en-US" sz="1800" b="1" dirty="0"/>
              <a:t>Empowering at-risk communities</a:t>
            </a:r>
            <a:r>
              <a:rPr lang="en-US" sz="1800" dirty="0"/>
              <a:t> (HLO 2) </a:t>
            </a:r>
          </a:p>
          <a:p>
            <a:pPr lvl="0">
              <a:lnSpc>
                <a:spcPct val="90000"/>
              </a:lnSpc>
            </a:pPr>
            <a:endParaRPr lang="es-ES" sz="1800" b="1" dirty="0"/>
          </a:p>
          <a:p>
            <a:pPr lvl="0">
              <a:lnSpc>
                <a:spcPct val="90000"/>
              </a:lnSpc>
            </a:pPr>
            <a:r>
              <a:rPr lang="es-ES" sz="1800" b="1" dirty="0"/>
              <a:t>Leads:</a:t>
            </a:r>
            <a:r>
              <a:rPr lang="es-ES" sz="1800" dirty="0"/>
              <a:t> Dr Carlos Zúñiga, Dr Silvia Chacón </a:t>
            </a:r>
            <a:endParaRPr lang="en-US" sz="1800" dirty="0"/>
          </a:p>
          <a:p>
            <a:pPr lvl="0">
              <a:lnSpc>
                <a:spcPct val="90000"/>
              </a:lnSpc>
            </a:pPr>
            <a:r>
              <a:rPr lang="en-US" sz="1800" b="1" dirty="0"/>
              <a:t>HLO 1 experts:</a:t>
            </a:r>
            <a:r>
              <a:rPr lang="en-US" sz="1800" dirty="0"/>
              <a:t> Steve Hall, </a:t>
            </a:r>
            <a:r>
              <a:rPr lang="en-US" sz="1800" dirty="0" err="1"/>
              <a:t>Toshitaka</a:t>
            </a:r>
            <a:r>
              <a:rPr lang="en-US" sz="1800" dirty="0"/>
              <a:t> Baba, Andrey Babeyko, John </a:t>
            </a:r>
            <a:r>
              <a:rPr lang="en-US" sz="1800" dirty="0" err="1"/>
              <a:t>Niroa</a:t>
            </a:r>
            <a:r>
              <a:rPr lang="en-US" sz="1800" dirty="0"/>
              <a:t> (Vanuatu) </a:t>
            </a:r>
          </a:p>
          <a:p>
            <a:pPr lvl="0">
              <a:lnSpc>
                <a:spcPct val="90000"/>
              </a:lnSpc>
            </a:pPr>
            <a:endParaRPr lang="en-US" sz="1800" dirty="0"/>
          </a:p>
          <a:p>
            <a:pPr lvl="0">
              <a:lnSpc>
                <a:spcPct val="90000"/>
              </a:lnSpc>
            </a:pPr>
            <a:r>
              <a:rPr lang="es-ES" sz="1800" b="1" dirty="0"/>
              <a:t>HLO 2 </a:t>
            </a:r>
            <a:r>
              <a:rPr lang="es-ES" sz="1800" b="1" dirty="0" err="1"/>
              <a:t>experts</a:t>
            </a:r>
            <a:r>
              <a:rPr lang="es-ES" sz="1800" b="1" dirty="0"/>
              <a:t>:</a:t>
            </a:r>
            <a:r>
              <a:rPr lang="es-ES" sz="1800" dirty="0"/>
              <a:t> Marinos Charalampakis, Irina Rafliana, Silvia Chacón-Barrantes, Doreen </a:t>
            </a:r>
            <a:r>
              <a:rPr lang="es-ES" sz="1800" dirty="0" err="1"/>
              <a:t>Lugemalila</a:t>
            </a:r>
            <a:r>
              <a:rPr lang="es-ES" sz="1800" dirty="0"/>
              <a:t> Ikula (Seychelles) </a:t>
            </a:r>
          </a:p>
          <a:p>
            <a:pPr lvl="0">
              <a:lnSpc>
                <a:spcPct val="90000"/>
              </a:lnSpc>
            </a:pPr>
            <a:endParaRPr lang="en-US" sz="1800" b="1" dirty="0"/>
          </a:p>
          <a:p>
            <a:pPr lvl="0">
              <a:lnSpc>
                <a:spcPct val="90000"/>
              </a:lnSpc>
            </a:pPr>
            <a:r>
              <a:rPr lang="en-US" sz="1800" b="1" dirty="0"/>
              <a:t>Thematic discussion</a:t>
            </a:r>
            <a:r>
              <a:rPr lang="en-US" sz="1800" dirty="0"/>
              <a:t>: </a:t>
            </a:r>
          </a:p>
          <a:p>
            <a:pPr lvl="1">
              <a:lnSpc>
                <a:spcPct val="90000"/>
              </a:lnSpc>
            </a:pPr>
            <a:r>
              <a:rPr lang="en-US" sz="1800" dirty="0"/>
              <a:t>Technical innovation &amp; interoperability </a:t>
            </a:r>
          </a:p>
          <a:p>
            <a:pPr lvl="1">
              <a:lnSpc>
                <a:spcPct val="90000"/>
              </a:lnSpc>
            </a:pPr>
            <a:r>
              <a:rPr lang="en-US" sz="1800" dirty="0"/>
              <a:t>Data-to-decision processes </a:t>
            </a:r>
          </a:p>
          <a:p>
            <a:pPr lvl="1">
              <a:lnSpc>
                <a:spcPct val="90000"/>
              </a:lnSpc>
            </a:pPr>
            <a:r>
              <a:rPr lang="en-US" sz="1800" dirty="0"/>
              <a:t>Community preparedness &amp; inclusion </a:t>
            </a:r>
          </a:p>
          <a:p>
            <a:pPr lvl="1">
              <a:lnSpc>
                <a:spcPct val="90000"/>
              </a:lnSpc>
            </a:pPr>
            <a:r>
              <a:rPr lang="en-US" sz="1800" dirty="0"/>
              <a:t>Governance, policy &amp; partnerships </a:t>
            </a:r>
          </a:p>
          <a:p>
            <a:pPr marL="457200" lvl="1" indent="0">
              <a:lnSpc>
                <a:spcPct val="90000"/>
              </a:lnSpc>
              <a:buNone/>
            </a:pPr>
            <a:endParaRPr lang="en-US" sz="1800" dirty="0"/>
          </a:p>
          <a:p>
            <a:pPr lvl="0">
              <a:lnSpc>
                <a:spcPct val="90000"/>
              </a:lnSpc>
            </a:pPr>
            <a:r>
              <a:rPr lang="en-US" sz="1800" b="1" dirty="0"/>
              <a:t>Priority setting</a:t>
            </a:r>
            <a:r>
              <a:rPr lang="en-US" sz="1800" dirty="0"/>
              <a:t>: </a:t>
            </a:r>
          </a:p>
          <a:p>
            <a:pPr lvl="1">
              <a:lnSpc>
                <a:spcPct val="90000"/>
              </a:lnSpc>
            </a:pPr>
            <a:r>
              <a:rPr lang="en-US" sz="1800" dirty="0"/>
              <a:t>Faster warnings (≤10 minutes) </a:t>
            </a:r>
          </a:p>
          <a:p>
            <a:pPr lvl="1">
              <a:lnSpc>
                <a:spcPct val="90000"/>
              </a:lnSpc>
            </a:pPr>
            <a:r>
              <a:rPr lang="en-US" sz="1800" dirty="0"/>
              <a:t>100% </a:t>
            </a:r>
            <a:r>
              <a:rPr lang="en-US" sz="1800" b="1" dirty="0"/>
              <a:t>tsunami-ready communities</a:t>
            </a:r>
            <a:r>
              <a:rPr lang="en-US" sz="1800" dirty="0"/>
              <a:t> by 2030 </a:t>
            </a:r>
          </a:p>
          <a:p>
            <a:pPr marL="457200" lvl="1" indent="0">
              <a:lnSpc>
                <a:spcPct val="90000"/>
              </a:lnSpc>
              <a:buNone/>
            </a:pPr>
            <a:endParaRPr lang="en-US" sz="1800" dirty="0"/>
          </a:p>
          <a:p>
            <a:pPr lvl="0">
              <a:lnSpc>
                <a:spcPct val="90000"/>
              </a:lnSpc>
            </a:pPr>
            <a:r>
              <a:rPr lang="en-US" sz="1800" b="1" dirty="0"/>
              <a:t>Collaboration focus</a:t>
            </a:r>
            <a:r>
              <a:rPr lang="en-US" sz="1800" dirty="0"/>
              <a:t>: </a:t>
            </a:r>
          </a:p>
          <a:p>
            <a:pPr lvl="1">
              <a:lnSpc>
                <a:spcPct val="90000"/>
              </a:lnSpc>
            </a:pPr>
            <a:r>
              <a:rPr lang="en-US" sz="1800" dirty="0"/>
              <a:t>Strengthen links between </a:t>
            </a:r>
            <a:r>
              <a:rPr lang="en-US" sz="1800" b="1" dirty="0"/>
              <a:t>science, government, and communities</a:t>
            </a:r>
            <a:r>
              <a:rPr lang="en-US" sz="1800" dirty="0"/>
              <a:t> </a:t>
            </a:r>
          </a:p>
          <a:p>
            <a:pPr lvl="1">
              <a:lnSpc>
                <a:spcPct val="90000"/>
              </a:lnSpc>
            </a:pPr>
            <a:r>
              <a:rPr lang="en-US" sz="1800" dirty="0"/>
              <a:t>Promote partnerships and investment </a:t>
            </a:r>
          </a:p>
          <a:p>
            <a:pPr lvl="1">
              <a:lnSpc>
                <a:spcPct val="90000"/>
              </a:lnSpc>
            </a:pPr>
            <a:endParaRPr lang="en-US" sz="1800" dirty="0"/>
          </a:p>
          <a:p>
            <a:pPr>
              <a:lnSpc>
                <a:spcPct val="90000"/>
              </a:lnSpc>
            </a:pPr>
            <a:r>
              <a:rPr lang="en-US" sz="1800" b="1" dirty="0"/>
              <a:t>Outcome</a:t>
            </a:r>
          </a:p>
          <a:p>
            <a:pPr>
              <a:lnSpc>
                <a:spcPct val="90000"/>
              </a:lnSpc>
            </a:pPr>
            <a:endParaRPr lang="en-US" sz="1800" dirty="0"/>
          </a:p>
          <a:p>
            <a:pPr lvl="0">
              <a:lnSpc>
                <a:spcPct val="90000"/>
              </a:lnSpc>
            </a:pPr>
            <a:r>
              <a:rPr lang="en-US" sz="1800" dirty="0"/>
              <a:t>Inputs contributed to </a:t>
            </a:r>
            <a:r>
              <a:rPr lang="en-US" sz="1800" b="1" dirty="0"/>
              <a:t>Session 6: Synthesis &amp; Way Forward</a:t>
            </a:r>
            <a:endParaRPr lang="en-US" sz="1800" dirty="0"/>
          </a:p>
          <a:p>
            <a:pPr>
              <a:lnSpc>
                <a:spcPct val="90000"/>
              </a:lnSpc>
            </a:pPr>
            <a:endParaRPr lang="en-US" sz="500" dirty="0"/>
          </a:p>
        </p:txBody>
      </p:sp>
      <p:pic>
        <p:nvPicPr>
          <p:cNvPr id="8" name="Picture 7">
            <a:extLst>
              <a:ext uri="{FF2B5EF4-FFF2-40B4-BE49-F238E27FC236}">
                <a16:creationId xmlns:a16="http://schemas.microsoft.com/office/drawing/2014/main" id="{04E8A7E9-F1BC-98EA-0DAF-AEB3161B0FA7}"/>
              </a:ext>
            </a:extLst>
          </p:cNvPr>
          <p:cNvPicPr>
            <a:picLocks noChangeAspect="1"/>
          </p:cNvPicPr>
          <p:nvPr/>
        </p:nvPicPr>
        <p:blipFill>
          <a:blip r:embed="rId3"/>
          <a:srcRect r="1" b="10038"/>
          <a:stretch>
            <a:fillRect/>
          </a:stretch>
        </p:blipFill>
        <p:spPr>
          <a:xfrm>
            <a:off x="5186554" y="2956875"/>
            <a:ext cx="6806703" cy="3352653"/>
          </a:xfrm>
          <a:prstGeom prst="rect">
            <a:avLst/>
          </a:prstGeom>
        </p:spPr>
      </p:pic>
      <p:sp>
        <p:nvSpPr>
          <p:cNvPr id="4" name="AutoShape 2" descr="Dialogue on providing timely and actionable tsunami warnings for every single coast at risk.">
            <a:extLst>
              <a:ext uri="{FF2B5EF4-FFF2-40B4-BE49-F238E27FC236}">
                <a16:creationId xmlns:a16="http://schemas.microsoft.com/office/drawing/2014/main" id="{3A386124-2A81-4D4C-1907-E98D879B1E9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15626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77F30-9854-ED61-F226-C048009FA567}"/>
              </a:ext>
            </a:extLst>
          </p:cNvPr>
          <p:cNvSpPr>
            <a:spLocks noGrp="1"/>
          </p:cNvSpPr>
          <p:nvPr>
            <p:ph type="title"/>
          </p:nvPr>
        </p:nvSpPr>
        <p:spPr>
          <a:xfrm>
            <a:off x="609600" y="731836"/>
            <a:ext cx="10972800" cy="792164"/>
          </a:xfrm>
        </p:spPr>
        <p:txBody>
          <a:bodyPr>
            <a:normAutofit fontScale="90000"/>
          </a:bodyPr>
          <a:lstStyle/>
          <a:p>
            <a:pPr marL="0" indent="0"/>
            <a:r>
              <a:rPr lang="en-US" b="1" dirty="0">
                <a:solidFill>
                  <a:srgbClr val="0070C0"/>
                </a:solidFill>
              </a:rPr>
              <a:t>SIDE EVENTS</a:t>
            </a:r>
            <a:br>
              <a:rPr lang="en-US" dirty="0">
                <a:solidFill>
                  <a:srgbClr val="0070C0"/>
                </a:solidFill>
              </a:rPr>
            </a:br>
            <a:r>
              <a:rPr lang="en-US" b="1" dirty="0"/>
              <a:t> </a:t>
            </a:r>
            <a:br>
              <a:rPr lang="en-US" dirty="0"/>
            </a:br>
            <a:endParaRPr lang="en-US" dirty="0"/>
          </a:p>
        </p:txBody>
      </p:sp>
      <p:sp>
        <p:nvSpPr>
          <p:cNvPr id="3" name="Content Placeholder 2">
            <a:extLst>
              <a:ext uri="{FF2B5EF4-FFF2-40B4-BE49-F238E27FC236}">
                <a16:creationId xmlns:a16="http://schemas.microsoft.com/office/drawing/2014/main" id="{13E2254E-9984-856D-6E0B-E5F086448BE7}"/>
              </a:ext>
            </a:extLst>
          </p:cNvPr>
          <p:cNvSpPr>
            <a:spLocks noGrp="1"/>
          </p:cNvSpPr>
          <p:nvPr>
            <p:ph idx="1"/>
          </p:nvPr>
        </p:nvSpPr>
        <p:spPr/>
        <p:txBody>
          <a:bodyPr>
            <a:normAutofit fontScale="77500" lnSpcReduction="20000"/>
          </a:bodyPr>
          <a:lstStyle/>
          <a:p>
            <a:r>
              <a:rPr lang="en-US" dirty="0"/>
              <a:t>Two side events were also organized at the First ODTP Conference. </a:t>
            </a:r>
          </a:p>
          <a:p>
            <a:endParaRPr lang="en-US" dirty="0"/>
          </a:p>
          <a:p>
            <a:pPr marL="400050" lvl="1" indent="0">
              <a:buNone/>
            </a:pPr>
            <a:r>
              <a:rPr lang="en-US" dirty="0"/>
              <a:t> - </a:t>
            </a:r>
            <a:r>
              <a:rPr lang="en-US" b="1" dirty="0">
                <a:solidFill>
                  <a:srgbClr val="0070C0"/>
                </a:solidFill>
              </a:rPr>
              <a:t>UNESCAP Side Event on 10 November</a:t>
            </a:r>
            <a:endParaRPr lang="en-US" dirty="0">
              <a:solidFill>
                <a:srgbClr val="0070C0"/>
              </a:solidFill>
            </a:endParaRPr>
          </a:p>
          <a:p>
            <a:pPr marL="0" indent="0">
              <a:buNone/>
            </a:pPr>
            <a:r>
              <a:rPr lang="en-US" dirty="0"/>
              <a:t> </a:t>
            </a:r>
          </a:p>
          <a:p>
            <a:pPr marL="0" indent="0">
              <a:buNone/>
            </a:pPr>
            <a:r>
              <a:rPr lang="en-US" dirty="0"/>
              <a:t> Co-hosted by Dr. Srinivas Kumar (UNESCO-IO) and UNESCAP, this session focused on strengthening regional cooperation on tsunami preparedness and resilience.</a:t>
            </a:r>
          </a:p>
          <a:p>
            <a:pPr marL="0" indent="0">
              <a:buNone/>
            </a:pPr>
            <a:r>
              <a:rPr lang="en-US" dirty="0"/>
              <a:t> </a:t>
            </a:r>
          </a:p>
          <a:p>
            <a:pPr marL="400050" lvl="1" indent="0">
              <a:buNone/>
            </a:pPr>
            <a:r>
              <a:rPr lang="en-US" dirty="0"/>
              <a:t> </a:t>
            </a:r>
            <a:r>
              <a:rPr lang="en-US" dirty="0">
                <a:solidFill>
                  <a:srgbClr val="0070C0"/>
                </a:solidFill>
              </a:rPr>
              <a:t>-</a:t>
            </a:r>
            <a:r>
              <a:rPr lang="en-US" b="1" dirty="0">
                <a:solidFill>
                  <a:srgbClr val="0070C0"/>
                </a:solidFill>
              </a:rPr>
              <a:t>SMART Cables Roundtable (10 November)</a:t>
            </a:r>
          </a:p>
          <a:p>
            <a:endParaRPr lang="en-US" dirty="0"/>
          </a:p>
          <a:p>
            <a:pPr marL="0" indent="0">
              <a:buNone/>
            </a:pPr>
            <a:r>
              <a:rPr lang="en-US" dirty="0"/>
              <a:t>This roundtable explored opportunities to integrate environmental sensors into submarine telecommunications cables, enabling real-time ocean monitoring across the Indian Ocean</a:t>
            </a:r>
          </a:p>
        </p:txBody>
      </p:sp>
    </p:spTree>
    <p:extLst>
      <p:ext uri="{BB962C8B-B14F-4D97-AF65-F5344CB8AC3E}">
        <p14:creationId xmlns:p14="http://schemas.microsoft.com/office/powerpoint/2010/main" val="3352326084"/>
      </p:ext>
    </p:extLst>
  </p:cSld>
  <p:clrMapOvr>
    <a:masterClrMapping/>
  </p:clrMapOvr>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128</TotalTime>
  <Words>1496</Words>
  <Application>Microsoft Office PowerPoint</Application>
  <PresentationFormat>Widescreen</PresentationFormat>
  <Paragraphs>169</Paragraphs>
  <Slides>17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-apple-system</vt:lpstr>
      <vt:lpstr>DengXian</vt:lpstr>
      <vt:lpstr>Aptos</vt:lpstr>
      <vt:lpstr>Arial</vt:lpstr>
      <vt:lpstr>Calibri</vt:lpstr>
      <vt:lpstr>9_Custom Design</vt:lpstr>
      <vt:lpstr>1_Office Theme</vt:lpstr>
      <vt:lpstr>PowerPoint Presentation</vt:lpstr>
      <vt:lpstr>5th Meeting of the Ocean Decade Tsunami Programme Scientific Committee (ODTP-SC)</vt:lpstr>
      <vt:lpstr>PowerPoint Presentation</vt:lpstr>
      <vt:lpstr>PowerPoint Presentation</vt:lpstr>
      <vt:lpstr>PowerPoint Presentation</vt:lpstr>
      <vt:lpstr>FIRST CONFERENCE OF THE OCEAN DECADE TSUNAMI PROGRAMME (ODTP) Building Resilient Coasts: Accelerating Actions to ODTP Challenge 6 </vt:lpstr>
      <vt:lpstr>PowerPoint Presentation</vt:lpstr>
      <vt:lpstr>PowerPoint Presentation</vt:lpstr>
      <vt:lpstr>SIDE EVENTS   </vt:lpstr>
      <vt:lpstr>Key Priorities &amp; Recommendations for the First Conference of the Ocean Decade Tsunami Programme </vt:lpstr>
      <vt:lpstr>2. Prepared &amp; Resilient Communities </vt:lpstr>
      <vt:lpstr>3. Tools &amp; Instruments for Implementation </vt:lpstr>
      <vt:lpstr>4. Priorities for Small Island Developing States (SIDS) </vt:lpstr>
      <vt:lpstr>5. ODTP High‑Level Objectives (Roundtable) </vt:lpstr>
      <vt:lpstr>Governance ODTP-SC Chair and Members (2024–2025)-Update </vt:lpstr>
      <vt:lpstr>Renew/ Nomination of New  ODTP-SC Chair and Membership  2026-2027 &amp; Next ODTP-SC Meeting</vt:lpstr>
      <vt:lpstr>ODTP - SC 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Chang Seng, Denis</dc:creator>
  <cp:lastModifiedBy>Chang Seng, Denis</cp:lastModifiedBy>
  <cp:revision>14</cp:revision>
  <dcterms:created xsi:type="dcterms:W3CDTF">2026-03-31T16:20:58Z</dcterms:created>
  <dcterms:modified xsi:type="dcterms:W3CDTF">2026-03-31T18:29:31Z</dcterms:modified>
</cp:coreProperties>
</file>