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63" r:id="rId2"/>
  </p:sldMasterIdLst>
  <p:sldIdLst>
    <p:sldId id="257" r:id="rId3"/>
    <p:sldId id="261" r:id="rId4"/>
    <p:sldId id="262" r:id="rId5"/>
    <p:sldId id="263" r:id="rId6"/>
    <p:sldId id="264" r:id="rId7"/>
    <p:sldId id="272" r:id="rId8"/>
    <p:sldId id="265" r:id="rId9"/>
    <p:sldId id="276" r:id="rId10"/>
    <p:sldId id="277" r:id="rId11"/>
    <p:sldId id="274" r:id="rId12"/>
    <p:sldId id="273" r:id="rId13"/>
    <p:sldId id="266" r:id="rId14"/>
    <p:sldId id="278" r:id="rId15"/>
    <p:sldId id="279" r:id="rId16"/>
    <p:sldId id="267" r:id="rId17"/>
    <p:sldId id="268" r:id="rId18"/>
    <p:sldId id="269" r:id="rId19"/>
    <p:sldId id="281" r:id="rId20"/>
    <p:sldId id="280" r:id="rId21"/>
    <p:sldId id="270" r:id="rId22"/>
    <p:sldId id="282" r:id="rId23"/>
    <p:sldId id="271" r:id="rId24"/>
    <p:sldId id="2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0000"/>
    <a:srgbClr val="072667"/>
    <a:srgbClr val="5E9AE3"/>
    <a:srgbClr val="0069B4"/>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7" autoAdjust="0"/>
    <p:restoredTop sz="94660"/>
  </p:normalViewPr>
  <p:slideViewPr>
    <p:cSldViewPr snapToGrid="0">
      <p:cViewPr varScale="1">
        <p:scale>
          <a:sx n="97" d="100"/>
          <a:sy n="97" d="100"/>
        </p:scale>
        <p:origin x="108" y="3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Custom Layout" preserve="1">
  <p:cSld name="Custom Layout">
    <p:spTree>
      <p:nvGrpSpPr>
        <p:cNvPr id="1" name="Shape 18"/>
        <p:cNvGrpSpPr/>
        <p:nvPr/>
      </p:nvGrpSpPr>
      <p:grpSpPr>
        <a:xfrm>
          <a:off x="0" y="0"/>
          <a:ext cx="0" cy="0"/>
          <a:chOff x="0" y="0"/>
          <a:chExt cx="0" cy="0"/>
        </a:xfrm>
      </p:grpSpPr>
    </p:spTree>
    <p:extLst>
      <p:ext uri="{BB962C8B-B14F-4D97-AF65-F5344CB8AC3E}">
        <p14:creationId xmlns:p14="http://schemas.microsoft.com/office/powerpoint/2010/main" val="2441559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31_Title Slide" preserve="1">
  <p:cSld name="31_Title Slide">
    <p:spTree>
      <p:nvGrpSpPr>
        <p:cNvPr id="1" name="Shape 57"/>
        <p:cNvGrpSpPr/>
        <p:nvPr/>
      </p:nvGrpSpPr>
      <p:grpSpPr>
        <a:xfrm>
          <a:off x="0" y="0"/>
          <a:ext cx="0" cy="0"/>
          <a:chOff x="0" y="0"/>
          <a:chExt cx="0" cy="0"/>
        </a:xfrm>
      </p:grpSpPr>
      <p:pic>
        <p:nvPicPr>
          <p:cNvPr id="58" name="Google Shape;58;p23"/>
          <p:cNvPicPr preferRelativeResize="0"/>
          <p:nvPr/>
        </p:nvPicPr>
        <p:blipFill rotWithShape="1">
          <a:blip r:embed="rId2">
            <a:alphaModFix/>
          </a:blip>
          <a:srcRect l="1241" t="77476" r="38086" b="1775"/>
          <a:stretch/>
        </p:blipFill>
        <p:spPr>
          <a:xfrm>
            <a:off x="0" y="6148552"/>
            <a:ext cx="12192000" cy="709447"/>
          </a:xfrm>
          <a:prstGeom prst="rect">
            <a:avLst/>
          </a:prstGeom>
          <a:noFill/>
          <a:ln>
            <a:noFill/>
          </a:ln>
        </p:spPr>
      </p:pic>
    </p:spTree>
    <p:extLst>
      <p:ext uri="{BB962C8B-B14F-4D97-AF65-F5344CB8AC3E}">
        <p14:creationId xmlns:p14="http://schemas.microsoft.com/office/powerpoint/2010/main" val="1824501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8_Title Slide" preserve="1">
  <p:cSld name="8_Title Slide">
    <p:spTree>
      <p:nvGrpSpPr>
        <p:cNvPr id="1" name="Shape 60"/>
        <p:cNvGrpSpPr/>
        <p:nvPr/>
      </p:nvGrpSpPr>
      <p:grpSpPr>
        <a:xfrm>
          <a:off x="0" y="0"/>
          <a:ext cx="0" cy="0"/>
          <a:chOff x="0" y="0"/>
          <a:chExt cx="0" cy="0"/>
        </a:xfrm>
      </p:grpSpPr>
      <p:pic>
        <p:nvPicPr>
          <p:cNvPr id="61" name="Google Shape;61;p40"/>
          <p:cNvPicPr preferRelativeResize="0"/>
          <p:nvPr/>
        </p:nvPicPr>
        <p:blipFill rotWithShape="1">
          <a:blip r:embed="rId2">
            <a:alphaModFix/>
          </a:blip>
          <a:srcRect l="2893" t="50353" r="5606" b="36489"/>
          <a:stretch/>
        </p:blipFill>
        <p:spPr>
          <a:xfrm>
            <a:off x="-10510" y="6148552"/>
            <a:ext cx="12225126" cy="709448"/>
          </a:xfrm>
          <a:prstGeom prst="rect">
            <a:avLst/>
          </a:prstGeom>
          <a:noFill/>
          <a:ln>
            <a:noFill/>
          </a:ln>
        </p:spPr>
      </p:pic>
    </p:spTree>
    <p:extLst>
      <p:ext uri="{BB962C8B-B14F-4D97-AF65-F5344CB8AC3E}">
        <p14:creationId xmlns:p14="http://schemas.microsoft.com/office/powerpoint/2010/main" val="2664462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16_Title Slide" preserve="1">
  <p:cSld name="16_Title Slide">
    <p:spTree>
      <p:nvGrpSpPr>
        <p:cNvPr id="1" name="Shape 62"/>
        <p:cNvGrpSpPr/>
        <p:nvPr/>
      </p:nvGrpSpPr>
      <p:grpSpPr>
        <a:xfrm>
          <a:off x="0" y="0"/>
          <a:ext cx="0" cy="0"/>
          <a:chOff x="0" y="0"/>
          <a:chExt cx="0" cy="0"/>
        </a:xfrm>
      </p:grpSpPr>
      <p:pic>
        <p:nvPicPr>
          <p:cNvPr id="63" name="Google Shape;63;p41"/>
          <p:cNvPicPr preferRelativeResize="0"/>
          <p:nvPr/>
        </p:nvPicPr>
        <p:blipFill rotWithShape="1">
          <a:blip r:embed="rId2">
            <a:alphaModFix/>
          </a:blip>
          <a:srcRect/>
          <a:stretch/>
        </p:blipFill>
        <p:spPr>
          <a:xfrm>
            <a:off x="7661409" y="1881352"/>
            <a:ext cx="3490842" cy="3531476"/>
          </a:xfrm>
          <a:prstGeom prst="rect">
            <a:avLst/>
          </a:prstGeom>
          <a:noFill/>
          <a:ln>
            <a:noFill/>
          </a:ln>
        </p:spPr>
      </p:pic>
    </p:spTree>
    <p:extLst>
      <p:ext uri="{BB962C8B-B14F-4D97-AF65-F5344CB8AC3E}">
        <p14:creationId xmlns:p14="http://schemas.microsoft.com/office/powerpoint/2010/main" val="3584367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17_Title Slide" preserve="1">
  <p:cSld name="17_Title Slide">
    <p:spTree>
      <p:nvGrpSpPr>
        <p:cNvPr id="1" name="Shape 64"/>
        <p:cNvGrpSpPr/>
        <p:nvPr/>
      </p:nvGrpSpPr>
      <p:grpSpPr>
        <a:xfrm>
          <a:off x="0" y="0"/>
          <a:ext cx="0" cy="0"/>
          <a:chOff x="0" y="0"/>
          <a:chExt cx="0" cy="0"/>
        </a:xfrm>
      </p:grpSpPr>
      <p:pic>
        <p:nvPicPr>
          <p:cNvPr id="65" name="Google Shape;65;p42"/>
          <p:cNvPicPr preferRelativeResize="0"/>
          <p:nvPr/>
        </p:nvPicPr>
        <p:blipFill rotWithShape="1">
          <a:blip r:embed="rId2">
            <a:alphaModFix/>
          </a:blip>
          <a:srcRect l="-9850" t="-943" r="-1"/>
          <a:stretch/>
        </p:blipFill>
        <p:spPr>
          <a:xfrm>
            <a:off x="7338429" y="1779105"/>
            <a:ext cx="3970734" cy="3977470"/>
          </a:xfrm>
          <a:prstGeom prst="rect">
            <a:avLst/>
          </a:prstGeom>
          <a:noFill/>
          <a:ln>
            <a:noFill/>
          </a:ln>
        </p:spPr>
      </p:pic>
      <p:sp>
        <p:nvSpPr>
          <p:cNvPr id="66" name="Google Shape;66;p42"/>
          <p:cNvSpPr txBox="1"/>
          <p:nvPr/>
        </p:nvSpPr>
        <p:spPr>
          <a:xfrm>
            <a:off x="9045603" y="6356345"/>
            <a:ext cx="2743200" cy="3651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US" sz="1200">
                <a:solidFill>
                  <a:srgbClr val="888888"/>
                </a:solidFill>
                <a:latin typeface="Roboto"/>
                <a:ea typeface="Roboto"/>
                <a:cs typeface="Roboto"/>
                <a:sym typeface="Roboto"/>
              </a:rPr>
              <a:t>‹#›</a:t>
            </a:fld>
            <a:endParaRPr sz="1200">
              <a:solidFill>
                <a:srgbClr val="888888"/>
              </a:solidFill>
              <a:latin typeface="Roboto"/>
              <a:ea typeface="Roboto"/>
              <a:cs typeface="Roboto"/>
              <a:sym typeface="Roboto"/>
            </a:endParaRPr>
          </a:p>
        </p:txBody>
      </p:sp>
    </p:spTree>
    <p:extLst>
      <p:ext uri="{BB962C8B-B14F-4D97-AF65-F5344CB8AC3E}">
        <p14:creationId xmlns:p14="http://schemas.microsoft.com/office/powerpoint/2010/main" val="338765244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Shape 9"/>
        <p:cNvGrpSpPr/>
        <p:nvPr/>
      </p:nvGrpSpPr>
      <p:grpSpPr>
        <a:xfrm>
          <a:off x="0" y="0"/>
          <a:ext cx="0" cy="0"/>
          <a:chOff x="0" y="0"/>
          <a:chExt cx="0" cy="0"/>
        </a:xfrm>
      </p:grpSpPr>
      <p:sp>
        <p:nvSpPr>
          <p:cNvPr id="10" name="Google Shape;10;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1" name="Google Shape;11;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2" name="Google Shape;12;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3" name="Google Shape;13;p15"/>
          <p:cNvPicPr preferRelativeResize="0"/>
          <p:nvPr/>
        </p:nvPicPr>
        <p:blipFill rotWithShape="1">
          <a:blip r:embed="rId3">
            <a:alphaModFix/>
          </a:blip>
          <a:srcRect/>
          <a:stretch/>
        </p:blipFill>
        <p:spPr>
          <a:xfrm>
            <a:off x="10071544" y="216362"/>
            <a:ext cx="1999700" cy="951923"/>
          </a:xfrm>
          <a:prstGeom prst="rect">
            <a:avLst/>
          </a:prstGeom>
          <a:noFill/>
          <a:ln>
            <a:noFill/>
          </a:ln>
        </p:spPr>
      </p:pic>
      <p:sp>
        <p:nvSpPr>
          <p:cNvPr id="14" name="Google Shape;14;p15"/>
          <p:cNvSpPr/>
          <p:nvPr/>
        </p:nvSpPr>
        <p:spPr>
          <a:xfrm rot="5400000">
            <a:off x="1721007" y="3812568"/>
            <a:ext cx="1639614" cy="110484"/>
          </a:xfrm>
          <a:prstGeom prst="rect">
            <a:avLst/>
          </a:prstGeom>
          <a:solidFill>
            <a:schemeClr val="lt1"/>
          </a:solidFill>
          <a:ln>
            <a:noFill/>
          </a:ln>
        </p:spPr>
        <p:txBody>
          <a:bodyPr spcFirstLastPara="1" wrap="square" lIns="65000" tIns="65000" rIns="65000" bIns="65000" anchor="ctr" anchorCtr="0">
            <a:noAutofit/>
          </a:bodyPr>
          <a:lstStyle/>
          <a:p>
            <a:pPr marL="0" marR="0" lvl="0" indent="0" algn="l"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5" name="Google Shape;15;p15"/>
          <p:cNvSpPr/>
          <p:nvPr/>
        </p:nvSpPr>
        <p:spPr>
          <a:xfrm>
            <a:off x="0" y="-7428"/>
            <a:ext cx="12192000" cy="6858000"/>
          </a:xfrm>
          <a:prstGeom prst="rect">
            <a:avLst/>
          </a:prstGeom>
          <a:solidFill>
            <a:srgbClr val="0069B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6" name="Google Shape;16;p15"/>
          <p:cNvPicPr preferRelativeResize="0"/>
          <p:nvPr/>
        </p:nvPicPr>
        <p:blipFill rotWithShape="1">
          <a:blip r:embed="rId4">
            <a:alphaModFix/>
          </a:blip>
          <a:srcRect/>
          <a:stretch/>
        </p:blipFill>
        <p:spPr>
          <a:xfrm>
            <a:off x="1548951" y="2025894"/>
            <a:ext cx="2920169" cy="2806212"/>
          </a:xfrm>
          <a:prstGeom prst="rect">
            <a:avLst/>
          </a:prstGeom>
          <a:noFill/>
          <a:ln>
            <a:noFill/>
          </a:ln>
        </p:spPr>
      </p:pic>
      <p:sp>
        <p:nvSpPr>
          <p:cNvPr id="17" name="Google Shape;17;p15"/>
          <p:cNvSpPr/>
          <p:nvPr/>
        </p:nvSpPr>
        <p:spPr>
          <a:xfrm rot="5400000">
            <a:off x="4884289" y="3379881"/>
            <a:ext cx="2423422" cy="98238"/>
          </a:xfrm>
          <a:prstGeom prst="rect">
            <a:avLst/>
          </a:prstGeom>
          <a:solidFill>
            <a:schemeClr val="lt1"/>
          </a:solidFill>
          <a:ln>
            <a:noFill/>
          </a:ln>
        </p:spPr>
        <p:txBody>
          <a:bodyPr spcFirstLastPara="1" wrap="square" lIns="65000" tIns="65000" rIns="65000" bIns="65000" anchor="ctr" anchorCtr="0">
            <a:noAutofit/>
          </a:bodyPr>
          <a:lstStyle/>
          <a:p>
            <a:pPr marL="0" marR="0" lvl="0" indent="0" algn="l"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131318440"/>
      </p:ext>
    </p:extLst>
  </p:cSld>
  <p:clrMap bg1="lt1" tx1="dk1" bg2="dk2" tx2="lt2" accent1="accent1" accent2="accent2" accent3="accent3" accent4="accent4" accent5="accent5" accent6="accent6" hlink="hlink" folHlink="folHlink"/>
  <p:sldLayoutIdLst>
    <p:sldLayoutId id="2147483662"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Shape 51"/>
        <p:cNvGrpSpPr/>
        <p:nvPr/>
      </p:nvGrpSpPr>
      <p:grpSpPr>
        <a:xfrm>
          <a:off x="0" y="0"/>
          <a:ext cx="0" cy="0"/>
          <a:chOff x="0" y="0"/>
          <a:chExt cx="0" cy="0"/>
        </a:xfrm>
      </p:grpSpPr>
      <p:sp>
        <p:nvSpPr>
          <p:cNvPr id="52" name="Google Shape;52;p21"/>
          <p:cNvSpPr/>
          <p:nvPr/>
        </p:nvSpPr>
        <p:spPr>
          <a:xfrm rot="10800000">
            <a:off x="518275" y="1074002"/>
            <a:ext cx="2423422" cy="98238"/>
          </a:xfrm>
          <a:prstGeom prst="rect">
            <a:avLst/>
          </a:prstGeom>
          <a:solidFill>
            <a:srgbClr val="0069B4"/>
          </a:solidFill>
          <a:ln>
            <a:noFill/>
          </a:ln>
        </p:spPr>
        <p:txBody>
          <a:bodyPr spcFirstLastPara="1" wrap="square" lIns="65000" tIns="65000" rIns="65000" bIns="65000" anchor="ctr" anchorCtr="0">
            <a:noAutofit/>
          </a:bodyPr>
          <a:lstStyle/>
          <a:p>
            <a:pPr marL="0" marR="0" lvl="0" indent="0" algn="l" rtl="0">
              <a:spcBef>
                <a:spcPts val="0"/>
              </a:spcBef>
              <a:spcAft>
                <a:spcPts val="0"/>
              </a:spcAft>
              <a:buNone/>
            </a:pPr>
            <a:endParaRPr sz="1800" b="0" i="0" u="none" strike="noStrike" cap="none">
              <a:solidFill>
                <a:schemeClr val="dk1"/>
              </a:solidFill>
              <a:latin typeface="Roboto"/>
              <a:ea typeface="Roboto"/>
              <a:cs typeface="Roboto"/>
              <a:sym typeface="Roboto"/>
            </a:endParaRPr>
          </a:p>
        </p:txBody>
      </p:sp>
      <p:pic>
        <p:nvPicPr>
          <p:cNvPr id="53" name="Google Shape;53;p21"/>
          <p:cNvPicPr preferRelativeResize="0">
            <a:picLocks noChangeAspect="1"/>
          </p:cNvPicPr>
          <p:nvPr/>
        </p:nvPicPr>
        <p:blipFill rotWithShape="1">
          <a:blip r:embed="rId6">
            <a:alphaModFix/>
          </a:blip>
          <a:srcRect/>
          <a:stretch/>
        </p:blipFill>
        <p:spPr>
          <a:xfrm>
            <a:off x="10984832" y="152364"/>
            <a:ext cx="1086412" cy="1021008"/>
          </a:xfrm>
          <a:prstGeom prst="rect">
            <a:avLst/>
          </a:prstGeom>
          <a:noFill/>
          <a:ln>
            <a:noFill/>
          </a:ln>
        </p:spPr>
      </p:pic>
      <p:sp>
        <p:nvSpPr>
          <p:cNvPr id="54" name="Google Shape;54;p21"/>
          <p:cNvSpPr/>
          <p:nvPr/>
        </p:nvSpPr>
        <p:spPr>
          <a:xfrm>
            <a:off x="0" y="6148552"/>
            <a:ext cx="12192000" cy="709448"/>
          </a:xfrm>
          <a:prstGeom prst="rect">
            <a:avLst/>
          </a:prstGeom>
          <a:solidFill>
            <a:srgbClr val="0069B4"/>
          </a:solidFill>
          <a:ln>
            <a:noFill/>
          </a:ln>
        </p:spPr>
        <p:txBody>
          <a:bodyPr spcFirstLastPara="1" wrap="square" lIns="65000" tIns="65000" rIns="65000" bIns="65000" anchor="ctr" anchorCtr="0">
            <a:spAutoFit/>
          </a:bodyPr>
          <a:lstStyle/>
          <a:p>
            <a:pPr marL="0" marR="0" lvl="0" indent="0" algn="l" rtl="0">
              <a:lnSpc>
                <a:spcPct val="100000"/>
              </a:lnSpc>
              <a:spcBef>
                <a:spcPts val="0"/>
              </a:spcBef>
              <a:spcAft>
                <a:spcPts val="0"/>
              </a:spcAft>
              <a:buClr>
                <a:schemeClr val="dk1"/>
              </a:buClr>
              <a:buSzPts val="2400"/>
              <a:buFont typeface="Roboto"/>
              <a:buNone/>
            </a:pPr>
            <a:endParaRPr sz="2400" b="0" i="0" u="none" strike="noStrike" cap="none">
              <a:solidFill>
                <a:srgbClr val="000000"/>
              </a:solidFill>
              <a:latin typeface="Roboto"/>
              <a:ea typeface="Roboto"/>
              <a:cs typeface="Roboto"/>
              <a:sym typeface="Roboto"/>
            </a:endParaRPr>
          </a:p>
        </p:txBody>
      </p:sp>
    </p:spTree>
    <p:extLst>
      <p:ext uri="{BB962C8B-B14F-4D97-AF65-F5344CB8AC3E}">
        <p14:creationId xmlns:p14="http://schemas.microsoft.com/office/powerpoint/2010/main" val="792024542"/>
      </p:ext>
    </p:extLst>
  </p:cSld>
  <p:clrMap bg1="lt1" tx1="dk1" bg2="dk2" tx2="lt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gif"/></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271D9A-7BFD-4FB9-B069-3275DA14D2B0}"/>
              </a:ext>
            </a:extLst>
          </p:cNvPr>
          <p:cNvSpPr txBox="1"/>
          <p:nvPr/>
        </p:nvSpPr>
        <p:spPr>
          <a:xfrm>
            <a:off x="400594" y="278674"/>
            <a:ext cx="11382103" cy="738664"/>
          </a:xfrm>
          <a:prstGeom prst="rect">
            <a:avLst/>
          </a:prstGeom>
          <a:noFill/>
        </p:spPr>
        <p:txBody>
          <a:bodyPr wrap="square" rtlCol="0">
            <a:spAutoFit/>
          </a:bodyPr>
          <a:lstStyle/>
          <a:p>
            <a:pPr algn="ctr"/>
            <a:r>
              <a:rPr lang="en-US" sz="1400" b="1" dirty="0">
                <a:solidFill>
                  <a:schemeClr val="bg1"/>
                </a:solidFill>
              </a:rPr>
              <a:t>Nineteenth Meeting of the Working Group on Tsunamis and Other Hazards related to Sea Level Warning and Mitigation Systems </a:t>
            </a:r>
            <a:endParaRPr lang="en-US" sz="1400" dirty="0"/>
          </a:p>
          <a:p>
            <a:pPr algn="ctr"/>
            <a:r>
              <a:rPr lang="en-US" sz="1400" dirty="0"/>
              <a:t> </a:t>
            </a:r>
            <a:r>
              <a:rPr lang="en-US" sz="1400" b="1" dirty="0">
                <a:solidFill>
                  <a:schemeClr val="bg1"/>
                </a:solidFill>
              </a:rPr>
              <a:t>TOWS-WG-XIX - Online </a:t>
            </a:r>
            <a:endParaRPr lang="en-US" sz="1400" dirty="0">
              <a:solidFill>
                <a:schemeClr val="bg1"/>
              </a:solidFill>
            </a:endParaRPr>
          </a:p>
          <a:p>
            <a:pPr algn="ctr"/>
            <a:r>
              <a:rPr lang="en-US" sz="1400" dirty="0">
                <a:solidFill>
                  <a:schemeClr val="bg1"/>
                </a:solidFill>
              </a:rPr>
              <a:t>31 March – 1 April 2026 </a:t>
            </a:r>
          </a:p>
        </p:txBody>
      </p:sp>
      <p:sp>
        <p:nvSpPr>
          <p:cNvPr id="3" name="TextBox 2">
            <a:extLst>
              <a:ext uri="{FF2B5EF4-FFF2-40B4-BE49-F238E27FC236}">
                <a16:creationId xmlns:a16="http://schemas.microsoft.com/office/drawing/2014/main" id="{87F9E68C-3787-4A37-830F-28CEEAFCC44A}"/>
              </a:ext>
            </a:extLst>
          </p:cNvPr>
          <p:cNvSpPr txBox="1"/>
          <p:nvPr/>
        </p:nvSpPr>
        <p:spPr>
          <a:xfrm>
            <a:off x="6357257" y="2194560"/>
            <a:ext cx="5425440" cy="2246769"/>
          </a:xfrm>
          <a:prstGeom prst="rect">
            <a:avLst/>
          </a:prstGeom>
          <a:noFill/>
        </p:spPr>
        <p:txBody>
          <a:bodyPr wrap="square" rtlCol="0">
            <a:spAutoFit/>
          </a:bodyPr>
          <a:lstStyle/>
          <a:p>
            <a:r>
              <a:rPr lang="en-US" sz="2800" dirty="0">
                <a:solidFill>
                  <a:schemeClr val="bg1"/>
                </a:solidFill>
              </a:rPr>
              <a:t>4.2 Inter-ICG Task Team on Tsunami Watch Operations</a:t>
            </a:r>
          </a:p>
          <a:p>
            <a:endParaRPr lang="en-US" sz="2800" dirty="0">
              <a:solidFill>
                <a:schemeClr val="bg1"/>
              </a:solidFill>
            </a:endParaRPr>
          </a:p>
          <a:p>
            <a:r>
              <a:rPr lang="en-US" sz="2800" dirty="0">
                <a:solidFill>
                  <a:schemeClr val="bg1"/>
                </a:solidFill>
              </a:rPr>
              <a:t>Report from the 4-6 March 2026 Meetings</a:t>
            </a:r>
          </a:p>
        </p:txBody>
      </p:sp>
      <p:sp>
        <p:nvSpPr>
          <p:cNvPr id="4" name="TextBox 3">
            <a:extLst>
              <a:ext uri="{FF2B5EF4-FFF2-40B4-BE49-F238E27FC236}">
                <a16:creationId xmlns:a16="http://schemas.microsoft.com/office/drawing/2014/main" id="{B9662BF3-9F30-458D-AA63-182663D0BF8F}"/>
              </a:ext>
            </a:extLst>
          </p:cNvPr>
          <p:cNvSpPr txBox="1"/>
          <p:nvPr/>
        </p:nvSpPr>
        <p:spPr>
          <a:xfrm>
            <a:off x="6461760" y="5312229"/>
            <a:ext cx="5320937" cy="646331"/>
          </a:xfrm>
          <a:prstGeom prst="rect">
            <a:avLst/>
          </a:prstGeom>
          <a:noFill/>
        </p:spPr>
        <p:txBody>
          <a:bodyPr wrap="square" rtlCol="0">
            <a:spAutoFit/>
          </a:bodyPr>
          <a:lstStyle/>
          <a:p>
            <a:pPr algn="r"/>
            <a:r>
              <a:rPr lang="en-US" dirty="0">
                <a:solidFill>
                  <a:schemeClr val="bg1"/>
                </a:solidFill>
              </a:rPr>
              <a:t>Charles McCreery</a:t>
            </a:r>
          </a:p>
          <a:p>
            <a:pPr algn="r"/>
            <a:r>
              <a:rPr lang="en-US" dirty="0">
                <a:solidFill>
                  <a:schemeClr val="bg1"/>
                </a:solidFill>
              </a:rPr>
              <a:t>Chair, TTTWO</a:t>
            </a:r>
          </a:p>
        </p:txBody>
      </p:sp>
    </p:spTree>
    <p:extLst>
      <p:ext uri="{BB962C8B-B14F-4D97-AF65-F5344CB8AC3E}">
        <p14:creationId xmlns:p14="http://schemas.microsoft.com/office/powerpoint/2010/main" val="3174021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Joint Meeting of the TTTWO and TTDMP</a:t>
            </a:r>
          </a:p>
        </p:txBody>
      </p:sp>
      <p:sp>
        <p:nvSpPr>
          <p:cNvPr id="3" name="TextBox 2">
            <a:extLst>
              <a:ext uri="{FF2B5EF4-FFF2-40B4-BE49-F238E27FC236}">
                <a16:creationId xmlns:a16="http://schemas.microsoft.com/office/drawing/2014/main" id="{5CE82F02-FEA0-45B2-BAB0-D56BB5CBA748}"/>
              </a:ext>
            </a:extLst>
          </p:cNvPr>
          <p:cNvSpPr txBox="1"/>
          <p:nvPr/>
        </p:nvSpPr>
        <p:spPr>
          <a:xfrm>
            <a:off x="557348" y="1645913"/>
            <a:ext cx="11077303" cy="3370153"/>
          </a:xfrm>
          <a:prstGeom prst="rect">
            <a:avLst/>
          </a:prstGeom>
          <a:solidFill>
            <a:schemeClr val="bg1">
              <a:lumMod val="95000"/>
            </a:schemeClr>
          </a:solidFill>
        </p:spPr>
        <p:txBody>
          <a:bodyPr wrap="square" rtlCol="0">
            <a:spAutoFit/>
          </a:bodyPr>
          <a:lstStyle/>
          <a:p>
            <a:pPr marL="227013" lvl="0" indent="-227013">
              <a:buFont typeface="Arial" panose="020B0604020202020204" pitchFamily="34" charset="0"/>
              <a:buChar char="•"/>
            </a:pPr>
            <a:r>
              <a:rPr lang="en-US" sz="1600" i="1" dirty="0">
                <a:solidFill>
                  <a:srgbClr val="000000"/>
                </a:solidFill>
              </a:rPr>
              <a:t>Recalling the IOC/TOWS-WG-XVIII recommendation to strengthen coherence and comparability of Post Event Assessments (PEA) across all four ICGs, the Task Teams</a:t>
            </a:r>
          </a:p>
          <a:p>
            <a:endParaRPr lang="en-US" sz="800" dirty="0"/>
          </a:p>
          <a:p>
            <a:r>
              <a:rPr lang="en-US" b="1" dirty="0">
                <a:solidFill>
                  <a:srgbClr val="C00000"/>
                </a:solidFill>
              </a:rPr>
              <a:t>Recommendation Joint TT 2026 4</a:t>
            </a:r>
          </a:p>
          <a:p>
            <a:endParaRPr lang="en-US" sz="800" dirty="0"/>
          </a:p>
          <a:p>
            <a:pPr marL="227013" indent="-227013">
              <a:buFont typeface="Arial" panose="020B0604020202020204" pitchFamily="34" charset="0"/>
              <a:buChar char="•"/>
            </a:pPr>
            <a:r>
              <a:rPr lang="en-US" sz="1600" dirty="0"/>
              <a:t>Recommend that the ICGs maintain the existing Post Event Assessment Trigger Criteria and Final decision-making process</a:t>
            </a:r>
            <a:r>
              <a:rPr lang="en-US" sz="1600" b="1" dirty="0"/>
              <a:t>, </a:t>
            </a:r>
            <a:r>
              <a:rPr lang="en-US" sz="1600" dirty="0"/>
              <a:t>and the IOC Secretariat to establish a common platform to support PEA implementation across all ICGs, including provision of training for Tsunami Information </a:t>
            </a:r>
            <a:r>
              <a:rPr lang="en-US" sz="1600" dirty="0" err="1"/>
              <a:t>Centres</a:t>
            </a:r>
            <a:r>
              <a:rPr lang="en-US" sz="1600" dirty="0"/>
              <a:t> (TICs) and Secretariat support to ensure consistent application. </a:t>
            </a:r>
          </a:p>
          <a:p>
            <a:pPr marL="227013" indent="-227013">
              <a:buFont typeface="Arial" panose="020B0604020202020204" pitchFamily="34" charset="0"/>
              <a:buChar char="•"/>
            </a:pPr>
            <a:endParaRPr lang="en-US" sz="1600" dirty="0"/>
          </a:p>
          <a:p>
            <a:r>
              <a:rPr lang="en-US" b="1" dirty="0">
                <a:solidFill>
                  <a:srgbClr val="C00000"/>
                </a:solidFill>
              </a:rPr>
              <a:t>Recommendation Joint TT 2026 5</a:t>
            </a:r>
          </a:p>
          <a:p>
            <a:endParaRPr lang="en-US" sz="800" dirty="0"/>
          </a:p>
          <a:p>
            <a:pPr marL="227013" indent="-227013">
              <a:buFont typeface="Arial" panose="020B0604020202020204" pitchFamily="34" charset="0"/>
              <a:buChar char="•"/>
            </a:pPr>
            <a:r>
              <a:rPr lang="en-US" sz="1600" dirty="0"/>
              <a:t>Recommend that the TICs and relevant Task Team members review the PEA Questionnaire, particularly elements related to Tsunami Ready, and propose any adjustments for consideration and approval at the next Session. </a:t>
            </a:r>
          </a:p>
          <a:p>
            <a:endParaRPr lang="en-US" sz="900" dirty="0"/>
          </a:p>
        </p:txBody>
      </p:sp>
      <p:sp>
        <p:nvSpPr>
          <p:cNvPr id="4" name="TextBox 3">
            <a:extLst>
              <a:ext uri="{FF2B5EF4-FFF2-40B4-BE49-F238E27FC236}">
                <a16:creationId xmlns:a16="http://schemas.microsoft.com/office/drawing/2014/main" id="{081C6B4A-9F69-4021-AB4B-6B9A0FDCA20A}"/>
              </a:ext>
            </a:extLst>
          </p:cNvPr>
          <p:cNvSpPr txBox="1"/>
          <p:nvPr/>
        </p:nvSpPr>
        <p:spPr>
          <a:xfrm>
            <a:off x="557347" y="1280160"/>
            <a:ext cx="11077303" cy="369332"/>
          </a:xfrm>
          <a:prstGeom prst="rect">
            <a:avLst/>
          </a:prstGeom>
          <a:solidFill>
            <a:schemeClr val="bg1">
              <a:lumMod val="95000"/>
            </a:schemeClr>
          </a:solidFill>
        </p:spPr>
        <p:txBody>
          <a:bodyPr wrap="square" rtlCol="0">
            <a:spAutoFit/>
          </a:bodyPr>
          <a:lstStyle/>
          <a:p>
            <a:pPr>
              <a:spcAft>
                <a:spcPts val="600"/>
              </a:spcAft>
            </a:pPr>
            <a:r>
              <a:rPr lang="en-US" b="1" u="sng" dirty="0"/>
              <a:t>Post-Event Assessments</a:t>
            </a:r>
          </a:p>
        </p:txBody>
      </p:sp>
      <p:pic>
        <p:nvPicPr>
          <p:cNvPr id="5" name="Picture 4">
            <a:extLst>
              <a:ext uri="{FF2B5EF4-FFF2-40B4-BE49-F238E27FC236}">
                <a16:creationId xmlns:a16="http://schemas.microsoft.com/office/drawing/2014/main" id="{493E67BF-604E-4CC3-BE34-CF668C2D219B}"/>
              </a:ext>
            </a:extLst>
          </p:cNvPr>
          <p:cNvPicPr>
            <a:picLocks noChangeAspect="1"/>
          </p:cNvPicPr>
          <p:nvPr/>
        </p:nvPicPr>
        <p:blipFill>
          <a:blip r:embed="rId2"/>
          <a:stretch>
            <a:fillRect/>
          </a:stretch>
        </p:blipFill>
        <p:spPr>
          <a:xfrm>
            <a:off x="557348" y="5113421"/>
            <a:ext cx="2855722" cy="1607173"/>
          </a:xfrm>
          <a:prstGeom prst="rect">
            <a:avLst/>
          </a:prstGeom>
        </p:spPr>
      </p:pic>
      <p:sp>
        <p:nvSpPr>
          <p:cNvPr id="6" name="TextBox 5">
            <a:extLst>
              <a:ext uri="{FF2B5EF4-FFF2-40B4-BE49-F238E27FC236}">
                <a16:creationId xmlns:a16="http://schemas.microsoft.com/office/drawing/2014/main" id="{4822CB7D-CEA0-4EDD-A017-CF9782337065}"/>
              </a:ext>
            </a:extLst>
          </p:cNvPr>
          <p:cNvSpPr txBox="1"/>
          <p:nvPr/>
        </p:nvSpPr>
        <p:spPr>
          <a:xfrm>
            <a:off x="3413070" y="5379396"/>
            <a:ext cx="8221580" cy="523220"/>
          </a:xfrm>
          <a:prstGeom prst="rect">
            <a:avLst/>
          </a:prstGeom>
          <a:noFill/>
        </p:spPr>
        <p:txBody>
          <a:bodyPr wrap="square" rtlCol="0">
            <a:spAutoFit/>
          </a:bodyPr>
          <a:lstStyle/>
          <a:p>
            <a:r>
              <a:rPr lang="en-US" sz="1400" dirty="0"/>
              <a:t>Coastal flooding in </a:t>
            </a:r>
            <a:r>
              <a:rPr lang="en-US" sz="1400" dirty="0" err="1"/>
              <a:t>Severo-Kurilsk</a:t>
            </a:r>
            <a:r>
              <a:rPr lang="en-US" sz="1400" dirty="0"/>
              <a:t> from the tsunami triggered by the magnitude 8.8 earthquake off the Kamchatka Peninsula on July 30, 2025.  </a:t>
            </a:r>
          </a:p>
        </p:txBody>
      </p:sp>
    </p:spTree>
    <p:extLst>
      <p:ext uri="{BB962C8B-B14F-4D97-AF65-F5344CB8AC3E}">
        <p14:creationId xmlns:p14="http://schemas.microsoft.com/office/powerpoint/2010/main" val="861422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Joint Meeting of the TTTWO and TTDMP</a:t>
            </a:r>
          </a:p>
        </p:txBody>
      </p:sp>
      <p:sp>
        <p:nvSpPr>
          <p:cNvPr id="3" name="TextBox 2">
            <a:extLst>
              <a:ext uri="{FF2B5EF4-FFF2-40B4-BE49-F238E27FC236}">
                <a16:creationId xmlns:a16="http://schemas.microsoft.com/office/drawing/2014/main" id="{5CE82F02-FEA0-45B2-BAB0-D56BB5CBA748}"/>
              </a:ext>
            </a:extLst>
          </p:cNvPr>
          <p:cNvSpPr txBox="1"/>
          <p:nvPr/>
        </p:nvSpPr>
        <p:spPr>
          <a:xfrm>
            <a:off x="557349" y="1645913"/>
            <a:ext cx="11077302" cy="2339102"/>
          </a:xfrm>
          <a:prstGeom prst="rect">
            <a:avLst/>
          </a:prstGeom>
          <a:solidFill>
            <a:schemeClr val="bg1">
              <a:lumMod val="95000"/>
            </a:schemeClr>
          </a:solidFill>
        </p:spPr>
        <p:txBody>
          <a:bodyPr wrap="square" rtlCol="0">
            <a:spAutoFit/>
          </a:bodyPr>
          <a:lstStyle/>
          <a:p>
            <a:endParaRPr lang="en-US" sz="800" b="1" dirty="0">
              <a:solidFill>
                <a:srgbClr val="C00000"/>
              </a:solidFill>
            </a:endParaRPr>
          </a:p>
          <a:p>
            <a:r>
              <a:rPr lang="en-US" b="1" dirty="0">
                <a:solidFill>
                  <a:srgbClr val="C00000"/>
                </a:solidFill>
              </a:rPr>
              <a:t>Recommendation Joint TT 2026 6</a:t>
            </a:r>
          </a:p>
          <a:p>
            <a:endParaRPr lang="en-US" sz="800" dirty="0"/>
          </a:p>
          <a:p>
            <a:pPr marL="227013" indent="-227013">
              <a:buFont typeface="Arial" panose="020B0604020202020204" pitchFamily="34" charset="0"/>
              <a:buChar char="•"/>
            </a:pPr>
            <a:r>
              <a:rPr lang="en-US" sz="1600" dirty="0"/>
              <a:t>Noting the ICG/IOTWMS presentation of the draft booklet “A Visual Based Approach for Strengthening Tsunami Warning Chains”, and its demonstrated usefulness as a practical tool to support Member States in </a:t>
            </a:r>
            <a:r>
              <a:rPr lang="en-US" sz="1600" dirty="0" err="1"/>
              <a:t>analysing</a:t>
            </a:r>
            <a:r>
              <a:rPr lang="en-US" sz="1600" dirty="0"/>
              <a:t> and improving their end-to-end tsunami warning and response arrangements in the Indian Ocean, as well as its wider applicability across regions, the Task Teams look forward to the finalization of the booklet and its endorsement by the ICG/IOTWMSXV in November 2026, and will consider the booklet for publication by the IOC at the next session of the TOWS Task Teams.</a:t>
            </a:r>
          </a:p>
          <a:p>
            <a:endParaRPr lang="en-US" sz="1600" b="1" dirty="0"/>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11077302" cy="369332"/>
          </a:xfrm>
          <a:prstGeom prst="rect">
            <a:avLst/>
          </a:prstGeom>
          <a:solidFill>
            <a:schemeClr val="bg1">
              <a:lumMod val="95000"/>
            </a:schemeClr>
          </a:solidFill>
        </p:spPr>
        <p:txBody>
          <a:bodyPr wrap="square" rtlCol="0">
            <a:spAutoFit/>
          </a:bodyPr>
          <a:lstStyle/>
          <a:p>
            <a:pPr>
              <a:spcAft>
                <a:spcPts val="600"/>
              </a:spcAft>
            </a:pPr>
            <a:r>
              <a:rPr lang="en-US" b="1" u="sng" dirty="0"/>
              <a:t>A Visual Based Approach for Strengthening Tsunami Warning Chains</a:t>
            </a:r>
          </a:p>
        </p:txBody>
      </p:sp>
      <p:sp>
        <p:nvSpPr>
          <p:cNvPr id="6" name="Rectangle 5">
            <a:extLst>
              <a:ext uri="{FF2B5EF4-FFF2-40B4-BE49-F238E27FC236}">
                <a16:creationId xmlns:a16="http://schemas.microsoft.com/office/drawing/2014/main" id="{ACE97991-0245-4BCB-93CA-FA0815C8112E}"/>
              </a:ext>
            </a:extLst>
          </p:cNvPr>
          <p:cNvSpPr/>
          <p:nvPr/>
        </p:nvSpPr>
        <p:spPr>
          <a:xfrm>
            <a:off x="5971607" y="3244334"/>
            <a:ext cx="248786" cy="369332"/>
          </a:xfrm>
          <a:prstGeom prst="rect">
            <a:avLst/>
          </a:prstGeom>
        </p:spPr>
        <p:txBody>
          <a:bodyPr wrap="none">
            <a:spAutoFit/>
          </a:bodyPr>
          <a:lstStyle/>
          <a:p>
            <a:r>
              <a:rPr lang="en-US" dirty="0"/>
              <a:t> </a:t>
            </a:r>
          </a:p>
        </p:txBody>
      </p:sp>
      <p:pic>
        <p:nvPicPr>
          <p:cNvPr id="13" name="Picture 12">
            <a:extLst>
              <a:ext uri="{FF2B5EF4-FFF2-40B4-BE49-F238E27FC236}">
                <a16:creationId xmlns:a16="http://schemas.microsoft.com/office/drawing/2014/main" id="{4859102C-7918-49FA-A339-B2F2DCE80FD3}"/>
              </a:ext>
            </a:extLst>
          </p:cNvPr>
          <p:cNvPicPr>
            <a:picLocks noChangeAspect="1"/>
          </p:cNvPicPr>
          <p:nvPr/>
        </p:nvPicPr>
        <p:blipFill rotWithShape="1">
          <a:blip r:embed="rId2"/>
          <a:srcRect l="41928" t="25832" r="13714" b="10621"/>
          <a:stretch/>
        </p:blipFill>
        <p:spPr>
          <a:xfrm>
            <a:off x="557348" y="4038910"/>
            <a:ext cx="3082835" cy="2346354"/>
          </a:xfrm>
          <a:prstGeom prst="rect">
            <a:avLst/>
          </a:prstGeom>
          <a:ln w="12700">
            <a:solidFill>
              <a:schemeClr val="tx1"/>
            </a:solidFill>
          </a:ln>
        </p:spPr>
      </p:pic>
      <p:pic>
        <p:nvPicPr>
          <p:cNvPr id="14" name="Picture 13">
            <a:extLst>
              <a:ext uri="{FF2B5EF4-FFF2-40B4-BE49-F238E27FC236}">
                <a16:creationId xmlns:a16="http://schemas.microsoft.com/office/drawing/2014/main" id="{036BA0D1-895E-4808-B50E-129CBDA09AF2}"/>
              </a:ext>
            </a:extLst>
          </p:cNvPr>
          <p:cNvPicPr>
            <a:picLocks noChangeAspect="1"/>
          </p:cNvPicPr>
          <p:nvPr/>
        </p:nvPicPr>
        <p:blipFill rotWithShape="1">
          <a:blip r:embed="rId3"/>
          <a:srcRect t="2027"/>
          <a:stretch/>
        </p:blipFill>
        <p:spPr>
          <a:xfrm>
            <a:off x="3911616" y="3985015"/>
            <a:ext cx="4368767" cy="2388606"/>
          </a:xfrm>
          <a:prstGeom prst="rect">
            <a:avLst/>
          </a:prstGeom>
        </p:spPr>
      </p:pic>
      <p:sp>
        <p:nvSpPr>
          <p:cNvPr id="15" name="TextBox 14">
            <a:extLst>
              <a:ext uri="{FF2B5EF4-FFF2-40B4-BE49-F238E27FC236}">
                <a16:creationId xmlns:a16="http://schemas.microsoft.com/office/drawing/2014/main" id="{6293D9E5-D894-4A8A-BF2F-E80CD1493376}"/>
              </a:ext>
            </a:extLst>
          </p:cNvPr>
          <p:cNvSpPr txBox="1"/>
          <p:nvPr/>
        </p:nvSpPr>
        <p:spPr>
          <a:xfrm>
            <a:off x="8421189" y="4038910"/>
            <a:ext cx="3213461" cy="1569660"/>
          </a:xfrm>
          <a:prstGeom prst="rect">
            <a:avLst/>
          </a:prstGeom>
          <a:noFill/>
        </p:spPr>
        <p:txBody>
          <a:bodyPr wrap="square" rtlCol="0">
            <a:spAutoFit/>
          </a:bodyPr>
          <a:lstStyle/>
          <a:p>
            <a:r>
              <a:rPr lang="en-US" sz="1600" dirty="0"/>
              <a:t>Block Elements represent TSPs, NTWCs, NDMOs, LDMOs, Media, and the Public.</a:t>
            </a:r>
          </a:p>
          <a:p>
            <a:endParaRPr lang="en-US" sz="1600" dirty="0"/>
          </a:p>
          <a:p>
            <a:r>
              <a:rPr lang="en-US" sz="1600" dirty="0"/>
              <a:t>Arrows depict flow of information and information type.</a:t>
            </a:r>
          </a:p>
        </p:txBody>
      </p:sp>
    </p:spTree>
    <p:extLst>
      <p:ext uri="{BB962C8B-B14F-4D97-AF65-F5344CB8AC3E}">
        <p14:creationId xmlns:p14="http://schemas.microsoft.com/office/powerpoint/2010/main" val="3154252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Joint Meeting of the TTTWO and TTDMP</a:t>
            </a:r>
          </a:p>
        </p:txBody>
      </p:sp>
      <p:sp>
        <p:nvSpPr>
          <p:cNvPr id="3" name="TextBox 2">
            <a:extLst>
              <a:ext uri="{FF2B5EF4-FFF2-40B4-BE49-F238E27FC236}">
                <a16:creationId xmlns:a16="http://schemas.microsoft.com/office/drawing/2014/main" id="{5CE82F02-FEA0-45B2-BAB0-D56BB5CBA748}"/>
              </a:ext>
            </a:extLst>
          </p:cNvPr>
          <p:cNvSpPr txBox="1"/>
          <p:nvPr/>
        </p:nvSpPr>
        <p:spPr>
          <a:xfrm>
            <a:off x="557348" y="1645913"/>
            <a:ext cx="11181806" cy="1846659"/>
          </a:xfrm>
          <a:prstGeom prst="rect">
            <a:avLst/>
          </a:prstGeom>
          <a:solidFill>
            <a:schemeClr val="bg1">
              <a:lumMod val="95000"/>
            </a:schemeClr>
          </a:solidFill>
        </p:spPr>
        <p:txBody>
          <a:bodyPr wrap="square" rtlCol="0">
            <a:spAutoFit/>
          </a:bodyPr>
          <a:lstStyle/>
          <a:p>
            <a:endParaRPr lang="en-US" sz="800" b="1" dirty="0">
              <a:solidFill>
                <a:srgbClr val="C00000"/>
              </a:solidFill>
            </a:endParaRPr>
          </a:p>
          <a:p>
            <a:r>
              <a:rPr lang="en-US" b="1" dirty="0">
                <a:solidFill>
                  <a:srgbClr val="C00000"/>
                </a:solidFill>
              </a:rPr>
              <a:t>Recommendation Joint TT 2026 7</a:t>
            </a:r>
          </a:p>
          <a:p>
            <a:endParaRPr lang="en-US" sz="800" dirty="0"/>
          </a:p>
          <a:p>
            <a:pPr marL="227013" indent="-227013">
              <a:buFont typeface="Arial" panose="020B0604020202020204" pitchFamily="34" charset="0"/>
              <a:buChar char="•"/>
            </a:pPr>
            <a:r>
              <a:rPr lang="en-US" sz="1600" dirty="0"/>
              <a:t>Noting and appreciating the detection, monitoring and response actions for significant events in all ICGs during the intersessional period and specifically noting the PTWS performance during the 2025 Kamchatka Earthquake and Tsunami as documented in the post-event assessment survey, recommend that the ICGs and Member States continually review the findings and address identified challenges and gaps after every significant tsunami.</a:t>
            </a:r>
          </a:p>
          <a:p>
            <a:endParaRPr lang="en-US" sz="1600" b="1" dirty="0"/>
          </a:p>
        </p:txBody>
      </p:sp>
      <p:sp>
        <p:nvSpPr>
          <p:cNvPr id="4" name="TextBox 3">
            <a:extLst>
              <a:ext uri="{FF2B5EF4-FFF2-40B4-BE49-F238E27FC236}">
                <a16:creationId xmlns:a16="http://schemas.microsoft.com/office/drawing/2014/main" id="{081C6B4A-9F69-4021-AB4B-6B9A0FDCA20A}"/>
              </a:ext>
            </a:extLst>
          </p:cNvPr>
          <p:cNvSpPr txBox="1"/>
          <p:nvPr/>
        </p:nvSpPr>
        <p:spPr>
          <a:xfrm>
            <a:off x="557347" y="1280160"/>
            <a:ext cx="11181806" cy="369332"/>
          </a:xfrm>
          <a:prstGeom prst="rect">
            <a:avLst/>
          </a:prstGeom>
          <a:solidFill>
            <a:schemeClr val="bg1">
              <a:lumMod val="95000"/>
            </a:schemeClr>
          </a:solidFill>
        </p:spPr>
        <p:txBody>
          <a:bodyPr wrap="square" rtlCol="0">
            <a:spAutoFit/>
          </a:bodyPr>
          <a:lstStyle/>
          <a:p>
            <a:pPr>
              <a:spcAft>
                <a:spcPts val="600"/>
              </a:spcAft>
            </a:pPr>
            <a:r>
              <a:rPr lang="en-US" b="1" u="sng" dirty="0"/>
              <a:t>Significant Events in the ICGs </a:t>
            </a:r>
          </a:p>
        </p:txBody>
      </p:sp>
      <p:pic>
        <p:nvPicPr>
          <p:cNvPr id="8" name="Picture 7">
            <a:extLst>
              <a:ext uri="{FF2B5EF4-FFF2-40B4-BE49-F238E27FC236}">
                <a16:creationId xmlns:a16="http://schemas.microsoft.com/office/drawing/2014/main" id="{DCEEAE9A-C7BA-4969-8A01-2F75C4A26B53}"/>
              </a:ext>
            </a:extLst>
          </p:cNvPr>
          <p:cNvPicPr>
            <a:picLocks noChangeAspect="1"/>
          </p:cNvPicPr>
          <p:nvPr/>
        </p:nvPicPr>
        <p:blipFill>
          <a:blip r:embed="rId2"/>
          <a:stretch>
            <a:fillRect/>
          </a:stretch>
        </p:blipFill>
        <p:spPr>
          <a:xfrm>
            <a:off x="557347" y="3678309"/>
            <a:ext cx="3927567" cy="1770120"/>
          </a:xfrm>
          <a:prstGeom prst="rect">
            <a:avLst/>
          </a:prstGeom>
          <a:ln w="12700">
            <a:solidFill>
              <a:schemeClr val="tx1"/>
            </a:solidFill>
          </a:ln>
        </p:spPr>
      </p:pic>
      <p:pic>
        <p:nvPicPr>
          <p:cNvPr id="10" name="Picture 9">
            <a:extLst>
              <a:ext uri="{FF2B5EF4-FFF2-40B4-BE49-F238E27FC236}">
                <a16:creationId xmlns:a16="http://schemas.microsoft.com/office/drawing/2014/main" id="{E03EBD10-80CB-4C94-A939-ED221AA9E9FD}"/>
              </a:ext>
            </a:extLst>
          </p:cNvPr>
          <p:cNvPicPr>
            <a:picLocks noChangeAspect="1"/>
          </p:cNvPicPr>
          <p:nvPr/>
        </p:nvPicPr>
        <p:blipFill rotWithShape="1">
          <a:blip r:embed="rId3"/>
          <a:srcRect t="888" b="-1"/>
          <a:stretch/>
        </p:blipFill>
        <p:spPr>
          <a:xfrm>
            <a:off x="3215140" y="3626055"/>
            <a:ext cx="2772817" cy="1936468"/>
          </a:xfrm>
          <a:prstGeom prst="rect">
            <a:avLst/>
          </a:prstGeom>
          <a:ln w="12700">
            <a:solidFill>
              <a:schemeClr val="tx1"/>
            </a:solidFill>
          </a:ln>
        </p:spPr>
      </p:pic>
      <p:pic>
        <p:nvPicPr>
          <p:cNvPr id="9" name="Picture 8">
            <a:extLst>
              <a:ext uri="{FF2B5EF4-FFF2-40B4-BE49-F238E27FC236}">
                <a16:creationId xmlns:a16="http://schemas.microsoft.com/office/drawing/2014/main" id="{08ED4B1A-2DB9-43C5-B5D9-0C77960E1835}"/>
              </a:ext>
            </a:extLst>
          </p:cNvPr>
          <p:cNvPicPr>
            <a:picLocks noChangeAspect="1"/>
          </p:cNvPicPr>
          <p:nvPr/>
        </p:nvPicPr>
        <p:blipFill>
          <a:blip r:embed="rId4"/>
          <a:stretch>
            <a:fillRect/>
          </a:stretch>
        </p:blipFill>
        <p:spPr>
          <a:xfrm>
            <a:off x="5320936" y="3954754"/>
            <a:ext cx="2668360" cy="1198129"/>
          </a:xfrm>
          <a:prstGeom prst="rect">
            <a:avLst/>
          </a:prstGeom>
          <a:ln w="12700">
            <a:solidFill>
              <a:schemeClr val="tx1"/>
            </a:solidFill>
          </a:ln>
        </p:spPr>
      </p:pic>
      <p:pic>
        <p:nvPicPr>
          <p:cNvPr id="11" name="Picture 10">
            <a:extLst>
              <a:ext uri="{FF2B5EF4-FFF2-40B4-BE49-F238E27FC236}">
                <a16:creationId xmlns:a16="http://schemas.microsoft.com/office/drawing/2014/main" id="{A640A841-5DA9-4FCA-815D-EE56ACE843B3}"/>
              </a:ext>
            </a:extLst>
          </p:cNvPr>
          <p:cNvPicPr>
            <a:picLocks noChangeAspect="1"/>
          </p:cNvPicPr>
          <p:nvPr/>
        </p:nvPicPr>
        <p:blipFill>
          <a:blip r:embed="rId5"/>
          <a:stretch>
            <a:fillRect/>
          </a:stretch>
        </p:blipFill>
        <p:spPr>
          <a:xfrm>
            <a:off x="7774826" y="3678309"/>
            <a:ext cx="3964327" cy="1773991"/>
          </a:xfrm>
          <a:prstGeom prst="rect">
            <a:avLst/>
          </a:prstGeom>
          <a:ln w="12700">
            <a:solidFill>
              <a:schemeClr val="tx1"/>
            </a:solidFill>
          </a:ln>
        </p:spPr>
      </p:pic>
      <p:sp>
        <p:nvSpPr>
          <p:cNvPr id="12" name="TextBox 11">
            <a:extLst>
              <a:ext uri="{FF2B5EF4-FFF2-40B4-BE49-F238E27FC236}">
                <a16:creationId xmlns:a16="http://schemas.microsoft.com/office/drawing/2014/main" id="{3FBE0826-0E09-418F-91CF-B582F7FF8197}"/>
              </a:ext>
            </a:extLst>
          </p:cNvPr>
          <p:cNvSpPr txBox="1"/>
          <p:nvPr/>
        </p:nvSpPr>
        <p:spPr>
          <a:xfrm>
            <a:off x="1227916" y="5425434"/>
            <a:ext cx="1672045" cy="307777"/>
          </a:xfrm>
          <a:prstGeom prst="rect">
            <a:avLst/>
          </a:prstGeom>
          <a:noFill/>
        </p:spPr>
        <p:txBody>
          <a:bodyPr wrap="square" rtlCol="0">
            <a:spAutoFit/>
          </a:bodyPr>
          <a:lstStyle/>
          <a:p>
            <a:pPr algn="ctr"/>
            <a:r>
              <a:rPr lang="en-US" sz="1400" b="1" dirty="0"/>
              <a:t>CARIBE-EWS</a:t>
            </a:r>
          </a:p>
        </p:txBody>
      </p:sp>
      <p:sp>
        <p:nvSpPr>
          <p:cNvPr id="13" name="TextBox 12">
            <a:extLst>
              <a:ext uri="{FF2B5EF4-FFF2-40B4-BE49-F238E27FC236}">
                <a16:creationId xmlns:a16="http://schemas.microsoft.com/office/drawing/2014/main" id="{821CAFCE-7056-406C-8013-85BB0C9420CB}"/>
              </a:ext>
            </a:extLst>
          </p:cNvPr>
          <p:cNvSpPr txBox="1"/>
          <p:nvPr/>
        </p:nvSpPr>
        <p:spPr>
          <a:xfrm>
            <a:off x="8920966" y="5425434"/>
            <a:ext cx="1672045" cy="307777"/>
          </a:xfrm>
          <a:prstGeom prst="rect">
            <a:avLst/>
          </a:prstGeom>
          <a:noFill/>
        </p:spPr>
        <p:txBody>
          <a:bodyPr wrap="square" rtlCol="0">
            <a:spAutoFit/>
          </a:bodyPr>
          <a:lstStyle/>
          <a:p>
            <a:pPr algn="ctr"/>
            <a:r>
              <a:rPr lang="en-US" sz="1400" b="1" dirty="0"/>
              <a:t>PTWS</a:t>
            </a:r>
          </a:p>
        </p:txBody>
      </p:sp>
      <p:sp>
        <p:nvSpPr>
          <p:cNvPr id="14" name="TextBox 13">
            <a:extLst>
              <a:ext uri="{FF2B5EF4-FFF2-40B4-BE49-F238E27FC236}">
                <a16:creationId xmlns:a16="http://schemas.microsoft.com/office/drawing/2014/main" id="{40476D64-560B-492B-9A5E-59E3E7DD6348}"/>
              </a:ext>
            </a:extLst>
          </p:cNvPr>
          <p:cNvSpPr txBox="1"/>
          <p:nvPr/>
        </p:nvSpPr>
        <p:spPr>
          <a:xfrm>
            <a:off x="6027951" y="5136953"/>
            <a:ext cx="1672045" cy="307777"/>
          </a:xfrm>
          <a:prstGeom prst="rect">
            <a:avLst/>
          </a:prstGeom>
          <a:noFill/>
        </p:spPr>
        <p:txBody>
          <a:bodyPr wrap="square" rtlCol="0">
            <a:spAutoFit/>
          </a:bodyPr>
          <a:lstStyle/>
          <a:p>
            <a:pPr algn="ctr"/>
            <a:r>
              <a:rPr lang="en-US" sz="1400" b="1" dirty="0"/>
              <a:t>IOTWMS</a:t>
            </a:r>
          </a:p>
        </p:txBody>
      </p:sp>
      <p:sp>
        <p:nvSpPr>
          <p:cNvPr id="15" name="TextBox 14">
            <a:extLst>
              <a:ext uri="{FF2B5EF4-FFF2-40B4-BE49-F238E27FC236}">
                <a16:creationId xmlns:a16="http://schemas.microsoft.com/office/drawing/2014/main" id="{870A460A-21F6-44EA-87B9-7FDD4AAD54A2}"/>
              </a:ext>
            </a:extLst>
          </p:cNvPr>
          <p:cNvSpPr txBox="1"/>
          <p:nvPr/>
        </p:nvSpPr>
        <p:spPr>
          <a:xfrm>
            <a:off x="3792587" y="5534896"/>
            <a:ext cx="1672045" cy="307777"/>
          </a:xfrm>
          <a:prstGeom prst="rect">
            <a:avLst/>
          </a:prstGeom>
          <a:noFill/>
        </p:spPr>
        <p:txBody>
          <a:bodyPr wrap="square" rtlCol="0">
            <a:spAutoFit/>
          </a:bodyPr>
          <a:lstStyle/>
          <a:p>
            <a:pPr algn="ctr"/>
            <a:r>
              <a:rPr lang="en-US" sz="1400" b="1" dirty="0"/>
              <a:t>NEAMTWS</a:t>
            </a:r>
          </a:p>
        </p:txBody>
      </p:sp>
    </p:spTree>
    <p:extLst>
      <p:ext uri="{BB962C8B-B14F-4D97-AF65-F5344CB8AC3E}">
        <p14:creationId xmlns:p14="http://schemas.microsoft.com/office/powerpoint/2010/main" val="3025827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9849394" cy="361637"/>
          </a:xfrm>
          <a:prstGeom prst="rect">
            <a:avLst/>
          </a:prstGeom>
          <a:solidFill>
            <a:schemeClr val="bg1">
              <a:lumMod val="95000"/>
            </a:schemeClr>
          </a:solidFill>
        </p:spPr>
        <p:txBody>
          <a:bodyPr wrap="square" rtlCol="0">
            <a:spAutoFit/>
          </a:bodyPr>
          <a:lstStyle/>
          <a:p>
            <a:pPr>
              <a:spcAft>
                <a:spcPts val="600"/>
              </a:spcAft>
            </a:pPr>
            <a:r>
              <a:rPr lang="en-US" sz="1750" b="1" u="sng" dirty="0"/>
              <a:t>Observation Networks – Sea-Level Data Gaps </a:t>
            </a:r>
          </a:p>
        </p:txBody>
      </p:sp>
      <p:grpSp>
        <p:nvGrpSpPr>
          <p:cNvPr id="25" name="Group 24">
            <a:extLst>
              <a:ext uri="{FF2B5EF4-FFF2-40B4-BE49-F238E27FC236}">
                <a16:creationId xmlns:a16="http://schemas.microsoft.com/office/drawing/2014/main" id="{BD444316-A161-4520-9711-BDDF8276DF68}"/>
              </a:ext>
            </a:extLst>
          </p:cNvPr>
          <p:cNvGrpSpPr>
            <a:grpSpLocks noChangeAspect="1"/>
          </p:cNvGrpSpPr>
          <p:nvPr/>
        </p:nvGrpSpPr>
        <p:grpSpPr>
          <a:xfrm>
            <a:off x="2359847" y="2330932"/>
            <a:ext cx="4599018" cy="3246907"/>
            <a:chOff x="2789552" y="2330933"/>
            <a:chExt cx="4220848" cy="2516276"/>
          </a:xfrm>
        </p:grpSpPr>
        <p:pic>
          <p:nvPicPr>
            <p:cNvPr id="9" name="Picture 8">
              <a:extLst>
                <a:ext uri="{FF2B5EF4-FFF2-40B4-BE49-F238E27FC236}">
                  <a16:creationId xmlns:a16="http://schemas.microsoft.com/office/drawing/2014/main" id="{2C6DACAF-12FC-4608-88AA-AD3A7FA39ACF}"/>
                </a:ext>
              </a:extLst>
            </p:cNvPr>
            <p:cNvPicPr>
              <a:picLocks noChangeAspect="1"/>
            </p:cNvPicPr>
            <p:nvPr/>
          </p:nvPicPr>
          <p:blipFill rotWithShape="1">
            <a:blip r:embed="rId2"/>
            <a:srcRect l="48929" t="19725" r="2786" b="28079"/>
            <a:stretch/>
          </p:blipFill>
          <p:spPr>
            <a:xfrm>
              <a:off x="2789552" y="2330933"/>
              <a:ext cx="4220848" cy="2516275"/>
            </a:xfrm>
            <a:prstGeom prst="rect">
              <a:avLst/>
            </a:prstGeom>
            <a:ln w="12700">
              <a:solidFill>
                <a:schemeClr val="tx1"/>
              </a:solidFill>
            </a:ln>
          </p:spPr>
        </p:pic>
        <p:sp>
          <p:nvSpPr>
            <p:cNvPr id="21" name="Rectangle 20">
              <a:extLst>
                <a:ext uri="{FF2B5EF4-FFF2-40B4-BE49-F238E27FC236}">
                  <a16:creationId xmlns:a16="http://schemas.microsoft.com/office/drawing/2014/main" id="{11D9507E-7221-4FB4-95C3-CCE335C33F91}"/>
                </a:ext>
              </a:extLst>
            </p:cNvPr>
            <p:cNvSpPr/>
            <p:nvPr/>
          </p:nvSpPr>
          <p:spPr>
            <a:xfrm>
              <a:off x="3564094" y="4100053"/>
              <a:ext cx="2846538" cy="747156"/>
            </a:xfrm>
            <a:prstGeom prst="rect">
              <a:avLst/>
            </a:prstGeom>
            <a:noFill/>
            <a:ln w="19050">
              <a:solidFill>
                <a:srgbClr val="07266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rgbClr val="072667"/>
                  </a:solidFill>
                </a:rPr>
                <a:t>Data</a:t>
              </a:r>
            </a:p>
            <a:p>
              <a:pPr algn="ctr"/>
              <a:r>
                <a:rPr lang="en-US" dirty="0">
                  <a:solidFill>
                    <a:srgbClr val="072667"/>
                  </a:solidFill>
                </a:rPr>
                <a:t>Gap</a:t>
              </a:r>
              <a:endParaRPr lang="en-IN" dirty="0">
                <a:solidFill>
                  <a:srgbClr val="072667"/>
                </a:solidFill>
              </a:endParaRPr>
            </a:p>
          </p:txBody>
        </p:sp>
      </p:grpSp>
      <p:grpSp>
        <p:nvGrpSpPr>
          <p:cNvPr id="24" name="Group 23">
            <a:extLst>
              <a:ext uri="{FF2B5EF4-FFF2-40B4-BE49-F238E27FC236}">
                <a16:creationId xmlns:a16="http://schemas.microsoft.com/office/drawing/2014/main" id="{5FBC0919-7992-4AC7-ACC9-FBFF9EB1A58E}"/>
              </a:ext>
            </a:extLst>
          </p:cNvPr>
          <p:cNvGrpSpPr>
            <a:grpSpLocks noChangeAspect="1"/>
          </p:cNvGrpSpPr>
          <p:nvPr/>
        </p:nvGrpSpPr>
        <p:grpSpPr>
          <a:xfrm>
            <a:off x="557348" y="1874964"/>
            <a:ext cx="3228071" cy="2572621"/>
            <a:chOff x="557348" y="1874964"/>
            <a:chExt cx="3228071" cy="2572621"/>
          </a:xfrm>
        </p:grpSpPr>
        <p:pic>
          <p:nvPicPr>
            <p:cNvPr id="5" name="Picture 2" descr="Image preview">
              <a:extLst>
                <a:ext uri="{FF2B5EF4-FFF2-40B4-BE49-F238E27FC236}">
                  <a16:creationId xmlns:a16="http://schemas.microsoft.com/office/drawing/2014/main" id="{0117DFCD-7A74-4324-9E9F-60F56D73E0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557348" y="1874964"/>
              <a:ext cx="3228071" cy="2572621"/>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968FB4CD-B52E-439E-ACAF-D1774F9A2814}"/>
                </a:ext>
              </a:extLst>
            </p:cNvPr>
            <p:cNvSpPr/>
            <p:nvPr/>
          </p:nvSpPr>
          <p:spPr>
            <a:xfrm>
              <a:off x="557348" y="2644877"/>
              <a:ext cx="1480197" cy="1455175"/>
            </a:xfrm>
            <a:prstGeom prst="rect">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Data</a:t>
              </a:r>
            </a:p>
            <a:p>
              <a:pPr algn="ctr"/>
              <a:r>
                <a:rPr lang="en-US" dirty="0">
                  <a:solidFill>
                    <a:schemeClr val="bg1"/>
                  </a:solidFill>
                </a:rPr>
                <a:t>Gap</a:t>
              </a:r>
              <a:endParaRPr lang="en-IN" dirty="0">
                <a:solidFill>
                  <a:schemeClr val="bg1"/>
                </a:solidFill>
              </a:endParaRPr>
            </a:p>
          </p:txBody>
        </p:sp>
      </p:grpSp>
      <p:grpSp>
        <p:nvGrpSpPr>
          <p:cNvPr id="22" name="Group 21">
            <a:extLst>
              <a:ext uri="{FF2B5EF4-FFF2-40B4-BE49-F238E27FC236}">
                <a16:creationId xmlns:a16="http://schemas.microsoft.com/office/drawing/2014/main" id="{09D78FB7-FF1E-4503-8870-BC764C428560}"/>
              </a:ext>
            </a:extLst>
          </p:cNvPr>
          <p:cNvGrpSpPr>
            <a:grpSpLocks noChangeAspect="1"/>
          </p:cNvGrpSpPr>
          <p:nvPr/>
        </p:nvGrpSpPr>
        <p:grpSpPr>
          <a:xfrm>
            <a:off x="6330428" y="1773644"/>
            <a:ext cx="3228071" cy="2675152"/>
            <a:chOff x="7783360" y="802350"/>
            <a:chExt cx="4293517" cy="3558103"/>
          </a:xfrm>
        </p:grpSpPr>
        <p:pic>
          <p:nvPicPr>
            <p:cNvPr id="17" name="Picture 16">
              <a:extLst>
                <a:ext uri="{FF2B5EF4-FFF2-40B4-BE49-F238E27FC236}">
                  <a16:creationId xmlns:a16="http://schemas.microsoft.com/office/drawing/2014/main" id="{B34324C0-D7DC-4F15-A3E3-8C5EC45041E2}"/>
                </a:ext>
              </a:extLst>
            </p:cNvPr>
            <p:cNvPicPr>
              <a:picLocks noChangeAspect="1"/>
            </p:cNvPicPr>
            <p:nvPr/>
          </p:nvPicPr>
          <p:blipFill>
            <a:blip r:embed="rId4"/>
            <a:stretch>
              <a:fillRect/>
            </a:stretch>
          </p:blipFill>
          <p:spPr>
            <a:xfrm>
              <a:off x="7783360" y="802350"/>
              <a:ext cx="4293517" cy="3558103"/>
            </a:xfrm>
            <a:prstGeom prst="rect">
              <a:avLst/>
            </a:prstGeom>
            <a:ln w="12700">
              <a:solidFill>
                <a:schemeClr val="tx1"/>
              </a:solidFill>
            </a:ln>
          </p:spPr>
        </p:pic>
        <p:sp>
          <p:nvSpPr>
            <p:cNvPr id="18" name="Rectangle 17">
              <a:extLst>
                <a:ext uri="{FF2B5EF4-FFF2-40B4-BE49-F238E27FC236}">
                  <a16:creationId xmlns:a16="http://schemas.microsoft.com/office/drawing/2014/main" id="{A3D78509-CA17-4A20-99F5-4EE77FDDDD8F}"/>
                </a:ext>
              </a:extLst>
            </p:cNvPr>
            <p:cNvSpPr/>
            <p:nvPr/>
          </p:nvSpPr>
          <p:spPr>
            <a:xfrm>
              <a:off x="7785329" y="2212109"/>
              <a:ext cx="2369127" cy="2094239"/>
            </a:xfrm>
            <a:prstGeom prst="rect">
              <a:avLst/>
            </a:prstGeom>
            <a:noFill/>
            <a:ln w="190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rgbClr val="C00000"/>
                  </a:solidFill>
                </a:rPr>
                <a:t>Data</a:t>
              </a:r>
            </a:p>
            <a:p>
              <a:pPr algn="ctr"/>
              <a:r>
                <a:rPr lang="en-US" dirty="0">
                  <a:solidFill>
                    <a:srgbClr val="C00000"/>
                  </a:solidFill>
                </a:rPr>
                <a:t>Gap</a:t>
              </a:r>
              <a:endParaRPr lang="en-IN" dirty="0">
                <a:solidFill>
                  <a:srgbClr val="C00000"/>
                </a:solidFill>
              </a:endParaRPr>
            </a:p>
          </p:txBody>
        </p:sp>
      </p:grpSp>
      <p:grpSp>
        <p:nvGrpSpPr>
          <p:cNvPr id="10" name="Group 9">
            <a:extLst>
              <a:ext uri="{FF2B5EF4-FFF2-40B4-BE49-F238E27FC236}">
                <a16:creationId xmlns:a16="http://schemas.microsoft.com/office/drawing/2014/main" id="{848EFC1A-3B09-41B1-88A2-64CB71DCD156}"/>
              </a:ext>
            </a:extLst>
          </p:cNvPr>
          <p:cNvGrpSpPr>
            <a:grpSpLocks noChangeAspect="1"/>
          </p:cNvGrpSpPr>
          <p:nvPr/>
        </p:nvGrpSpPr>
        <p:grpSpPr>
          <a:xfrm>
            <a:off x="7944464" y="2934888"/>
            <a:ext cx="3848129" cy="2894990"/>
            <a:chOff x="1395323" y="1181819"/>
            <a:chExt cx="6353355" cy="4779698"/>
          </a:xfrm>
        </p:grpSpPr>
        <p:pic>
          <p:nvPicPr>
            <p:cNvPr id="11" name="Picture 10">
              <a:extLst>
                <a:ext uri="{FF2B5EF4-FFF2-40B4-BE49-F238E27FC236}">
                  <a16:creationId xmlns:a16="http://schemas.microsoft.com/office/drawing/2014/main" id="{92D2EFBD-E935-4004-9EFD-D02AD8D605BD}"/>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1395323" y="1181819"/>
              <a:ext cx="6353355" cy="4528201"/>
            </a:xfrm>
            <a:prstGeom prst="rect">
              <a:avLst/>
            </a:prstGeom>
            <a:ln w="12700">
              <a:solidFill>
                <a:schemeClr val="tx1"/>
              </a:solidFill>
            </a:ln>
          </p:spPr>
        </p:pic>
        <p:pic>
          <p:nvPicPr>
            <p:cNvPr id="12" name="Picture 11">
              <a:extLst>
                <a:ext uri="{FF2B5EF4-FFF2-40B4-BE49-F238E27FC236}">
                  <a16:creationId xmlns:a16="http://schemas.microsoft.com/office/drawing/2014/main" id="{650B6B87-6C7C-4170-B9E3-8ACA27BB2541}"/>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1395323" y="5714198"/>
              <a:ext cx="6353355" cy="247319"/>
            </a:xfrm>
            <a:prstGeom prst="rect">
              <a:avLst/>
            </a:prstGeom>
            <a:ln w="12700">
              <a:solidFill>
                <a:schemeClr val="tx1"/>
              </a:solidFill>
            </a:ln>
          </p:spPr>
        </p:pic>
      </p:grpSp>
      <p:sp>
        <p:nvSpPr>
          <p:cNvPr id="26" name="TextBox 25">
            <a:extLst>
              <a:ext uri="{FF2B5EF4-FFF2-40B4-BE49-F238E27FC236}">
                <a16:creationId xmlns:a16="http://schemas.microsoft.com/office/drawing/2014/main" id="{324BE2BA-CF84-485B-ACC6-199D5CB8F9EB}"/>
              </a:ext>
            </a:extLst>
          </p:cNvPr>
          <p:cNvSpPr txBox="1"/>
          <p:nvPr/>
        </p:nvSpPr>
        <p:spPr>
          <a:xfrm>
            <a:off x="622575" y="4467463"/>
            <a:ext cx="1672045" cy="307777"/>
          </a:xfrm>
          <a:prstGeom prst="rect">
            <a:avLst/>
          </a:prstGeom>
          <a:noFill/>
        </p:spPr>
        <p:txBody>
          <a:bodyPr wrap="square" rtlCol="0">
            <a:spAutoFit/>
          </a:bodyPr>
          <a:lstStyle/>
          <a:p>
            <a:pPr algn="ctr"/>
            <a:r>
              <a:rPr lang="en-US" sz="1400" b="1" dirty="0"/>
              <a:t>CARIBE-EWS</a:t>
            </a:r>
          </a:p>
        </p:txBody>
      </p:sp>
      <p:sp>
        <p:nvSpPr>
          <p:cNvPr id="27" name="TextBox 26">
            <a:extLst>
              <a:ext uri="{FF2B5EF4-FFF2-40B4-BE49-F238E27FC236}">
                <a16:creationId xmlns:a16="http://schemas.microsoft.com/office/drawing/2014/main" id="{6DBBD396-235C-41DE-B090-AF7863897697}"/>
              </a:ext>
            </a:extLst>
          </p:cNvPr>
          <p:cNvSpPr txBox="1"/>
          <p:nvPr/>
        </p:nvSpPr>
        <p:spPr>
          <a:xfrm>
            <a:off x="9032505" y="5829878"/>
            <a:ext cx="1672045" cy="307777"/>
          </a:xfrm>
          <a:prstGeom prst="rect">
            <a:avLst/>
          </a:prstGeom>
          <a:noFill/>
        </p:spPr>
        <p:txBody>
          <a:bodyPr wrap="square" rtlCol="0">
            <a:spAutoFit/>
          </a:bodyPr>
          <a:lstStyle/>
          <a:p>
            <a:pPr algn="ctr"/>
            <a:r>
              <a:rPr lang="en-US" sz="1400" b="1" dirty="0"/>
              <a:t>PTWS</a:t>
            </a:r>
          </a:p>
        </p:txBody>
      </p:sp>
      <p:sp>
        <p:nvSpPr>
          <p:cNvPr id="28" name="TextBox 27">
            <a:extLst>
              <a:ext uri="{FF2B5EF4-FFF2-40B4-BE49-F238E27FC236}">
                <a16:creationId xmlns:a16="http://schemas.microsoft.com/office/drawing/2014/main" id="{BE4E7AC6-71A9-44D8-BE9E-1B69813534A6}"/>
              </a:ext>
            </a:extLst>
          </p:cNvPr>
          <p:cNvSpPr txBox="1"/>
          <p:nvPr/>
        </p:nvSpPr>
        <p:spPr>
          <a:xfrm>
            <a:off x="6610023" y="4426754"/>
            <a:ext cx="1672045" cy="307777"/>
          </a:xfrm>
          <a:prstGeom prst="rect">
            <a:avLst/>
          </a:prstGeom>
          <a:noFill/>
        </p:spPr>
        <p:txBody>
          <a:bodyPr wrap="square" rtlCol="0">
            <a:spAutoFit/>
          </a:bodyPr>
          <a:lstStyle/>
          <a:p>
            <a:pPr algn="ctr"/>
            <a:r>
              <a:rPr lang="en-US" sz="1400" b="1" dirty="0"/>
              <a:t>IOTWMS</a:t>
            </a:r>
          </a:p>
        </p:txBody>
      </p:sp>
      <p:sp>
        <p:nvSpPr>
          <p:cNvPr id="29" name="TextBox 28">
            <a:extLst>
              <a:ext uri="{FF2B5EF4-FFF2-40B4-BE49-F238E27FC236}">
                <a16:creationId xmlns:a16="http://schemas.microsoft.com/office/drawing/2014/main" id="{7C1F7E5F-6833-42C3-ACDB-14F468042058}"/>
              </a:ext>
            </a:extLst>
          </p:cNvPr>
          <p:cNvSpPr txBox="1"/>
          <p:nvPr/>
        </p:nvSpPr>
        <p:spPr>
          <a:xfrm>
            <a:off x="3990123" y="5574407"/>
            <a:ext cx="1672045" cy="307777"/>
          </a:xfrm>
          <a:prstGeom prst="rect">
            <a:avLst/>
          </a:prstGeom>
          <a:noFill/>
        </p:spPr>
        <p:txBody>
          <a:bodyPr wrap="square" rtlCol="0">
            <a:spAutoFit/>
          </a:bodyPr>
          <a:lstStyle/>
          <a:p>
            <a:pPr algn="ctr"/>
            <a:r>
              <a:rPr lang="en-US" sz="1400" b="1" dirty="0"/>
              <a:t>NEAMTWS</a:t>
            </a:r>
          </a:p>
        </p:txBody>
      </p:sp>
      <p:sp>
        <p:nvSpPr>
          <p:cNvPr id="30" name="TextBox 29">
            <a:extLst>
              <a:ext uri="{FF2B5EF4-FFF2-40B4-BE49-F238E27FC236}">
                <a16:creationId xmlns:a16="http://schemas.microsoft.com/office/drawing/2014/main" id="{81183F6D-623B-44CD-AADE-F9D2CB170B11}"/>
              </a:ext>
            </a:extLst>
          </p:cNvPr>
          <p:cNvSpPr txBox="1"/>
          <p:nvPr/>
        </p:nvSpPr>
        <p:spPr>
          <a:xfrm>
            <a:off x="9782603" y="4958502"/>
            <a:ext cx="1458234" cy="646331"/>
          </a:xfrm>
          <a:prstGeom prst="rect">
            <a:avLst/>
          </a:prstGeom>
          <a:noFill/>
        </p:spPr>
        <p:txBody>
          <a:bodyPr wrap="square" rtlCol="0">
            <a:spAutoFit/>
          </a:bodyPr>
          <a:lstStyle/>
          <a:p>
            <a:pPr algn="ctr"/>
            <a:r>
              <a:rPr lang="en-US" dirty="0">
                <a:solidFill>
                  <a:schemeClr val="bg1"/>
                </a:solidFill>
              </a:rPr>
              <a:t>Many Data Gaps</a:t>
            </a:r>
          </a:p>
        </p:txBody>
      </p:sp>
    </p:spTree>
    <p:extLst>
      <p:ext uri="{BB962C8B-B14F-4D97-AF65-F5344CB8AC3E}">
        <p14:creationId xmlns:p14="http://schemas.microsoft.com/office/powerpoint/2010/main" val="875314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3" name="TextBox 2">
            <a:extLst>
              <a:ext uri="{FF2B5EF4-FFF2-40B4-BE49-F238E27FC236}">
                <a16:creationId xmlns:a16="http://schemas.microsoft.com/office/drawing/2014/main" id="{5CE82F02-FEA0-45B2-BAB0-D56BB5CBA748}"/>
              </a:ext>
            </a:extLst>
          </p:cNvPr>
          <p:cNvSpPr txBox="1"/>
          <p:nvPr/>
        </p:nvSpPr>
        <p:spPr>
          <a:xfrm>
            <a:off x="557348" y="1645913"/>
            <a:ext cx="11033761" cy="3600986"/>
          </a:xfrm>
          <a:prstGeom prst="rect">
            <a:avLst/>
          </a:prstGeom>
          <a:solidFill>
            <a:schemeClr val="bg1">
              <a:lumMod val="95000"/>
            </a:schemeClr>
          </a:solidFill>
        </p:spPr>
        <p:txBody>
          <a:bodyPr wrap="square" rtlCol="0">
            <a:spAutoFit/>
          </a:bodyPr>
          <a:lstStyle/>
          <a:p>
            <a:pPr marL="227013" indent="-227013">
              <a:buFont typeface="Arial" panose="020B0604020202020204" pitchFamily="34" charset="0"/>
              <a:buChar char="•"/>
            </a:pPr>
            <a:r>
              <a:rPr lang="en-US" sz="1600" i="1" dirty="0"/>
              <a:t>Noting with appreciation the progress reported by all ICGs in strengthening tsunami detection, warning, dissemination and forecast procedures,</a:t>
            </a:r>
          </a:p>
          <a:p>
            <a:pPr marL="227013" indent="-227013">
              <a:buFont typeface="Arial" panose="020B0604020202020204" pitchFamily="34" charset="0"/>
              <a:buChar char="•"/>
            </a:pPr>
            <a:r>
              <a:rPr lang="en-US" sz="1600" i="1" dirty="0"/>
              <a:t>Further noting the observational gaps identified across the regions,</a:t>
            </a:r>
          </a:p>
          <a:p>
            <a:pPr marL="227013" indent="-227013">
              <a:buFont typeface="Arial" panose="020B0604020202020204" pitchFamily="34" charset="0"/>
              <a:buChar char="•"/>
            </a:pPr>
            <a:r>
              <a:rPr lang="en-US" sz="1600" i="1" dirty="0"/>
              <a:t>Recalling the IOC-33 request that Member States </a:t>
            </a:r>
            <a:r>
              <a:rPr lang="en-US" sz="1600" i="1" dirty="0" err="1"/>
              <a:t>prioritise</a:t>
            </a:r>
            <a:r>
              <a:rPr lang="en-US" sz="1600" i="1" dirty="0"/>
              <a:t> the installation and enhancement of coastal tide gauges and tsunami observation systems in regions with known coverage gaps,</a:t>
            </a:r>
          </a:p>
          <a:p>
            <a:endParaRPr lang="en-US" sz="800" b="1" dirty="0">
              <a:solidFill>
                <a:srgbClr val="C00000"/>
              </a:solidFill>
            </a:endParaRPr>
          </a:p>
          <a:p>
            <a:r>
              <a:rPr lang="en-US" b="1" dirty="0">
                <a:solidFill>
                  <a:srgbClr val="C00000"/>
                </a:solidFill>
              </a:rPr>
              <a:t>Recommendation TTTWO 2026 1</a:t>
            </a:r>
          </a:p>
          <a:p>
            <a:endParaRPr lang="en-US" sz="800" dirty="0"/>
          </a:p>
          <a:p>
            <a:pPr marL="227013" indent="-227013">
              <a:buFont typeface="Arial" panose="020B0604020202020204" pitchFamily="34" charset="0"/>
              <a:buChar char="•"/>
            </a:pPr>
            <a:r>
              <a:rPr lang="en-US" sz="1600" dirty="0"/>
              <a:t>Recommends that IOC Member States, in coordination with their respective ICGs, </a:t>
            </a:r>
            <a:r>
              <a:rPr lang="en-US" sz="1600" dirty="0" err="1"/>
              <a:t>prioritise</a:t>
            </a:r>
            <a:r>
              <a:rPr lang="en-US" sz="1600" dirty="0"/>
              <a:t> improving sea-level and seismic monitoring in gap regions, including upgrading existing stations, increasing sampling rates where feasible, and strengthening real-time data sharing with TSPs and the IOC Sea Level Monitoring Facility.</a:t>
            </a:r>
          </a:p>
          <a:p>
            <a:endParaRPr lang="en-US" sz="800" b="1" dirty="0">
              <a:solidFill>
                <a:srgbClr val="C00000"/>
              </a:solidFill>
            </a:endParaRPr>
          </a:p>
          <a:p>
            <a:pPr lvl="0"/>
            <a:r>
              <a:rPr lang="en-US" b="1" dirty="0">
                <a:solidFill>
                  <a:srgbClr val="C00000"/>
                </a:solidFill>
              </a:rPr>
              <a:t>Recommendation TTTWO 2026 2</a:t>
            </a:r>
          </a:p>
          <a:p>
            <a:pPr lvl="0"/>
            <a:endParaRPr lang="en-US" sz="800" dirty="0">
              <a:solidFill>
                <a:srgbClr val="000000"/>
              </a:solidFill>
            </a:endParaRPr>
          </a:p>
          <a:p>
            <a:pPr marL="227013" lvl="0" indent="-227013">
              <a:buFont typeface="Arial" panose="020B0604020202020204" pitchFamily="34" charset="0"/>
              <a:buChar char="•"/>
            </a:pPr>
            <a:r>
              <a:rPr lang="en-US" sz="1600" dirty="0">
                <a:solidFill>
                  <a:srgbClr val="000000"/>
                </a:solidFill>
              </a:rPr>
              <a:t>Recommends that each ICG provide TTTWO with an update on actions taken to address these gaps for consolidation into the TTTWO input to its next session.</a:t>
            </a:r>
            <a:endParaRPr lang="en-US" sz="1600" b="1" dirty="0"/>
          </a:p>
        </p:txBody>
      </p:sp>
      <p:sp>
        <p:nvSpPr>
          <p:cNvPr id="4" name="TextBox 3">
            <a:extLst>
              <a:ext uri="{FF2B5EF4-FFF2-40B4-BE49-F238E27FC236}">
                <a16:creationId xmlns:a16="http://schemas.microsoft.com/office/drawing/2014/main" id="{081C6B4A-9F69-4021-AB4B-6B9A0FDCA20A}"/>
              </a:ext>
            </a:extLst>
          </p:cNvPr>
          <p:cNvSpPr txBox="1"/>
          <p:nvPr/>
        </p:nvSpPr>
        <p:spPr>
          <a:xfrm>
            <a:off x="557347" y="1280160"/>
            <a:ext cx="11033761" cy="361637"/>
          </a:xfrm>
          <a:prstGeom prst="rect">
            <a:avLst/>
          </a:prstGeom>
          <a:solidFill>
            <a:schemeClr val="bg1">
              <a:lumMod val="95000"/>
            </a:schemeClr>
          </a:solidFill>
        </p:spPr>
        <p:txBody>
          <a:bodyPr wrap="square" rtlCol="0">
            <a:spAutoFit/>
          </a:bodyPr>
          <a:lstStyle/>
          <a:p>
            <a:pPr>
              <a:spcAft>
                <a:spcPts val="600"/>
              </a:spcAft>
            </a:pPr>
            <a:r>
              <a:rPr lang="en-US" sz="1750" b="1" u="sng" dirty="0"/>
              <a:t>Status and Plans of Tsunami Watch Operations in the ICGs - Gaps in Observation Network </a:t>
            </a:r>
          </a:p>
        </p:txBody>
      </p:sp>
    </p:spTree>
    <p:extLst>
      <p:ext uri="{BB962C8B-B14F-4D97-AF65-F5344CB8AC3E}">
        <p14:creationId xmlns:p14="http://schemas.microsoft.com/office/powerpoint/2010/main" val="3200385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4" name="TextBox 3">
            <a:extLst>
              <a:ext uri="{FF2B5EF4-FFF2-40B4-BE49-F238E27FC236}">
                <a16:creationId xmlns:a16="http://schemas.microsoft.com/office/drawing/2014/main" id="{081C6B4A-9F69-4021-AB4B-6B9A0FDCA20A}"/>
              </a:ext>
            </a:extLst>
          </p:cNvPr>
          <p:cNvSpPr txBox="1"/>
          <p:nvPr/>
        </p:nvSpPr>
        <p:spPr>
          <a:xfrm>
            <a:off x="557347" y="1280160"/>
            <a:ext cx="10995555" cy="369332"/>
          </a:xfrm>
          <a:prstGeom prst="rect">
            <a:avLst/>
          </a:prstGeom>
          <a:solidFill>
            <a:schemeClr val="bg1">
              <a:lumMod val="95000"/>
            </a:schemeClr>
          </a:solidFill>
        </p:spPr>
        <p:txBody>
          <a:bodyPr wrap="square" rtlCol="0">
            <a:spAutoFit/>
          </a:bodyPr>
          <a:lstStyle/>
          <a:p>
            <a:pPr>
              <a:spcAft>
                <a:spcPts val="600"/>
              </a:spcAft>
            </a:pPr>
            <a:r>
              <a:rPr lang="en-US" b="1" u="sng" dirty="0"/>
              <a:t>Area of Coverage Issue – No Coverage for SE coast of S. America and west coast of Africa</a:t>
            </a:r>
            <a:endParaRPr lang="en-US" sz="1750" b="1" u="sng" dirty="0"/>
          </a:p>
        </p:txBody>
      </p:sp>
      <p:grpSp>
        <p:nvGrpSpPr>
          <p:cNvPr id="21" name="Group 20">
            <a:extLst>
              <a:ext uri="{FF2B5EF4-FFF2-40B4-BE49-F238E27FC236}">
                <a16:creationId xmlns:a16="http://schemas.microsoft.com/office/drawing/2014/main" id="{E321BD81-F1C5-4E7A-A32D-1F4F321F69D2}"/>
              </a:ext>
            </a:extLst>
          </p:cNvPr>
          <p:cNvGrpSpPr>
            <a:grpSpLocks noChangeAspect="1"/>
          </p:cNvGrpSpPr>
          <p:nvPr/>
        </p:nvGrpSpPr>
        <p:grpSpPr>
          <a:xfrm>
            <a:off x="1533832" y="1704769"/>
            <a:ext cx="9124334" cy="4696098"/>
            <a:chOff x="1151881" y="1685163"/>
            <a:chExt cx="9888236" cy="5089262"/>
          </a:xfrm>
        </p:grpSpPr>
        <p:pic>
          <p:nvPicPr>
            <p:cNvPr id="5" name="Picture 11">
              <a:extLst>
                <a:ext uri="{FF2B5EF4-FFF2-40B4-BE49-F238E27FC236}">
                  <a16:creationId xmlns:a16="http://schemas.microsoft.com/office/drawing/2014/main" id="{91ECD8F3-983E-42BB-B0E6-A406CD0166CC}"/>
                </a:ext>
              </a:extLst>
            </p:cNvPr>
            <p:cNvPicPr>
              <a:picLocks noChangeAspect="1"/>
            </p:cNvPicPr>
            <p:nvPr/>
          </p:nvPicPr>
          <p:blipFill rotWithShape="1">
            <a:blip r:embed="rId2"/>
            <a:srcRect t="988" r="329" b="816"/>
            <a:stretch>
              <a:fillRect/>
            </a:stretch>
          </p:blipFill>
          <p:spPr bwMode="auto">
            <a:xfrm>
              <a:off x="1151881" y="1685163"/>
              <a:ext cx="9888236" cy="5089262"/>
            </a:xfrm>
            <a:prstGeom prst="rect">
              <a:avLst/>
            </a:prstGeom>
            <a:ln>
              <a:noFill/>
            </a:ln>
          </p:spPr>
        </p:pic>
        <p:sp>
          <p:nvSpPr>
            <p:cNvPr id="6" name="TextBox 5">
              <a:extLst>
                <a:ext uri="{FF2B5EF4-FFF2-40B4-BE49-F238E27FC236}">
                  <a16:creationId xmlns:a16="http://schemas.microsoft.com/office/drawing/2014/main" id="{630FD3D4-9E77-4C7E-B4F8-179426FB0A6F}"/>
                </a:ext>
              </a:extLst>
            </p:cNvPr>
            <p:cNvSpPr txBox="1"/>
            <p:nvPr/>
          </p:nvSpPr>
          <p:spPr>
            <a:xfrm>
              <a:off x="3623068" y="5662667"/>
              <a:ext cx="981720" cy="415498"/>
            </a:xfrm>
            <a:prstGeom prst="rect">
              <a:avLst/>
            </a:prstGeom>
            <a:noFill/>
          </p:spPr>
          <p:txBody>
            <a:bodyPr wrap="square" rtlCol="0">
              <a:spAutoFit/>
            </a:bodyPr>
            <a:lstStyle/>
            <a:p>
              <a:pPr algn="ctr"/>
              <a:r>
                <a:rPr lang="en-US" sz="1050" b="1" dirty="0">
                  <a:solidFill>
                    <a:srgbClr val="C00000"/>
                  </a:solidFill>
                </a:rPr>
                <a:t>Uncovered</a:t>
              </a:r>
            </a:p>
            <a:p>
              <a:pPr algn="ctr"/>
              <a:r>
                <a:rPr lang="en-US" sz="1050" b="1" dirty="0">
                  <a:solidFill>
                    <a:srgbClr val="C00000"/>
                  </a:solidFill>
                </a:rPr>
                <a:t>Coasts</a:t>
              </a:r>
            </a:p>
          </p:txBody>
        </p:sp>
        <p:cxnSp>
          <p:nvCxnSpPr>
            <p:cNvPr id="10" name="Straight Arrow Connector 9">
              <a:extLst>
                <a:ext uri="{FF2B5EF4-FFF2-40B4-BE49-F238E27FC236}">
                  <a16:creationId xmlns:a16="http://schemas.microsoft.com/office/drawing/2014/main" id="{2D4EABFD-D030-478C-BDF1-287C7EDF8A5B}"/>
                </a:ext>
              </a:extLst>
            </p:cNvPr>
            <p:cNvCxnSpPr>
              <a:cxnSpLocks/>
            </p:cNvCxnSpPr>
            <p:nvPr/>
          </p:nvCxnSpPr>
          <p:spPr>
            <a:xfrm flipV="1">
              <a:off x="4267200" y="5348748"/>
              <a:ext cx="363794" cy="345884"/>
            </a:xfrm>
            <a:prstGeom prst="straightConnector1">
              <a:avLst/>
            </a:prstGeom>
            <a:ln w="28575">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7F0531B-166B-4417-B86B-BE5C2B11DFD0}"/>
                </a:ext>
              </a:extLst>
            </p:cNvPr>
            <p:cNvCxnSpPr>
              <a:cxnSpLocks/>
            </p:cNvCxnSpPr>
            <p:nvPr/>
          </p:nvCxnSpPr>
          <p:spPr>
            <a:xfrm flipH="1">
              <a:off x="3333136" y="5902381"/>
              <a:ext cx="393290" cy="0"/>
            </a:xfrm>
            <a:prstGeom prst="straightConnector1">
              <a:avLst/>
            </a:prstGeom>
            <a:ln w="28575">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7DE76729-1F1F-409E-877E-F30D627BF40C}"/>
                </a:ext>
              </a:extLst>
            </p:cNvPr>
            <p:cNvSpPr/>
            <p:nvPr/>
          </p:nvSpPr>
          <p:spPr>
            <a:xfrm>
              <a:off x="3057832" y="6302473"/>
              <a:ext cx="1091381" cy="415497"/>
            </a:xfrm>
            <a:prstGeom prst="roundRect">
              <a:avLst/>
            </a:prstGeom>
            <a:solidFill>
              <a:srgbClr val="C000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tx1"/>
                  </a:solidFill>
                </a:rPr>
                <a:t>Very Active Seismic Zone</a:t>
              </a:r>
            </a:p>
          </p:txBody>
        </p:sp>
      </p:grpSp>
    </p:spTree>
    <p:extLst>
      <p:ext uri="{BB962C8B-B14F-4D97-AF65-F5344CB8AC3E}">
        <p14:creationId xmlns:p14="http://schemas.microsoft.com/office/powerpoint/2010/main" val="4267170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4" name="TextBox 3">
            <a:extLst>
              <a:ext uri="{FF2B5EF4-FFF2-40B4-BE49-F238E27FC236}">
                <a16:creationId xmlns:a16="http://schemas.microsoft.com/office/drawing/2014/main" id="{081C6B4A-9F69-4021-AB4B-6B9A0FDCA20A}"/>
              </a:ext>
            </a:extLst>
          </p:cNvPr>
          <p:cNvSpPr txBox="1"/>
          <p:nvPr/>
        </p:nvSpPr>
        <p:spPr>
          <a:xfrm>
            <a:off x="557347" y="1280160"/>
            <a:ext cx="10995555" cy="369332"/>
          </a:xfrm>
          <a:prstGeom prst="rect">
            <a:avLst/>
          </a:prstGeom>
          <a:solidFill>
            <a:schemeClr val="bg1">
              <a:lumMod val="95000"/>
            </a:schemeClr>
          </a:solidFill>
        </p:spPr>
        <p:txBody>
          <a:bodyPr wrap="square" rtlCol="0">
            <a:spAutoFit/>
          </a:bodyPr>
          <a:lstStyle/>
          <a:p>
            <a:pPr>
              <a:spcAft>
                <a:spcPts val="600"/>
              </a:spcAft>
            </a:pPr>
            <a:r>
              <a:rPr lang="en-US" b="1" u="sng" dirty="0"/>
              <a:t>Area of Coverage Issue – 8/12/21 Mw 8.1 Earthquake and Tsunami on Uncovered Coasts    </a:t>
            </a:r>
            <a:endParaRPr lang="en-US" sz="1750" b="1" u="sng" dirty="0"/>
          </a:p>
        </p:txBody>
      </p:sp>
      <p:pic>
        <p:nvPicPr>
          <p:cNvPr id="3" name="Picture 2">
            <a:extLst>
              <a:ext uri="{FF2B5EF4-FFF2-40B4-BE49-F238E27FC236}">
                <a16:creationId xmlns:a16="http://schemas.microsoft.com/office/drawing/2014/main" id="{2A8602AA-6F11-43F3-BE19-A2DEB3FE3CE9}"/>
              </a:ext>
            </a:extLst>
          </p:cNvPr>
          <p:cNvPicPr>
            <a:picLocks noChangeAspect="1"/>
          </p:cNvPicPr>
          <p:nvPr/>
        </p:nvPicPr>
        <p:blipFill>
          <a:blip r:embed="rId2"/>
          <a:stretch>
            <a:fillRect/>
          </a:stretch>
        </p:blipFill>
        <p:spPr>
          <a:xfrm>
            <a:off x="557347" y="1816645"/>
            <a:ext cx="5013206" cy="3471568"/>
          </a:xfrm>
          <a:prstGeom prst="rect">
            <a:avLst/>
          </a:prstGeom>
        </p:spPr>
      </p:pic>
      <p:pic>
        <p:nvPicPr>
          <p:cNvPr id="5" name="Picture 4">
            <a:extLst>
              <a:ext uri="{FF2B5EF4-FFF2-40B4-BE49-F238E27FC236}">
                <a16:creationId xmlns:a16="http://schemas.microsoft.com/office/drawing/2014/main" id="{08966C30-2A96-4289-89FB-665D8C422E5E}"/>
              </a:ext>
            </a:extLst>
          </p:cNvPr>
          <p:cNvPicPr>
            <a:picLocks noChangeAspect="1"/>
          </p:cNvPicPr>
          <p:nvPr/>
        </p:nvPicPr>
        <p:blipFill>
          <a:blip r:embed="rId3"/>
          <a:stretch>
            <a:fillRect/>
          </a:stretch>
        </p:blipFill>
        <p:spPr>
          <a:xfrm>
            <a:off x="5563720" y="1833266"/>
            <a:ext cx="5989182" cy="3454947"/>
          </a:xfrm>
          <a:prstGeom prst="rect">
            <a:avLst/>
          </a:prstGeom>
        </p:spPr>
      </p:pic>
      <p:sp>
        <p:nvSpPr>
          <p:cNvPr id="6" name="TextBox 5">
            <a:extLst>
              <a:ext uri="{FF2B5EF4-FFF2-40B4-BE49-F238E27FC236}">
                <a16:creationId xmlns:a16="http://schemas.microsoft.com/office/drawing/2014/main" id="{BC72BBD5-1FC7-466A-81E4-898D5211E7A9}"/>
              </a:ext>
            </a:extLst>
          </p:cNvPr>
          <p:cNvSpPr txBox="1"/>
          <p:nvPr/>
        </p:nvSpPr>
        <p:spPr>
          <a:xfrm>
            <a:off x="557347" y="5358581"/>
            <a:ext cx="5013206" cy="369332"/>
          </a:xfrm>
          <a:prstGeom prst="rect">
            <a:avLst/>
          </a:prstGeom>
          <a:noFill/>
        </p:spPr>
        <p:txBody>
          <a:bodyPr wrap="square" rtlCol="0">
            <a:spAutoFit/>
          </a:bodyPr>
          <a:lstStyle/>
          <a:p>
            <a:pPr algn="ctr"/>
            <a:r>
              <a:rPr lang="en-US" dirty="0"/>
              <a:t>RIFT Tsunami Model of 8/12/21 Tsunami</a:t>
            </a:r>
          </a:p>
        </p:txBody>
      </p:sp>
      <p:sp>
        <p:nvSpPr>
          <p:cNvPr id="8" name="TextBox 7">
            <a:extLst>
              <a:ext uri="{FF2B5EF4-FFF2-40B4-BE49-F238E27FC236}">
                <a16:creationId xmlns:a16="http://schemas.microsoft.com/office/drawing/2014/main" id="{F1ED94E8-C3FA-4A00-B223-1146773F78C3}"/>
              </a:ext>
            </a:extLst>
          </p:cNvPr>
          <p:cNvSpPr txBox="1"/>
          <p:nvPr/>
        </p:nvSpPr>
        <p:spPr>
          <a:xfrm>
            <a:off x="5570552" y="5358581"/>
            <a:ext cx="5982349" cy="369332"/>
          </a:xfrm>
          <a:prstGeom prst="rect">
            <a:avLst/>
          </a:prstGeom>
          <a:noFill/>
        </p:spPr>
        <p:txBody>
          <a:bodyPr wrap="square" rtlCol="0">
            <a:spAutoFit/>
          </a:bodyPr>
          <a:lstStyle/>
          <a:p>
            <a:pPr algn="ctr"/>
            <a:r>
              <a:rPr lang="en-US" dirty="0"/>
              <a:t>8/12/21 Tsunami Measurements</a:t>
            </a:r>
          </a:p>
        </p:txBody>
      </p:sp>
    </p:spTree>
    <p:extLst>
      <p:ext uri="{BB962C8B-B14F-4D97-AF65-F5344CB8AC3E}">
        <p14:creationId xmlns:p14="http://schemas.microsoft.com/office/powerpoint/2010/main" val="713800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4" name="TextBox 3">
            <a:extLst>
              <a:ext uri="{FF2B5EF4-FFF2-40B4-BE49-F238E27FC236}">
                <a16:creationId xmlns:a16="http://schemas.microsoft.com/office/drawing/2014/main" id="{081C6B4A-9F69-4021-AB4B-6B9A0FDCA20A}"/>
              </a:ext>
            </a:extLst>
          </p:cNvPr>
          <p:cNvSpPr txBox="1"/>
          <p:nvPr/>
        </p:nvSpPr>
        <p:spPr>
          <a:xfrm>
            <a:off x="557347" y="1280160"/>
            <a:ext cx="10995555" cy="369332"/>
          </a:xfrm>
          <a:prstGeom prst="rect">
            <a:avLst/>
          </a:prstGeom>
          <a:solidFill>
            <a:schemeClr val="bg1">
              <a:lumMod val="95000"/>
            </a:schemeClr>
          </a:solidFill>
        </p:spPr>
        <p:txBody>
          <a:bodyPr wrap="square" rtlCol="0">
            <a:spAutoFit/>
          </a:bodyPr>
          <a:lstStyle/>
          <a:p>
            <a:pPr>
              <a:spcAft>
                <a:spcPts val="600"/>
              </a:spcAft>
            </a:pPr>
            <a:r>
              <a:rPr lang="en-US" b="1" u="sng" dirty="0"/>
              <a:t>Earthquake Source Zone Issue  </a:t>
            </a:r>
            <a:endParaRPr lang="en-US" sz="1750" b="1" u="sng" dirty="0"/>
          </a:p>
        </p:txBody>
      </p:sp>
      <p:pic>
        <p:nvPicPr>
          <p:cNvPr id="7" name="Picture 6">
            <a:extLst>
              <a:ext uri="{FF2B5EF4-FFF2-40B4-BE49-F238E27FC236}">
                <a16:creationId xmlns:a16="http://schemas.microsoft.com/office/drawing/2014/main" id="{0C961683-C23C-436B-B538-91A9D7D6386F}"/>
              </a:ext>
            </a:extLst>
          </p:cNvPr>
          <p:cNvPicPr>
            <a:picLocks noChangeAspect="1"/>
          </p:cNvPicPr>
          <p:nvPr/>
        </p:nvPicPr>
        <p:blipFill>
          <a:blip r:embed="rId2"/>
          <a:stretch>
            <a:fillRect/>
          </a:stretch>
        </p:blipFill>
        <p:spPr>
          <a:xfrm>
            <a:off x="557347" y="1752518"/>
            <a:ext cx="6384227" cy="2892302"/>
          </a:xfrm>
          <a:prstGeom prst="rect">
            <a:avLst/>
          </a:prstGeom>
        </p:spPr>
      </p:pic>
      <p:sp>
        <p:nvSpPr>
          <p:cNvPr id="12" name="TextBox 11">
            <a:extLst>
              <a:ext uri="{FF2B5EF4-FFF2-40B4-BE49-F238E27FC236}">
                <a16:creationId xmlns:a16="http://schemas.microsoft.com/office/drawing/2014/main" id="{DC72F50D-1241-49FE-AE8E-D8B2599ADB22}"/>
              </a:ext>
            </a:extLst>
          </p:cNvPr>
          <p:cNvSpPr txBox="1"/>
          <p:nvPr/>
        </p:nvSpPr>
        <p:spPr>
          <a:xfrm>
            <a:off x="7008074" y="4643295"/>
            <a:ext cx="4548120" cy="923330"/>
          </a:xfrm>
          <a:prstGeom prst="rect">
            <a:avLst/>
          </a:prstGeom>
          <a:noFill/>
        </p:spPr>
        <p:txBody>
          <a:bodyPr wrap="square" rtlCol="0">
            <a:spAutoFit/>
          </a:bodyPr>
          <a:lstStyle/>
          <a:p>
            <a:pPr algn="ctr"/>
            <a:r>
              <a:rPr lang="en-US" dirty="0"/>
              <a:t>34 Earthquakes in the Scotia Arc and adjacent seismic zones with an Mw of 6.5 to 8.1 since the year 2000.</a:t>
            </a:r>
          </a:p>
        </p:txBody>
      </p:sp>
      <p:sp>
        <p:nvSpPr>
          <p:cNvPr id="3" name="TextBox 2">
            <a:extLst>
              <a:ext uri="{FF2B5EF4-FFF2-40B4-BE49-F238E27FC236}">
                <a16:creationId xmlns:a16="http://schemas.microsoft.com/office/drawing/2014/main" id="{B3416688-10EF-41B8-92F5-A43235CA9487}"/>
              </a:ext>
            </a:extLst>
          </p:cNvPr>
          <p:cNvSpPr txBox="1"/>
          <p:nvPr/>
        </p:nvSpPr>
        <p:spPr>
          <a:xfrm>
            <a:off x="557347" y="4605747"/>
            <a:ext cx="6384227" cy="338554"/>
          </a:xfrm>
          <a:prstGeom prst="rect">
            <a:avLst/>
          </a:prstGeom>
          <a:noFill/>
        </p:spPr>
        <p:txBody>
          <a:bodyPr wrap="square" rtlCol="0">
            <a:spAutoFit/>
          </a:bodyPr>
          <a:lstStyle/>
          <a:p>
            <a:pPr algn="ctr"/>
            <a:r>
              <a:rPr lang="en-US" sz="1600" b="1" dirty="0"/>
              <a:t>CARIBE-EWS Information Statements since March 2025 </a:t>
            </a:r>
          </a:p>
        </p:txBody>
      </p:sp>
      <p:pic>
        <p:nvPicPr>
          <p:cNvPr id="8" name="Picture 7">
            <a:extLst>
              <a:ext uri="{FF2B5EF4-FFF2-40B4-BE49-F238E27FC236}">
                <a16:creationId xmlns:a16="http://schemas.microsoft.com/office/drawing/2014/main" id="{3FB3485B-5A49-445C-BE8C-340C3096823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bwMode="auto">
          <a:xfrm>
            <a:off x="7008074" y="1760180"/>
            <a:ext cx="4544828" cy="277242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90742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4" name="TextBox 3">
            <a:extLst>
              <a:ext uri="{FF2B5EF4-FFF2-40B4-BE49-F238E27FC236}">
                <a16:creationId xmlns:a16="http://schemas.microsoft.com/office/drawing/2014/main" id="{081C6B4A-9F69-4021-AB4B-6B9A0FDCA20A}"/>
              </a:ext>
            </a:extLst>
          </p:cNvPr>
          <p:cNvSpPr txBox="1"/>
          <p:nvPr/>
        </p:nvSpPr>
        <p:spPr>
          <a:xfrm>
            <a:off x="557347" y="1280160"/>
            <a:ext cx="10995555" cy="369332"/>
          </a:xfrm>
          <a:prstGeom prst="rect">
            <a:avLst/>
          </a:prstGeom>
          <a:solidFill>
            <a:schemeClr val="bg1">
              <a:lumMod val="95000"/>
            </a:schemeClr>
          </a:solidFill>
        </p:spPr>
        <p:txBody>
          <a:bodyPr wrap="square" rtlCol="0">
            <a:spAutoFit/>
          </a:bodyPr>
          <a:lstStyle/>
          <a:p>
            <a:pPr>
              <a:spcAft>
                <a:spcPts val="600"/>
              </a:spcAft>
            </a:pPr>
            <a:r>
              <a:rPr lang="en-US" b="1" u="sng" dirty="0"/>
              <a:t>Earthquake Source Zone Issue – PTWS Coasts are closest to Scotia Zone, but it’s not in PTWS ESZ   </a:t>
            </a:r>
            <a:endParaRPr lang="en-US" sz="1750" b="1" u="sng" dirty="0"/>
          </a:p>
        </p:txBody>
      </p:sp>
      <p:pic>
        <p:nvPicPr>
          <p:cNvPr id="14" name="Picture 9">
            <a:extLst>
              <a:ext uri="{FF2B5EF4-FFF2-40B4-BE49-F238E27FC236}">
                <a16:creationId xmlns:a16="http://schemas.microsoft.com/office/drawing/2014/main" id="{F993C2A3-94C2-40B8-86A5-93FCAD281D86}"/>
              </a:ext>
            </a:extLst>
          </p:cNvPr>
          <p:cNvPicPr>
            <a:picLocks noChangeAspect="1"/>
          </p:cNvPicPr>
          <p:nvPr/>
        </p:nvPicPr>
        <p:blipFill rotWithShape="1">
          <a:blip r:embed="rId2"/>
          <a:srcRect l="33355" t="30778" r="23645" b="11365"/>
          <a:stretch>
            <a:fillRect/>
          </a:stretch>
        </p:blipFill>
        <p:spPr bwMode="auto">
          <a:xfrm>
            <a:off x="8131281" y="1745286"/>
            <a:ext cx="3853282" cy="2916358"/>
          </a:xfrm>
          <a:prstGeom prst="rect">
            <a:avLst/>
          </a:prstGeom>
          <a:ln>
            <a:noFill/>
          </a:ln>
        </p:spPr>
      </p:pic>
      <p:pic>
        <p:nvPicPr>
          <p:cNvPr id="15" name="Picture 7">
            <a:extLst>
              <a:ext uri="{FF2B5EF4-FFF2-40B4-BE49-F238E27FC236}">
                <a16:creationId xmlns:a16="http://schemas.microsoft.com/office/drawing/2014/main" id="{71D1DB8A-2C47-4746-AB69-E564577CE502}"/>
              </a:ext>
            </a:extLst>
          </p:cNvPr>
          <p:cNvPicPr>
            <a:picLocks noChangeAspect="1"/>
          </p:cNvPicPr>
          <p:nvPr/>
        </p:nvPicPr>
        <p:blipFill rotWithShape="1">
          <a:blip r:embed="rId3"/>
          <a:srcRect l="32612" t="19172" r="30539" b="15605"/>
          <a:stretch>
            <a:fillRect/>
          </a:stretch>
        </p:blipFill>
        <p:spPr bwMode="auto">
          <a:xfrm>
            <a:off x="171545" y="1629230"/>
            <a:ext cx="3064424" cy="3050926"/>
          </a:xfrm>
          <a:prstGeom prst="rect">
            <a:avLst/>
          </a:prstGeom>
          <a:ln>
            <a:noFill/>
          </a:ln>
        </p:spPr>
      </p:pic>
      <p:pic>
        <p:nvPicPr>
          <p:cNvPr id="16" name="Picture 8">
            <a:extLst>
              <a:ext uri="{FF2B5EF4-FFF2-40B4-BE49-F238E27FC236}">
                <a16:creationId xmlns:a16="http://schemas.microsoft.com/office/drawing/2014/main" id="{93AD6E19-F94C-44B0-9865-C0A550DC8106}"/>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a:fillRect/>
          </a:stretch>
        </p:blipFill>
        <p:spPr bwMode="auto">
          <a:xfrm>
            <a:off x="3085154" y="1609566"/>
            <a:ext cx="5300621" cy="2996904"/>
          </a:xfrm>
          <a:prstGeom prst="rect">
            <a:avLst/>
          </a:prstGeom>
          <a:ln>
            <a:noFill/>
          </a:ln>
        </p:spPr>
      </p:pic>
      <p:sp>
        <p:nvSpPr>
          <p:cNvPr id="17" name="TextBox 16">
            <a:extLst>
              <a:ext uri="{FF2B5EF4-FFF2-40B4-BE49-F238E27FC236}">
                <a16:creationId xmlns:a16="http://schemas.microsoft.com/office/drawing/2014/main" id="{DC120995-93B8-49BE-8A99-FA3DA5859B0F}"/>
              </a:ext>
            </a:extLst>
          </p:cNvPr>
          <p:cNvSpPr txBox="1"/>
          <p:nvPr/>
        </p:nvSpPr>
        <p:spPr>
          <a:xfrm>
            <a:off x="882182" y="4680156"/>
            <a:ext cx="2213408" cy="307777"/>
          </a:xfrm>
          <a:prstGeom prst="rect">
            <a:avLst/>
          </a:prstGeom>
          <a:noFill/>
        </p:spPr>
        <p:txBody>
          <a:bodyPr wrap="square" rtlCol="0">
            <a:spAutoFit/>
          </a:bodyPr>
          <a:lstStyle/>
          <a:p>
            <a:pPr algn="ctr"/>
            <a:r>
              <a:rPr lang="en-US" sz="1400" b="1" dirty="0"/>
              <a:t>CARIBE-EWS ESZ</a:t>
            </a:r>
          </a:p>
        </p:txBody>
      </p:sp>
      <p:sp>
        <p:nvSpPr>
          <p:cNvPr id="18" name="TextBox 17">
            <a:extLst>
              <a:ext uri="{FF2B5EF4-FFF2-40B4-BE49-F238E27FC236}">
                <a16:creationId xmlns:a16="http://schemas.microsoft.com/office/drawing/2014/main" id="{2E0FE8BB-3FBA-4B1C-8DC9-798D13887A8F}"/>
              </a:ext>
            </a:extLst>
          </p:cNvPr>
          <p:cNvSpPr txBox="1"/>
          <p:nvPr/>
        </p:nvSpPr>
        <p:spPr>
          <a:xfrm>
            <a:off x="9236347" y="4680156"/>
            <a:ext cx="2213408" cy="307777"/>
          </a:xfrm>
          <a:prstGeom prst="rect">
            <a:avLst/>
          </a:prstGeom>
          <a:noFill/>
        </p:spPr>
        <p:txBody>
          <a:bodyPr wrap="square" rtlCol="0">
            <a:spAutoFit/>
          </a:bodyPr>
          <a:lstStyle/>
          <a:p>
            <a:pPr algn="ctr"/>
            <a:r>
              <a:rPr lang="en-US" sz="1400" b="1" dirty="0"/>
              <a:t>PTWS ESZ</a:t>
            </a:r>
          </a:p>
        </p:txBody>
      </p:sp>
      <p:sp>
        <p:nvSpPr>
          <p:cNvPr id="19" name="TextBox 18">
            <a:extLst>
              <a:ext uri="{FF2B5EF4-FFF2-40B4-BE49-F238E27FC236}">
                <a16:creationId xmlns:a16="http://schemas.microsoft.com/office/drawing/2014/main" id="{B43AF0F4-57F8-48DC-8045-1011D729B363}"/>
              </a:ext>
            </a:extLst>
          </p:cNvPr>
          <p:cNvSpPr txBox="1"/>
          <p:nvPr/>
        </p:nvSpPr>
        <p:spPr>
          <a:xfrm>
            <a:off x="4989297" y="4680156"/>
            <a:ext cx="2213408" cy="307777"/>
          </a:xfrm>
          <a:prstGeom prst="rect">
            <a:avLst/>
          </a:prstGeom>
          <a:noFill/>
        </p:spPr>
        <p:txBody>
          <a:bodyPr wrap="square" rtlCol="0">
            <a:spAutoFit/>
          </a:bodyPr>
          <a:lstStyle/>
          <a:p>
            <a:pPr algn="ctr"/>
            <a:r>
              <a:rPr lang="en-US" sz="1400" b="1" dirty="0"/>
              <a:t>IOTWMS ESZ</a:t>
            </a:r>
          </a:p>
        </p:txBody>
      </p:sp>
      <p:sp>
        <p:nvSpPr>
          <p:cNvPr id="20" name="Oval 19">
            <a:extLst>
              <a:ext uri="{FF2B5EF4-FFF2-40B4-BE49-F238E27FC236}">
                <a16:creationId xmlns:a16="http://schemas.microsoft.com/office/drawing/2014/main" id="{70654019-F9F2-4BD0-88F4-C8E56DB5DE93}"/>
              </a:ext>
            </a:extLst>
          </p:cNvPr>
          <p:cNvSpPr/>
          <p:nvPr/>
        </p:nvSpPr>
        <p:spPr>
          <a:xfrm>
            <a:off x="1040655" y="4146578"/>
            <a:ext cx="778320" cy="478802"/>
          </a:xfrm>
          <a:prstGeom prst="ellipse">
            <a:avLst/>
          </a:prstGeom>
          <a:solidFill>
            <a:srgbClr val="C00000">
              <a:alpha val="20000"/>
            </a:srgbClr>
          </a:solidFill>
          <a:ln w="127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64B9158-1CEE-49F5-A281-2363D1CBD145}"/>
              </a:ext>
            </a:extLst>
          </p:cNvPr>
          <p:cNvSpPr/>
          <p:nvPr/>
        </p:nvSpPr>
        <p:spPr>
          <a:xfrm>
            <a:off x="3002190" y="4146578"/>
            <a:ext cx="778320" cy="478802"/>
          </a:xfrm>
          <a:prstGeom prst="ellipse">
            <a:avLst/>
          </a:prstGeom>
          <a:solidFill>
            <a:srgbClr val="C00000">
              <a:alpha val="20000"/>
            </a:srgbClr>
          </a:solidFill>
          <a:ln w="127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F193ED5-1667-4A93-B715-5F30949B03F0}"/>
              </a:ext>
            </a:extLst>
          </p:cNvPr>
          <p:cNvSpPr/>
          <p:nvPr/>
        </p:nvSpPr>
        <p:spPr>
          <a:xfrm>
            <a:off x="11218613" y="4146578"/>
            <a:ext cx="778320" cy="478802"/>
          </a:xfrm>
          <a:prstGeom prst="ellipse">
            <a:avLst/>
          </a:prstGeom>
          <a:solidFill>
            <a:srgbClr val="C00000">
              <a:alpha val="20000"/>
            </a:srgbClr>
          </a:solidFill>
          <a:ln w="127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7204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3" name="TextBox 2">
            <a:extLst>
              <a:ext uri="{FF2B5EF4-FFF2-40B4-BE49-F238E27FC236}">
                <a16:creationId xmlns:a16="http://schemas.microsoft.com/office/drawing/2014/main" id="{5CE82F02-FEA0-45B2-BAB0-D56BB5CBA748}"/>
              </a:ext>
            </a:extLst>
          </p:cNvPr>
          <p:cNvSpPr txBox="1"/>
          <p:nvPr/>
        </p:nvSpPr>
        <p:spPr>
          <a:xfrm>
            <a:off x="557348" y="1645913"/>
            <a:ext cx="11077303" cy="4093428"/>
          </a:xfrm>
          <a:prstGeom prst="rect">
            <a:avLst/>
          </a:prstGeom>
          <a:solidFill>
            <a:schemeClr val="bg1">
              <a:lumMod val="95000"/>
            </a:schemeClr>
          </a:solidFill>
        </p:spPr>
        <p:txBody>
          <a:bodyPr wrap="square" rtlCol="0">
            <a:spAutoFit/>
          </a:bodyPr>
          <a:lstStyle/>
          <a:p>
            <a:pPr marL="227013" indent="-227013">
              <a:buFont typeface="Arial" panose="020B0604020202020204" pitchFamily="34" charset="0"/>
              <a:buChar char="•"/>
            </a:pPr>
            <a:r>
              <a:rPr lang="en-US" sz="1600" i="1" dirty="0"/>
              <a:t>Recalling the IOC-33 instruction for ICGs to ensure that tsunami service provision fully covers their respective Areas of Service at all times,</a:t>
            </a:r>
          </a:p>
          <a:p>
            <a:pPr marL="227013" indent="-227013">
              <a:buFont typeface="Arial" panose="020B0604020202020204" pitchFamily="34" charset="0"/>
              <a:buChar char="•"/>
            </a:pPr>
            <a:r>
              <a:rPr lang="en-US" sz="1600" i="1" dirty="0"/>
              <a:t>Noting that several coastal segments in the boundary region between the IOTWMS and PTWS remain without clearly defined regional service coverage, and further noting the uncertainty surrounding the tsunami hazard posed by large earthquakes in the South Sandwich Islands / Scotia Arc region and the potential for impacts in areas currently outside existing TSP responsibilities,</a:t>
            </a:r>
          </a:p>
          <a:p>
            <a:endParaRPr lang="en-US" sz="800" b="1" dirty="0">
              <a:solidFill>
                <a:srgbClr val="C00000"/>
              </a:solidFill>
            </a:endParaRPr>
          </a:p>
          <a:p>
            <a:r>
              <a:rPr lang="en-US" b="1" dirty="0">
                <a:solidFill>
                  <a:srgbClr val="C00000"/>
                </a:solidFill>
              </a:rPr>
              <a:t>Recommendation TTTWO 2026 3</a:t>
            </a:r>
          </a:p>
          <a:p>
            <a:endParaRPr lang="en-US" sz="800" dirty="0"/>
          </a:p>
          <a:p>
            <a:pPr marL="227013" indent="-227013">
              <a:buFont typeface="Arial" panose="020B0604020202020204" pitchFamily="34" charset="0"/>
              <a:buChar char="•"/>
            </a:pPr>
            <a:r>
              <a:rPr lang="en-US" sz="1600" dirty="0"/>
              <a:t>Recommends that the IOC Secretariat </a:t>
            </a:r>
            <a:r>
              <a:rPr lang="en-US" sz="1600" dirty="0" err="1"/>
              <a:t>prioritise</a:t>
            </a:r>
            <a:r>
              <a:rPr lang="en-US" sz="1600" dirty="0"/>
              <a:t> the </a:t>
            </a:r>
            <a:r>
              <a:rPr lang="en-US" sz="1600" dirty="0" err="1"/>
              <a:t>organisation</a:t>
            </a:r>
            <a:r>
              <a:rPr lang="en-US" sz="1600" dirty="0"/>
              <a:t> of a hazard assessment expert meeting to examine the tsunamigenic potential of the South Sandwich Islands / Scotia Arc region and its implications for tsunami service provision in adjacent basins.</a:t>
            </a:r>
          </a:p>
          <a:p>
            <a:endParaRPr lang="en-US" sz="800" b="1" dirty="0">
              <a:solidFill>
                <a:srgbClr val="C00000"/>
              </a:solidFill>
            </a:endParaRPr>
          </a:p>
          <a:p>
            <a:pPr lvl="0"/>
            <a:r>
              <a:rPr lang="en-US" b="1" dirty="0">
                <a:solidFill>
                  <a:srgbClr val="C00000"/>
                </a:solidFill>
              </a:rPr>
              <a:t>Recommendation TTTWO 2026 4</a:t>
            </a:r>
          </a:p>
          <a:p>
            <a:pPr lvl="0"/>
            <a:endParaRPr lang="en-US" sz="800" dirty="0">
              <a:solidFill>
                <a:srgbClr val="000000"/>
              </a:solidFill>
            </a:endParaRPr>
          </a:p>
          <a:p>
            <a:pPr marL="227013" lvl="0" indent="-227013">
              <a:buFont typeface="Arial" panose="020B0604020202020204" pitchFamily="34" charset="0"/>
              <a:buChar char="•"/>
            </a:pPr>
            <a:r>
              <a:rPr lang="en-US" sz="1600" dirty="0">
                <a:solidFill>
                  <a:srgbClr val="000000"/>
                </a:solidFill>
              </a:rPr>
              <a:t>Recommends that TTTWO, in coordination with the ICG Secretariats, prepare a concise summary of existing TSP service arrangements in the boundary region, gap areas and feasible options for ensuring continuous tsunami service provision across this boundary, for consideration at the next Session.</a:t>
            </a:r>
            <a:endParaRPr lang="en-US" sz="1600" b="1" dirty="0"/>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11077302" cy="369332"/>
          </a:xfrm>
          <a:prstGeom prst="rect">
            <a:avLst/>
          </a:prstGeom>
          <a:solidFill>
            <a:schemeClr val="bg1">
              <a:lumMod val="95000"/>
            </a:schemeClr>
          </a:solidFill>
        </p:spPr>
        <p:txBody>
          <a:bodyPr wrap="square" rtlCol="0">
            <a:spAutoFit/>
          </a:bodyPr>
          <a:lstStyle/>
          <a:p>
            <a:pPr>
              <a:spcAft>
                <a:spcPts val="600"/>
              </a:spcAft>
            </a:pPr>
            <a:r>
              <a:rPr lang="en-US" b="1" u="sng" dirty="0"/>
              <a:t>Updates to Area of Coverage and ESZ Maps </a:t>
            </a:r>
            <a:endParaRPr lang="en-US" sz="1750" b="1" u="sng" dirty="0"/>
          </a:p>
        </p:txBody>
      </p:sp>
    </p:spTree>
    <p:extLst>
      <p:ext uri="{BB962C8B-B14F-4D97-AF65-F5344CB8AC3E}">
        <p14:creationId xmlns:p14="http://schemas.microsoft.com/office/powerpoint/2010/main" val="2798441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11077304" cy="369332"/>
          </a:xfrm>
          <a:prstGeom prst="rect">
            <a:avLst/>
          </a:prstGeom>
          <a:solidFill>
            <a:schemeClr val="bg1">
              <a:lumMod val="95000"/>
            </a:schemeClr>
          </a:solidFill>
        </p:spPr>
        <p:txBody>
          <a:bodyPr wrap="square" rtlCol="0">
            <a:spAutoFit/>
          </a:bodyPr>
          <a:lstStyle/>
          <a:p>
            <a:pPr>
              <a:spcAft>
                <a:spcPts val="600"/>
              </a:spcAft>
            </a:pPr>
            <a:r>
              <a:rPr lang="en-US" b="1" u="sng" dirty="0"/>
              <a:t>TSP Bulletins for Maritime Community </a:t>
            </a:r>
            <a:endParaRPr lang="en-US" sz="1750" b="1" u="sng" dirty="0"/>
          </a:p>
        </p:txBody>
      </p:sp>
      <p:pic>
        <p:nvPicPr>
          <p:cNvPr id="5" name="Picture 4">
            <a:extLst>
              <a:ext uri="{FF2B5EF4-FFF2-40B4-BE49-F238E27FC236}">
                <a16:creationId xmlns:a16="http://schemas.microsoft.com/office/drawing/2014/main" id="{06DAE835-F70B-452C-8587-9DFA0CC82421}"/>
              </a:ext>
            </a:extLst>
          </p:cNvPr>
          <p:cNvPicPr>
            <a:picLocks noChangeAspect="1"/>
          </p:cNvPicPr>
          <p:nvPr/>
        </p:nvPicPr>
        <p:blipFill rotWithShape="1">
          <a:blip r:embed="rId2"/>
          <a:srcRect l="9102" t="6590" r="59615" b="50541"/>
          <a:stretch/>
        </p:blipFill>
        <p:spPr bwMode="auto">
          <a:xfrm>
            <a:off x="557348" y="1762613"/>
            <a:ext cx="5645975" cy="4321651"/>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3A8CDED7-E7A4-4F05-98C2-832E57D80FD9}"/>
              </a:ext>
            </a:extLst>
          </p:cNvPr>
          <p:cNvSpPr txBox="1"/>
          <p:nvPr/>
        </p:nvSpPr>
        <p:spPr>
          <a:xfrm>
            <a:off x="6203323" y="1779643"/>
            <a:ext cx="5431329" cy="3524042"/>
          </a:xfrm>
          <a:prstGeom prst="rect">
            <a:avLst/>
          </a:prstGeom>
          <a:solidFill>
            <a:schemeClr val="bg1">
              <a:lumMod val="95000"/>
            </a:schemeClr>
          </a:solidFill>
        </p:spPr>
        <p:txBody>
          <a:bodyPr wrap="square" rtlCol="0">
            <a:spAutoFit/>
          </a:bodyPr>
          <a:lstStyle/>
          <a:p>
            <a:pPr marL="285750" indent="-285750">
              <a:spcBef>
                <a:spcPts val="600"/>
              </a:spcBef>
              <a:buFont typeface="Arial" panose="020B0604020202020204" pitchFamily="34" charset="0"/>
              <a:buChar char="•"/>
            </a:pPr>
            <a:r>
              <a:rPr lang="en-US" dirty="0"/>
              <a:t>There are 21 global NAVAREAS</a:t>
            </a:r>
          </a:p>
          <a:p>
            <a:pPr marL="285750" indent="-285750">
              <a:spcBef>
                <a:spcPts val="600"/>
              </a:spcBef>
              <a:buFont typeface="Arial" panose="020B0604020202020204" pitchFamily="34" charset="0"/>
              <a:buChar char="•"/>
            </a:pPr>
            <a:r>
              <a:rPr lang="en-US" dirty="0"/>
              <a:t>Responsibility for each NAVAREA is assigned to a particular country</a:t>
            </a:r>
          </a:p>
          <a:p>
            <a:pPr marL="285750" indent="-285750">
              <a:spcBef>
                <a:spcPts val="600"/>
              </a:spcBef>
              <a:buFont typeface="Arial" panose="020B0604020202020204" pitchFamily="34" charset="0"/>
              <a:buChar char="•"/>
            </a:pPr>
            <a:r>
              <a:rPr lang="en-US" dirty="0"/>
              <a:t>Each has a person who is the NAVAREA Coordinator</a:t>
            </a:r>
          </a:p>
          <a:p>
            <a:pPr marL="285750" indent="-285750">
              <a:spcBef>
                <a:spcPts val="600"/>
              </a:spcBef>
              <a:buFont typeface="Arial" panose="020B0604020202020204" pitchFamily="34" charset="0"/>
              <a:buChar char="•"/>
            </a:pPr>
            <a:r>
              <a:rPr lang="en-US" dirty="0"/>
              <a:t>The TSPs will create Maritime Messages during hazardous tsunami events</a:t>
            </a:r>
          </a:p>
          <a:p>
            <a:pPr marL="285750" indent="-285750">
              <a:spcBef>
                <a:spcPts val="600"/>
              </a:spcBef>
              <a:buFont typeface="Arial" panose="020B0604020202020204" pitchFamily="34" charset="0"/>
              <a:buChar char="•"/>
            </a:pPr>
            <a:r>
              <a:rPr lang="en-US" dirty="0"/>
              <a:t>These Maritime Messages will be sent to Coordinators of affected NAVAREAs</a:t>
            </a:r>
          </a:p>
          <a:p>
            <a:pPr marL="285750" indent="-285750">
              <a:spcBef>
                <a:spcPts val="600"/>
              </a:spcBef>
              <a:buFont typeface="Arial" panose="020B0604020202020204" pitchFamily="34" charset="0"/>
              <a:buChar char="•"/>
            </a:pPr>
            <a:r>
              <a:rPr lang="en-US" dirty="0"/>
              <a:t>Coordinators will disseminate them to ships at sea in their NAVAREA as safety advice</a:t>
            </a:r>
          </a:p>
        </p:txBody>
      </p:sp>
    </p:spTree>
    <p:extLst>
      <p:ext uri="{BB962C8B-B14F-4D97-AF65-F5344CB8AC3E}">
        <p14:creationId xmlns:p14="http://schemas.microsoft.com/office/powerpoint/2010/main" val="3567129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3" name="TextBox 2">
            <a:extLst>
              <a:ext uri="{FF2B5EF4-FFF2-40B4-BE49-F238E27FC236}">
                <a16:creationId xmlns:a16="http://schemas.microsoft.com/office/drawing/2014/main" id="{5CE82F02-FEA0-45B2-BAB0-D56BB5CBA748}"/>
              </a:ext>
            </a:extLst>
          </p:cNvPr>
          <p:cNvSpPr txBox="1"/>
          <p:nvPr/>
        </p:nvSpPr>
        <p:spPr>
          <a:xfrm>
            <a:off x="557349" y="1645913"/>
            <a:ext cx="9849394" cy="4093428"/>
          </a:xfrm>
          <a:prstGeom prst="rect">
            <a:avLst/>
          </a:prstGeom>
          <a:solidFill>
            <a:schemeClr val="bg1">
              <a:lumMod val="95000"/>
            </a:schemeClr>
          </a:solidFill>
        </p:spPr>
        <p:txBody>
          <a:bodyPr wrap="square" rtlCol="0">
            <a:spAutoFit/>
          </a:bodyPr>
          <a:lstStyle/>
          <a:p>
            <a:pPr marL="227013" indent="-227013">
              <a:buFont typeface="Arial" panose="020B0604020202020204" pitchFamily="34" charset="0"/>
              <a:buChar char="•"/>
            </a:pPr>
            <a:r>
              <a:rPr lang="en-US" sz="1600" i="1" dirty="0"/>
              <a:t>Recalling the IOC-33 instruction that </a:t>
            </a:r>
            <a:r>
              <a:rPr lang="en-US" sz="1600" i="1" dirty="0" err="1"/>
              <a:t>specialised</a:t>
            </a:r>
            <a:r>
              <a:rPr lang="en-US" sz="1600" i="1" dirty="0"/>
              <a:t> TSP bulletins for the maritime community be tested and fully implemented by at least one TSP in each ICG,</a:t>
            </a:r>
          </a:p>
          <a:p>
            <a:pPr marL="227013" indent="-227013">
              <a:buFont typeface="Arial" panose="020B0604020202020204" pitchFamily="34" charset="0"/>
              <a:buChar char="•"/>
            </a:pPr>
            <a:r>
              <a:rPr lang="en-US" sz="1600" i="1" dirty="0"/>
              <a:t>Noting with appreciation the progress made in the PTWS and IOTWMS in issuing test bulletins to NAVAREA Coordinators,</a:t>
            </a:r>
          </a:p>
          <a:p>
            <a:pPr marL="227013" indent="-227013">
              <a:buFont typeface="Arial" panose="020B0604020202020204" pitchFamily="34" charset="0"/>
              <a:buChar char="•"/>
            </a:pPr>
            <a:r>
              <a:rPr lang="en-US" sz="1600" i="1" dirty="0"/>
              <a:t>Further noting the need to </a:t>
            </a:r>
            <a:r>
              <a:rPr lang="en-US" sz="1600" i="1" dirty="0" err="1"/>
              <a:t>harmonise</a:t>
            </a:r>
            <a:r>
              <a:rPr lang="en-US" sz="1600" i="1" dirty="0"/>
              <a:t> thresholds and clarify dissemination chains for these bulletins across different ICGs,</a:t>
            </a:r>
          </a:p>
          <a:p>
            <a:endParaRPr lang="en-US" sz="800" b="1" dirty="0">
              <a:solidFill>
                <a:srgbClr val="C00000"/>
              </a:solidFill>
            </a:endParaRPr>
          </a:p>
          <a:p>
            <a:r>
              <a:rPr lang="en-US" b="1" dirty="0">
                <a:solidFill>
                  <a:srgbClr val="C00000"/>
                </a:solidFill>
              </a:rPr>
              <a:t>Recommendation TTTWO 2026 5</a:t>
            </a:r>
          </a:p>
          <a:p>
            <a:endParaRPr lang="en-US" sz="800" dirty="0"/>
          </a:p>
          <a:p>
            <a:pPr marL="227013" indent="-227013">
              <a:buFont typeface="Arial" panose="020B0604020202020204" pitchFamily="34" charset="0"/>
              <a:buChar char="•"/>
            </a:pPr>
            <a:r>
              <a:rPr lang="en-US" sz="1600" dirty="0"/>
              <a:t>Recommends that the ICG PTWS and IOTWMS commence regular operational dissemination of maritime tsunami bulletins and encourages the other ICGs to establish the necessary arrangements to enable such services.</a:t>
            </a:r>
          </a:p>
          <a:p>
            <a:endParaRPr lang="en-US" sz="800" b="1" dirty="0">
              <a:solidFill>
                <a:srgbClr val="C00000"/>
              </a:solidFill>
            </a:endParaRPr>
          </a:p>
          <a:p>
            <a:pPr lvl="0"/>
            <a:r>
              <a:rPr lang="en-US" b="1" dirty="0">
                <a:solidFill>
                  <a:srgbClr val="C00000"/>
                </a:solidFill>
              </a:rPr>
              <a:t>Recommendation TTTWO 2026 6</a:t>
            </a:r>
          </a:p>
          <a:p>
            <a:pPr lvl="0"/>
            <a:endParaRPr lang="en-US" sz="800" dirty="0">
              <a:solidFill>
                <a:srgbClr val="000000"/>
              </a:solidFill>
            </a:endParaRPr>
          </a:p>
          <a:p>
            <a:pPr marL="227013" lvl="0" indent="-227013">
              <a:buFont typeface="Arial" panose="020B0604020202020204" pitchFamily="34" charset="0"/>
              <a:buChar char="•"/>
            </a:pPr>
            <a:r>
              <a:rPr lang="en-US" sz="1600" dirty="0">
                <a:solidFill>
                  <a:srgbClr val="000000"/>
                </a:solidFill>
              </a:rPr>
              <a:t>Recommends that TTTWO, in coordination with the ICG Secretariats prepare recommendations on </a:t>
            </a:r>
            <a:r>
              <a:rPr lang="en-US" sz="1600" dirty="0" err="1">
                <a:solidFill>
                  <a:srgbClr val="000000"/>
                </a:solidFill>
              </a:rPr>
              <a:t>harmonised</a:t>
            </a:r>
            <a:r>
              <a:rPr lang="en-US" sz="1600" dirty="0">
                <a:solidFill>
                  <a:srgbClr val="000000"/>
                </a:solidFill>
              </a:rPr>
              <a:t> thresholds, dissemination pathways and related procedures for maritime / NAVAREA messaging for consideration at the next Session.</a:t>
            </a:r>
            <a:endParaRPr lang="en-US" sz="1600" b="1" dirty="0"/>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9849394" cy="369332"/>
          </a:xfrm>
          <a:prstGeom prst="rect">
            <a:avLst/>
          </a:prstGeom>
          <a:solidFill>
            <a:schemeClr val="bg1">
              <a:lumMod val="95000"/>
            </a:schemeClr>
          </a:solidFill>
        </p:spPr>
        <p:txBody>
          <a:bodyPr wrap="square" rtlCol="0">
            <a:spAutoFit/>
          </a:bodyPr>
          <a:lstStyle/>
          <a:p>
            <a:pPr>
              <a:spcAft>
                <a:spcPts val="600"/>
              </a:spcAft>
            </a:pPr>
            <a:r>
              <a:rPr lang="en-US" b="1" u="sng" dirty="0"/>
              <a:t>TSP Bulletins for Maritime Community </a:t>
            </a:r>
            <a:endParaRPr lang="en-US" sz="1750" b="1" u="sng" dirty="0"/>
          </a:p>
        </p:txBody>
      </p:sp>
    </p:spTree>
    <p:extLst>
      <p:ext uri="{BB962C8B-B14F-4D97-AF65-F5344CB8AC3E}">
        <p14:creationId xmlns:p14="http://schemas.microsoft.com/office/powerpoint/2010/main" val="569068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661E0B1-6156-45A9-B7D3-25ABA457CC3F}"/>
              </a:ext>
            </a:extLst>
          </p:cNvPr>
          <p:cNvPicPr>
            <a:picLocks noChangeAspect="1"/>
          </p:cNvPicPr>
          <p:nvPr/>
        </p:nvPicPr>
        <p:blipFill>
          <a:blip r:embed="rId2"/>
          <a:stretch>
            <a:fillRect/>
          </a:stretch>
        </p:blipFill>
        <p:spPr>
          <a:xfrm>
            <a:off x="2936240" y="3585444"/>
            <a:ext cx="2814088" cy="2107354"/>
          </a:xfrm>
          <a:prstGeom prst="rect">
            <a:avLst/>
          </a:prstGeom>
          <a:ln w="12700">
            <a:solidFill>
              <a:schemeClr val="tx1"/>
            </a:solidFill>
          </a:ln>
        </p:spPr>
      </p:pic>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9849394" cy="369332"/>
          </a:xfrm>
          <a:prstGeom prst="rect">
            <a:avLst/>
          </a:prstGeom>
          <a:solidFill>
            <a:schemeClr val="bg1">
              <a:lumMod val="95000"/>
            </a:schemeClr>
          </a:solidFill>
        </p:spPr>
        <p:txBody>
          <a:bodyPr wrap="square" rtlCol="0">
            <a:spAutoFit/>
          </a:bodyPr>
          <a:lstStyle/>
          <a:p>
            <a:pPr>
              <a:spcAft>
                <a:spcPts val="600"/>
              </a:spcAft>
            </a:pPr>
            <a:r>
              <a:rPr lang="en-US" b="1" u="sng" dirty="0"/>
              <a:t>Tsunamis Generated by Volcanoes</a:t>
            </a:r>
            <a:endParaRPr lang="en-US" sz="1750" b="1" u="sng" dirty="0"/>
          </a:p>
        </p:txBody>
      </p:sp>
      <p:pic>
        <p:nvPicPr>
          <p:cNvPr id="6" name="Picture 5">
            <a:extLst>
              <a:ext uri="{FF2B5EF4-FFF2-40B4-BE49-F238E27FC236}">
                <a16:creationId xmlns:a16="http://schemas.microsoft.com/office/drawing/2014/main" id="{65CABDA3-1A7D-4849-8885-89D2F9AFB432}"/>
              </a:ext>
            </a:extLst>
          </p:cNvPr>
          <p:cNvPicPr>
            <a:picLocks noChangeAspect="1"/>
          </p:cNvPicPr>
          <p:nvPr/>
        </p:nvPicPr>
        <p:blipFill>
          <a:blip r:embed="rId3"/>
          <a:stretch>
            <a:fillRect/>
          </a:stretch>
        </p:blipFill>
        <p:spPr>
          <a:xfrm>
            <a:off x="8217697" y="2062320"/>
            <a:ext cx="3400958" cy="1978739"/>
          </a:xfrm>
          <a:prstGeom prst="rect">
            <a:avLst/>
          </a:prstGeom>
        </p:spPr>
      </p:pic>
      <p:sp>
        <p:nvSpPr>
          <p:cNvPr id="7" name="TextBox 6">
            <a:extLst>
              <a:ext uri="{FF2B5EF4-FFF2-40B4-BE49-F238E27FC236}">
                <a16:creationId xmlns:a16="http://schemas.microsoft.com/office/drawing/2014/main" id="{5EC2585C-BAAA-4125-9C10-62F772F71B69}"/>
              </a:ext>
            </a:extLst>
          </p:cNvPr>
          <p:cNvSpPr txBox="1"/>
          <p:nvPr/>
        </p:nvSpPr>
        <p:spPr>
          <a:xfrm>
            <a:off x="8217696" y="1720645"/>
            <a:ext cx="3364703" cy="369332"/>
          </a:xfrm>
          <a:prstGeom prst="rect">
            <a:avLst/>
          </a:prstGeom>
          <a:noFill/>
        </p:spPr>
        <p:txBody>
          <a:bodyPr wrap="square" rtlCol="0">
            <a:spAutoFit/>
          </a:bodyPr>
          <a:lstStyle/>
          <a:p>
            <a:pPr algn="ctr"/>
            <a:r>
              <a:rPr lang="en-US" dirty="0"/>
              <a:t>Volcanic Explosivity Index</a:t>
            </a:r>
          </a:p>
        </p:txBody>
      </p:sp>
      <p:sp>
        <p:nvSpPr>
          <p:cNvPr id="8" name="TextBox 7">
            <a:extLst>
              <a:ext uri="{FF2B5EF4-FFF2-40B4-BE49-F238E27FC236}">
                <a16:creationId xmlns:a16="http://schemas.microsoft.com/office/drawing/2014/main" id="{ABA9CDC7-4D3D-499E-9894-967A82FB89DA}"/>
              </a:ext>
            </a:extLst>
          </p:cNvPr>
          <p:cNvSpPr txBox="1"/>
          <p:nvPr/>
        </p:nvSpPr>
        <p:spPr>
          <a:xfrm>
            <a:off x="8898193" y="4107871"/>
            <a:ext cx="2615380" cy="830997"/>
          </a:xfrm>
          <a:prstGeom prst="rect">
            <a:avLst/>
          </a:prstGeom>
          <a:noFill/>
        </p:spPr>
        <p:txBody>
          <a:bodyPr wrap="square" rtlCol="0">
            <a:spAutoFit/>
          </a:bodyPr>
          <a:lstStyle/>
          <a:p>
            <a:pPr marL="342900" indent="-342900">
              <a:buFont typeface="+mj-lt"/>
              <a:buAutoNum type="arabicPeriod"/>
            </a:pPr>
            <a:r>
              <a:rPr lang="en-US" sz="1200" dirty="0"/>
              <a:t>Source Identification</a:t>
            </a:r>
          </a:p>
          <a:p>
            <a:pPr marL="342900" indent="-342900">
              <a:buFont typeface="+mj-lt"/>
              <a:buAutoNum type="arabicPeriod"/>
            </a:pPr>
            <a:r>
              <a:rPr lang="en-US" sz="1200" dirty="0"/>
              <a:t>Threat Assessment</a:t>
            </a:r>
          </a:p>
          <a:p>
            <a:pPr marL="342900" indent="-342900">
              <a:buFont typeface="+mj-lt"/>
              <a:buAutoNum type="arabicPeriod"/>
            </a:pPr>
            <a:r>
              <a:rPr lang="en-US" sz="1200" dirty="0"/>
              <a:t>Product Generation and Dissemination</a:t>
            </a:r>
          </a:p>
        </p:txBody>
      </p:sp>
      <p:sp>
        <p:nvSpPr>
          <p:cNvPr id="10" name="TextBox 9">
            <a:extLst>
              <a:ext uri="{FF2B5EF4-FFF2-40B4-BE49-F238E27FC236}">
                <a16:creationId xmlns:a16="http://schemas.microsoft.com/office/drawing/2014/main" id="{1AD3D046-BADB-4AE1-AC66-355BB7612D67}"/>
              </a:ext>
            </a:extLst>
          </p:cNvPr>
          <p:cNvSpPr txBox="1"/>
          <p:nvPr/>
        </p:nvSpPr>
        <p:spPr>
          <a:xfrm>
            <a:off x="438914" y="4000150"/>
            <a:ext cx="2948520" cy="523220"/>
          </a:xfrm>
          <a:prstGeom prst="rect">
            <a:avLst/>
          </a:prstGeom>
          <a:solidFill>
            <a:schemeClr val="bg1"/>
          </a:solidFill>
        </p:spPr>
        <p:txBody>
          <a:bodyPr wrap="square" rtlCol="0">
            <a:spAutoFit/>
          </a:bodyPr>
          <a:lstStyle>
            <a:defPPr>
              <a:defRPr lang="en-US"/>
            </a:defPPr>
            <a:lvl1pPr>
              <a:defRPr sz="1400"/>
            </a:lvl1pPr>
          </a:lstStyle>
          <a:p>
            <a:r>
              <a:rPr lang="en-GB" dirty="0"/>
              <a:t>01/15/22 </a:t>
            </a:r>
            <a:r>
              <a:rPr lang="en-GB" dirty="0" err="1"/>
              <a:t>Hunga</a:t>
            </a:r>
            <a:r>
              <a:rPr lang="en-GB" dirty="0"/>
              <a:t> Tonga – </a:t>
            </a:r>
            <a:r>
              <a:rPr lang="en-GB" dirty="0" err="1"/>
              <a:t>Hunga</a:t>
            </a:r>
            <a:r>
              <a:rPr lang="en-GB" dirty="0"/>
              <a:t> </a:t>
            </a:r>
            <a:r>
              <a:rPr lang="en-GB" dirty="0" err="1"/>
              <a:t>Ha`apai</a:t>
            </a:r>
            <a:endParaRPr lang="en-GB" dirty="0"/>
          </a:p>
        </p:txBody>
      </p:sp>
      <p:pic>
        <p:nvPicPr>
          <p:cNvPr id="11" name="Picture 10">
            <a:extLst>
              <a:ext uri="{FF2B5EF4-FFF2-40B4-BE49-F238E27FC236}">
                <a16:creationId xmlns:a16="http://schemas.microsoft.com/office/drawing/2014/main" id="{74B0E11F-8C03-4095-B70C-1AF758D1BD88}"/>
              </a:ext>
            </a:extLst>
          </p:cNvPr>
          <p:cNvPicPr>
            <a:picLocks noChangeAspect="1"/>
          </p:cNvPicPr>
          <p:nvPr/>
        </p:nvPicPr>
        <p:blipFill rotWithShape="1">
          <a:blip r:embed="rId4"/>
          <a:srcRect r="61616"/>
          <a:stretch/>
        </p:blipFill>
        <p:spPr>
          <a:xfrm>
            <a:off x="5944297" y="2165479"/>
            <a:ext cx="2168925" cy="2705783"/>
          </a:xfrm>
          <a:prstGeom prst="rect">
            <a:avLst/>
          </a:prstGeom>
        </p:spPr>
      </p:pic>
      <p:sp>
        <p:nvSpPr>
          <p:cNvPr id="12" name="TextBox 11">
            <a:extLst>
              <a:ext uri="{FF2B5EF4-FFF2-40B4-BE49-F238E27FC236}">
                <a16:creationId xmlns:a16="http://schemas.microsoft.com/office/drawing/2014/main" id="{99B6F716-F132-4BA5-97AE-8C59A8814ACD}"/>
              </a:ext>
            </a:extLst>
          </p:cNvPr>
          <p:cNvSpPr txBox="1"/>
          <p:nvPr/>
        </p:nvSpPr>
        <p:spPr>
          <a:xfrm>
            <a:off x="6187083" y="4871262"/>
            <a:ext cx="1978376" cy="523220"/>
          </a:xfrm>
          <a:prstGeom prst="rect">
            <a:avLst/>
          </a:prstGeom>
          <a:noFill/>
        </p:spPr>
        <p:txBody>
          <a:bodyPr wrap="square">
            <a:spAutoFit/>
          </a:bodyPr>
          <a:lstStyle>
            <a:defPPr>
              <a:defRPr lang="en-US"/>
            </a:defPPr>
            <a:lvl1pPr>
              <a:lnSpc>
                <a:spcPts val="2800"/>
              </a:lnSpc>
              <a:defRPr sz="2800" b="1">
                <a:solidFill>
                  <a:srgbClr val="0069B4"/>
                </a:solidFill>
                <a:effectLst/>
                <a:ea typeface="Times New Roman" panose="02020603050405020304" pitchFamily="18" charset="0"/>
                <a:cs typeface="Angsana New" panose="02020603050405020304" pitchFamily="18" charset="-34"/>
              </a:defRPr>
            </a:lvl1pPr>
          </a:lstStyle>
          <a:p>
            <a:pPr algn="ctr">
              <a:lnSpc>
                <a:spcPct val="100000"/>
              </a:lnSpc>
            </a:pPr>
            <a:r>
              <a:rPr lang="en-GB" sz="1400" b="0" dirty="0">
                <a:solidFill>
                  <a:schemeClr val="accent4">
                    <a:lumMod val="50000"/>
                  </a:schemeClr>
                </a:solidFill>
              </a:rPr>
              <a:t>Lesser Antilles Volcanoes</a:t>
            </a:r>
          </a:p>
        </p:txBody>
      </p:sp>
      <p:sp>
        <p:nvSpPr>
          <p:cNvPr id="14" name="TextBox 13">
            <a:extLst>
              <a:ext uri="{FF2B5EF4-FFF2-40B4-BE49-F238E27FC236}">
                <a16:creationId xmlns:a16="http://schemas.microsoft.com/office/drawing/2014/main" id="{4DE70200-CD78-4C2F-A945-527E27818869}"/>
              </a:ext>
            </a:extLst>
          </p:cNvPr>
          <p:cNvSpPr txBox="1"/>
          <p:nvPr/>
        </p:nvSpPr>
        <p:spPr>
          <a:xfrm>
            <a:off x="6233652" y="1928652"/>
            <a:ext cx="1848464" cy="307777"/>
          </a:xfrm>
          <a:prstGeom prst="rect">
            <a:avLst/>
          </a:prstGeom>
          <a:noFill/>
        </p:spPr>
        <p:txBody>
          <a:bodyPr wrap="square" rtlCol="0">
            <a:spAutoFit/>
          </a:bodyPr>
          <a:lstStyle/>
          <a:p>
            <a:pPr algn="ctr"/>
            <a:r>
              <a:rPr lang="en-US" sz="1400" dirty="0"/>
              <a:t>VONUT TEWS </a:t>
            </a:r>
          </a:p>
        </p:txBody>
      </p:sp>
      <p:pic>
        <p:nvPicPr>
          <p:cNvPr id="9" name="Picture 8">
            <a:extLst>
              <a:ext uri="{FF2B5EF4-FFF2-40B4-BE49-F238E27FC236}">
                <a16:creationId xmlns:a16="http://schemas.microsoft.com/office/drawing/2014/main" id="{A3E757E4-47EE-4201-A7E8-74102E4F8700}"/>
              </a:ext>
            </a:extLst>
          </p:cNvPr>
          <p:cNvPicPr>
            <a:picLocks noChangeAspect="1"/>
          </p:cNvPicPr>
          <p:nvPr/>
        </p:nvPicPr>
        <p:blipFill>
          <a:blip r:embed="rId5"/>
          <a:stretch>
            <a:fillRect/>
          </a:stretch>
        </p:blipFill>
        <p:spPr>
          <a:xfrm>
            <a:off x="573346" y="1928653"/>
            <a:ext cx="2814088" cy="2112406"/>
          </a:xfrm>
          <a:prstGeom prst="rect">
            <a:avLst/>
          </a:prstGeom>
        </p:spPr>
      </p:pic>
      <p:sp>
        <p:nvSpPr>
          <p:cNvPr id="15" name="TextBox 14">
            <a:extLst>
              <a:ext uri="{FF2B5EF4-FFF2-40B4-BE49-F238E27FC236}">
                <a16:creationId xmlns:a16="http://schemas.microsoft.com/office/drawing/2014/main" id="{9C090E09-8761-4591-9004-17A8E08F09BA}"/>
              </a:ext>
            </a:extLst>
          </p:cNvPr>
          <p:cNvSpPr txBox="1"/>
          <p:nvPr/>
        </p:nvSpPr>
        <p:spPr>
          <a:xfrm>
            <a:off x="3548965" y="3010811"/>
            <a:ext cx="2168006" cy="523220"/>
          </a:xfrm>
          <a:prstGeom prst="rect">
            <a:avLst/>
          </a:prstGeom>
          <a:noFill/>
        </p:spPr>
        <p:txBody>
          <a:bodyPr wrap="square" rtlCol="0">
            <a:spAutoFit/>
          </a:bodyPr>
          <a:lstStyle/>
          <a:p>
            <a:r>
              <a:rPr lang="en-US" sz="1400" dirty="0"/>
              <a:t>Tsunami Early Warning System for Stromboli</a:t>
            </a:r>
          </a:p>
        </p:txBody>
      </p:sp>
      <p:sp>
        <p:nvSpPr>
          <p:cNvPr id="16" name="TextBox 15">
            <a:extLst>
              <a:ext uri="{FF2B5EF4-FFF2-40B4-BE49-F238E27FC236}">
                <a16:creationId xmlns:a16="http://schemas.microsoft.com/office/drawing/2014/main" id="{D99545B3-98AF-4962-9D74-A22C4F32B057}"/>
              </a:ext>
            </a:extLst>
          </p:cNvPr>
          <p:cNvSpPr txBox="1"/>
          <p:nvPr/>
        </p:nvSpPr>
        <p:spPr>
          <a:xfrm>
            <a:off x="6340248" y="5538909"/>
            <a:ext cx="1672045" cy="307777"/>
          </a:xfrm>
          <a:prstGeom prst="rect">
            <a:avLst/>
          </a:prstGeom>
          <a:noFill/>
        </p:spPr>
        <p:txBody>
          <a:bodyPr wrap="square" rtlCol="0">
            <a:spAutoFit/>
          </a:bodyPr>
          <a:lstStyle/>
          <a:p>
            <a:pPr algn="ctr"/>
            <a:r>
              <a:rPr lang="en-US" sz="1400" b="1" dirty="0"/>
              <a:t>CARIBE-EWS</a:t>
            </a:r>
          </a:p>
        </p:txBody>
      </p:sp>
      <p:sp>
        <p:nvSpPr>
          <p:cNvPr id="17" name="TextBox 16">
            <a:extLst>
              <a:ext uri="{FF2B5EF4-FFF2-40B4-BE49-F238E27FC236}">
                <a16:creationId xmlns:a16="http://schemas.microsoft.com/office/drawing/2014/main" id="{A56969F9-C304-4352-929C-DAC3AE21ED23}"/>
              </a:ext>
            </a:extLst>
          </p:cNvPr>
          <p:cNvSpPr txBox="1"/>
          <p:nvPr/>
        </p:nvSpPr>
        <p:spPr>
          <a:xfrm>
            <a:off x="1067678" y="4369480"/>
            <a:ext cx="1672045" cy="307777"/>
          </a:xfrm>
          <a:prstGeom prst="rect">
            <a:avLst/>
          </a:prstGeom>
          <a:noFill/>
        </p:spPr>
        <p:txBody>
          <a:bodyPr wrap="square" rtlCol="0">
            <a:spAutoFit/>
          </a:bodyPr>
          <a:lstStyle/>
          <a:p>
            <a:pPr algn="ctr"/>
            <a:r>
              <a:rPr lang="en-US" sz="1400" b="1" dirty="0"/>
              <a:t>PTWS</a:t>
            </a:r>
          </a:p>
        </p:txBody>
      </p:sp>
      <p:sp>
        <p:nvSpPr>
          <p:cNvPr id="18" name="TextBox 17">
            <a:extLst>
              <a:ext uri="{FF2B5EF4-FFF2-40B4-BE49-F238E27FC236}">
                <a16:creationId xmlns:a16="http://schemas.microsoft.com/office/drawing/2014/main" id="{33F22B16-452A-474B-819A-FB9F45CF21F3}"/>
              </a:ext>
            </a:extLst>
          </p:cNvPr>
          <p:cNvSpPr txBox="1"/>
          <p:nvPr/>
        </p:nvSpPr>
        <p:spPr>
          <a:xfrm>
            <a:off x="9087663" y="5231132"/>
            <a:ext cx="1672045" cy="307777"/>
          </a:xfrm>
          <a:prstGeom prst="rect">
            <a:avLst/>
          </a:prstGeom>
          <a:noFill/>
        </p:spPr>
        <p:txBody>
          <a:bodyPr wrap="square" rtlCol="0">
            <a:spAutoFit/>
          </a:bodyPr>
          <a:lstStyle/>
          <a:p>
            <a:pPr algn="ctr"/>
            <a:r>
              <a:rPr lang="en-US" sz="1400" b="1" dirty="0"/>
              <a:t>IOTWMS</a:t>
            </a:r>
          </a:p>
        </p:txBody>
      </p:sp>
      <p:sp>
        <p:nvSpPr>
          <p:cNvPr id="19" name="TextBox 18">
            <a:extLst>
              <a:ext uri="{FF2B5EF4-FFF2-40B4-BE49-F238E27FC236}">
                <a16:creationId xmlns:a16="http://schemas.microsoft.com/office/drawing/2014/main" id="{806E7994-A11C-40F9-A7E2-A6C1ED59A7A3}"/>
              </a:ext>
            </a:extLst>
          </p:cNvPr>
          <p:cNvSpPr txBox="1"/>
          <p:nvPr/>
        </p:nvSpPr>
        <p:spPr>
          <a:xfrm>
            <a:off x="3622330" y="5744211"/>
            <a:ext cx="1672045" cy="307777"/>
          </a:xfrm>
          <a:prstGeom prst="rect">
            <a:avLst/>
          </a:prstGeom>
          <a:noFill/>
        </p:spPr>
        <p:txBody>
          <a:bodyPr wrap="square" rtlCol="0">
            <a:spAutoFit/>
          </a:bodyPr>
          <a:lstStyle/>
          <a:p>
            <a:pPr algn="ctr"/>
            <a:r>
              <a:rPr lang="en-US" sz="1400" b="1" dirty="0"/>
              <a:t>NEAMTWS</a:t>
            </a:r>
          </a:p>
        </p:txBody>
      </p:sp>
      <p:pic>
        <p:nvPicPr>
          <p:cNvPr id="20" name="Picture 19">
            <a:extLst>
              <a:ext uri="{FF2B5EF4-FFF2-40B4-BE49-F238E27FC236}">
                <a16:creationId xmlns:a16="http://schemas.microsoft.com/office/drawing/2014/main" id="{6822F849-4579-49B1-B364-9E3002292E4B}"/>
              </a:ext>
            </a:extLst>
          </p:cNvPr>
          <p:cNvPicPr>
            <a:picLocks noChangeAspect="1"/>
          </p:cNvPicPr>
          <p:nvPr/>
        </p:nvPicPr>
        <p:blipFill>
          <a:blip r:embed="rId6"/>
          <a:stretch>
            <a:fillRect/>
          </a:stretch>
        </p:blipFill>
        <p:spPr>
          <a:xfrm>
            <a:off x="920769" y="4803785"/>
            <a:ext cx="1308771" cy="1308771"/>
          </a:xfrm>
          <a:prstGeom prst="rect">
            <a:avLst/>
          </a:prstGeom>
        </p:spPr>
      </p:pic>
    </p:spTree>
    <p:extLst>
      <p:ext uri="{BB962C8B-B14F-4D97-AF65-F5344CB8AC3E}">
        <p14:creationId xmlns:p14="http://schemas.microsoft.com/office/powerpoint/2010/main" val="197206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3" name="TextBox 2">
            <a:extLst>
              <a:ext uri="{FF2B5EF4-FFF2-40B4-BE49-F238E27FC236}">
                <a16:creationId xmlns:a16="http://schemas.microsoft.com/office/drawing/2014/main" id="{5CE82F02-FEA0-45B2-BAB0-D56BB5CBA748}"/>
              </a:ext>
            </a:extLst>
          </p:cNvPr>
          <p:cNvSpPr txBox="1"/>
          <p:nvPr/>
        </p:nvSpPr>
        <p:spPr>
          <a:xfrm>
            <a:off x="557349" y="1645913"/>
            <a:ext cx="9849394" cy="4093428"/>
          </a:xfrm>
          <a:prstGeom prst="rect">
            <a:avLst/>
          </a:prstGeom>
          <a:solidFill>
            <a:schemeClr val="bg1">
              <a:lumMod val="95000"/>
            </a:schemeClr>
          </a:solidFill>
        </p:spPr>
        <p:txBody>
          <a:bodyPr wrap="square" rtlCol="0">
            <a:spAutoFit/>
          </a:bodyPr>
          <a:lstStyle/>
          <a:p>
            <a:pPr marL="227013" indent="-227013">
              <a:buFont typeface="Arial" panose="020B0604020202020204" pitchFamily="34" charset="0"/>
              <a:buChar char="•"/>
            </a:pPr>
            <a:r>
              <a:rPr lang="en-US" sz="1600" i="1" dirty="0"/>
              <a:t>Recalling the IOC-33 instruction that ICGs develop SOPs for volcanoes with tsunamigenic potential</a:t>
            </a:r>
          </a:p>
          <a:p>
            <a:pPr marL="227013" indent="-227013">
              <a:buFont typeface="Arial" panose="020B0604020202020204" pitchFamily="34" charset="0"/>
              <a:buChar char="•"/>
            </a:pPr>
            <a:r>
              <a:rPr lang="en-US" sz="1600" i="1" dirty="0"/>
              <a:t>Noting with appreciation that IOC TGV webinars held in April 2025, the progress reported across the ICGs in establishing basins specific procedures,</a:t>
            </a:r>
          </a:p>
          <a:p>
            <a:pPr marL="227013" indent="-227013">
              <a:buFont typeface="Arial" panose="020B0604020202020204" pitchFamily="34" charset="0"/>
              <a:buChar char="•"/>
            </a:pPr>
            <a:r>
              <a:rPr lang="en-US" sz="1600" i="1" dirty="0"/>
              <a:t>Further noting the continued reliance of many TSPs on sea-level observations as initial trigger for early warning of TGVs and encourage strengthened collaboration of ICG TSPs with the Volcano Observatories,</a:t>
            </a:r>
          </a:p>
          <a:p>
            <a:endParaRPr lang="en-US" sz="800" b="1" dirty="0">
              <a:solidFill>
                <a:srgbClr val="C00000"/>
              </a:solidFill>
            </a:endParaRPr>
          </a:p>
          <a:p>
            <a:r>
              <a:rPr lang="en-US" b="1" dirty="0">
                <a:solidFill>
                  <a:srgbClr val="C00000"/>
                </a:solidFill>
              </a:rPr>
              <a:t>Recommendation TTTWO 2026 7</a:t>
            </a:r>
          </a:p>
          <a:p>
            <a:endParaRPr lang="en-US" sz="800" dirty="0"/>
          </a:p>
          <a:p>
            <a:pPr marL="227013" indent="-227013">
              <a:buFont typeface="Arial" panose="020B0604020202020204" pitchFamily="34" charset="0"/>
              <a:buChar char="•"/>
            </a:pPr>
            <a:r>
              <a:rPr lang="en-US" sz="1600" dirty="0"/>
              <a:t>Recommend that IOC Member States facilitate and strengthen operational linkages between their Volcano Observatories, VAACs, NTWCs and ICG TSPs for exchange of expertise and data required to strengthen operational early warning procedures for TGVs.</a:t>
            </a:r>
          </a:p>
          <a:p>
            <a:endParaRPr lang="en-US" sz="800" b="1" dirty="0">
              <a:solidFill>
                <a:srgbClr val="C00000"/>
              </a:solidFill>
            </a:endParaRPr>
          </a:p>
          <a:p>
            <a:pPr lvl="0"/>
            <a:r>
              <a:rPr lang="en-US" b="1" dirty="0">
                <a:solidFill>
                  <a:srgbClr val="C00000"/>
                </a:solidFill>
              </a:rPr>
              <a:t>Recommendation TTTWO 2026 8</a:t>
            </a:r>
          </a:p>
          <a:p>
            <a:pPr lvl="0"/>
            <a:endParaRPr lang="en-US" sz="800" dirty="0">
              <a:solidFill>
                <a:srgbClr val="000000"/>
              </a:solidFill>
            </a:endParaRPr>
          </a:p>
          <a:p>
            <a:pPr marL="227013" lvl="0" indent="-227013">
              <a:buFont typeface="Arial" panose="020B0604020202020204" pitchFamily="34" charset="0"/>
              <a:buChar char="•"/>
            </a:pPr>
            <a:r>
              <a:rPr lang="en-US" sz="1600" dirty="0">
                <a:solidFill>
                  <a:srgbClr val="000000"/>
                </a:solidFill>
              </a:rPr>
              <a:t>Welcoming the participation of World </a:t>
            </a:r>
            <a:r>
              <a:rPr lang="en-US" sz="1600" dirty="0" err="1">
                <a:solidFill>
                  <a:srgbClr val="000000"/>
                </a:solidFill>
              </a:rPr>
              <a:t>Organisation</a:t>
            </a:r>
            <a:r>
              <a:rPr lang="en-US" sz="1600" dirty="0">
                <a:solidFill>
                  <a:srgbClr val="000000"/>
                </a:solidFill>
              </a:rPr>
              <a:t> of Volcano Observatories (WOVO) Chair in the TTTWO, requests to facilitate two-way collaborations between the ICG TSPs and Volcano Observatories, and programs of the IOC Tsunami Early Warning System and WOVO.</a:t>
            </a:r>
            <a:endParaRPr lang="en-US" sz="1600" b="1" dirty="0"/>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9849394" cy="369332"/>
          </a:xfrm>
          <a:prstGeom prst="rect">
            <a:avLst/>
          </a:prstGeom>
          <a:solidFill>
            <a:schemeClr val="bg1">
              <a:lumMod val="95000"/>
            </a:schemeClr>
          </a:solidFill>
        </p:spPr>
        <p:txBody>
          <a:bodyPr wrap="square" rtlCol="0">
            <a:spAutoFit/>
          </a:bodyPr>
          <a:lstStyle/>
          <a:p>
            <a:pPr>
              <a:spcAft>
                <a:spcPts val="600"/>
              </a:spcAft>
            </a:pPr>
            <a:r>
              <a:rPr lang="en-US" b="1" u="sng" dirty="0"/>
              <a:t>Tsunamis Generated by Volcanoes</a:t>
            </a:r>
            <a:endParaRPr lang="en-US" sz="1750" b="1" u="sng" dirty="0"/>
          </a:p>
        </p:txBody>
      </p:sp>
    </p:spTree>
    <p:extLst>
      <p:ext uri="{BB962C8B-B14F-4D97-AF65-F5344CB8AC3E}">
        <p14:creationId xmlns:p14="http://schemas.microsoft.com/office/powerpoint/2010/main" val="4224463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3" name="TextBox 2">
            <a:extLst>
              <a:ext uri="{FF2B5EF4-FFF2-40B4-BE49-F238E27FC236}">
                <a16:creationId xmlns:a16="http://schemas.microsoft.com/office/drawing/2014/main" id="{5CE82F02-FEA0-45B2-BAB0-D56BB5CBA748}"/>
              </a:ext>
            </a:extLst>
          </p:cNvPr>
          <p:cNvSpPr txBox="1"/>
          <p:nvPr/>
        </p:nvSpPr>
        <p:spPr>
          <a:xfrm>
            <a:off x="557349" y="1645913"/>
            <a:ext cx="9849394" cy="1723549"/>
          </a:xfrm>
          <a:prstGeom prst="rect">
            <a:avLst/>
          </a:prstGeom>
          <a:solidFill>
            <a:schemeClr val="bg1">
              <a:lumMod val="95000"/>
            </a:schemeClr>
          </a:solidFill>
        </p:spPr>
        <p:txBody>
          <a:bodyPr wrap="square" rtlCol="0">
            <a:spAutoFit/>
          </a:bodyPr>
          <a:lstStyle/>
          <a:p>
            <a:endParaRPr lang="en-US" sz="800" b="1" dirty="0">
              <a:solidFill>
                <a:srgbClr val="C00000"/>
              </a:solidFill>
            </a:endParaRPr>
          </a:p>
          <a:p>
            <a:r>
              <a:rPr lang="en-US" b="1" dirty="0">
                <a:solidFill>
                  <a:srgbClr val="C00000"/>
                </a:solidFill>
              </a:rPr>
              <a:t>Recommendation TTTWO 2026 9</a:t>
            </a:r>
          </a:p>
          <a:p>
            <a:endParaRPr lang="en-US" sz="800" dirty="0"/>
          </a:p>
          <a:p>
            <a:pPr marL="227013" indent="-227013">
              <a:buFont typeface="Arial" panose="020B0604020202020204" pitchFamily="34" charset="0"/>
              <a:buChar char="•"/>
            </a:pPr>
            <a:r>
              <a:rPr lang="en-US" sz="1600" dirty="0"/>
              <a:t>Recommends that TTTWO, in coordination with the ICG Experts, Secretariats and WOVO Experts, prepare a concise document outlining procedures followed in different TSPs, operational linkages with VAACs, VOs, </a:t>
            </a:r>
            <a:r>
              <a:rPr lang="en-US" sz="1600" dirty="0" err="1"/>
              <a:t>harmonised</a:t>
            </a:r>
            <a:r>
              <a:rPr lang="en-US" sz="1600" dirty="0"/>
              <a:t> methods, formats and operational procedures for strengthening early warning of TGVs for consideration at the next Session.</a:t>
            </a:r>
          </a:p>
          <a:p>
            <a:endParaRPr lang="en-US" sz="800" b="1" dirty="0">
              <a:solidFill>
                <a:srgbClr val="C00000"/>
              </a:solidFill>
            </a:endParaRPr>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9849394" cy="369332"/>
          </a:xfrm>
          <a:prstGeom prst="rect">
            <a:avLst/>
          </a:prstGeom>
          <a:solidFill>
            <a:schemeClr val="bg1">
              <a:lumMod val="95000"/>
            </a:schemeClr>
          </a:solidFill>
        </p:spPr>
        <p:txBody>
          <a:bodyPr wrap="square" rtlCol="0">
            <a:spAutoFit/>
          </a:bodyPr>
          <a:lstStyle/>
          <a:p>
            <a:pPr>
              <a:spcAft>
                <a:spcPts val="600"/>
              </a:spcAft>
            </a:pPr>
            <a:r>
              <a:rPr lang="en-US" b="1" u="sng" dirty="0"/>
              <a:t>Tsunamis Generated by Volcanoes (continued)</a:t>
            </a:r>
            <a:endParaRPr lang="en-US" sz="1750" b="1" u="sng" dirty="0"/>
          </a:p>
        </p:txBody>
      </p:sp>
    </p:spTree>
    <p:extLst>
      <p:ext uri="{BB962C8B-B14F-4D97-AF65-F5344CB8AC3E}">
        <p14:creationId xmlns:p14="http://schemas.microsoft.com/office/powerpoint/2010/main" val="26103815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9849394" cy="369332"/>
          </a:xfrm>
          <a:prstGeom prst="rect">
            <a:avLst/>
          </a:prstGeom>
          <a:solidFill>
            <a:schemeClr val="bg1">
              <a:lumMod val="95000"/>
            </a:schemeClr>
          </a:solidFill>
        </p:spPr>
        <p:txBody>
          <a:bodyPr wrap="square" rtlCol="0">
            <a:spAutoFit/>
          </a:bodyPr>
          <a:lstStyle/>
          <a:p>
            <a:pPr>
              <a:spcAft>
                <a:spcPts val="600"/>
              </a:spcAft>
            </a:pPr>
            <a:r>
              <a:rPr lang="en-US" b="1" u="sng" dirty="0"/>
              <a:t>Optimal Monitoring Networks – OBP, SMART, GREAT</a:t>
            </a:r>
            <a:endParaRPr lang="en-US" sz="1750" b="1" u="sng" dirty="0"/>
          </a:p>
        </p:txBody>
      </p:sp>
      <p:pic>
        <p:nvPicPr>
          <p:cNvPr id="5" name="Picture 4">
            <a:extLst>
              <a:ext uri="{FF2B5EF4-FFF2-40B4-BE49-F238E27FC236}">
                <a16:creationId xmlns:a16="http://schemas.microsoft.com/office/drawing/2014/main" id="{43C9541D-C898-44B6-A5CB-7F8C4E9EF45E}"/>
              </a:ext>
            </a:extLst>
          </p:cNvPr>
          <p:cNvPicPr>
            <a:picLocks noChangeAspect="1"/>
          </p:cNvPicPr>
          <p:nvPr/>
        </p:nvPicPr>
        <p:blipFill>
          <a:blip r:embed="rId2"/>
          <a:stretch>
            <a:fillRect/>
          </a:stretch>
        </p:blipFill>
        <p:spPr>
          <a:xfrm>
            <a:off x="628702" y="1787701"/>
            <a:ext cx="3530185" cy="3167757"/>
          </a:xfrm>
          <a:prstGeom prst="rect">
            <a:avLst/>
          </a:prstGeom>
        </p:spPr>
      </p:pic>
      <p:grpSp>
        <p:nvGrpSpPr>
          <p:cNvPr id="8" name="Group 7">
            <a:extLst>
              <a:ext uri="{FF2B5EF4-FFF2-40B4-BE49-F238E27FC236}">
                <a16:creationId xmlns:a16="http://schemas.microsoft.com/office/drawing/2014/main" id="{54EF652C-301E-49FE-8152-6332DACDDA2F}"/>
              </a:ext>
            </a:extLst>
          </p:cNvPr>
          <p:cNvGrpSpPr>
            <a:grpSpLocks noChangeAspect="1"/>
          </p:cNvGrpSpPr>
          <p:nvPr/>
        </p:nvGrpSpPr>
        <p:grpSpPr>
          <a:xfrm>
            <a:off x="4387977" y="1787701"/>
            <a:ext cx="7623526" cy="2794131"/>
            <a:chOff x="202641" y="1569261"/>
            <a:chExt cx="11786718" cy="4320000"/>
          </a:xfrm>
        </p:grpSpPr>
        <p:pic>
          <p:nvPicPr>
            <p:cNvPr id="6" name="Picture 5" descr="A map of the ocean&#10;&#10;AI-generated content may be incorrect.">
              <a:extLst>
                <a:ext uri="{FF2B5EF4-FFF2-40B4-BE49-F238E27FC236}">
                  <a16:creationId xmlns:a16="http://schemas.microsoft.com/office/drawing/2014/main" id="{15552DDE-94BE-4E4B-B450-F3976539B83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05512" y="1569261"/>
              <a:ext cx="5783847" cy="4320000"/>
            </a:xfrm>
            <a:prstGeom prst="rect">
              <a:avLst/>
            </a:prstGeom>
          </p:spPr>
        </p:pic>
        <p:pic>
          <p:nvPicPr>
            <p:cNvPr id="7" name="Picture 6" descr="A map of the true wavefield&#10;&#10;AI-generated content may be incorrect.">
              <a:extLst>
                <a:ext uri="{FF2B5EF4-FFF2-40B4-BE49-F238E27FC236}">
                  <a16:creationId xmlns:a16="http://schemas.microsoft.com/office/drawing/2014/main" id="{EBD2BE76-34EA-4B2A-B60A-D4C4EF9C9A5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2641" y="1569261"/>
              <a:ext cx="5783848" cy="4320000"/>
            </a:xfrm>
            <a:prstGeom prst="rect">
              <a:avLst/>
            </a:prstGeom>
          </p:spPr>
        </p:pic>
      </p:grpSp>
    </p:spTree>
    <p:extLst>
      <p:ext uri="{BB962C8B-B14F-4D97-AF65-F5344CB8AC3E}">
        <p14:creationId xmlns:p14="http://schemas.microsoft.com/office/powerpoint/2010/main" val="1755228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11077304" cy="369332"/>
          </a:xfrm>
          <a:prstGeom prst="rect">
            <a:avLst/>
          </a:prstGeom>
          <a:solidFill>
            <a:schemeClr val="bg1">
              <a:lumMod val="95000"/>
            </a:schemeClr>
          </a:solidFill>
        </p:spPr>
        <p:txBody>
          <a:bodyPr wrap="square" rtlCol="0">
            <a:spAutoFit/>
          </a:bodyPr>
          <a:lstStyle/>
          <a:p>
            <a:pPr>
              <a:spcAft>
                <a:spcPts val="600"/>
              </a:spcAft>
            </a:pPr>
            <a:r>
              <a:rPr lang="en-US" b="1" u="sng" dirty="0"/>
              <a:t>Optimal Monitoring Networks – OBP, SMART, GREAT</a:t>
            </a:r>
            <a:endParaRPr lang="en-US" sz="1750" b="1" u="sng" dirty="0"/>
          </a:p>
        </p:txBody>
      </p:sp>
      <p:pic>
        <p:nvPicPr>
          <p:cNvPr id="3" name="Picture 2">
            <a:extLst>
              <a:ext uri="{FF2B5EF4-FFF2-40B4-BE49-F238E27FC236}">
                <a16:creationId xmlns:a16="http://schemas.microsoft.com/office/drawing/2014/main" id="{CCC21897-8051-4380-A8CE-4ED823EC06D9}"/>
              </a:ext>
            </a:extLst>
          </p:cNvPr>
          <p:cNvPicPr>
            <a:picLocks noChangeAspect="1"/>
          </p:cNvPicPr>
          <p:nvPr/>
        </p:nvPicPr>
        <p:blipFill>
          <a:blip r:embed="rId2"/>
          <a:stretch>
            <a:fillRect/>
          </a:stretch>
        </p:blipFill>
        <p:spPr>
          <a:xfrm>
            <a:off x="557348" y="1759516"/>
            <a:ext cx="6040097" cy="3079100"/>
          </a:xfrm>
          <a:prstGeom prst="rect">
            <a:avLst/>
          </a:prstGeom>
        </p:spPr>
      </p:pic>
      <p:sp>
        <p:nvSpPr>
          <p:cNvPr id="9" name="TextBox 8">
            <a:extLst>
              <a:ext uri="{FF2B5EF4-FFF2-40B4-BE49-F238E27FC236}">
                <a16:creationId xmlns:a16="http://schemas.microsoft.com/office/drawing/2014/main" id="{D749B4A6-9653-4059-9D4D-98F63207FBC1}"/>
              </a:ext>
            </a:extLst>
          </p:cNvPr>
          <p:cNvSpPr txBox="1"/>
          <p:nvPr/>
        </p:nvSpPr>
        <p:spPr>
          <a:xfrm>
            <a:off x="0" y="4899480"/>
            <a:ext cx="6819900" cy="523220"/>
          </a:xfrm>
          <a:prstGeom prst="rect">
            <a:avLst/>
          </a:prstGeom>
          <a:noFill/>
        </p:spPr>
        <p:txBody>
          <a:bodyPr wrap="square" rtlCol="0">
            <a:spAutoFit/>
          </a:bodyPr>
          <a:lstStyle/>
          <a:p>
            <a:pPr algn="ctr"/>
            <a:r>
              <a:rPr lang="en-US" sz="1400" dirty="0"/>
              <a:t>Submarine telecommunication cables – a potential tsunami sensing network</a:t>
            </a:r>
          </a:p>
          <a:p>
            <a:pPr algn="ctr"/>
            <a:r>
              <a:rPr lang="en-US" sz="1400" dirty="0"/>
              <a:t>IOC-ITU-WMO Joint Task Force on SMART Cables</a:t>
            </a:r>
          </a:p>
        </p:txBody>
      </p:sp>
      <p:pic>
        <p:nvPicPr>
          <p:cNvPr id="10" name="Picture 9">
            <a:extLst>
              <a:ext uri="{FF2B5EF4-FFF2-40B4-BE49-F238E27FC236}">
                <a16:creationId xmlns:a16="http://schemas.microsoft.com/office/drawing/2014/main" id="{AF43BF2B-FCBB-49BC-84E2-13320C15CB1B}"/>
              </a:ext>
            </a:extLst>
          </p:cNvPr>
          <p:cNvPicPr>
            <a:picLocks noChangeAspect="1"/>
          </p:cNvPicPr>
          <p:nvPr/>
        </p:nvPicPr>
        <p:blipFill rotWithShape="1">
          <a:blip r:embed="rId3"/>
          <a:srcRect l="25108" t="15359" r="5135" b="26204"/>
          <a:stretch/>
        </p:blipFill>
        <p:spPr>
          <a:xfrm>
            <a:off x="7379628" y="3109694"/>
            <a:ext cx="3960055" cy="1937719"/>
          </a:xfrm>
          <a:prstGeom prst="rect">
            <a:avLst/>
          </a:prstGeom>
        </p:spPr>
      </p:pic>
      <p:sp>
        <p:nvSpPr>
          <p:cNvPr id="12" name="TextBox 11">
            <a:extLst>
              <a:ext uri="{FF2B5EF4-FFF2-40B4-BE49-F238E27FC236}">
                <a16:creationId xmlns:a16="http://schemas.microsoft.com/office/drawing/2014/main" id="{24D5904A-B886-41C6-AF3E-928C7D508F1D}"/>
              </a:ext>
            </a:extLst>
          </p:cNvPr>
          <p:cNvSpPr txBox="1"/>
          <p:nvPr/>
        </p:nvSpPr>
        <p:spPr>
          <a:xfrm>
            <a:off x="7390817" y="5036443"/>
            <a:ext cx="4163286" cy="523220"/>
          </a:xfrm>
          <a:prstGeom prst="rect">
            <a:avLst/>
          </a:prstGeom>
          <a:noFill/>
        </p:spPr>
        <p:txBody>
          <a:bodyPr wrap="square" rtlCol="0">
            <a:spAutoFit/>
          </a:bodyPr>
          <a:lstStyle/>
          <a:p>
            <a:pPr algn="ctr"/>
            <a:r>
              <a:rPr lang="en-US" sz="1400" dirty="0"/>
              <a:t>Use of acoustic-gravity waves recorded on hydrophones to calculate tsunami size</a:t>
            </a:r>
          </a:p>
        </p:txBody>
      </p:sp>
      <p:sp>
        <p:nvSpPr>
          <p:cNvPr id="13" name="TextBox 12">
            <a:extLst>
              <a:ext uri="{FF2B5EF4-FFF2-40B4-BE49-F238E27FC236}">
                <a16:creationId xmlns:a16="http://schemas.microsoft.com/office/drawing/2014/main" id="{3572560D-5683-4B69-B33C-F50ED830D5E2}"/>
              </a:ext>
            </a:extLst>
          </p:cNvPr>
          <p:cNvSpPr txBox="1"/>
          <p:nvPr/>
        </p:nvSpPr>
        <p:spPr>
          <a:xfrm>
            <a:off x="7816645" y="5577840"/>
            <a:ext cx="3311627" cy="369332"/>
          </a:xfrm>
          <a:prstGeom prst="rect">
            <a:avLst/>
          </a:prstGeom>
          <a:noFill/>
        </p:spPr>
        <p:txBody>
          <a:bodyPr wrap="square" rtlCol="0">
            <a:spAutoFit/>
          </a:bodyPr>
          <a:lstStyle/>
          <a:p>
            <a:pPr algn="ctr"/>
            <a:r>
              <a:rPr lang="en-US" b="1" dirty="0"/>
              <a:t>GREAT</a:t>
            </a:r>
          </a:p>
        </p:txBody>
      </p:sp>
      <p:sp>
        <p:nvSpPr>
          <p:cNvPr id="14" name="TextBox 13">
            <a:extLst>
              <a:ext uri="{FF2B5EF4-FFF2-40B4-BE49-F238E27FC236}">
                <a16:creationId xmlns:a16="http://schemas.microsoft.com/office/drawing/2014/main" id="{CF9CB7AD-D39A-40D6-AE24-631EF8775C9F}"/>
              </a:ext>
            </a:extLst>
          </p:cNvPr>
          <p:cNvSpPr txBox="1"/>
          <p:nvPr/>
        </p:nvSpPr>
        <p:spPr>
          <a:xfrm>
            <a:off x="1754136" y="5577840"/>
            <a:ext cx="3311627" cy="369332"/>
          </a:xfrm>
          <a:prstGeom prst="rect">
            <a:avLst/>
          </a:prstGeom>
          <a:noFill/>
        </p:spPr>
        <p:txBody>
          <a:bodyPr wrap="square" rtlCol="0">
            <a:spAutoFit/>
          </a:bodyPr>
          <a:lstStyle/>
          <a:p>
            <a:pPr algn="ctr"/>
            <a:r>
              <a:rPr lang="en-US" b="1" dirty="0"/>
              <a:t>SMART</a:t>
            </a:r>
          </a:p>
        </p:txBody>
      </p:sp>
      <p:pic>
        <p:nvPicPr>
          <p:cNvPr id="16" name="Picture 15">
            <a:extLst>
              <a:ext uri="{FF2B5EF4-FFF2-40B4-BE49-F238E27FC236}">
                <a16:creationId xmlns:a16="http://schemas.microsoft.com/office/drawing/2014/main" id="{689A065A-7EE5-4F2D-8B08-8A5A946FFA90}"/>
              </a:ext>
            </a:extLst>
          </p:cNvPr>
          <p:cNvPicPr>
            <a:picLocks noChangeAspect="1"/>
          </p:cNvPicPr>
          <p:nvPr/>
        </p:nvPicPr>
        <p:blipFill rotWithShape="1">
          <a:blip r:embed="rId4"/>
          <a:srcRect l="31856" t="53539" r="13305" b="14058"/>
          <a:stretch/>
        </p:blipFill>
        <p:spPr>
          <a:xfrm>
            <a:off x="7159083" y="1785365"/>
            <a:ext cx="4395020" cy="1411582"/>
          </a:xfrm>
          <a:prstGeom prst="rect">
            <a:avLst/>
          </a:prstGeom>
          <a:ln w="12700">
            <a:solidFill>
              <a:schemeClr val="tx1"/>
            </a:solidFill>
          </a:ln>
        </p:spPr>
      </p:pic>
    </p:spTree>
    <p:extLst>
      <p:ext uri="{BB962C8B-B14F-4D97-AF65-F5344CB8AC3E}">
        <p14:creationId xmlns:p14="http://schemas.microsoft.com/office/powerpoint/2010/main" val="28077004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3" name="TextBox 2">
            <a:extLst>
              <a:ext uri="{FF2B5EF4-FFF2-40B4-BE49-F238E27FC236}">
                <a16:creationId xmlns:a16="http://schemas.microsoft.com/office/drawing/2014/main" id="{5CE82F02-FEA0-45B2-BAB0-D56BB5CBA748}"/>
              </a:ext>
            </a:extLst>
          </p:cNvPr>
          <p:cNvSpPr txBox="1"/>
          <p:nvPr/>
        </p:nvSpPr>
        <p:spPr>
          <a:xfrm>
            <a:off x="557349" y="1645913"/>
            <a:ext cx="9849394" cy="3939540"/>
          </a:xfrm>
          <a:prstGeom prst="rect">
            <a:avLst/>
          </a:prstGeom>
          <a:solidFill>
            <a:schemeClr val="bg1">
              <a:lumMod val="95000"/>
            </a:schemeClr>
          </a:solidFill>
        </p:spPr>
        <p:txBody>
          <a:bodyPr wrap="square" rtlCol="0">
            <a:spAutoFit/>
          </a:bodyPr>
          <a:lstStyle/>
          <a:p>
            <a:pPr marL="227013" indent="-227013">
              <a:buFont typeface="Arial" panose="020B0604020202020204" pitchFamily="34" charset="0"/>
              <a:buChar char="•"/>
            </a:pPr>
            <a:r>
              <a:rPr lang="en-US" sz="1600" i="1" dirty="0"/>
              <a:t>Recalling the IOC-33 instruction to strengthen observational capabilities in support of ODTP High Level Objective 1</a:t>
            </a:r>
          </a:p>
          <a:p>
            <a:pPr marL="227013" indent="-227013">
              <a:buFont typeface="Arial" panose="020B0604020202020204" pitchFamily="34" charset="0"/>
              <a:buChar char="•"/>
            </a:pPr>
            <a:r>
              <a:rPr lang="en-US" sz="1600" i="1" dirty="0"/>
              <a:t>Noting the presentation from PTWS WG2 on the continuing gaps in direct ocean observations and the need for improved assimilation of sea-level data in operational tsunami warning, as well as the proposal to develop basin specific optimal network designs and improved procedures,</a:t>
            </a:r>
          </a:p>
          <a:p>
            <a:pPr marL="227013" indent="-227013">
              <a:buFont typeface="Arial" panose="020B0604020202020204" pitchFamily="34" charset="0"/>
              <a:buChar char="•"/>
            </a:pPr>
            <a:r>
              <a:rPr lang="en-US" sz="1600" i="1" dirty="0"/>
              <a:t>Noting the presentation on SMART Cables and GREAT Project and the real promise they hold to meet the objectives of ODTP,</a:t>
            </a:r>
          </a:p>
          <a:p>
            <a:endParaRPr lang="en-US" sz="800" b="1" dirty="0">
              <a:solidFill>
                <a:srgbClr val="C00000"/>
              </a:solidFill>
            </a:endParaRPr>
          </a:p>
          <a:p>
            <a:r>
              <a:rPr lang="en-US" b="1" dirty="0">
                <a:solidFill>
                  <a:srgbClr val="C00000"/>
                </a:solidFill>
              </a:rPr>
              <a:t>Recommendation TTTWO 2026 10</a:t>
            </a:r>
          </a:p>
          <a:p>
            <a:endParaRPr lang="en-US" sz="800" dirty="0"/>
          </a:p>
          <a:p>
            <a:pPr marL="227013" indent="-227013">
              <a:buFont typeface="Arial" panose="020B0604020202020204" pitchFamily="34" charset="0"/>
              <a:buChar char="•"/>
            </a:pPr>
            <a:r>
              <a:rPr lang="en-US" sz="1600" dirty="0"/>
              <a:t>Recommends that TTTWO convene an inter ICG expert group, including ICG Working Group Chairs and relevant technical specialists, to (a) map current operational delivery against ODTP targets in each basin, (b) define an optimal multi-sensor monitoring strategy, including OBP, tide gauges, SMART Cables, GNSSTEC, acoustic-gravity technology, </a:t>
            </a:r>
            <a:r>
              <a:rPr lang="en-US" sz="1600" dirty="0" err="1"/>
              <a:t>fibre</a:t>
            </a:r>
            <a:r>
              <a:rPr lang="en-US" sz="1600" dirty="0"/>
              <a:t>-optic sensing, etc. to achieve the ≤10minute tsunami confirmation and forecasting goals, and (c) develop recommendations for enhanced operational procedures for assimilating direct sea-level observations, for consideration at the next Session..</a:t>
            </a:r>
          </a:p>
          <a:p>
            <a:endParaRPr lang="en-US" sz="800" b="1" dirty="0">
              <a:solidFill>
                <a:srgbClr val="C00000"/>
              </a:solidFill>
            </a:endParaRPr>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9849394" cy="369332"/>
          </a:xfrm>
          <a:prstGeom prst="rect">
            <a:avLst/>
          </a:prstGeom>
          <a:solidFill>
            <a:schemeClr val="bg1">
              <a:lumMod val="95000"/>
            </a:schemeClr>
          </a:solidFill>
        </p:spPr>
        <p:txBody>
          <a:bodyPr wrap="square" rtlCol="0">
            <a:spAutoFit/>
          </a:bodyPr>
          <a:lstStyle/>
          <a:p>
            <a:pPr>
              <a:spcAft>
                <a:spcPts val="600"/>
              </a:spcAft>
            </a:pPr>
            <a:r>
              <a:rPr lang="en-US" b="1" u="sng" dirty="0"/>
              <a:t>Optimal Monitoring Networks – OBP, SMART, GREAT</a:t>
            </a:r>
            <a:endParaRPr lang="en-US" sz="1750" b="1" u="sng" dirty="0"/>
          </a:p>
        </p:txBody>
      </p:sp>
    </p:spTree>
    <p:extLst>
      <p:ext uri="{BB962C8B-B14F-4D97-AF65-F5344CB8AC3E}">
        <p14:creationId xmlns:p14="http://schemas.microsoft.com/office/powerpoint/2010/main" val="27580760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11025052" cy="369332"/>
          </a:xfrm>
          <a:prstGeom prst="rect">
            <a:avLst/>
          </a:prstGeom>
          <a:solidFill>
            <a:schemeClr val="bg1">
              <a:lumMod val="95000"/>
            </a:schemeClr>
          </a:solidFill>
        </p:spPr>
        <p:txBody>
          <a:bodyPr wrap="square" rtlCol="0">
            <a:spAutoFit/>
          </a:bodyPr>
          <a:lstStyle/>
          <a:p>
            <a:pPr>
              <a:spcAft>
                <a:spcPts val="600"/>
              </a:spcAft>
            </a:pPr>
            <a:r>
              <a:rPr lang="en-US" b="1" u="sng" dirty="0"/>
              <a:t>WMO, ITU, IOC Collaboration on CAP</a:t>
            </a:r>
            <a:endParaRPr lang="en-US" sz="1750" b="1" u="sng" dirty="0"/>
          </a:p>
        </p:txBody>
      </p:sp>
      <p:pic>
        <p:nvPicPr>
          <p:cNvPr id="5" name="Picture 4">
            <a:extLst>
              <a:ext uri="{FF2B5EF4-FFF2-40B4-BE49-F238E27FC236}">
                <a16:creationId xmlns:a16="http://schemas.microsoft.com/office/drawing/2014/main" id="{18821E47-CBC3-4B00-A301-F3EE3F32EA44}"/>
              </a:ext>
            </a:extLst>
          </p:cNvPr>
          <p:cNvPicPr>
            <a:picLocks noChangeAspect="1"/>
          </p:cNvPicPr>
          <p:nvPr/>
        </p:nvPicPr>
        <p:blipFill rotWithShape="1">
          <a:blip r:embed="rId2"/>
          <a:srcRect l="28306" t="24815" r="12581" b="14207"/>
          <a:stretch/>
        </p:blipFill>
        <p:spPr>
          <a:xfrm>
            <a:off x="4433835" y="1832094"/>
            <a:ext cx="7148565" cy="4008267"/>
          </a:xfrm>
          <a:prstGeom prst="rect">
            <a:avLst/>
          </a:prstGeom>
        </p:spPr>
      </p:pic>
      <p:pic>
        <p:nvPicPr>
          <p:cNvPr id="6" name="Picture 5" descr="A group of icons in circles&#10;&#10;Description automatically generated">
            <a:extLst>
              <a:ext uri="{FF2B5EF4-FFF2-40B4-BE49-F238E27FC236}">
                <a16:creationId xmlns:a16="http://schemas.microsoft.com/office/drawing/2014/main" id="{3D348E5F-A871-450E-8A17-A7AD3ED382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136" y="1928652"/>
            <a:ext cx="3590653" cy="3335068"/>
          </a:xfrm>
          <a:prstGeom prst="rect">
            <a:avLst/>
          </a:prstGeom>
        </p:spPr>
      </p:pic>
    </p:spTree>
    <p:extLst>
      <p:ext uri="{BB962C8B-B14F-4D97-AF65-F5344CB8AC3E}">
        <p14:creationId xmlns:p14="http://schemas.microsoft.com/office/powerpoint/2010/main" val="2828368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3" name="TextBox 2">
            <a:extLst>
              <a:ext uri="{FF2B5EF4-FFF2-40B4-BE49-F238E27FC236}">
                <a16:creationId xmlns:a16="http://schemas.microsoft.com/office/drawing/2014/main" id="{5CE82F02-FEA0-45B2-BAB0-D56BB5CBA748}"/>
              </a:ext>
            </a:extLst>
          </p:cNvPr>
          <p:cNvSpPr txBox="1"/>
          <p:nvPr/>
        </p:nvSpPr>
        <p:spPr>
          <a:xfrm>
            <a:off x="557349" y="1645913"/>
            <a:ext cx="9849394" cy="4278094"/>
          </a:xfrm>
          <a:prstGeom prst="rect">
            <a:avLst/>
          </a:prstGeom>
          <a:solidFill>
            <a:schemeClr val="bg1">
              <a:lumMod val="95000"/>
            </a:schemeClr>
          </a:solidFill>
        </p:spPr>
        <p:txBody>
          <a:bodyPr wrap="square" rtlCol="0">
            <a:spAutoFit/>
          </a:bodyPr>
          <a:lstStyle/>
          <a:p>
            <a:pPr marL="227013" indent="-227013">
              <a:buFont typeface="Arial" panose="020B0604020202020204" pitchFamily="34" charset="0"/>
              <a:buChar char="•"/>
            </a:pPr>
            <a:r>
              <a:rPr lang="en-US" sz="1600" i="1" dirty="0"/>
              <a:t>Recalling the IOC-33 request to advance tsunami specific CAP templates</a:t>
            </a:r>
          </a:p>
          <a:p>
            <a:pPr marL="227013" indent="-227013">
              <a:buFont typeface="Arial" panose="020B0604020202020204" pitchFamily="34" charset="0"/>
              <a:buChar char="•"/>
            </a:pPr>
            <a:r>
              <a:rPr lang="en-US" sz="1600" i="1" dirty="0"/>
              <a:t>Noting ITU and WMO presentations, updated WMO Technical Regulations requiring routine CAP-based warning dissemination</a:t>
            </a:r>
          </a:p>
          <a:p>
            <a:pPr marL="227013" indent="-227013">
              <a:buFont typeface="Arial" panose="020B0604020202020204" pitchFamily="34" charset="0"/>
              <a:buChar char="•"/>
            </a:pPr>
            <a:r>
              <a:rPr lang="en-US" sz="1600" i="1" dirty="0"/>
              <a:t>Further noting discussion between IOC, ITU and WMO for CAP implementation, Capacity Development and AI for tsunami early warning under the EW4All framework</a:t>
            </a:r>
          </a:p>
          <a:p>
            <a:pPr marL="227013" indent="-227013">
              <a:buFont typeface="Arial" panose="020B0604020202020204" pitchFamily="34" charset="0"/>
              <a:buChar char="•"/>
            </a:pPr>
            <a:r>
              <a:rPr lang="en-US" sz="1600" i="1" dirty="0"/>
              <a:t>Considering the concerns expressed by ICGs regarding the feasibility of CAP messaging among TSPs and between TSPs and NTWCs, and ongoing initiatives being focused on developing CAP templates for national dissemination of tsunami warnings in view of the sovereign responsibility of Member States to issue such alerts,</a:t>
            </a:r>
          </a:p>
          <a:p>
            <a:pPr marL="227013" indent="-227013">
              <a:buFont typeface="Arial" panose="020B0604020202020204" pitchFamily="34" charset="0"/>
              <a:buChar char="•"/>
            </a:pPr>
            <a:r>
              <a:rPr lang="en-US" sz="1600" i="1" dirty="0"/>
              <a:t>Highlighting the opportunity for further collaboration to develop CAP templates for tsunami warnings, strengthen SOPs on institutional arrangements and processes and facilitate joint exercises so stakeholders clearly understand their roles, responsibilities and sources of necessary information.</a:t>
            </a:r>
          </a:p>
          <a:p>
            <a:pPr marL="227013" indent="-227013">
              <a:buFont typeface="Arial" panose="020B0604020202020204" pitchFamily="34" charset="0"/>
              <a:buChar char="•"/>
            </a:pPr>
            <a:r>
              <a:rPr lang="en-US" sz="1600" i="1" dirty="0"/>
              <a:t>Further highlighting the need to invite local siren operators, broadcasters, and Mobile Network Operators to the table to ensure SOPs developed for CAP alerts are tailored to specific dissemination constraints of Member States. Consequently, coordination with the telecommunications regulator is vital to institutionalize CAP as the standard for local emergency signaling.,</a:t>
            </a:r>
          </a:p>
          <a:p>
            <a:endParaRPr lang="en-US" sz="800" b="1" dirty="0">
              <a:solidFill>
                <a:srgbClr val="C00000"/>
              </a:solidFill>
            </a:endParaRPr>
          </a:p>
          <a:p>
            <a:endParaRPr lang="en-US" sz="800" b="1" dirty="0">
              <a:solidFill>
                <a:srgbClr val="C00000"/>
              </a:solidFill>
            </a:endParaRPr>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9849394" cy="369332"/>
          </a:xfrm>
          <a:prstGeom prst="rect">
            <a:avLst/>
          </a:prstGeom>
          <a:solidFill>
            <a:schemeClr val="bg1">
              <a:lumMod val="95000"/>
            </a:schemeClr>
          </a:solidFill>
        </p:spPr>
        <p:txBody>
          <a:bodyPr wrap="square" rtlCol="0">
            <a:spAutoFit/>
          </a:bodyPr>
          <a:lstStyle/>
          <a:p>
            <a:pPr>
              <a:spcAft>
                <a:spcPts val="600"/>
              </a:spcAft>
            </a:pPr>
            <a:r>
              <a:rPr lang="en-US" b="1" u="sng" dirty="0"/>
              <a:t>WMO, ITU, IOC Collaboration on CAP</a:t>
            </a:r>
            <a:endParaRPr lang="en-US" sz="1750" b="1" u="sng" dirty="0"/>
          </a:p>
        </p:txBody>
      </p:sp>
    </p:spTree>
    <p:extLst>
      <p:ext uri="{BB962C8B-B14F-4D97-AF65-F5344CB8AC3E}">
        <p14:creationId xmlns:p14="http://schemas.microsoft.com/office/powerpoint/2010/main" val="883004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92E880-EA84-47A3-B489-4DB935CD5CD7}"/>
              </a:ext>
            </a:extLst>
          </p:cNvPr>
          <p:cNvSpPr txBox="1"/>
          <p:nvPr/>
        </p:nvSpPr>
        <p:spPr>
          <a:xfrm>
            <a:off x="444136" y="600890"/>
            <a:ext cx="9962607" cy="400110"/>
          </a:xfrm>
          <a:prstGeom prst="rect">
            <a:avLst/>
          </a:prstGeom>
          <a:noFill/>
        </p:spPr>
        <p:txBody>
          <a:bodyPr wrap="square" rtlCol="0">
            <a:spAutoFit/>
          </a:bodyPr>
          <a:lstStyle/>
          <a:p>
            <a:r>
              <a:rPr lang="en-US" sz="2000" b="1" dirty="0">
                <a:solidFill>
                  <a:srgbClr val="0070C0"/>
                </a:solidFill>
              </a:rPr>
              <a:t>Recommendations from the Meeting of the TTTWO</a:t>
            </a:r>
          </a:p>
        </p:txBody>
      </p:sp>
      <p:sp>
        <p:nvSpPr>
          <p:cNvPr id="3" name="TextBox 2">
            <a:extLst>
              <a:ext uri="{FF2B5EF4-FFF2-40B4-BE49-F238E27FC236}">
                <a16:creationId xmlns:a16="http://schemas.microsoft.com/office/drawing/2014/main" id="{5CE82F02-FEA0-45B2-BAB0-D56BB5CBA748}"/>
              </a:ext>
            </a:extLst>
          </p:cNvPr>
          <p:cNvSpPr txBox="1"/>
          <p:nvPr/>
        </p:nvSpPr>
        <p:spPr>
          <a:xfrm>
            <a:off x="557349" y="1645913"/>
            <a:ext cx="9849394" cy="3231654"/>
          </a:xfrm>
          <a:prstGeom prst="rect">
            <a:avLst/>
          </a:prstGeom>
          <a:solidFill>
            <a:schemeClr val="bg1">
              <a:lumMod val="95000"/>
            </a:schemeClr>
          </a:solidFill>
        </p:spPr>
        <p:txBody>
          <a:bodyPr wrap="square" rtlCol="0">
            <a:spAutoFit/>
          </a:bodyPr>
          <a:lstStyle/>
          <a:p>
            <a:endParaRPr lang="en-US" sz="800" b="1" dirty="0">
              <a:solidFill>
                <a:srgbClr val="C00000"/>
              </a:solidFill>
            </a:endParaRPr>
          </a:p>
          <a:p>
            <a:r>
              <a:rPr lang="en-US" b="1" dirty="0">
                <a:solidFill>
                  <a:srgbClr val="C00000"/>
                </a:solidFill>
              </a:rPr>
              <a:t>Recommendation TTTWO 2026 11</a:t>
            </a:r>
          </a:p>
          <a:p>
            <a:endParaRPr lang="en-US" sz="800" dirty="0"/>
          </a:p>
          <a:p>
            <a:pPr marL="227013" indent="-227013">
              <a:buFont typeface="Arial" panose="020B0604020202020204" pitchFamily="34" charset="0"/>
              <a:buChar char="•"/>
            </a:pPr>
            <a:r>
              <a:rPr lang="en-US" sz="1600" dirty="0"/>
              <a:t>Recommend that IOC Member States ensure that their NTWCs, and where appropriate their TSPs are formally designated and registered in the WMO Register of Alerting Authorities, Noting that such registration shall be undertaken through the Editor of the relevant country, being the country’s Permanent Representative with WMO or his/her nominee, and that WMO may, where warranted, provide assistance in support of the registration process.</a:t>
            </a:r>
          </a:p>
          <a:p>
            <a:pPr lvl="0"/>
            <a:endParaRPr lang="en-US" sz="800" b="1" dirty="0">
              <a:solidFill>
                <a:srgbClr val="C00000"/>
              </a:solidFill>
            </a:endParaRPr>
          </a:p>
          <a:p>
            <a:pPr lvl="0"/>
            <a:r>
              <a:rPr lang="en-US" b="1" dirty="0">
                <a:solidFill>
                  <a:srgbClr val="C00000"/>
                </a:solidFill>
              </a:rPr>
              <a:t>Recommendation TTTWO 2026 12</a:t>
            </a:r>
          </a:p>
          <a:p>
            <a:pPr lvl="0"/>
            <a:endParaRPr lang="en-US" sz="800" dirty="0">
              <a:solidFill>
                <a:srgbClr val="000000"/>
              </a:solidFill>
            </a:endParaRPr>
          </a:p>
          <a:p>
            <a:pPr marL="227013" lvl="0" indent="-227013">
              <a:buFont typeface="Arial" panose="020B0604020202020204" pitchFamily="34" charset="0"/>
              <a:buChar char="•"/>
            </a:pPr>
            <a:r>
              <a:rPr lang="en-US" sz="1600" dirty="0">
                <a:solidFill>
                  <a:srgbClr val="000000"/>
                </a:solidFill>
              </a:rPr>
              <a:t>Recommend that IOC Secretariat continues coordinated work with ITU and WMO through the TTTWO and ICGs for development of tsunami-specific CAP templates and strengthening national capacities, </a:t>
            </a:r>
            <a:r>
              <a:rPr lang="en-US" sz="1600" dirty="0" err="1">
                <a:solidFill>
                  <a:srgbClr val="000000"/>
                </a:solidFill>
              </a:rPr>
              <a:t>prioritising</a:t>
            </a:r>
            <a:r>
              <a:rPr lang="en-US" sz="1600" dirty="0">
                <a:solidFill>
                  <a:srgbClr val="000000"/>
                </a:solidFill>
              </a:rPr>
              <a:t> the needs of Member States for CAP based tsunami warning dissemination.</a:t>
            </a:r>
          </a:p>
          <a:p>
            <a:endParaRPr lang="en-US" sz="800" b="1" dirty="0">
              <a:solidFill>
                <a:srgbClr val="C00000"/>
              </a:solidFill>
            </a:endParaRPr>
          </a:p>
        </p:txBody>
      </p:sp>
      <p:sp>
        <p:nvSpPr>
          <p:cNvPr id="4" name="TextBox 3">
            <a:extLst>
              <a:ext uri="{FF2B5EF4-FFF2-40B4-BE49-F238E27FC236}">
                <a16:creationId xmlns:a16="http://schemas.microsoft.com/office/drawing/2014/main" id="{081C6B4A-9F69-4021-AB4B-6B9A0FDCA20A}"/>
              </a:ext>
            </a:extLst>
          </p:cNvPr>
          <p:cNvSpPr txBox="1"/>
          <p:nvPr/>
        </p:nvSpPr>
        <p:spPr>
          <a:xfrm>
            <a:off x="557348" y="1280160"/>
            <a:ext cx="9849394" cy="369332"/>
          </a:xfrm>
          <a:prstGeom prst="rect">
            <a:avLst/>
          </a:prstGeom>
          <a:solidFill>
            <a:schemeClr val="bg1">
              <a:lumMod val="95000"/>
            </a:schemeClr>
          </a:solidFill>
        </p:spPr>
        <p:txBody>
          <a:bodyPr wrap="square" rtlCol="0">
            <a:spAutoFit/>
          </a:bodyPr>
          <a:lstStyle/>
          <a:p>
            <a:pPr>
              <a:spcAft>
                <a:spcPts val="600"/>
              </a:spcAft>
            </a:pPr>
            <a:r>
              <a:rPr lang="en-US" b="1" u="sng" dirty="0"/>
              <a:t>WMO, ITU, IOC Collaboration on CAP (continued)</a:t>
            </a:r>
            <a:endParaRPr lang="en-US" sz="1750" b="1" u="sng" dirty="0"/>
          </a:p>
        </p:txBody>
      </p:sp>
    </p:spTree>
    <p:extLst>
      <p:ext uri="{BB962C8B-B14F-4D97-AF65-F5344CB8AC3E}">
        <p14:creationId xmlns:p14="http://schemas.microsoft.com/office/powerpoint/2010/main" val="2887319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271D9A-7BFD-4FB9-B069-3275DA14D2B0}"/>
              </a:ext>
            </a:extLst>
          </p:cNvPr>
          <p:cNvSpPr txBox="1"/>
          <p:nvPr/>
        </p:nvSpPr>
        <p:spPr>
          <a:xfrm>
            <a:off x="400594" y="278674"/>
            <a:ext cx="11382103" cy="73866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Arial"/>
                <a:ea typeface="+mn-ea"/>
                <a:cs typeface="+mn-cs"/>
              </a:rPr>
              <a:t>Nineteenth Meeting of the Working Group on Tsunamis and Other Hazards related to Sea Level Warning and Mitigation Systems </a:t>
            </a:r>
            <a:endParaRPr kumimoji="0" lang="en-US" sz="1400" b="0" i="0" u="none" strike="noStrike" kern="1200" cap="none" spc="0" normalizeH="0" baseline="0" noProof="0" dirty="0">
              <a:ln>
                <a:noFill/>
              </a:ln>
              <a:solidFill>
                <a:srgbClr val="000000"/>
              </a:solidFill>
              <a:effectLst/>
              <a:uLnTx/>
              <a:uFillTx/>
              <a:latin typeface="Arial"/>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a:ea typeface="+mn-ea"/>
                <a:cs typeface="+mn-cs"/>
              </a:rPr>
              <a:t> </a:t>
            </a:r>
            <a:r>
              <a:rPr kumimoji="0" lang="en-US" sz="1400" b="1" i="0" u="none" strike="noStrike" kern="1200" cap="none" spc="0" normalizeH="0" baseline="0" noProof="0" dirty="0">
                <a:ln>
                  <a:noFill/>
                </a:ln>
                <a:solidFill>
                  <a:srgbClr val="FFFFFF"/>
                </a:solidFill>
                <a:effectLst/>
                <a:uLnTx/>
                <a:uFillTx/>
                <a:latin typeface="Arial"/>
                <a:ea typeface="+mn-ea"/>
                <a:cs typeface="+mn-cs"/>
              </a:rPr>
              <a:t>TOWS-WG-XIX - Online </a:t>
            </a:r>
            <a:endParaRPr kumimoji="0" lang="en-US" sz="1400" b="0" i="0" u="none" strike="noStrike" kern="1200" cap="none" spc="0" normalizeH="0" baseline="0" noProof="0" dirty="0">
              <a:ln>
                <a:noFill/>
              </a:ln>
              <a:solidFill>
                <a:srgbClr val="FFFFFF"/>
              </a:solidFill>
              <a:effectLst/>
              <a:uLnTx/>
              <a:uFillTx/>
              <a:latin typeface="Arial"/>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rial"/>
                <a:ea typeface="+mn-ea"/>
                <a:cs typeface="+mn-cs"/>
              </a:rPr>
              <a:t>31 March – 1 April 2026 </a:t>
            </a:r>
          </a:p>
        </p:txBody>
      </p:sp>
      <p:sp>
        <p:nvSpPr>
          <p:cNvPr id="3" name="TextBox 2">
            <a:extLst>
              <a:ext uri="{FF2B5EF4-FFF2-40B4-BE49-F238E27FC236}">
                <a16:creationId xmlns:a16="http://schemas.microsoft.com/office/drawing/2014/main" id="{87F9E68C-3787-4A37-830F-28CEEAFCC44A}"/>
              </a:ext>
            </a:extLst>
          </p:cNvPr>
          <p:cNvSpPr txBox="1"/>
          <p:nvPr/>
        </p:nvSpPr>
        <p:spPr>
          <a:xfrm>
            <a:off x="6357257" y="2941818"/>
            <a:ext cx="5425440"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a:ea typeface="+mn-ea"/>
                <a:cs typeface="+mn-cs"/>
              </a:rPr>
              <a:t>THANK YOU</a:t>
            </a:r>
          </a:p>
        </p:txBody>
      </p:sp>
      <p:sp>
        <p:nvSpPr>
          <p:cNvPr id="4" name="TextBox 3">
            <a:extLst>
              <a:ext uri="{FF2B5EF4-FFF2-40B4-BE49-F238E27FC236}">
                <a16:creationId xmlns:a16="http://schemas.microsoft.com/office/drawing/2014/main" id="{B9662BF3-9F30-458D-AA63-182663D0BF8F}"/>
              </a:ext>
            </a:extLst>
          </p:cNvPr>
          <p:cNvSpPr txBox="1"/>
          <p:nvPr/>
        </p:nvSpPr>
        <p:spPr>
          <a:xfrm>
            <a:off x="6461760" y="5312229"/>
            <a:ext cx="5320937" cy="646331"/>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Charles McCreery</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Chair, TTTWO</a:t>
            </a:r>
          </a:p>
        </p:txBody>
      </p:sp>
    </p:spTree>
    <p:extLst>
      <p:ext uri="{BB962C8B-B14F-4D97-AF65-F5344CB8AC3E}">
        <p14:creationId xmlns:p14="http://schemas.microsoft.com/office/powerpoint/2010/main" val="325428877"/>
      </p:ext>
    </p:extLst>
  </p:cSld>
  <p:clrMapOvr>
    <a:masterClrMapping/>
  </p:clrMapOvr>
</p:sld>
</file>

<file path=ppt/theme/theme1.xml><?xml version="1.0" encoding="utf-8"?>
<a:theme xmlns:a="http://schemas.openxmlformats.org/drawingml/2006/main" name="9_Custom Design">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Theme">
      <a:dk1>
        <a:srgbClr val="000000"/>
      </a:dk1>
      <a:lt1>
        <a:srgbClr val="FFFFFF"/>
      </a:lt1>
      <a:dk2>
        <a:srgbClr val="A7A7A7"/>
      </a:dk2>
      <a:lt2>
        <a:srgbClr val="535353"/>
      </a:lt2>
      <a:accent1>
        <a:srgbClr val="56BEEC"/>
      </a:accent1>
      <a:accent2>
        <a:srgbClr val="31A8DF"/>
      </a:accent2>
      <a:accent3>
        <a:srgbClr val="238ACB"/>
      </a:accent3>
      <a:accent4>
        <a:srgbClr val="1A6798"/>
      </a:accent4>
      <a:accent5>
        <a:srgbClr val="189ED9"/>
      </a:accent5>
      <a:accent6>
        <a:srgbClr val="0D587A"/>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2291</TotalTime>
  <Words>2118</Words>
  <Application>Microsoft Office PowerPoint</Application>
  <PresentationFormat>Widescreen</PresentationFormat>
  <Paragraphs>194</Paragraphs>
  <Slides>23</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23</vt:i4>
      </vt:variant>
    </vt:vector>
  </HeadingPairs>
  <TitlesOfParts>
    <vt:vector size="30" baseType="lpstr">
      <vt:lpstr>Angsana New</vt:lpstr>
      <vt:lpstr>Arial</vt:lpstr>
      <vt:lpstr>Calibri</vt:lpstr>
      <vt:lpstr>Roboto</vt:lpstr>
      <vt:lpstr>Times New Roman</vt:lpstr>
      <vt:lpstr>9_Custom Design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Charles Mccreery</dc:creator>
  <cp:lastModifiedBy>Charles Mccreery</cp:lastModifiedBy>
  <cp:revision>60</cp:revision>
  <dcterms:created xsi:type="dcterms:W3CDTF">2026-03-30T07:29:32Z</dcterms:created>
  <dcterms:modified xsi:type="dcterms:W3CDTF">2026-04-01T03:45:43Z</dcterms:modified>
</cp:coreProperties>
</file>