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 id="2147483726" r:id="rId15"/>
    <p:sldMasterId id="2147483727" r:id="rId16"/>
  </p:sldMasterIdLst>
  <p:notesMasterIdLst>
    <p:notesMasterId r:id="rId26"/>
  </p:notesMasterIdLst>
  <p:handoutMasterIdLst>
    <p:handoutMasterId r:id="rId27"/>
  </p:handoutMasterIdLst>
  <p:sldIdLst>
    <p:sldId id="3397" r:id="rId17"/>
    <p:sldId id="286" r:id="rId18"/>
    <p:sldId id="284" r:id="rId19"/>
    <p:sldId id="3399" r:id="rId20"/>
    <p:sldId id="3401" r:id="rId21"/>
    <p:sldId id="3405" r:id="rId22"/>
    <p:sldId id="3403" r:id="rId23"/>
    <p:sldId id="3407" r:id="rId24"/>
    <p:sldId id="340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CA"/>
    <a:srgbClr val="0432FF"/>
    <a:srgbClr val="F7DF60"/>
    <a:srgbClr val="FFFFEC"/>
    <a:srgbClr val="0069B4"/>
    <a:srgbClr val="E5FFDA"/>
    <a:srgbClr val="183254"/>
    <a:srgbClr val="9437FF"/>
    <a:srgbClr val="FCC002"/>
    <a:srgbClr val="41B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4" autoAdjust="0"/>
    <p:restoredTop sz="94660"/>
  </p:normalViewPr>
  <p:slideViewPr>
    <p:cSldViewPr snapToGrid="0">
      <p:cViewPr varScale="1">
        <p:scale>
          <a:sx n="120" d="100"/>
          <a:sy n="120" d="100"/>
        </p:scale>
        <p:origin x="416"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31/03/2026</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31/03/2026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
        <p:nvSpPr>
          <p:cNvPr id="3" name="Title Placeholder 1">
            <a:extLst>
              <a:ext uri="{FF2B5EF4-FFF2-40B4-BE49-F238E27FC236}">
                <a16:creationId xmlns:a16="http://schemas.microsoft.com/office/drawing/2014/main" id="{79B0BFE3-F4C5-3147-CD32-4FCA2FB7CB04}"/>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Content Placeholder 5">
            <a:extLst>
              <a:ext uri="{FF2B5EF4-FFF2-40B4-BE49-F238E27FC236}">
                <a16:creationId xmlns:a16="http://schemas.microsoft.com/office/drawing/2014/main" id="{32333E21-9023-E8A3-2DEF-AFD75891D452}"/>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2" name="Title Placeholder 1">
            <a:extLst>
              <a:ext uri="{FF2B5EF4-FFF2-40B4-BE49-F238E27FC236}">
                <a16:creationId xmlns:a16="http://schemas.microsoft.com/office/drawing/2014/main" id="{C1128A97-3669-C48E-783C-0A51F0F14B76}"/>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5" name="Content Placeholder 5">
            <a:extLst>
              <a:ext uri="{FF2B5EF4-FFF2-40B4-BE49-F238E27FC236}">
                <a16:creationId xmlns:a16="http://schemas.microsoft.com/office/drawing/2014/main" id="{A9257F3A-0751-D69D-04CB-D14C296F670C}"/>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4C09-06E6-EC4E-BDC8-F8CE7451FAA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75AF4-7C76-F84A-BB03-3750F9EBBB3F}"/>
              </a:ext>
            </a:extLst>
          </p:cNvPr>
          <p:cNvSpPr>
            <a:spLocks noGrp="1"/>
          </p:cNvSpPr>
          <p:nvPr>
            <p:ph sz="quarter" idx="10"/>
          </p:nvPr>
        </p:nvSpPr>
        <p:spPr>
          <a:xfrm>
            <a:off x="1494146" y="1680651"/>
            <a:ext cx="10491787" cy="451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dirty="0"/>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F371C-B563-7143-AB92-E7DA8E41A57E}"/>
              </a:ext>
            </a:extLst>
          </p:cNvPr>
          <p:cNvSpPr>
            <a:spLocks noGrp="1"/>
          </p:cNvSpPr>
          <p:nvPr>
            <p:ph sz="quarter" idx="10"/>
          </p:nvPr>
        </p:nvSpPr>
        <p:spPr>
          <a:xfrm>
            <a:off x="382741" y="1298268"/>
            <a:ext cx="11474450" cy="5289550"/>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9FA098D7-84A4-0A45-938C-E934A08034D6}"/>
              </a:ext>
            </a:extLst>
          </p:cNvPr>
          <p:cNvSpPr>
            <a:spLocks noGrp="1"/>
          </p:cNvSpPr>
          <p:nvPr>
            <p:ph type="title"/>
          </p:nvPr>
        </p:nvSpPr>
        <p:spPr>
          <a:xfrm>
            <a:off x="376084" y="188144"/>
            <a:ext cx="10515600" cy="922901"/>
          </a:xfrm>
          <a:prstGeom prst="rect">
            <a:avLst/>
          </a:prstGeom>
        </p:spPr>
        <p:txBody>
          <a:bodyPr/>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3"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grpSp>
        <p:nvGrpSpPr>
          <p:cNvPr id="2" name="Group 1">
            <a:extLst>
              <a:ext uri="{FF2B5EF4-FFF2-40B4-BE49-F238E27FC236}">
                <a16:creationId xmlns:a16="http://schemas.microsoft.com/office/drawing/2014/main" id="{47BF785D-D629-586B-362F-1852E191A441}"/>
              </a:ext>
            </a:extLst>
          </p:cNvPr>
          <p:cNvGrpSpPr/>
          <p:nvPr userDrawn="1"/>
        </p:nvGrpSpPr>
        <p:grpSpPr>
          <a:xfrm>
            <a:off x="4986049" y="2211121"/>
            <a:ext cx="1238860" cy="2605548"/>
            <a:chOff x="5053781" y="2202426"/>
            <a:chExt cx="1238860" cy="2605548"/>
          </a:xfrm>
        </p:grpSpPr>
        <p:cxnSp>
          <p:nvCxnSpPr>
            <p:cNvPr id="3" name="Straight Connector 2">
              <a:extLst>
                <a:ext uri="{FF2B5EF4-FFF2-40B4-BE49-F238E27FC236}">
                  <a16:creationId xmlns:a16="http://schemas.microsoft.com/office/drawing/2014/main" id="{72DD46DE-AD41-7038-D3E1-D8EE23CFC8F8}"/>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7F225F8-A8C1-10AA-08B9-FD8D518944BD}"/>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Picture 4">
            <a:extLst>
              <a:ext uri="{FF2B5EF4-FFF2-40B4-BE49-F238E27FC236}">
                <a16:creationId xmlns:a16="http://schemas.microsoft.com/office/drawing/2014/main" id="{22AB4E4B-4A5C-C619-6EA8-EA3136EE3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9948" y="205691"/>
            <a:ext cx="1673113" cy="1201279"/>
          </a:xfrm>
          <a:prstGeom prst="rect">
            <a:avLst/>
          </a:prstGeom>
        </p:spPr>
      </p:pic>
      <p:pic>
        <p:nvPicPr>
          <p:cNvPr id="7" name="Picture 6">
            <a:extLst>
              <a:ext uri="{FF2B5EF4-FFF2-40B4-BE49-F238E27FC236}">
                <a16:creationId xmlns:a16="http://schemas.microsoft.com/office/drawing/2014/main" id="{68E9615C-4480-79AC-757A-315EBB6E2E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363651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5A11A1D-BF23-4B7E-AD73-A795DD068C89}"/>
              </a:ext>
            </a:extLst>
          </p:cNvPr>
          <p:cNvSpPr>
            <a:spLocks noGrp="1"/>
          </p:cNvSpPr>
          <p:nvPr>
            <p:ph type="dt" sz="half" idx="10"/>
          </p:nvPr>
        </p:nvSpPr>
        <p:spPr/>
        <p:txBody>
          <a:bodyPr/>
          <a:lstStyle/>
          <a:p>
            <a:fld id="{1E1B93C7-32A8-46AF-A8DC-4EC17259C349}"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23EED3F1-8736-413F-B080-23394516D7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34AF0C-3BFA-42DA-B2AC-61CA57EA9F3E}"/>
              </a:ext>
            </a:extLst>
          </p:cNvPr>
          <p:cNvSpPr>
            <a:spLocks noGrp="1"/>
          </p:cNvSpPr>
          <p:nvPr>
            <p:ph type="sldNum" sz="quarter" idx="12"/>
          </p:nvPr>
        </p:nvSpPr>
        <p:spPr/>
        <p:txBody>
          <a:bodyPr/>
          <a:lstStyle/>
          <a:p>
            <a:fld id="{D9A9652F-599E-4FEE-9697-6DF6F6741C5E}" type="slidenum">
              <a:rPr lang="fr-FR" smtClean="0"/>
              <a:t>‹#›</a:t>
            </a:fld>
            <a:endParaRPr lang="fr-FR"/>
          </a:p>
        </p:txBody>
      </p:sp>
    </p:spTree>
    <p:extLst>
      <p:ext uri="{BB962C8B-B14F-4D97-AF65-F5344CB8AC3E}">
        <p14:creationId xmlns:p14="http://schemas.microsoft.com/office/powerpoint/2010/main" val="2213385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2" y="2202427"/>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12" name="Picture 11">
            <a:extLst>
              <a:ext uri="{FF2B5EF4-FFF2-40B4-BE49-F238E27FC236}">
                <a16:creationId xmlns:a16="http://schemas.microsoft.com/office/drawing/2014/main" id="{EF3C1BF3-AA08-9B48-9529-D46C1EE2AF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7682" y="121025"/>
            <a:ext cx="1673113" cy="1201279"/>
          </a:xfrm>
          <a:prstGeom prst="rect">
            <a:avLst/>
          </a:prstGeom>
        </p:spPr>
      </p:pic>
    </p:spTree>
    <p:extLst>
      <p:ext uri="{BB962C8B-B14F-4D97-AF65-F5344CB8AC3E}">
        <p14:creationId xmlns:p14="http://schemas.microsoft.com/office/powerpoint/2010/main" val="27746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
        <p:nvSpPr>
          <p:cNvPr id="2" name="Title Placeholder 1">
            <a:extLst>
              <a:ext uri="{FF2B5EF4-FFF2-40B4-BE49-F238E27FC236}">
                <a16:creationId xmlns:a16="http://schemas.microsoft.com/office/drawing/2014/main" id="{7FBA7CF0-D35A-B5A6-277D-8FECE129BB89}"/>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13563388-9471-D74B-FC88-4370A058FD8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
        <p:nvSpPr>
          <p:cNvPr id="2" name="Title Placeholder 1">
            <a:extLst>
              <a:ext uri="{FF2B5EF4-FFF2-40B4-BE49-F238E27FC236}">
                <a16:creationId xmlns:a16="http://schemas.microsoft.com/office/drawing/2014/main" id="{E359E46A-0393-6B39-C492-B16702F08CB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5712EFF8-357E-1EC0-38A6-E052F126B477}"/>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
        <p:nvSpPr>
          <p:cNvPr id="2" name="Title Placeholder 1">
            <a:extLst>
              <a:ext uri="{FF2B5EF4-FFF2-40B4-BE49-F238E27FC236}">
                <a16:creationId xmlns:a16="http://schemas.microsoft.com/office/drawing/2014/main" id="{F6775FB3-A2A8-45D8-E426-391ADDE05E19}"/>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F434A75E-DE4D-0B94-A4FC-73534FC5E496}"/>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31/03/2026</a:t>
            </a:fld>
            <a:endParaRPr lang="fr-FR" dirty="0"/>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545" y="216363"/>
            <a:ext cx="1999700" cy="951923"/>
          </a:xfrm>
          <a:prstGeom prst="rect">
            <a:avLst/>
          </a:prstGeom>
        </p:spPr>
      </p:pic>
      <p:sp>
        <p:nvSpPr>
          <p:cNvPr id="10" name="Rectangle"/>
          <p:cNvSpPr/>
          <p:nvPr userDrawn="1"/>
        </p:nvSpPr>
        <p:spPr>
          <a:xfrm rot="5400000">
            <a:off x="1721007" y="3812569"/>
            <a:ext cx="1639615"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a:extLst>
              <a:ext uri="{FF2B5EF4-FFF2-40B4-BE49-F238E27FC236}">
                <a16:creationId xmlns:a16="http://schemas.microsoft.com/office/drawing/2014/main" id="{21257D7F-3656-47C9-B5F0-D20A647BD6E3}"/>
              </a:ext>
            </a:extLst>
          </p:cNvPr>
          <p:cNvSpPr/>
          <p:nvPr userDrawn="1"/>
        </p:nvSpPr>
        <p:spPr>
          <a:xfrm rot="5400000">
            <a:off x="4884290" y="3379882"/>
            <a:ext cx="2423423" cy="98239"/>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pic>
        <p:nvPicPr>
          <p:cNvPr id="2" name="Picture 1">
            <a:extLst>
              <a:ext uri="{FF2B5EF4-FFF2-40B4-BE49-F238E27FC236}">
                <a16:creationId xmlns:a16="http://schemas.microsoft.com/office/drawing/2014/main" id="{DF983F3D-55AB-9F63-24E2-89F0ECD44AB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2497455498"/>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71545" y="216363"/>
            <a:ext cx="1999700" cy="951923"/>
          </a:xfrm>
          <a:prstGeom prst="rect">
            <a:avLst/>
          </a:prstGeom>
        </p:spPr>
      </p:pic>
      <p:sp>
        <p:nvSpPr>
          <p:cNvPr id="10" name="Rectangle"/>
          <p:cNvSpPr/>
          <p:nvPr userDrawn="1"/>
        </p:nvSpPr>
        <p:spPr>
          <a:xfrm rot="5400000">
            <a:off x="1721007" y="3812569"/>
            <a:ext cx="1639615"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a:extLst>
              <a:ext uri="{FF2B5EF4-FFF2-40B4-BE49-F238E27FC236}">
                <a16:creationId xmlns:a16="http://schemas.microsoft.com/office/drawing/2014/main" id="{21257D7F-3656-47C9-B5F0-D20A647BD6E3}"/>
              </a:ext>
            </a:extLst>
          </p:cNvPr>
          <p:cNvSpPr/>
          <p:nvPr userDrawn="1"/>
        </p:nvSpPr>
        <p:spPr>
          <a:xfrm rot="5400000">
            <a:off x="4884290" y="3379882"/>
            <a:ext cx="2423423" cy="98239"/>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pic>
        <p:nvPicPr>
          <p:cNvPr id="2" name="Picture 1">
            <a:extLst>
              <a:ext uri="{FF2B5EF4-FFF2-40B4-BE49-F238E27FC236}">
                <a16:creationId xmlns:a16="http://schemas.microsoft.com/office/drawing/2014/main" id="{DF983F3D-55AB-9F63-24E2-89F0ECD44AB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36180370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7FB5224F-0AA0-4C49-8F64-DD3B5D186CA5}"/>
              </a:ext>
            </a:extLst>
          </p:cNvPr>
          <p:cNvSpPr>
            <a:spLocks noGrp="1"/>
          </p:cNvSpPr>
          <p:nvPr>
            <p:ph type="title"/>
          </p:nvPr>
        </p:nvSpPr>
        <p:spPr>
          <a:xfrm>
            <a:off x="518160" y="-737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AEA1C-9B6B-A84D-9758-4CC2AFAEED9E}"/>
              </a:ext>
            </a:extLst>
          </p:cNvPr>
          <p:cNvSpPr>
            <a:spLocks noGrp="1"/>
          </p:cNvSpPr>
          <p:nvPr>
            <p:ph type="body" idx="1"/>
          </p:nvPr>
        </p:nvSpPr>
        <p:spPr>
          <a:xfrm>
            <a:off x="1387037" y="1748344"/>
            <a:ext cx="10515600" cy="40428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0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dirty="0"/>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43B44-CC9F-1520-48D3-94432BD04D70}"/>
              </a:ext>
            </a:extLst>
          </p:cNvPr>
          <p:cNvSpPr/>
          <p:nvPr/>
        </p:nvSpPr>
        <p:spPr>
          <a:xfrm>
            <a:off x="2672101" y="5815607"/>
            <a:ext cx="80623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TOWS-WG-XIX, 30-31 March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Online</a:t>
            </a:r>
          </a:p>
        </p:txBody>
      </p:sp>
      <p:sp>
        <p:nvSpPr>
          <p:cNvPr id="5" name="Rectangle 4">
            <a:extLst>
              <a:ext uri="{FF2B5EF4-FFF2-40B4-BE49-F238E27FC236}">
                <a16:creationId xmlns:a16="http://schemas.microsoft.com/office/drawing/2014/main" id="{F18DA3D3-07EF-8BDE-6CC7-5447C8876E39}"/>
              </a:ext>
            </a:extLst>
          </p:cNvPr>
          <p:cNvSpPr/>
          <p:nvPr/>
        </p:nvSpPr>
        <p:spPr>
          <a:xfrm>
            <a:off x="6527906" y="1897396"/>
            <a:ext cx="5844964" cy="240065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Tsunami Ready Coalition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ArialMT"/>
              <a:ea typeface="+mn-ea"/>
              <a:cs typeface="+mn-cs"/>
            </a:endParaRPr>
          </a:p>
        </p:txBody>
      </p:sp>
      <p:sp>
        <p:nvSpPr>
          <p:cNvPr id="2" name="Rectangle 1">
            <a:extLst>
              <a:ext uri="{FF2B5EF4-FFF2-40B4-BE49-F238E27FC236}">
                <a16:creationId xmlns:a16="http://schemas.microsoft.com/office/drawing/2014/main" id="{A8394C21-3F8A-7AFC-BAF3-95B69816470F}"/>
              </a:ext>
            </a:extLst>
          </p:cNvPr>
          <p:cNvSpPr/>
          <p:nvPr/>
        </p:nvSpPr>
        <p:spPr>
          <a:xfrm>
            <a:off x="6527906" y="4031069"/>
            <a:ext cx="5415304" cy="1200329"/>
          </a:xfrm>
          <a:prstGeom prst="rect">
            <a:avLst/>
          </a:prstGeom>
        </p:spPr>
        <p:txBody>
          <a:bodyPr wrap="square">
            <a:spAutoFit/>
          </a:bodyPr>
          <a:lstStyle/>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Dr. Laura Kong, Chair, TRC</a:t>
            </a:r>
          </a:p>
          <a:p>
            <a:r>
              <a:rPr lang="en-US" sz="2400" b="1" dirty="0">
                <a:solidFill>
                  <a:schemeClr val="bg1"/>
                </a:solidFill>
                <a:latin typeface="Arial" panose="020B0604020202020204" pitchFamily="34" charset="0"/>
                <a:cs typeface="Arial" panose="020B0604020202020204" pitchFamily="34" charset="0"/>
              </a:rPr>
              <a:t>		       Director, ITIC</a:t>
            </a:r>
          </a:p>
        </p:txBody>
      </p:sp>
    </p:spTree>
    <p:extLst>
      <p:ext uri="{BB962C8B-B14F-4D97-AF65-F5344CB8AC3E}">
        <p14:creationId xmlns:p14="http://schemas.microsoft.com/office/powerpoint/2010/main" val="416786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sz="3600" dirty="0"/>
              <a:t>Establish Tsunami Ready &amp; Coalition </a:t>
            </a:r>
            <a:r>
              <a:rPr lang="en-US" sz="2400" b="0" dirty="0"/>
              <a:t>(2022)</a:t>
            </a:r>
            <a:endParaRPr lang="en-US" sz="3600" b="0" dirty="0"/>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44706" y="1263664"/>
            <a:ext cx="10404812" cy="4748253"/>
          </a:xfrm>
          <a:noFill/>
        </p:spPr>
        <p:txBody>
          <a:bodyPr>
            <a:noAutofit/>
          </a:bodyPr>
          <a:lstStyle/>
          <a:p>
            <a:pPr marL="0" indent="0">
              <a:buNone/>
            </a:pPr>
            <a:r>
              <a:rPr lang="en-US" sz="2000" b="1" dirty="0">
                <a:solidFill>
                  <a:srgbClr val="C00000"/>
                </a:solidFill>
              </a:rPr>
              <a:t>IOC Decision EC-55/3.5.1 (June 2022) </a:t>
            </a:r>
            <a:r>
              <a:rPr lang="en-US" sz="2000" b="1" dirty="0">
                <a:solidFill>
                  <a:schemeClr val="tx1"/>
                </a:solidFill>
              </a:rPr>
              <a:t>Warning and Mitigation Systems of Ocean Hazards.  </a:t>
            </a:r>
            <a:r>
              <a:rPr lang="en-US" sz="2000" dirty="0">
                <a:solidFill>
                  <a:schemeClr val="tx1"/>
                </a:solidFill>
              </a:rPr>
              <a:t>Part IV: Working Group on Tsunamis and Other Hazards related to Sea Level Warning and Mitigation Systems (TOWS-WG) </a:t>
            </a:r>
            <a:endParaRPr lang="en-US" sz="500" dirty="0">
              <a:solidFill>
                <a:schemeClr val="tx1"/>
              </a:solidFill>
            </a:endParaRPr>
          </a:p>
          <a:p>
            <a:pPr marL="0" indent="0">
              <a:buNone/>
            </a:pPr>
            <a:endParaRPr lang="en-US" sz="100" b="1" dirty="0">
              <a:solidFill>
                <a:srgbClr val="0432FF"/>
              </a:solidFill>
            </a:endParaRPr>
          </a:p>
          <a:p>
            <a:pPr marL="0" indent="0">
              <a:buNone/>
            </a:pPr>
            <a:r>
              <a:rPr lang="en-US" sz="1800" b="1" dirty="0">
                <a:solidFill>
                  <a:srgbClr val="0432FF"/>
                </a:solidFill>
              </a:rPr>
              <a:t>Approves</a:t>
            </a:r>
            <a:r>
              <a:rPr lang="en-US" sz="1800" dirty="0">
                <a:solidFill>
                  <a:schemeClr val="tx1"/>
                </a:solidFill>
              </a:rPr>
              <a:t> the establishment of the </a:t>
            </a:r>
            <a:r>
              <a:rPr lang="en-US" sz="1800" b="1" dirty="0">
                <a:solidFill>
                  <a:srgbClr val="0432FF"/>
                </a:solidFill>
              </a:rPr>
              <a:t>UNESCO/IOC Tsunami Ready Recognition </a:t>
            </a:r>
            <a:r>
              <a:rPr lang="en-US" sz="1800" b="1" dirty="0" err="1">
                <a:solidFill>
                  <a:srgbClr val="0432FF"/>
                </a:solidFill>
              </a:rPr>
              <a:t>Programme</a:t>
            </a:r>
            <a:r>
              <a:rPr lang="en-US" sz="1800" b="1" dirty="0">
                <a:solidFill>
                  <a:srgbClr val="0432FF"/>
                </a:solidFill>
              </a:rPr>
              <a:t> </a:t>
            </a:r>
            <a:r>
              <a:rPr lang="en-US" sz="1800" dirty="0">
                <a:solidFill>
                  <a:schemeClr val="tx1"/>
                </a:solidFill>
              </a:rPr>
              <a:t>(TRRP) as described in the working document “Tsunami Ready </a:t>
            </a:r>
            <a:r>
              <a:rPr lang="en-US" sz="1800" dirty="0" err="1">
                <a:solidFill>
                  <a:schemeClr val="tx1"/>
                </a:solidFill>
              </a:rPr>
              <a:t>Programme</a:t>
            </a:r>
            <a:r>
              <a:rPr lang="en-US" sz="1800" dirty="0">
                <a:solidFill>
                  <a:schemeClr val="tx1"/>
                </a:solidFill>
              </a:rPr>
              <a:t> – Proposal for endorsement by IOC” dated 21 February 2022; </a:t>
            </a:r>
          </a:p>
          <a:p>
            <a:pPr marL="0" indent="0">
              <a:buNone/>
            </a:pPr>
            <a:r>
              <a:rPr lang="en-US" sz="1800" b="1" dirty="0">
                <a:solidFill>
                  <a:srgbClr val="C00000"/>
                </a:solidFill>
              </a:rPr>
              <a:t>Approves</a:t>
            </a:r>
            <a:r>
              <a:rPr lang="en-US" sz="1800" dirty="0">
                <a:solidFill>
                  <a:schemeClr val="tx1"/>
                </a:solidFill>
              </a:rPr>
              <a:t> also </a:t>
            </a:r>
          </a:p>
          <a:p>
            <a:pPr marL="344488" indent="0">
              <a:spcBef>
                <a:spcPts val="384"/>
              </a:spcBef>
              <a:buNone/>
            </a:pPr>
            <a:r>
              <a:rPr lang="en-US" sz="1800" dirty="0">
                <a:solidFill>
                  <a:schemeClr val="tx1"/>
                </a:solidFill>
              </a:rPr>
              <a:t>(ii)  the </a:t>
            </a:r>
            <a:r>
              <a:rPr lang="en-US" sz="1800" b="1" dirty="0">
                <a:solidFill>
                  <a:srgbClr val="C00000"/>
                </a:solidFill>
              </a:rPr>
              <a:t>Terms of Reference </a:t>
            </a:r>
            <a:r>
              <a:rPr lang="en-US" sz="1800" dirty="0">
                <a:solidFill>
                  <a:schemeClr val="tx1"/>
                </a:solidFill>
              </a:rPr>
              <a:t>for the </a:t>
            </a:r>
            <a:r>
              <a:rPr lang="en-US" sz="1800" b="1" dirty="0">
                <a:solidFill>
                  <a:srgbClr val="C00000"/>
                </a:solidFill>
              </a:rPr>
              <a:t>Tsunami Ready Coalition, </a:t>
            </a:r>
            <a:r>
              <a:rPr lang="en-US" sz="1800" dirty="0">
                <a:solidFill>
                  <a:schemeClr val="tx1"/>
                </a:solidFill>
              </a:rPr>
              <a:t>as included under </a:t>
            </a:r>
            <a:r>
              <a:rPr lang="en-US" sz="1800" b="1" dirty="0">
                <a:solidFill>
                  <a:srgbClr val="C00000"/>
                </a:solidFill>
              </a:rPr>
              <a:t>Annex 2</a:t>
            </a:r>
            <a:r>
              <a:rPr lang="en-US" sz="1800" dirty="0">
                <a:solidFill>
                  <a:schemeClr val="tx1"/>
                </a:solidFill>
              </a:rPr>
              <a:t> to this decision;</a:t>
            </a:r>
            <a:r>
              <a:rPr lang="en-US" sz="1800" dirty="0">
                <a:solidFill>
                  <a:srgbClr val="C00000"/>
                </a:solidFill>
              </a:rPr>
              <a:t> </a:t>
            </a:r>
          </a:p>
          <a:p>
            <a:pPr marL="0" indent="0">
              <a:buNone/>
            </a:pPr>
            <a:r>
              <a:rPr lang="en-US" sz="1800" b="1" dirty="0"/>
              <a:t>Annex 1. Revised Terms of Reference of the Working Group on Tsunamis and Other Hazards Related to Sea-Level Warning and Mitigation Systems (TOWS-WG) </a:t>
            </a:r>
            <a:endParaRPr lang="en-US" sz="1800" dirty="0"/>
          </a:p>
          <a:p>
            <a:pPr marL="357813" lvl="1" indent="0">
              <a:spcBef>
                <a:spcPts val="384"/>
              </a:spcBef>
              <a:buNone/>
            </a:pPr>
            <a:r>
              <a:rPr lang="en-US" sz="1800" dirty="0">
                <a:solidFill>
                  <a:schemeClr val="tx1"/>
                </a:solidFill>
              </a:rPr>
              <a:t>The </a:t>
            </a:r>
            <a:r>
              <a:rPr lang="en-US" sz="1800" b="1" dirty="0">
                <a:solidFill>
                  <a:srgbClr val="C00000"/>
                </a:solidFill>
              </a:rPr>
              <a:t>membership of </a:t>
            </a:r>
            <a:r>
              <a:rPr lang="en-US" sz="1800" dirty="0">
                <a:solidFill>
                  <a:schemeClr val="tx1"/>
                </a:solidFill>
              </a:rPr>
              <a:t>the </a:t>
            </a:r>
            <a:r>
              <a:rPr lang="en-US" sz="1800" b="1" dirty="0">
                <a:solidFill>
                  <a:srgbClr val="C00000"/>
                </a:solidFill>
              </a:rPr>
              <a:t>TOWS-WG </a:t>
            </a:r>
            <a:r>
              <a:rPr lang="en-US" sz="1800" dirty="0">
                <a:solidFill>
                  <a:schemeClr val="tx1"/>
                </a:solidFill>
              </a:rPr>
              <a:t>will be constituted by</a:t>
            </a:r>
            <a:r>
              <a:rPr lang="en-US" sz="1800" b="1" dirty="0"/>
              <a:t>:  </a:t>
            </a:r>
          </a:p>
          <a:p>
            <a:pPr marL="357813" lvl="1" indent="0">
              <a:spcBef>
                <a:spcPts val="384"/>
              </a:spcBef>
              <a:buNone/>
            </a:pPr>
            <a:r>
              <a:rPr lang="en-US" sz="1800" dirty="0"/>
              <a:t>a)  The Chairpersons of the four ICG-TWSs, the Scientific Committee of the UN     Ocean Decade Tsunami </a:t>
            </a:r>
            <a:r>
              <a:rPr lang="en-US" sz="1800" dirty="0" err="1"/>
              <a:t>programme</a:t>
            </a:r>
            <a:r>
              <a:rPr lang="en-US" sz="1800" dirty="0"/>
              <a:t>, </a:t>
            </a:r>
            <a:r>
              <a:rPr lang="en-US" sz="1800" dirty="0">
                <a:solidFill>
                  <a:schemeClr val="tx1"/>
                </a:solidFill>
              </a:rPr>
              <a:t>the special </a:t>
            </a:r>
            <a:r>
              <a:rPr lang="en-US" sz="1800" b="1" dirty="0">
                <a:solidFill>
                  <a:srgbClr val="C00000"/>
                </a:solidFill>
              </a:rPr>
              <a:t>Tsunami Ready Coalition</a:t>
            </a:r>
            <a:r>
              <a:rPr lang="en-US" sz="1800" dirty="0"/>
              <a:t>, and representatives of the GOOS Steering Committee and IODE, </a:t>
            </a:r>
          </a:p>
          <a:p>
            <a:pPr marL="357813" lvl="1" indent="0">
              <a:spcBef>
                <a:spcPts val="384"/>
              </a:spcBef>
              <a:buNone/>
            </a:pPr>
            <a:r>
              <a:rPr lang="en-US" sz="1800" dirty="0"/>
              <a:t>b)  …</a:t>
            </a:r>
          </a:p>
        </p:txBody>
      </p:sp>
    </p:spTree>
    <p:extLst>
      <p:ext uri="{BB962C8B-B14F-4D97-AF65-F5344CB8AC3E}">
        <p14:creationId xmlns:p14="http://schemas.microsoft.com/office/powerpoint/2010/main" val="6275644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sz="3600" dirty="0"/>
              <a:t>Annex 2.  Terms of Reference </a:t>
            </a:r>
            <a:r>
              <a:rPr kumimoji="0" 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Open Sans"/>
              </a:rPr>
              <a:t>(TRC, 2022)</a:t>
            </a:r>
            <a:endParaRPr lang="en-US" sz="3600" dirty="0"/>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36179" y="1268442"/>
            <a:ext cx="8676290" cy="4838068"/>
          </a:xfrm>
          <a:solidFill>
            <a:schemeClr val="bg1"/>
          </a:solidFill>
        </p:spPr>
        <p:txBody>
          <a:bodyPr>
            <a:noAutofit/>
          </a:bodyPr>
          <a:lstStyle/>
          <a:p>
            <a:pPr marL="0" indent="0">
              <a:spcBef>
                <a:spcPts val="0"/>
              </a:spcBef>
              <a:buNone/>
            </a:pPr>
            <a:r>
              <a:rPr lang="en-US" sz="1800" b="1" dirty="0"/>
              <a:t>Goal:  </a:t>
            </a:r>
            <a:r>
              <a:rPr lang="en-US" sz="1800" dirty="0"/>
              <a:t>Contribute to increasing the number of Tsunami Ready recognized  </a:t>
            </a:r>
          </a:p>
          <a:p>
            <a:pPr marL="0" indent="0">
              <a:spcBef>
                <a:spcPts val="0"/>
              </a:spcBef>
              <a:buNone/>
            </a:pPr>
            <a:r>
              <a:rPr lang="en-US" sz="1800" dirty="0"/>
              <a:t>            communities as part of the UN Ocean Decade. </a:t>
            </a:r>
          </a:p>
          <a:p>
            <a:pPr marL="0" indent="0">
              <a:spcBef>
                <a:spcPts val="1200"/>
              </a:spcBef>
              <a:buNone/>
            </a:pPr>
            <a:r>
              <a:rPr lang="en-US" sz="1800" b="1" dirty="0"/>
              <a:t>Objectives:</a:t>
            </a:r>
          </a:p>
          <a:p>
            <a:pPr marL="0" indent="0">
              <a:spcBef>
                <a:spcPts val="0"/>
              </a:spcBef>
              <a:buNone/>
            </a:pPr>
            <a:r>
              <a:rPr lang="en-US" sz="1800" dirty="0"/>
              <a:t>The goal should be achieved through the following objectives: </a:t>
            </a:r>
          </a:p>
          <a:p>
            <a:pPr marL="457200" indent="-457200">
              <a:spcBef>
                <a:spcPts val="600"/>
              </a:spcBef>
              <a:buFont typeface="+mj-lt"/>
              <a:buAutoNum type="arabicPeriod"/>
            </a:pPr>
            <a:r>
              <a:rPr lang="en-US" sz="1800" b="1" dirty="0">
                <a:solidFill>
                  <a:srgbClr val="C00000"/>
                </a:solidFill>
              </a:rPr>
              <a:t>Raise the profile </a:t>
            </a:r>
            <a:r>
              <a:rPr lang="en-US" sz="1800" dirty="0">
                <a:solidFill>
                  <a:schemeClr val="tx1"/>
                </a:solidFill>
              </a:rPr>
              <a:t>of Tsunami Ready in collaboration with critical stakeholders  across the UN system, interested regional organizations, national disaster management agencies and the public</a:t>
            </a:r>
            <a:r>
              <a:rPr lang="en-US" sz="1800" dirty="0">
                <a:solidFill>
                  <a:srgbClr val="C00000"/>
                </a:solidFill>
              </a:rPr>
              <a:t>, </a:t>
            </a:r>
          </a:p>
          <a:p>
            <a:pPr marL="457200" indent="-457200">
              <a:spcBef>
                <a:spcPts val="600"/>
              </a:spcBef>
              <a:buFont typeface="+mj-lt"/>
              <a:buAutoNum type="arabicPeriod"/>
            </a:pPr>
            <a:r>
              <a:rPr lang="en-US" sz="1800" b="1" dirty="0">
                <a:solidFill>
                  <a:schemeClr val="tx1"/>
                </a:solidFill>
              </a:rPr>
              <a:t>Increase funding </a:t>
            </a:r>
            <a:r>
              <a:rPr lang="en-US" sz="1800" dirty="0">
                <a:solidFill>
                  <a:schemeClr val="tx1"/>
                </a:solidFill>
              </a:rPr>
              <a:t>resources for the implementation of Tsunami Ready, </a:t>
            </a:r>
          </a:p>
          <a:p>
            <a:pPr marL="457200" indent="-457200">
              <a:spcBef>
                <a:spcPts val="600"/>
              </a:spcBef>
              <a:buFont typeface="+mj-lt"/>
              <a:buAutoNum type="arabicPeriod"/>
            </a:pPr>
            <a:r>
              <a:rPr lang="en-US" sz="1800" b="1" dirty="0">
                <a:solidFill>
                  <a:srgbClr val="C00000"/>
                </a:solidFill>
              </a:rPr>
              <a:t>Advise </a:t>
            </a:r>
            <a:r>
              <a:rPr lang="en-US" sz="1800" dirty="0">
                <a:solidFill>
                  <a:srgbClr val="C00000"/>
                </a:solidFill>
              </a:rPr>
              <a:t>the TOWS-WG, TTDMP, and TTTWO </a:t>
            </a:r>
            <a:r>
              <a:rPr lang="en-US" sz="1800" dirty="0">
                <a:solidFill>
                  <a:schemeClr val="tx1"/>
                </a:solidFill>
              </a:rPr>
              <a:t>on the implementation of Tsunami Ready, including on measures related to: </a:t>
            </a:r>
          </a:p>
          <a:p>
            <a:pPr marL="982663" lvl="1" indent="-514350">
              <a:spcBef>
                <a:spcPts val="600"/>
              </a:spcBef>
              <a:buFont typeface="+mj-lt"/>
              <a:buAutoNum type="romanLcPeriod"/>
            </a:pPr>
            <a:r>
              <a:rPr lang="en-US" sz="1800" b="1" dirty="0">
                <a:solidFill>
                  <a:srgbClr val="C00000"/>
                </a:solidFill>
              </a:rPr>
              <a:t>flexibility</a:t>
            </a:r>
            <a:r>
              <a:rPr lang="en-US" sz="1800" b="1" dirty="0">
                <a:solidFill>
                  <a:srgbClr val="0432FF"/>
                </a:solidFill>
              </a:rPr>
              <a:t> </a:t>
            </a:r>
            <a:r>
              <a:rPr lang="en-US" sz="1800" dirty="0">
                <a:solidFill>
                  <a:schemeClr val="tx1"/>
                </a:solidFill>
              </a:rPr>
              <a:t>with regards to accomplishing the indicators to allow for circumstances where formal bureaucratic frameworks/requirements may pose barriers</a:t>
            </a:r>
            <a:r>
              <a:rPr lang="en-US" sz="1800" dirty="0">
                <a:solidFill>
                  <a:srgbClr val="0432FF"/>
                </a:solidFill>
              </a:rPr>
              <a:t>, </a:t>
            </a:r>
          </a:p>
          <a:p>
            <a:pPr marL="982663" lvl="1" indent="-514350">
              <a:spcBef>
                <a:spcPts val="600"/>
              </a:spcBef>
              <a:buFont typeface="+mj-lt"/>
              <a:buAutoNum type="romanLcPeriod"/>
            </a:pPr>
            <a:r>
              <a:rPr lang="en-US" sz="1800" b="1" dirty="0">
                <a:solidFill>
                  <a:srgbClr val="C00000"/>
                </a:solidFill>
              </a:rPr>
              <a:t>consideration of unique regional and/or local </a:t>
            </a:r>
            <a:r>
              <a:rPr lang="en-US" sz="1800" dirty="0">
                <a:solidFill>
                  <a:schemeClr val="tx1"/>
                </a:solidFill>
              </a:rPr>
              <a:t>circumstances, </a:t>
            </a:r>
          </a:p>
          <a:p>
            <a:pPr marL="982663" lvl="1" indent="-514350">
              <a:spcBef>
                <a:spcPts val="600"/>
              </a:spcBef>
              <a:buFont typeface="+mj-lt"/>
              <a:buAutoNum type="romanLcPeriod"/>
            </a:pPr>
            <a:r>
              <a:rPr lang="en-US" sz="1800" b="1" dirty="0">
                <a:solidFill>
                  <a:srgbClr val="C00000"/>
                </a:solidFill>
              </a:rPr>
              <a:t>recognition of similar standards </a:t>
            </a:r>
            <a:r>
              <a:rPr lang="en-US" sz="1800" dirty="0">
                <a:solidFill>
                  <a:schemeClr val="tx1"/>
                </a:solidFill>
              </a:rPr>
              <a:t>already in place in some countries </a:t>
            </a:r>
          </a:p>
          <a:p>
            <a:pPr marL="0" indent="0">
              <a:spcBef>
                <a:spcPts val="0"/>
              </a:spcBef>
              <a:buNone/>
            </a:pPr>
            <a:endParaRPr lang="en-US" sz="1400" dirty="0"/>
          </a:p>
        </p:txBody>
      </p:sp>
      <p:pic>
        <p:nvPicPr>
          <p:cNvPr id="5" name="Picture 4">
            <a:extLst>
              <a:ext uri="{FF2B5EF4-FFF2-40B4-BE49-F238E27FC236}">
                <a16:creationId xmlns:a16="http://schemas.microsoft.com/office/drawing/2014/main" id="{34BA5514-0DCF-CAA6-1E1C-1A32EA626F22}"/>
              </a:ext>
            </a:extLst>
          </p:cNvPr>
          <p:cNvPicPr>
            <a:picLocks noChangeAspect="1"/>
          </p:cNvPicPr>
          <p:nvPr/>
        </p:nvPicPr>
        <p:blipFill>
          <a:blip r:embed="rId2"/>
          <a:stretch>
            <a:fillRect/>
          </a:stretch>
        </p:blipFill>
        <p:spPr>
          <a:xfrm>
            <a:off x="9112469" y="1745711"/>
            <a:ext cx="2230451" cy="3156370"/>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49391458-4199-42A6-2FED-C3E28733A82B}"/>
              </a:ext>
            </a:extLst>
          </p:cNvPr>
          <p:cNvSpPr txBox="1"/>
          <p:nvPr/>
        </p:nvSpPr>
        <p:spPr>
          <a:xfrm>
            <a:off x="9663562" y="4408726"/>
            <a:ext cx="2230451" cy="155427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Wingdings" pitchFamily="2" charset="2"/>
              <a:buChar char="Ø"/>
            </a:pPr>
            <a:r>
              <a:rPr lang="en-US" sz="1800" b="1" dirty="0">
                <a:solidFill>
                  <a:srgbClr val="0432FF"/>
                </a:solidFill>
                <a:latin typeface="Arial" panose="020B0604020202020204" pitchFamily="34" charset="0"/>
                <a:cs typeface="Arial" panose="020B0604020202020204" pitchFamily="34" charset="0"/>
              </a:rPr>
              <a:t>Appoint Chair, Jan 2023</a:t>
            </a:r>
          </a:p>
          <a:p>
            <a:pPr marL="285750" indent="-285750">
              <a:spcBef>
                <a:spcPts val="600"/>
              </a:spcBef>
              <a:buFont typeface="Wingdings" pitchFamily="2" charset="2"/>
              <a:buChar char="Ø"/>
            </a:pPr>
            <a:r>
              <a:rPr lang="en-US" b="1" dirty="0">
                <a:solidFill>
                  <a:srgbClr val="0432FF"/>
                </a:solidFill>
                <a:latin typeface="Arial" panose="020B0604020202020204" pitchFamily="34" charset="0"/>
                <a:cs typeface="Arial" panose="020B0604020202020204" pitchFamily="34" charset="0"/>
                <a:sym typeface="Roboto"/>
              </a:rPr>
              <a:t>Develop </a:t>
            </a:r>
            <a:r>
              <a:rPr lang="en-US" b="1" dirty="0">
                <a:solidFill>
                  <a:srgbClr val="0432FF"/>
                </a:solidFill>
                <a:latin typeface="Arial" panose="020B0604020202020204" pitchFamily="34" charset="0"/>
                <a:cs typeface="Arial" panose="020B0604020202020204" pitchFamily="34" charset="0"/>
              </a:rPr>
              <a:t>Implementation Plan, July 2024</a:t>
            </a:r>
          </a:p>
        </p:txBody>
      </p:sp>
    </p:spTree>
    <p:extLst>
      <p:ext uri="{BB962C8B-B14F-4D97-AF65-F5344CB8AC3E}">
        <p14:creationId xmlns:p14="http://schemas.microsoft.com/office/powerpoint/2010/main" val="12549421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82368" y="1288380"/>
            <a:ext cx="10648086" cy="4860171"/>
          </a:xfrm>
          <a:noFill/>
        </p:spPr>
        <p:txBody>
          <a:bodyPr>
            <a:noAutofit/>
          </a:bodyPr>
          <a:lstStyle/>
          <a:p>
            <a:pPr marL="0" indent="0">
              <a:buNone/>
            </a:pPr>
            <a:r>
              <a:rPr lang="en-US" sz="2000" b="1" dirty="0">
                <a:solidFill>
                  <a:srgbClr val="C00000"/>
                </a:solidFill>
              </a:rPr>
              <a:t>IOC Decision A-33/3.4.1 (June 2025) </a:t>
            </a:r>
            <a:r>
              <a:rPr lang="en-US" sz="2000" b="1" dirty="0">
                <a:solidFill>
                  <a:schemeClr val="tx1"/>
                </a:solidFill>
              </a:rPr>
              <a:t>Warning and Mitigation Systems of    Ocean Hazards. </a:t>
            </a:r>
            <a:r>
              <a:rPr lang="en-US" sz="2000" dirty="0">
                <a:solidFill>
                  <a:schemeClr val="tx1"/>
                </a:solidFill>
              </a:rPr>
              <a:t>Working Group on Tsunamis and Other Hazards related to Sea  Level Warning and Mitigation Systems (TOWS-WG) </a:t>
            </a:r>
          </a:p>
          <a:p>
            <a:pPr marL="0" indent="0">
              <a:buNone/>
            </a:pPr>
            <a:endParaRPr lang="en-US" sz="900" dirty="0">
              <a:solidFill>
                <a:schemeClr val="tx1"/>
              </a:solidFill>
            </a:endParaRPr>
          </a:p>
          <a:p>
            <a:pPr marL="0" marR="0" indent="0">
              <a:spcBef>
                <a:spcPts val="0"/>
              </a:spcBef>
              <a:spcAft>
                <a:spcPts val="1200"/>
              </a:spcAft>
              <a:buNone/>
              <a:tabLst>
                <a:tab pos="450215" algn="l"/>
              </a:tabLst>
            </a:pPr>
            <a:r>
              <a:rPr lang="en-GB" sz="1800" dirty="0">
                <a:solidFill>
                  <a:schemeClr val="tx1"/>
                </a:solidFill>
                <a:effectLst/>
                <a:ea typeface="Times New Roman" panose="02020603050405020304" pitchFamily="18" charset="0"/>
              </a:rPr>
              <a:t>The Assembly,</a:t>
            </a:r>
          </a:p>
          <a:p>
            <a:pPr marL="0" marR="0" indent="0">
              <a:spcBef>
                <a:spcPts val="0"/>
              </a:spcBef>
              <a:spcAft>
                <a:spcPts val="600"/>
              </a:spcAft>
              <a:buNone/>
              <a:tabLst>
                <a:tab pos="450215" algn="l"/>
              </a:tabLst>
            </a:pPr>
            <a:r>
              <a:rPr lang="en-GB" sz="1800" b="1" u="sng" dirty="0">
                <a:solidFill>
                  <a:srgbClr val="C00000"/>
                </a:solidFill>
                <a:effectLst/>
                <a:ea typeface="Times New Roman" panose="02020603050405020304" pitchFamily="18" charset="0"/>
              </a:rPr>
              <a:t>Approves</a:t>
            </a:r>
            <a:r>
              <a:rPr lang="en-GB" sz="1800" b="1" dirty="0">
                <a:solidFill>
                  <a:srgbClr val="C00000"/>
                </a:solidFill>
                <a:effectLst/>
                <a:ea typeface="Times New Roman" panose="02020603050405020304" pitchFamily="18" charset="0"/>
              </a:rPr>
              <a:t> the Tsunami Ready Coalition Implementation Plan </a:t>
            </a:r>
            <a:r>
              <a:rPr lang="en-GB" sz="1800" dirty="0">
                <a:solidFill>
                  <a:schemeClr val="tx1"/>
                </a:solidFill>
                <a:effectLst/>
                <a:ea typeface="Times New Roman" panose="02020603050405020304" pitchFamily="18" charset="0"/>
              </a:rPr>
              <a:t>as reviewed by the UN Ocean Decade Tsunami Programme Scientific Committee (ODTP-SC) and the Task Teams on Tsunami Disaster Management and Preparedness, and Tsunami Watch Operations      (TT-DMP and TT-TWO respectively) including:</a:t>
            </a:r>
            <a:endParaRPr lang="en-US" sz="1800" dirty="0">
              <a:solidFill>
                <a:schemeClr val="tx1"/>
              </a:solidFill>
              <a:effectLst/>
              <a:ea typeface="Times New Roman" panose="02020603050405020304" pitchFamily="18" charset="0"/>
            </a:endParaRPr>
          </a:p>
          <a:p>
            <a:pPr marL="1149350" lvl="1" indent="-569913">
              <a:spcBef>
                <a:spcPts val="0"/>
              </a:spcBef>
              <a:spcAft>
                <a:spcPts val="600"/>
              </a:spcAft>
              <a:buFont typeface="+mj-lt"/>
              <a:buAutoNum type="romanLcParenBoth"/>
            </a:pPr>
            <a:r>
              <a:rPr lang="en-GB" sz="1800" b="1" dirty="0">
                <a:solidFill>
                  <a:srgbClr val="C00000"/>
                </a:solidFill>
                <a:effectLst/>
                <a:ea typeface="Times New Roman" panose="02020603050405020304" pitchFamily="18" charset="0"/>
              </a:rPr>
              <a:t>The Coalition mandate and terms of reference,</a:t>
            </a:r>
            <a:endParaRPr lang="en-US" sz="1800" b="1" dirty="0">
              <a:solidFill>
                <a:srgbClr val="C00000"/>
              </a:solidFill>
              <a:effectLst/>
              <a:ea typeface="Times New Roman" panose="02020603050405020304" pitchFamily="18" charset="0"/>
            </a:endParaRPr>
          </a:p>
          <a:p>
            <a:pPr marL="1149350" lvl="1" indent="-569913">
              <a:spcBef>
                <a:spcPts val="0"/>
              </a:spcBef>
              <a:spcAft>
                <a:spcPts val="600"/>
              </a:spcAft>
              <a:buFont typeface="+mj-lt"/>
              <a:buAutoNum type="romanLcParenBoth"/>
            </a:pPr>
            <a:r>
              <a:rPr lang="en-GB" sz="1800" b="1" dirty="0">
                <a:solidFill>
                  <a:srgbClr val="C00000"/>
                </a:solidFill>
                <a:effectLst/>
                <a:ea typeface="Times New Roman" panose="02020603050405020304" pitchFamily="18" charset="0"/>
              </a:rPr>
              <a:t>The Coalition structure, and</a:t>
            </a:r>
            <a:endParaRPr lang="en-US" sz="1800" b="1" dirty="0">
              <a:solidFill>
                <a:srgbClr val="C00000"/>
              </a:solidFill>
              <a:effectLst/>
              <a:ea typeface="Times New Roman" panose="02020603050405020304" pitchFamily="18" charset="0"/>
            </a:endParaRPr>
          </a:p>
          <a:p>
            <a:pPr marL="1149350" lvl="1" indent="-569913">
              <a:spcBef>
                <a:spcPts val="0"/>
              </a:spcBef>
              <a:buFont typeface="+mj-lt"/>
              <a:buAutoNum type="romanLcParenBoth"/>
            </a:pPr>
            <a:r>
              <a:rPr lang="en-GB" sz="1800" b="1" dirty="0">
                <a:solidFill>
                  <a:srgbClr val="C00000"/>
                </a:solidFill>
                <a:effectLst/>
                <a:ea typeface="Times New Roman" panose="02020603050405020304" pitchFamily="18" charset="0"/>
              </a:rPr>
              <a:t>The identified key Coalition Partners;</a:t>
            </a:r>
            <a:endParaRPr lang="en-US" sz="1800" b="1" dirty="0">
              <a:solidFill>
                <a:srgbClr val="C00000"/>
              </a:solidFill>
              <a:ea typeface="Times New Roman" panose="02020603050405020304" pitchFamily="18" charset="0"/>
            </a:endParaRPr>
          </a:p>
          <a:p>
            <a:pPr marL="9525" indent="0">
              <a:spcBef>
                <a:spcPts val="0"/>
              </a:spcBef>
              <a:buNone/>
            </a:pPr>
            <a:r>
              <a:rPr lang="en-US" sz="1800" dirty="0"/>
              <a:t>…</a:t>
            </a:r>
          </a:p>
          <a:p>
            <a:pPr marL="0" indent="0">
              <a:spcBef>
                <a:spcPts val="0"/>
              </a:spcBef>
              <a:buNone/>
            </a:pPr>
            <a:r>
              <a:rPr lang="en-GB" sz="1800" u="sng" dirty="0">
                <a:solidFill>
                  <a:schemeClr val="tx1"/>
                </a:solidFill>
                <a:effectLst/>
                <a:ea typeface="Times New Roman" panose="02020603050405020304" pitchFamily="18" charset="0"/>
              </a:rPr>
              <a:t>Encourages</a:t>
            </a:r>
            <a:r>
              <a:rPr lang="en-GB" sz="1800" dirty="0">
                <a:solidFill>
                  <a:schemeClr val="tx1"/>
                </a:solidFill>
                <a:effectLst/>
                <a:ea typeface="Times New Roman" panose="02020603050405020304" pitchFamily="18" charset="0"/>
              </a:rPr>
              <a:t> </a:t>
            </a:r>
            <a:r>
              <a:rPr lang="en-GB" sz="1800" dirty="0">
                <a:effectLst/>
                <a:ea typeface="Times New Roman" panose="02020603050405020304" pitchFamily="18" charset="0"/>
              </a:rPr>
              <a:t>Member States to provide </a:t>
            </a:r>
            <a:r>
              <a:rPr lang="en-GB" sz="1800" u="sng" dirty="0">
                <a:solidFill>
                  <a:schemeClr val="tx1"/>
                </a:solidFill>
                <a:effectLst/>
                <a:ea typeface="Times New Roman" panose="02020603050405020304" pitchFamily="18" charset="0"/>
              </a:rPr>
              <a:t>voluntary financial contributions </a:t>
            </a:r>
            <a:r>
              <a:rPr lang="en-GB" sz="1800" dirty="0">
                <a:effectLst/>
                <a:ea typeface="Times New Roman" panose="02020603050405020304" pitchFamily="18" charset="0"/>
              </a:rPr>
              <a:t>to the IOC special account and in-kind contributions to support the Ocean Decade Tsunami Programme, the IOC Tsunami Ready Recognition Programme and </a:t>
            </a:r>
            <a:r>
              <a:rPr lang="en-GB" sz="1800" dirty="0">
                <a:solidFill>
                  <a:schemeClr val="tx1"/>
                </a:solidFill>
                <a:effectLst/>
                <a:ea typeface="Times New Roman" panose="02020603050405020304" pitchFamily="18" charset="0"/>
              </a:rPr>
              <a:t>the </a:t>
            </a:r>
            <a:r>
              <a:rPr lang="en-GB" sz="1800" u="sng" dirty="0">
                <a:solidFill>
                  <a:schemeClr val="tx1"/>
                </a:solidFill>
                <a:effectLst/>
                <a:ea typeface="Times New Roman" panose="02020603050405020304" pitchFamily="18" charset="0"/>
              </a:rPr>
              <a:t>Tsunami Ready Coalition</a:t>
            </a:r>
            <a:r>
              <a:rPr lang="en-GB" sz="1800" b="1" dirty="0">
                <a:effectLst/>
                <a:ea typeface="Times New Roman" panose="02020603050405020304" pitchFamily="18" charset="0"/>
              </a:rPr>
              <a:t>;</a:t>
            </a:r>
            <a:endParaRPr lang="en-US" sz="1800" b="1" dirty="0">
              <a:ea typeface="Times New Roman" panose="02020603050405020304" pitchFamily="18" charset="0"/>
            </a:endParaRPr>
          </a:p>
        </p:txBody>
      </p:sp>
      <p:sp>
        <p:nvSpPr>
          <p:cNvPr id="5" name="Title 1">
            <a:extLst>
              <a:ext uri="{FF2B5EF4-FFF2-40B4-BE49-F238E27FC236}">
                <a16:creationId xmlns:a16="http://schemas.microsoft.com/office/drawing/2014/main" id="{1F5CCBBD-1337-3BC1-AEE4-CFFCBD6A6BCF}"/>
              </a:ext>
            </a:extLst>
          </p:cNvPr>
          <p:cNvSpPr>
            <a:spLocks noGrp="1"/>
          </p:cNvSpPr>
          <p:nvPr>
            <p:ph type="title"/>
          </p:nvPr>
        </p:nvSpPr>
        <p:spPr>
          <a:xfrm>
            <a:off x="389312" y="180109"/>
            <a:ext cx="10515600" cy="1005281"/>
          </a:xfrm>
        </p:spPr>
        <p:txBody>
          <a:bodyPr>
            <a:normAutofit/>
          </a:bodyPr>
          <a:lstStyle/>
          <a:p>
            <a:r>
              <a:rPr lang="en-US" sz="3600" dirty="0"/>
              <a:t>TRC Implementation Plan 1 </a:t>
            </a:r>
            <a:r>
              <a:rPr lang="en-US" sz="2400" b="0" dirty="0"/>
              <a:t>(</a:t>
            </a:r>
            <a:r>
              <a:rPr lang="en-US" sz="2400" b="0" dirty="0">
                <a:solidFill>
                  <a:srgbClr val="C00000"/>
                </a:solidFill>
              </a:rPr>
              <a:t>IOC A-33/3.4.1, 2025</a:t>
            </a:r>
            <a:r>
              <a:rPr lang="en-US" sz="2400" b="0" dirty="0"/>
              <a:t>)</a:t>
            </a:r>
            <a:endParaRPr lang="en-US" sz="3600" b="0" dirty="0"/>
          </a:p>
        </p:txBody>
      </p:sp>
    </p:spTree>
    <p:extLst>
      <p:ext uri="{BB962C8B-B14F-4D97-AF65-F5344CB8AC3E}">
        <p14:creationId xmlns:p14="http://schemas.microsoft.com/office/powerpoint/2010/main" val="12780788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502465" y="1313658"/>
            <a:ext cx="9797673" cy="4099169"/>
          </a:xfrm>
          <a:noFill/>
        </p:spPr>
        <p:txBody>
          <a:bodyPr>
            <a:noAutofit/>
          </a:bodyPr>
          <a:lstStyle/>
          <a:p>
            <a:pPr marL="0" indent="0">
              <a:buNone/>
            </a:pPr>
            <a:r>
              <a:rPr lang="en-GB" sz="1800" b="1" u="sng" dirty="0">
                <a:solidFill>
                  <a:srgbClr val="0432FF"/>
                </a:solidFill>
                <a:effectLst/>
                <a:ea typeface="Times New Roman" panose="02020603050405020304" pitchFamily="18" charset="0"/>
              </a:rPr>
              <a:t>Requests</a:t>
            </a:r>
            <a:r>
              <a:rPr lang="en-GB" sz="1800" b="1" dirty="0">
                <a:solidFill>
                  <a:srgbClr val="0432FF"/>
                </a:solidFill>
                <a:effectLst/>
                <a:ea typeface="Times New Roman" panose="02020603050405020304" pitchFamily="18" charset="0"/>
              </a:rPr>
              <a:t> the IOC Secretariat </a:t>
            </a:r>
            <a:r>
              <a:rPr lang="en-GB" sz="1800" dirty="0">
                <a:effectLst/>
                <a:ea typeface="Times New Roman" panose="02020603050405020304" pitchFamily="18" charset="0"/>
              </a:rPr>
              <a:t>to:</a:t>
            </a:r>
          </a:p>
          <a:p>
            <a:pPr marL="0" indent="0">
              <a:buNone/>
            </a:pPr>
            <a:endParaRPr lang="en-US" sz="5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dirty="0">
                <a:effectLst/>
                <a:ea typeface="Times New Roman" panose="02020603050405020304" pitchFamily="18" charset="0"/>
              </a:rPr>
              <a:t>inform Member States of the availability of the Tsunami Ready Toolkit through an IOC circular letter addressed to the Tsunami National Contacts, National Tsunami Ready Boards, and more widely by the attaching it as an appendix to the UNESCO-IOC Standard Guidelines for the Tsunami Ready Recognition Programme (IOC Manuals and guides, 74);</a:t>
            </a:r>
            <a:endParaRPr lang="en-US" sz="18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dirty="0">
                <a:effectLst/>
                <a:ea typeface="Times New Roman" panose="02020603050405020304" pitchFamily="18" charset="0"/>
              </a:rPr>
              <a:t>disseminate the final version of the basic tsunami warning product/template for use by the radio amateurs, as a guidance;</a:t>
            </a:r>
            <a:endParaRPr lang="en-US" sz="18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b="1" dirty="0">
                <a:solidFill>
                  <a:srgbClr val="0432FF"/>
                </a:solidFill>
                <a:effectLst/>
                <a:ea typeface="Times New Roman" panose="02020603050405020304" pitchFamily="18" charset="0"/>
              </a:rPr>
              <a:t>finalize the Tsunami Ready Coalition Implementation Plan in consultation with the Tsunami Ready Coalition Chair </a:t>
            </a:r>
            <a:r>
              <a:rPr lang="en-GB" sz="1800" dirty="0">
                <a:effectLst/>
                <a:ea typeface="Times New Roman" panose="02020603050405020304" pitchFamily="18" charset="0"/>
              </a:rPr>
              <a:t>the Coalition Partners, 'Ambassadors' or similar namesake, and Coalition Co-Chair;</a:t>
            </a:r>
            <a:endParaRPr lang="en-US" sz="1800" dirty="0">
              <a:effectLst/>
              <a:ea typeface="Times New Roman" panose="02020603050405020304" pitchFamily="18" charset="0"/>
            </a:endParaRPr>
          </a:p>
          <a:p>
            <a:pPr marL="1149350" marR="0" lvl="0" indent="-520700">
              <a:spcBef>
                <a:spcPts val="0"/>
              </a:spcBef>
              <a:spcAft>
                <a:spcPts val="1200"/>
              </a:spcAft>
              <a:buFont typeface="+mj-lt"/>
              <a:buAutoNum type="romanLcParenBoth"/>
              <a:tabLst>
                <a:tab pos="449263" algn="l"/>
              </a:tabLst>
            </a:pPr>
            <a:r>
              <a:rPr lang="en-GB" sz="1800" b="1" dirty="0">
                <a:solidFill>
                  <a:srgbClr val="0432FF"/>
                </a:solidFill>
                <a:effectLst/>
                <a:ea typeface="Times New Roman" panose="02020603050405020304" pitchFamily="18" charset="0"/>
              </a:rPr>
              <a:t>extend invitations to the proposed Coalition Partners and 'Ambassadors' or similar namesake, and a Coalition Co-chair, </a:t>
            </a:r>
            <a:r>
              <a:rPr lang="en-GB" sz="1800" dirty="0">
                <a:effectLst/>
                <a:ea typeface="Times New Roman" panose="02020603050405020304" pitchFamily="18" charset="0"/>
              </a:rPr>
              <a:t>and </a:t>
            </a:r>
            <a:r>
              <a:rPr lang="en-GB" sz="1800" dirty="0">
                <a:effectLst/>
                <a:highlight>
                  <a:srgbClr val="FFFF00"/>
                </a:highlight>
                <a:ea typeface="Times New Roman" panose="02020603050405020304" pitchFamily="18" charset="0"/>
              </a:rPr>
              <a:t>urgently address needed resources;</a:t>
            </a:r>
            <a:endParaRPr lang="en-US" sz="1800" dirty="0">
              <a:effectLst/>
              <a:highlight>
                <a:srgbClr val="FFFF00"/>
              </a:highlight>
              <a:ea typeface="Times New Roman" panose="02020603050405020304" pitchFamily="18" charset="0"/>
            </a:endParaRPr>
          </a:p>
          <a:p>
            <a:pPr marL="0" marR="0" indent="0">
              <a:spcBef>
                <a:spcPts val="0"/>
              </a:spcBef>
              <a:spcAft>
                <a:spcPts val="1200"/>
              </a:spcAft>
              <a:buNone/>
              <a:tabLst>
                <a:tab pos="450215" algn="l"/>
              </a:tabLst>
            </a:pPr>
            <a:endParaRPr lang="en-GB" sz="700" b="1" dirty="0">
              <a:effectLst/>
              <a:highlight>
                <a:srgbClr val="FFFF00"/>
              </a:highlight>
              <a:latin typeface="Arial" panose="020B0604020202020204" pitchFamily="34" charset="0"/>
              <a:ea typeface="Times New Roman" panose="02020603050405020304" pitchFamily="18" charset="0"/>
            </a:endParaRPr>
          </a:p>
          <a:p>
            <a:pPr marL="0" indent="0">
              <a:buNone/>
            </a:pPr>
            <a:endParaRPr lang="en-US" sz="2200" b="1" dirty="0"/>
          </a:p>
        </p:txBody>
      </p:sp>
      <p:sp>
        <p:nvSpPr>
          <p:cNvPr id="6" name="Title 1">
            <a:extLst>
              <a:ext uri="{FF2B5EF4-FFF2-40B4-BE49-F238E27FC236}">
                <a16:creationId xmlns:a16="http://schemas.microsoft.com/office/drawing/2014/main" id="{1FB8749E-D454-DC4D-6F72-CA09EE8A5187}"/>
              </a:ext>
            </a:extLst>
          </p:cNvPr>
          <p:cNvSpPr>
            <a:spLocks noGrp="1"/>
          </p:cNvSpPr>
          <p:nvPr>
            <p:ph type="title"/>
          </p:nvPr>
        </p:nvSpPr>
        <p:spPr>
          <a:xfrm>
            <a:off x="389312" y="180109"/>
            <a:ext cx="10515600" cy="1005281"/>
          </a:xfrm>
        </p:spPr>
        <p:txBody>
          <a:bodyPr>
            <a:normAutofit/>
          </a:bodyPr>
          <a:lstStyle/>
          <a:p>
            <a:r>
              <a:rPr lang="en-US" sz="3600" dirty="0"/>
              <a:t>TRC Implementation Plan 2 </a:t>
            </a:r>
            <a:r>
              <a:rPr lang="en-US" sz="2400" b="0" dirty="0"/>
              <a:t>(</a:t>
            </a:r>
            <a:r>
              <a:rPr lang="en-US" sz="2400" b="0" dirty="0">
                <a:solidFill>
                  <a:srgbClr val="C00000"/>
                </a:solidFill>
              </a:rPr>
              <a:t>IOC A-33/3.4.1, 2025</a:t>
            </a:r>
            <a:r>
              <a:rPr lang="en-US" sz="2400" b="0" dirty="0"/>
              <a:t>)</a:t>
            </a:r>
            <a:endParaRPr lang="en-US" sz="3600" b="0" dirty="0"/>
          </a:p>
        </p:txBody>
      </p:sp>
    </p:spTree>
    <p:extLst>
      <p:ext uri="{BB962C8B-B14F-4D97-AF65-F5344CB8AC3E}">
        <p14:creationId xmlns:p14="http://schemas.microsoft.com/office/powerpoint/2010/main" val="35075491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6E8B-A5DA-E840-4A29-30F5A285D992}"/>
              </a:ext>
            </a:extLst>
          </p:cNvPr>
          <p:cNvSpPr>
            <a:spLocks noGrp="1"/>
          </p:cNvSpPr>
          <p:nvPr>
            <p:ph type="title"/>
          </p:nvPr>
        </p:nvSpPr>
        <p:spPr>
          <a:xfrm>
            <a:off x="480597" y="0"/>
            <a:ext cx="10515600" cy="1005281"/>
          </a:xfrm>
        </p:spPr>
        <p:txBody>
          <a:bodyPr>
            <a:normAutofit/>
          </a:bodyPr>
          <a:lstStyle/>
          <a:p>
            <a:r>
              <a:rPr lang="en-US" sz="3000" dirty="0"/>
              <a:t>2025 - 2026  </a:t>
            </a:r>
            <a:r>
              <a:rPr lang="en-US" sz="3000" dirty="0">
                <a:solidFill>
                  <a:srgbClr val="0432FF"/>
                </a:solidFill>
              </a:rPr>
              <a:t>(iii) Finalize TRC Implementation Plan</a:t>
            </a:r>
          </a:p>
        </p:txBody>
      </p:sp>
      <p:sp>
        <p:nvSpPr>
          <p:cNvPr id="3" name="Content Placeholder 2">
            <a:extLst>
              <a:ext uri="{FF2B5EF4-FFF2-40B4-BE49-F238E27FC236}">
                <a16:creationId xmlns:a16="http://schemas.microsoft.com/office/drawing/2014/main" id="{133F232A-EDCE-024E-33CD-DA1E22EBC911}"/>
              </a:ext>
            </a:extLst>
          </p:cNvPr>
          <p:cNvSpPr>
            <a:spLocks noGrp="1"/>
          </p:cNvSpPr>
          <p:nvPr>
            <p:ph sz="quarter" idx="10"/>
          </p:nvPr>
        </p:nvSpPr>
        <p:spPr>
          <a:xfrm>
            <a:off x="409448" y="1241037"/>
            <a:ext cx="7822600" cy="1079169"/>
          </a:xfrm>
        </p:spPr>
        <p:txBody>
          <a:bodyPr>
            <a:normAutofit fontScale="92500" lnSpcReduction="10000"/>
          </a:bodyPr>
          <a:lstStyle/>
          <a:p>
            <a:pPr>
              <a:lnSpc>
                <a:spcPct val="110000"/>
              </a:lnSpc>
              <a:spcBef>
                <a:spcPts val="0"/>
              </a:spcBef>
              <a:spcAft>
                <a:spcPts val="600"/>
              </a:spcAft>
              <a:tabLst>
                <a:tab pos="450215" algn="l"/>
              </a:tabLst>
            </a:pPr>
            <a:r>
              <a:rPr lang="en-US" sz="1900" b="1" dirty="0">
                <a:solidFill>
                  <a:schemeClr val="tx1"/>
                </a:solidFill>
              </a:rPr>
              <a:t>Incorporate feedback from TOWS WG 2025 </a:t>
            </a:r>
          </a:p>
          <a:p>
            <a:pPr>
              <a:lnSpc>
                <a:spcPct val="110000"/>
              </a:lnSpc>
              <a:spcBef>
                <a:spcPts val="0"/>
              </a:spcBef>
              <a:spcAft>
                <a:spcPts val="600"/>
              </a:spcAft>
              <a:tabLst>
                <a:tab pos="450215" algn="l"/>
              </a:tabLst>
            </a:pPr>
            <a:r>
              <a:rPr lang="en-US" sz="1900" b="1" dirty="0">
                <a:solidFill>
                  <a:srgbClr val="C00000"/>
                </a:solidFill>
              </a:rPr>
              <a:t>Considering TRC could not be fully constituted due to TSR Secretariat reduced resources, </a:t>
            </a:r>
            <a:r>
              <a:rPr lang="en-US" sz="1900" b="1" dirty="0">
                <a:solidFill>
                  <a:srgbClr val="0070C0"/>
                </a:solidFill>
              </a:rPr>
              <a:t>relax time lines to (‘within 2 years’) </a:t>
            </a:r>
          </a:p>
          <a:p>
            <a:pPr marL="0" indent="0">
              <a:lnSpc>
                <a:spcPct val="100000"/>
              </a:lnSpc>
              <a:spcBef>
                <a:spcPts val="0"/>
              </a:spcBef>
              <a:buNone/>
            </a:pPr>
            <a:endParaRPr lang="en-US" sz="2000" dirty="0"/>
          </a:p>
        </p:txBody>
      </p:sp>
      <p:grpSp>
        <p:nvGrpSpPr>
          <p:cNvPr id="29" name="Group 28">
            <a:extLst>
              <a:ext uri="{FF2B5EF4-FFF2-40B4-BE49-F238E27FC236}">
                <a16:creationId xmlns:a16="http://schemas.microsoft.com/office/drawing/2014/main" id="{8F1A55A0-885B-0CA6-6BEA-DA8CA22A06A5}"/>
              </a:ext>
            </a:extLst>
          </p:cNvPr>
          <p:cNvGrpSpPr/>
          <p:nvPr/>
        </p:nvGrpSpPr>
        <p:grpSpPr>
          <a:xfrm>
            <a:off x="663124" y="2417378"/>
            <a:ext cx="10865751" cy="6632760"/>
            <a:chOff x="390064" y="2501462"/>
            <a:chExt cx="10865751" cy="6632760"/>
          </a:xfrm>
        </p:grpSpPr>
        <p:sp>
          <p:nvSpPr>
            <p:cNvPr id="27" name="Rectangle 26">
              <a:extLst>
                <a:ext uri="{FF2B5EF4-FFF2-40B4-BE49-F238E27FC236}">
                  <a16:creationId xmlns:a16="http://schemas.microsoft.com/office/drawing/2014/main" id="{F57B828E-D67B-8C29-B88D-36183C52BC4B}"/>
                </a:ext>
              </a:extLst>
            </p:cNvPr>
            <p:cNvSpPr/>
            <p:nvPr/>
          </p:nvSpPr>
          <p:spPr>
            <a:xfrm>
              <a:off x="390064" y="2501462"/>
              <a:ext cx="10865751" cy="6176940"/>
            </a:xfrm>
            <a:prstGeom prst="rect">
              <a:avLst/>
            </a:prstGeom>
            <a:solidFill>
              <a:schemeClr val="accent5">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grpSp>
          <p:nvGrpSpPr>
            <p:cNvPr id="26" name="Group 25">
              <a:extLst>
                <a:ext uri="{FF2B5EF4-FFF2-40B4-BE49-F238E27FC236}">
                  <a16:creationId xmlns:a16="http://schemas.microsoft.com/office/drawing/2014/main" id="{45C98DEA-3741-D202-F504-AF9EDABF0A1D}"/>
                </a:ext>
              </a:extLst>
            </p:cNvPr>
            <p:cNvGrpSpPr/>
            <p:nvPr/>
          </p:nvGrpSpPr>
          <p:grpSpPr>
            <a:xfrm>
              <a:off x="527622" y="2582232"/>
              <a:ext cx="10573323" cy="6551990"/>
              <a:chOff x="285266" y="2226679"/>
              <a:chExt cx="9763566" cy="4810218"/>
            </a:xfrm>
            <a:noFill/>
          </p:grpSpPr>
          <p:grpSp>
            <p:nvGrpSpPr>
              <p:cNvPr id="13" name="Group 12">
                <a:extLst>
                  <a:ext uri="{FF2B5EF4-FFF2-40B4-BE49-F238E27FC236}">
                    <a16:creationId xmlns:a16="http://schemas.microsoft.com/office/drawing/2014/main" id="{5D2E1134-EEDD-FCC6-4CE1-A30BB1DD2A9D}"/>
                  </a:ext>
                </a:extLst>
              </p:cNvPr>
              <p:cNvGrpSpPr/>
              <p:nvPr/>
            </p:nvGrpSpPr>
            <p:grpSpPr>
              <a:xfrm>
                <a:off x="2549688" y="2226679"/>
                <a:ext cx="2401702" cy="2984124"/>
                <a:chOff x="2747428" y="2353370"/>
                <a:chExt cx="2791618" cy="3468596"/>
              </a:xfrm>
              <a:grpFill/>
            </p:grpSpPr>
            <p:pic>
              <p:nvPicPr>
                <p:cNvPr id="11" name="Picture 10">
                  <a:extLst>
                    <a:ext uri="{FF2B5EF4-FFF2-40B4-BE49-F238E27FC236}">
                      <a16:creationId xmlns:a16="http://schemas.microsoft.com/office/drawing/2014/main" id="{D4D69D5F-7BFF-8291-B983-D2209DB40D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53954" y="5177743"/>
                  <a:ext cx="2785092" cy="644223"/>
                </a:xfrm>
                <a:prstGeom prst="rect">
                  <a:avLst/>
                </a:prstGeom>
                <a:grpFill/>
              </p:spPr>
            </p:pic>
            <p:pic>
              <p:nvPicPr>
                <p:cNvPr id="12" name="Picture 11">
                  <a:extLst>
                    <a:ext uri="{FF2B5EF4-FFF2-40B4-BE49-F238E27FC236}">
                      <a16:creationId xmlns:a16="http://schemas.microsoft.com/office/drawing/2014/main" id="{B674C20B-F4CA-E782-10B4-CCA4A28CAD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47428" y="2353370"/>
                  <a:ext cx="2785092" cy="2950133"/>
                </a:xfrm>
                <a:prstGeom prst="rect">
                  <a:avLst/>
                </a:prstGeom>
                <a:grpFill/>
              </p:spPr>
            </p:pic>
          </p:grpSp>
          <p:grpSp>
            <p:nvGrpSpPr>
              <p:cNvPr id="25" name="Group 24">
                <a:extLst>
                  <a:ext uri="{FF2B5EF4-FFF2-40B4-BE49-F238E27FC236}">
                    <a16:creationId xmlns:a16="http://schemas.microsoft.com/office/drawing/2014/main" id="{D07C6CB1-BBAA-A89E-B368-37251073E9CA}"/>
                  </a:ext>
                </a:extLst>
              </p:cNvPr>
              <p:cNvGrpSpPr/>
              <p:nvPr/>
            </p:nvGrpSpPr>
            <p:grpSpPr>
              <a:xfrm>
                <a:off x="285266" y="2226679"/>
                <a:ext cx="2108100" cy="4053210"/>
                <a:chOff x="505456" y="2148652"/>
                <a:chExt cx="2233652" cy="4294609"/>
              </a:xfrm>
              <a:grpFill/>
            </p:grpSpPr>
            <p:grpSp>
              <p:nvGrpSpPr>
                <p:cNvPr id="17" name="Group 16">
                  <a:extLst>
                    <a:ext uri="{FF2B5EF4-FFF2-40B4-BE49-F238E27FC236}">
                      <a16:creationId xmlns:a16="http://schemas.microsoft.com/office/drawing/2014/main" id="{DFEA9CF1-E798-6CB7-66E4-3C27F6A7021E}"/>
                    </a:ext>
                  </a:extLst>
                </p:cNvPr>
                <p:cNvGrpSpPr/>
                <p:nvPr/>
              </p:nvGrpSpPr>
              <p:grpSpPr>
                <a:xfrm>
                  <a:off x="505456" y="2585441"/>
                  <a:ext cx="2233652" cy="3857820"/>
                  <a:chOff x="203135" y="2319516"/>
                  <a:chExt cx="2154288" cy="3720746"/>
                </a:xfrm>
                <a:grpFill/>
              </p:grpSpPr>
              <p:pic>
                <p:nvPicPr>
                  <p:cNvPr id="4" name="Picture 3">
                    <a:extLst>
                      <a:ext uri="{FF2B5EF4-FFF2-40B4-BE49-F238E27FC236}">
                        <a16:creationId xmlns:a16="http://schemas.microsoft.com/office/drawing/2014/main" id="{B327FA27-6F55-2A99-C646-0968FBCC7AB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6794" y="2962298"/>
                    <a:ext cx="2111268" cy="2766443"/>
                  </a:xfrm>
                  <a:prstGeom prst="rect">
                    <a:avLst/>
                  </a:prstGeom>
                  <a:grpFill/>
                </p:spPr>
              </p:pic>
              <p:pic>
                <p:nvPicPr>
                  <p:cNvPr id="8" name="Picture 7">
                    <a:extLst>
                      <a:ext uri="{FF2B5EF4-FFF2-40B4-BE49-F238E27FC236}">
                        <a16:creationId xmlns:a16="http://schemas.microsoft.com/office/drawing/2014/main" id="{8B9F66C2-EBBF-A693-CA54-358F0C8B79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6794" y="2319516"/>
                    <a:ext cx="2111268" cy="642782"/>
                  </a:xfrm>
                  <a:prstGeom prst="rect">
                    <a:avLst/>
                  </a:prstGeom>
                  <a:grpFill/>
                </p:spPr>
              </p:pic>
              <p:pic>
                <p:nvPicPr>
                  <p:cNvPr id="9" name="Picture 8">
                    <a:extLst>
                      <a:ext uri="{FF2B5EF4-FFF2-40B4-BE49-F238E27FC236}">
                        <a16:creationId xmlns:a16="http://schemas.microsoft.com/office/drawing/2014/main" id="{56768207-90FD-7325-229D-97C189EC2CD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3135" y="5728742"/>
                    <a:ext cx="2154288" cy="311520"/>
                  </a:xfrm>
                  <a:prstGeom prst="rect">
                    <a:avLst/>
                  </a:prstGeom>
                  <a:grpFill/>
                </p:spPr>
              </p:pic>
            </p:grpSp>
            <p:pic>
              <p:nvPicPr>
                <p:cNvPr id="20" name="Picture 19">
                  <a:extLst>
                    <a:ext uri="{FF2B5EF4-FFF2-40B4-BE49-F238E27FC236}">
                      <a16:creationId xmlns:a16="http://schemas.microsoft.com/office/drawing/2014/main" id="{464E15FA-8CE5-0676-C080-3D62DB1D115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0570" y="2148652"/>
                  <a:ext cx="2186360" cy="456793"/>
                </a:xfrm>
                <a:prstGeom prst="rect">
                  <a:avLst/>
                </a:prstGeom>
                <a:grpFill/>
              </p:spPr>
            </p:pic>
          </p:grpSp>
          <p:grpSp>
            <p:nvGrpSpPr>
              <p:cNvPr id="22" name="Group 21">
                <a:extLst>
                  <a:ext uri="{FF2B5EF4-FFF2-40B4-BE49-F238E27FC236}">
                    <a16:creationId xmlns:a16="http://schemas.microsoft.com/office/drawing/2014/main" id="{EA3D68E3-504C-4EDC-C061-B6B0BF15DB17}"/>
                  </a:ext>
                </a:extLst>
              </p:cNvPr>
              <p:cNvGrpSpPr/>
              <p:nvPr/>
            </p:nvGrpSpPr>
            <p:grpSpPr>
              <a:xfrm>
                <a:off x="5034375" y="2766804"/>
                <a:ext cx="2477556" cy="1605801"/>
                <a:chOff x="5597326" y="2743296"/>
                <a:chExt cx="2625112" cy="1701438"/>
              </a:xfrm>
              <a:grpFill/>
            </p:grpSpPr>
            <p:pic>
              <p:nvPicPr>
                <p:cNvPr id="18" name="Picture 17">
                  <a:extLst>
                    <a:ext uri="{FF2B5EF4-FFF2-40B4-BE49-F238E27FC236}">
                      <a16:creationId xmlns:a16="http://schemas.microsoft.com/office/drawing/2014/main" id="{092F01E9-A65A-257F-18FA-7C7BED683FB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606223" y="3319884"/>
                  <a:ext cx="2607320" cy="1124850"/>
                </a:xfrm>
                <a:prstGeom prst="rect">
                  <a:avLst/>
                </a:prstGeom>
                <a:grpFill/>
              </p:spPr>
            </p:pic>
            <p:pic>
              <p:nvPicPr>
                <p:cNvPr id="21" name="Picture 20">
                  <a:extLst>
                    <a:ext uri="{FF2B5EF4-FFF2-40B4-BE49-F238E27FC236}">
                      <a16:creationId xmlns:a16="http://schemas.microsoft.com/office/drawing/2014/main" id="{913E80F7-B10F-C688-030F-86B794B4C1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97326" y="2743296"/>
                  <a:ext cx="2625112" cy="576587"/>
                </a:xfrm>
                <a:prstGeom prst="rect">
                  <a:avLst/>
                </a:prstGeom>
                <a:grpFill/>
              </p:spPr>
            </p:pic>
          </p:grpSp>
          <p:grpSp>
            <p:nvGrpSpPr>
              <p:cNvPr id="24" name="Group 23">
                <a:extLst>
                  <a:ext uri="{FF2B5EF4-FFF2-40B4-BE49-F238E27FC236}">
                    <a16:creationId xmlns:a16="http://schemas.microsoft.com/office/drawing/2014/main" id="{D521EB92-1C1B-F70D-1765-16D4EBC93338}"/>
                  </a:ext>
                </a:extLst>
              </p:cNvPr>
              <p:cNvGrpSpPr/>
              <p:nvPr/>
            </p:nvGrpSpPr>
            <p:grpSpPr>
              <a:xfrm>
                <a:off x="7608926" y="2807454"/>
                <a:ext cx="2439906" cy="4229443"/>
                <a:chOff x="8185281" y="2802187"/>
                <a:chExt cx="2585220" cy="4481338"/>
              </a:xfrm>
              <a:grpFill/>
            </p:grpSpPr>
            <p:pic>
              <p:nvPicPr>
                <p:cNvPr id="6" name="Picture 5">
                  <a:extLst>
                    <a:ext uri="{FF2B5EF4-FFF2-40B4-BE49-F238E27FC236}">
                      <a16:creationId xmlns:a16="http://schemas.microsoft.com/office/drawing/2014/main" id="{7B63592C-D546-6725-2169-C5F496504D2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85281" y="6471848"/>
                  <a:ext cx="2572182" cy="811677"/>
                </a:xfrm>
                <a:prstGeom prst="rect">
                  <a:avLst/>
                </a:prstGeom>
                <a:grpFill/>
              </p:spPr>
            </p:pic>
            <p:pic>
              <p:nvPicPr>
                <p:cNvPr id="15" name="Picture 14">
                  <a:extLst>
                    <a:ext uri="{FF2B5EF4-FFF2-40B4-BE49-F238E27FC236}">
                      <a16:creationId xmlns:a16="http://schemas.microsoft.com/office/drawing/2014/main" id="{05EE47A0-C43D-2838-979C-07E350EEF4F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185288" y="3249092"/>
                  <a:ext cx="2585213" cy="3300399"/>
                </a:xfrm>
                <a:prstGeom prst="rect">
                  <a:avLst/>
                </a:prstGeom>
                <a:grpFill/>
              </p:spPr>
            </p:pic>
            <p:pic>
              <p:nvPicPr>
                <p:cNvPr id="23" name="Picture 22">
                  <a:extLst>
                    <a:ext uri="{FF2B5EF4-FFF2-40B4-BE49-F238E27FC236}">
                      <a16:creationId xmlns:a16="http://schemas.microsoft.com/office/drawing/2014/main" id="{7957905A-9751-F3F0-8279-A14D178BFD2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85288" y="2802187"/>
                  <a:ext cx="2585213" cy="456793"/>
                </a:xfrm>
                <a:prstGeom prst="rect">
                  <a:avLst/>
                </a:prstGeom>
                <a:grpFill/>
              </p:spPr>
            </p:pic>
          </p:grpSp>
        </p:grpSp>
      </p:grpSp>
      <p:grpSp>
        <p:nvGrpSpPr>
          <p:cNvPr id="30" name="Group 29">
            <a:extLst>
              <a:ext uri="{FF2B5EF4-FFF2-40B4-BE49-F238E27FC236}">
                <a16:creationId xmlns:a16="http://schemas.microsoft.com/office/drawing/2014/main" id="{518FC525-8DF8-4635-7C7A-7D24E0834FB6}"/>
              </a:ext>
            </a:extLst>
          </p:cNvPr>
          <p:cNvGrpSpPr/>
          <p:nvPr/>
        </p:nvGrpSpPr>
        <p:grpSpPr>
          <a:xfrm>
            <a:off x="8235258" y="881957"/>
            <a:ext cx="3010138" cy="2255054"/>
            <a:chOff x="8042218" y="914400"/>
            <a:chExt cx="3010138" cy="2255054"/>
          </a:xfrm>
        </p:grpSpPr>
        <p:sp>
          <p:nvSpPr>
            <p:cNvPr id="16" name="Rectangle 15">
              <a:extLst>
                <a:ext uri="{FF2B5EF4-FFF2-40B4-BE49-F238E27FC236}">
                  <a16:creationId xmlns:a16="http://schemas.microsoft.com/office/drawing/2014/main" id="{D75CD610-3637-91EC-762A-2BD28568B379}"/>
                </a:ext>
              </a:extLst>
            </p:cNvPr>
            <p:cNvSpPr/>
            <p:nvPr/>
          </p:nvSpPr>
          <p:spPr>
            <a:xfrm>
              <a:off x="8042218" y="914400"/>
              <a:ext cx="3010138" cy="2255054"/>
            </a:xfrm>
            <a:prstGeom prst="rect">
              <a:avLst/>
            </a:prstGeom>
            <a:solidFill>
              <a:srgbClr val="FFEEC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pic>
          <p:nvPicPr>
            <p:cNvPr id="19" name="Picture 18">
              <a:extLst>
                <a:ext uri="{FF2B5EF4-FFF2-40B4-BE49-F238E27FC236}">
                  <a16:creationId xmlns:a16="http://schemas.microsoft.com/office/drawing/2014/main" id="{5DBAA11C-4B2E-4F97-976C-FDA3601941A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8142730" y="992210"/>
              <a:ext cx="2805904" cy="2063014"/>
            </a:xfrm>
            <a:prstGeom prst="rect">
              <a:avLst/>
            </a:prstGeom>
          </p:spPr>
        </p:pic>
      </p:grpSp>
    </p:spTree>
    <p:extLst>
      <p:ext uri="{BB962C8B-B14F-4D97-AF65-F5344CB8AC3E}">
        <p14:creationId xmlns:p14="http://schemas.microsoft.com/office/powerpoint/2010/main" val="38949916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F232A-EDCE-024E-33CD-DA1E22EBC911}"/>
              </a:ext>
            </a:extLst>
          </p:cNvPr>
          <p:cNvSpPr>
            <a:spLocks noGrp="1"/>
          </p:cNvSpPr>
          <p:nvPr>
            <p:ph sz="quarter" idx="10"/>
          </p:nvPr>
        </p:nvSpPr>
        <p:spPr>
          <a:xfrm>
            <a:off x="424099" y="1241838"/>
            <a:ext cx="11181222" cy="3963759"/>
          </a:xfrm>
        </p:spPr>
        <p:txBody>
          <a:bodyPr>
            <a:normAutofit/>
          </a:bodyPr>
          <a:lstStyle/>
          <a:p>
            <a:pPr marL="0" indent="0">
              <a:buNone/>
            </a:pPr>
            <a:r>
              <a:rPr lang="en-US" sz="2100" b="1" dirty="0"/>
              <a:t>Strong efforts for Objectives 1 and 3 (short-term 2 years)</a:t>
            </a:r>
          </a:p>
          <a:p>
            <a:pPr marL="269875" lvl="1" indent="-269875"/>
            <a:r>
              <a:rPr lang="en-US" sz="2100" dirty="0"/>
              <a:t>WTAD:  </a:t>
            </a:r>
            <a:r>
              <a:rPr lang="en-US" sz="2100" dirty="0">
                <a:solidFill>
                  <a:schemeClr val="tx1"/>
                </a:solidFill>
              </a:rPr>
              <a:t>2025 Be Tsunami Ready: Invest in Tsunami Preparedness                              		     2026 #</a:t>
            </a:r>
            <a:r>
              <a:rPr lang="en-US" sz="2100" dirty="0" err="1">
                <a:solidFill>
                  <a:schemeClr val="tx1"/>
                </a:solidFill>
              </a:rPr>
              <a:t>GetToHighGround</a:t>
            </a:r>
            <a:r>
              <a:rPr lang="en-US" sz="2100" dirty="0">
                <a:solidFill>
                  <a:schemeClr val="tx1"/>
                </a:solidFill>
              </a:rPr>
              <a:t> </a:t>
            </a:r>
          </a:p>
          <a:p>
            <a:pPr marL="269875" lvl="1" indent="-269875"/>
            <a:r>
              <a:rPr lang="en-US" sz="2100" dirty="0"/>
              <a:t>Encourage equivalency development - PTWS equivalency approved for piloting in 2025</a:t>
            </a:r>
          </a:p>
          <a:p>
            <a:pPr marL="269875" lvl="1" indent="-269875"/>
            <a:r>
              <a:rPr lang="en-US" sz="2100" dirty="0"/>
              <a:t>Advocate for reporting by % prepared and resilient, not number of communities                      =&gt; more meaningful and consistent with PTWS Equivalency. </a:t>
            </a:r>
          </a:p>
          <a:p>
            <a:r>
              <a:rPr lang="en-US" sz="2100" dirty="0"/>
              <a:t>Organize, Conduct Regional Summits (Caribbean 2026), Regional Workshops (NEAMTWS Inundation/Evacuation 2025, PTWS – PICT, LAC, SE Asia 2026,   IOTWMS – </a:t>
            </a:r>
            <a:r>
              <a:rPr lang="en-US" sz="2100" dirty="0" err="1"/>
              <a:t>Makran</a:t>
            </a:r>
            <a:r>
              <a:rPr lang="en-US" sz="2100" dirty="0"/>
              <a:t> 2026), National Workshops (numerous)</a:t>
            </a:r>
          </a:p>
          <a:p>
            <a:pPr marL="0" indent="0">
              <a:buNone/>
            </a:pPr>
            <a:endParaRPr lang="en-US" sz="2100" dirty="0"/>
          </a:p>
        </p:txBody>
      </p:sp>
      <p:sp>
        <p:nvSpPr>
          <p:cNvPr id="7" name="Title 1">
            <a:extLst>
              <a:ext uri="{FF2B5EF4-FFF2-40B4-BE49-F238E27FC236}">
                <a16:creationId xmlns:a16="http://schemas.microsoft.com/office/drawing/2014/main" id="{8A224742-CD09-6A40-F572-7354AA086330}"/>
              </a:ext>
            </a:extLst>
          </p:cNvPr>
          <p:cNvSpPr>
            <a:spLocks noGrp="1"/>
          </p:cNvSpPr>
          <p:nvPr>
            <p:ph type="title"/>
          </p:nvPr>
        </p:nvSpPr>
        <p:spPr>
          <a:xfrm>
            <a:off x="340016" y="179830"/>
            <a:ext cx="10515600" cy="1005281"/>
          </a:xfrm>
        </p:spPr>
        <p:txBody>
          <a:bodyPr>
            <a:noAutofit/>
          </a:bodyPr>
          <a:lstStyle/>
          <a:p>
            <a:r>
              <a:rPr lang="en-US" sz="2900" dirty="0"/>
              <a:t>Nonetheless, activities continue: TRC Chair, TICs, TSR</a:t>
            </a:r>
          </a:p>
        </p:txBody>
      </p:sp>
      <p:graphicFrame>
        <p:nvGraphicFramePr>
          <p:cNvPr id="6" name="Table 5">
            <a:extLst>
              <a:ext uri="{FF2B5EF4-FFF2-40B4-BE49-F238E27FC236}">
                <a16:creationId xmlns:a16="http://schemas.microsoft.com/office/drawing/2014/main" id="{33CA0884-1C59-0B27-3446-EAF5534A4D3F}"/>
              </a:ext>
            </a:extLst>
          </p:cNvPr>
          <p:cNvGraphicFramePr>
            <a:graphicFrameLocks noGrp="1"/>
          </p:cNvGraphicFramePr>
          <p:nvPr>
            <p:extLst>
              <p:ext uri="{D42A27DB-BD31-4B8C-83A1-F6EECF244321}">
                <p14:modId xmlns:p14="http://schemas.microsoft.com/office/powerpoint/2010/main" val="4263952401"/>
              </p:ext>
            </p:extLst>
          </p:nvPr>
        </p:nvGraphicFramePr>
        <p:xfrm>
          <a:off x="897793" y="4574594"/>
          <a:ext cx="5734235" cy="1920800"/>
        </p:xfrm>
        <a:graphic>
          <a:graphicData uri="http://schemas.openxmlformats.org/drawingml/2006/table">
            <a:tbl>
              <a:tblPr firstRow="1" firstCol="1" bandRow="1">
                <a:tableStyleId>{5C22544A-7EE6-4342-B048-85BDC9FD1C3A}</a:tableStyleId>
              </a:tblPr>
              <a:tblGrid>
                <a:gridCol w="5734235">
                  <a:extLst>
                    <a:ext uri="{9D8B030D-6E8A-4147-A177-3AD203B41FA5}">
                      <a16:colId xmlns:a16="http://schemas.microsoft.com/office/drawing/2014/main" val="681194953"/>
                    </a:ext>
                  </a:extLst>
                </a:gridCol>
              </a:tblGrid>
              <a:tr h="351495">
                <a:tc>
                  <a:txBody>
                    <a:bodyPr/>
                    <a:lstStyle/>
                    <a:p>
                      <a:pPr marL="0" marR="0" algn="l">
                        <a:lnSpc>
                          <a:spcPct val="107000"/>
                        </a:lnSpc>
                        <a:spcBef>
                          <a:spcPts val="0"/>
                        </a:spcBef>
                        <a:spcAft>
                          <a:spcPts val="0"/>
                        </a:spcAft>
                      </a:pPr>
                      <a:r>
                        <a:rPr lang="en-US" sz="1100" b="1" kern="100" dirty="0">
                          <a:solidFill>
                            <a:schemeClr val="tx1"/>
                          </a:solidFill>
                          <a:effectLst/>
                          <a:latin typeface="Arial" panose="020B0604020202020204" pitchFamily="34" charset="0"/>
                          <a:ea typeface="+mn-ea"/>
                          <a:cs typeface="Arial" panose="020B0604020202020204" pitchFamily="34" charset="0"/>
                        </a:rPr>
                        <a:t>Objective 1.  Raise the profile of the TRRP in collaboration with critical stakeholders</a:t>
                      </a:r>
                    </a:p>
                    <a:p>
                      <a:pPr marL="0" marR="0" algn="l">
                        <a:lnSpc>
                          <a:spcPct val="107000"/>
                        </a:lnSpc>
                        <a:spcBef>
                          <a:spcPts val="0"/>
                        </a:spcBef>
                        <a:spcAft>
                          <a:spcPts val="0"/>
                        </a:spcAft>
                      </a:pPr>
                      <a:endParaRPr lang="en-US" sz="3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180981414"/>
                  </a:ext>
                </a:extLst>
              </a:tr>
              <a:tr h="221180">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100" b="1" kern="100" dirty="0">
                          <a:effectLst/>
                          <a:latin typeface="Arial" panose="020B0604020202020204" pitchFamily="34" charset="0"/>
                          <a:cs typeface="Arial" panose="020B0604020202020204" pitchFamily="34" charset="0"/>
                        </a:rPr>
                        <a:t>Advocate for TRRP in the UN system</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529781969"/>
                  </a:ext>
                </a:extLst>
              </a:tr>
              <a:tr h="221180">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100" b="1" kern="100" dirty="0">
                          <a:effectLst/>
                          <a:latin typeface="Arial" panose="020B0604020202020204" pitchFamily="34" charset="0"/>
                          <a:cs typeface="Arial" panose="020B0604020202020204" pitchFamily="34" charset="0"/>
                        </a:rPr>
                        <a:t>Advocate for TRRP in regional organisations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983253402"/>
                  </a:ext>
                </a:extLst>
              </a:tr>
              <a:tr h="221180">
                <a:tc>
                  <a:txBody>
                    <a:bodyPr/>
                    <a:lstStyle/>
                    <a:p>
                      <a:pPr marL="0" marR="0" algn="l">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among other stakeholders (i.e. NGOs, Industry)</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2887262041"/>
                  </a:ext>
                </a:extLst>
              </a:tr>
              <a:tr h="193261">
                <a:tc>
                  <a:txBody>
                    <a:bodyPr/>
                    <a:lstStyle/>
                    <a:p>
                      <a:pPr marL="0" marR="0" algn="just">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in countries (i.e. mainstream, Aid Organisations)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512971575"/>
                  </a:ext>
                </a:extLst>
              </a:tr>
              <a:tr h="221180">
                <a:tc>
                  <a:txBody>
                    <a:bodyPr/>
                    <a:lstStyle/>
                    <a:p>
                      <a:pPr marL="0" marR="0" algn="just">
                        <a:lnSpc>
                          <a:spcPct val="107000"/>
                        </a:lnSpc>
                        <a:spcBef>
                          <a:spcPts val="0"/>
                        </a:spcBef>
                        <a:spcAft>
                          <a:spcPts val="0"/>
                        </a:spcAft>
                      </a:pPr>
                      <a:r>
                        <a:rPr lang="en-NZ" sz="1100" b="1" kern="100" dirty="0">
                          <a:solidFill>
                            <a:srgbClr val="0432FF"/>
                          </a:solidFill>
                          <a:effectLst/>
                          <a:latin typeface="Arial" panose="020B0604020202020204" pitchFamily="34" charset="0"/>
                          <a:cs typeface="Arial" panose="020B0604020202020204" pitchFamily="34" charset="0"/>
                        </a:rPr>
                        <a:t>Advocate for TRRP equivalency approaches</a:t>
                      </a:r>
                    </a:p>
                  </a:txBody>
                  <a:tcPr marL="55038" marR="55038" marT="0" marB="0" anchor="ctr"/>
                </a:tc>
                <a:extLst>
                  <a:ext uri="{0D108BD9-81ED-4DB2-BD59-A6C34878D82A}">
                    <a16:rowId xmlns:a16="http://schemas.microsoft.com/office/drawing/2014/main" val="1079740743"/>
                  </a:ext>
                </a:extLst>
              </a:tr>
              <a:tr h="214896">
                <a:tc>
                  <a:txBody>
                    <a:bodyPr/>
                    <a:lstStyle/>
                    <a:p>
                      <a:pPr marL="0" marR="0" lvl="0" indent="0" algn="just" defTabSz="914367" rtl="0" eaLnBrk="1" fontAlgn="auto" latinLnBrk="0" hangingPunct="1">
                        <a:lnSpc>
                          <a:spcPct val="107000"/>
                        </a:lnSpc>
                        <a:spcBef>
                          <a:spcPts val="0"/>
                        </a:spcBef>
                        <a:spcAft>
                          <a:spcPts val="0"/>
                        </a:spcAft>
                        <a:buClrTx/>
                        <a:buSzTx/>
                        <a:buFontTx/>
                        <a:buNone/>
                        <a:tabLst/>
                        <a:defRPr/>
                      </a:pPr>
                      <a:r>
                        <a:rPr lang="en-NZ" sz="1100" b="1" kern="100" dirty="0">
                          <a:solidFill>
                            <a:srgbClr val="C00000"/>
                          </a:solidFill>
                          <a:effectLst/>
                          <a:latin typeface="Arial" panose="020B0604020202020204" pitchFamily="34" charset="0"/>
                          <a:cs typeface="Arial" panose="020B0604020202020204" pitchFamily="34" charset="0"/>
                        </a:rPr>
                        <a:t>Raise the Public profile</a:t>
                      </a:r>
                      <a:endParaRPr lang="en-US" sz="1100" b="1" kern="100" dirty="0">
                        <a:solidFill>
                          <a:srgbClr val="C00000"/>
                        </a:solidFill>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161312097"/>
                  </a:ext>
                </a:extLst>
              </a:tr>
              <a:tr h="276428">
                <a:tc>
                  <a:txBody>
                    <a:bodyPr/>
                    <a:lstStyle/>
                    <a:p>
                      <a:pPr marL="0" marR="0" algn="just">
                        <a:lnSpc>
                          <a:spcPct val="80000"/>
                        </a:lnSpc>
                        <a:spcBef>
                          <a:spcPts val="0"/>
                        </a:spcBef>
                        <a:spcAft>
                          <a:spcPts val="0"/>
                        </a:spcAft>
                      </a:pPr>
                      <a:r>
                        <a:rPr lang="en-NZ" sz="1100" b="1" kern="100" dirty="0">
                          <a:effectLst/>
                          <a:latin typeface="Arial" panose="020B0604020202020204" pitchFamily="34" charset="0"/>
                          <a:cs typeface="Arial" panose="020B0604020202020204" pitchFamily="34" charset="0"/>
                        </a:rPr>
                        <a:t>Support countries with the TRRP process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999405930"/>
                  </a:ext>
                </a:extLst>
              </a:tr>
            </a:tbl>
          </a:graphicData>
        </a:graphic>
      </p:graphicFrame>
      <p:graphicFrame>
        <p:nvGraphicFramePr>
          <p:cNvPr id="2" name="Table 1">
            <a:extLst>
              <a:ext uri="{FF2B5EF4-FFF2-40B4-BE49-F238E27FC236}">
                <a16:creationId xmlns:a16="http://schemas.microsoft.com/office/drawing/2014/main" id="{5D126F64-54B8-4F09-6253-CC1F541BDECA}"/>
              </a:ext>
            </a:extLst>
          </p:cNvPr>
          <p:cNvGraphicFramePr>
            <a:graphicFrameLocks noGrp="1"/>
          </p:cNvGraphicFramePr>
          <p:nvPr>
            <p:extLst>
              <p:ext uri="{D42A27DB-BD31-4B8C-83A1-F6EECF244321}">
                <p14:modId xmlns:p14="http://schemas.microsoft.com/office/powerpoint/2010/main" val="1306378762"/>
              </p:ext>
            </p:extLst>
          </p:nvPr>
        </p:nvGraphicFramePr>
        <p:xfrm>
          <a:off x="6096000" y="5262324"/>
          <a:ext cx="4530622" cy="660743"/>
        </p:xfrm>
        <a:graphic>
          <a:graphicData uri="http://schemas.openxmlformats.org/drawingml/2006/table">
            <a:tbl>
              <a:tblPr firstRow="1" firstCol="1" bandRow="1">
                <a:tableStyleId>{5C22544A-7EE6-4342-B048-85BDC9FD1C3A}</a:tableStyleId>
              </a:tblPr>
              <a:tblGrid>
                <a:gridCol w="4530622">
                  <a:extLst>
                    <a:ext uri="{9D8B030D-6E8A-4147-A177-3AD203B41FA5}">
                      <a16:colId xmlns:a16="http://schemas.microsoft.com/office/drawing/2014/main" val="681194953"/>
                    </a:ext>
                  </a:extLst>
                </a:gridCol>
              </a:tblGrid>
              <a:tr h="267331">
                <a:tc>
                  <a:txBody>
                    <a:bodyPr/>
                    <a:lstStyle/>
                    <a:p>
                      <a:pPr marL="0" marR="0" algn="l">
                        <a:lnSpc>
                          <a:spcPct val="107000"/>
                        </a:lnSpc>
                        <a:spcBef>
                          <a:spcPts val="0"/>
                        </a:spcBef>
                        <a:spcAft>
                          <a:spcPts val="0"/>
                        </a:spcAft>
                      </a:pPr>
                      <a:r>
                        <a:rPr lang="en-NZ" sz="1100" b="1" kern="100" dirty="0">
                          <a:solidFill>
                            <a:schemeClr val="tx1"/>
                          </a:solidFill>
                          <a:effectLst/>
                          <a:latin typeface="Arial" panose="020B0604020202020204" pitchFamily="34" charset="0"/>
                          <a:cs typeface="Arial" panose="020B0604020202020204" pitchFamily="34" charset="0"/>
                        </a:rPr>
                        <a:t>Objective 3.  Regional Tsunami Ready Indicator Workshops</a:t>
                      </a:r>
                      <a:endParaRPr lang="en-US" sz="1100" b="1" kern="100" dirty="0">
                        <a:solidFill>
                          <a:schemeClr val="tx1"/>
                        </a:solidFill>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180981414"/>
                  </a:ext>
                </a:extLst>
              </a:tr>
              <a:tr h="393412">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100" b="1" kern="100" dirty="0">
                          <a:solidFill>
                            <a:schemeClr val="bg1"/>
                          </a:solidFill>
                          <a:effectLst/>
                          <a:latin typeface="Arial" panose="020B0604020202020204" pitchFamily="34" charset="0"/>
                          <a:cs typeface="Arial" panose="020B0604020202020204" pitchFamily="34" charset="0"/>
                        </a:rPr>
                        <a:t>Support the implementation of TRRP in the regions through targeted workshops </a:t>
                      </a:r>
                      <a:endParaRPr lang="en-US" sz="1100" b="1" kern="100" dirty="0">
                        <a:solidFill>
                          <a:schemeClr val="bg1"/>
                        </a:solidFill>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529781969"/>
                  </a:ext>
                </a:extLst>
              </a:tr>
            </a:tbl>
          </a:graphicData>
        </a:graphic>
      </p:graphicFrame>
      <p:sp>
        <p:nvSpPr>
          <p:cNvPr id="8" name="TextBox 7">
            <a:extLst>
              <a:ext uri="{FF2B5EF4-FFF2-40B4-BE49-F238E27FC236}">
                <a16:creationId xmlns:a16="http://schemas.microsoft.com/office/drawing/2014/main" id="{CC019F22-3B7B-4DFA-B92C-33382AEC7B4E}"/>
              </a:ext>
            </a:extLst>
          </p:cNvPr>
          <p:cNvSpPr txBox="1"/>
          <p:nvPr/>
        </p:nvSpPr>
        <p:spPr>
          <a:xfrm>
            <a:off x="6526924" y="4303258"/>
            <a:ext cx="609600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lvl="1" indent="-228600">
              <a:buFont typeface="Arial" panose="020B0604020202020204" pitchFamily="34" charset="0"/>
              <a:buChar char="•"/>
            </a:pPr>
            <a:r>
              <a:rPr lang="en-US" sz="2100" dirty="0">
                <a:solidFill>
                  <a:srgbClr val="000000"/>
                </a:solidFill>
                <a:latin typeface="Arial" panose="020B0604020202020204" pitchFamily="34" charset="0"/>
                <a:cs typeface="Arial" panose="020B0604020202020204" pitchFamily="34" charset="0"/>
                <a:sym typeface="Roboto"/>
              </a:rPr>
              <a:t>TSR seeking resources from ODCU                                                                                        for dedicated person for TRRP</a:t>
            </a:r>
          </a:p>
        </p:txBody>
      </p:sp>
    </p:spTree>
    <p:extLst>
      <p:ext uri="{BB962C8B-B14F-4D97-AF65-F5344CB8AC3E}">
        <p14:creationId xmlns:p14="http://schemas.microsoft.com/office/powerpoint/2010/main" val="14908490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726BF-54E2-61CB-DE0C-806641807217}"/>
              </a:ext>
            </a:extLst>
          </p:cNvPr>
          <p:cNvSpPr>
            <a:spLocks noGrp="1"/>
          </p:cNvSpPr>
          <p:nvPr>
            <p:ph sz="quarter" idx="10"/>
          </p:nvPr>
        </p:nvSpPr>
        <p:spPr>
          <a:xfrm>
            <a:off x="199434" y="1326730"/>
            <a:ext cx="11761338" cy="5095091"/>
          </a:xfrm>
          <a:solidFill>
            <a:schemeClr val="bg1"/>
          </a:solidFill>
        </p:spPr>
        <p:txBody>
          <a:bodyPr>
            <a:normAutofit fontScale="85000" lnSpcReduction="10000"/>
          </a:bodyPr>
          <a:lstStyle/>
          <a:p>
            <a:pPr marL="0" indent="0">
              <a:lnSpc>
                <a:spcPct val="100000"/>
              </a:lnSpc>
              <a:buNone/>
            </a:pPr>
            <a:r>
              <a:rPr lang="en-US" sz="1600" b="1" dirty="0"/>
              <a:t>Notes </a:t>
            </a:r>
            <a:r>
              <a:rPr lang="en-US" sz="1600" dirty="0"/>
              <a:t>the approval of the TRC Implementation Plan in June 2025, including its mandate, terms of reference, structure, and key Coalition Partners,</a:t>
            </a:r>
          </a:p>
          <a:p>
            <a:pPr marL="0" indent="0">
              <a:lnSpc>
                <a:spcPct val="100000"/>
              </a:lnSpc>
              <a:buNone/>
            </a:pPr>
            <a:r>
              <a:rPr lang="en-US" sz="1600" b="1" dirty="0">
                <a:highlight>
                  <a:srgbClr val="FFEECA"/>
                </a:highlight>
              </a:rPr>
              <a:t>Welcomes </a:t>
            </a:r>
            <a:r>
              <a:rPr lang="en-US" sz="1600" dirty="0">
                <a:highlight>
                  <a:srgbClr val="FFEECA"/>
                </a:highlight>
              </a:rPr>
              <a:t>the ﬁnalization of the Plan by the TSR and TRC Chair, and its publication as an IOC Technical Series XX (in press, 2026), that establishes a strategic roadmap to achieve 100% tsunami readiness,</a:t>
            </a:r>
          </a:p>
          <a:p>
            <a:pPr marL="0" indent="0">
              <a:lnSpc>
                <a:spcPct val="100000"/>
              </a:lnSpc>
              <a:buNone/>
            </a:pPr>
            <a:r>
              <a:rPr lang="en-US" sz="1600" b="1" dirty="0"/>
              <a:t>Appreciate</a:t>
            </a:r>
            <a:r>
              <a:rPr lang="en-US" sz="1600" dirty="0"/>
              <a:t>s the work of the TRC Chair, TICs, and the TSR toward progressing the Implementation Plan, especially regarding:</a:t>
            </a:r>
          </a:p>
          <a:p>
            <a:pPr>
              <a:lnSpc>
                <a:spcPct val="100000"/>
              </a:lnSpc>
            </a:pPr>
            <a:r>
              <a:rPr lang="en-US" sz="1600" dirty="0"/>
              <a:t>Objective 1: Raise proﬁle of the TRRP in collaboration with critical stakeholders through advocacy at meetings and workshops, support of TRRP equivalency approaches to build 100% resiliency, inclusion within tsunami disaster reduction or tsunami resilience projects, to the public around the world. Through the facilitation of the TICs, and generous support of Aid organizations to countries, there are now 110 recognized communities in 33 countries around the world, with about 70 additional communities in progress in the coming year.</a:t>
            </a:r>
          </a:p>
          <a:p>
            <a:pPr>
              <a:lnSpc>
                <a:spcPct val="100000"/>
              </a:lnSpc>
            </a:pPr>
            <a:r>
              <a:rPr lang="en-US" sz="1600" dirty="0"/>
              <a:t>Objective 3: Advocate for the conduct Tsunami Ready Indicator Workshops in the Regions though regional workshops in the </a:t>
            </a:r>
            <a:r>
              <a:rPr lang="en-US" sz="1600" b="1" dirty="0">
                <a:solidFill>
                  <a:schemeClr val="tx1"/>
                </a:solidFill>
                <a:highlight>
                  <a:srgbClr val="FFFF00"/>
                </a:highlight>
              </a:rPr>
              <a:t>Paciﬁc Islands held in 2023 and the Caribbean Summit I in 2010, the upcoming Caribbean Summit II in 2026, in the NEAMTWS in 2025, upcoming regional workshops in 2026 for the Pacific Islands, Latin American and Southeast Asian countries, and the </a:t>
            </a:r>
            <a:r>
              <a:rPr lang="en-US" sz="1600" b="1" dirty="0" err="1">
                <a:solidFill>
                  <a:schemeClr val="tx1"/>
                </a:solidFill>
                <a:highlight>
                  <a:srgbClr val="FFFF00"/>
                </a:highlight>
              </a:rPr>
              <a:t>Makran</a:t>
            </a:r>
            <a:r>
              <a:rPr lang="en-US" sz="1600" b="1" dirty="0">
                <a:solidFill>
                  <a:schemeClr val="tx1"/>
                </a:solidFill>
                <a:highlight>
                  <a:srgbClr val="FFFF00"/>
                </a:highlight>
              </a:rPr>
              <a:t> region of the NW Indian Ocean</a:t>
            </a:r>
            <a:r>
              <a:rPr lang="en-US" sz="1600" dirty="0"/>
              <a:t>, and national workshops that have brought tsunami agencies, with non-government organizations, industry, and Aid organizations to work collaboratively to recognize Tsunami Ready communities, UN system.</a:t>
            </a:r>
          </a:p>
          <a:p>
            <a:pPr marL="0" indent="0">
              <a:lnSpc>
                <a:spcPct val="100000"/>
              </a:lnSpc>
              <a:buNone/>
            </a:pPr>
            <a:r>
              <a:rPr lang="en-US" sz="1600" b="1" dirty="0">
                <a:highlight>
                  <a:srgbClr val="FFEECA"/>
                </a:highlight>
              </a:rPr>
              <a:t>Recalls </a:t>
            </a:r>
            <a:r>
              <a:rPr lang="en-US" sz="1600" dirty="0">
                <a:highlight>
                  <a:srgbClr val="FFEECA"/>
                </a:highlight>
              </a:rPr>
              <a:t>that the Plan is intended to be a dynamic document to allow for updates, as reﬂected in the Coalition’s annual reports to the TOWS-WG,</a:t>
            </a:r>
          </a:p>
          <a:p>
            <a:pPr marL="0" indent="0">
              <a:lnSpc>
                <a:spcPct val="100000"/>
              </a:lnSpc>
              <a:buNone/>
            </a:pPr>
            <a:r>
              <a:rPr lang="en-US" sz="1600" b="1" dirty="0">
                <a:highlight>
                  <a:srgbClr val="FFEECA"/>
                </a:highlight>
              </a:rPr>
              <a:t>Acknowledges </a:t>
            </a:r>
            <a:r>
              <a:rPr lang="en-US" sz="1600" dirty="0">
                <a:highlight>
                  <a:srgbClr val="FFEECA"/>
                </a:highlight>
              </a:rPr>
              <a:t>the reduced resource and capacity of the TSR secretariat has prevented it from extending invitations to the proposed Coalition Partners and 'Ambassadors' or similar namesake, and a Coalition Co-chair that together will serve as the catalyst and leadership for the TRRP   and noting also that the UNESCO Expenditure Plan implies additional budgetary restrictions for IOC in the biennium 2026-2027</a:t>
            </a:r>
            <a:r>
              <a:rPr lang="en-US" sz="1600" dirty="0">
                <a:highlight>
                  <a:srgbClr val="FFFF00"/>
                </a:highlight>
              </a:rPr>
              <a:t>.</a:t>
            </a:r>
          </a:p>
          <a:p>
            <a:pPr marL="0" indent="0">
              <a:lnSpc>
                <a:spcPct val="100000"/>
              </a:lnSpc>
              <a:buNone/>
            </a:pPr>
            <a:r>
              <a:rPr lang="en-US" sz="1600" b="1" dirty="0">
                <a:highlight>
                  <a:srgbClr val="00FFFF"/>
                </a:highlight>
              </a:rPr>
              <a:t>Recommends </a:t>
            </a:r>
            <a:r>
              <a:rPr lang="en-US" sz="1600" dirty="0">
                <a:highlight>
                  <a:srgbClr val="00FFFF"/>
                </a:highlight>
              </a:rPr>
              <a:t>the relaxation of the Plan’s timelines of actions and activities concerning Objective 2: Increase funding resources for implementation of TRRP, and Objective 4: Organize an eﬀective Tsunami Ready Coalition, until such time that the full Coalition can be constituted</a:t>
            </a:r>
          </a:p>
          <a:p>
            <a:pPr marL="0" indent="0">
              <a:lnSpc>
                <a:spcPct val="100000"/>
              </a:lnSpc>
              <a:buNone/>
            </a:pPr>
            <a:r>
              <a:rPr lang="en-US" sz="1600" b="1" dirty="0">
                <a:highlight>
                  <a:srgbClr val="00FFFF"/>
                </a:highlight>
              </a:rPr>
              <a:t>Requests </a:t>
            </a:r>
            <a:r>
              <a:rPr lang="en-US" sz="1600" dirty="0">
                <a:highlight>
                  <a:srgbClr val="00FFFF"/>
                </a:highlight>
              </a:rPr>
              <a:t>the IOC Executive Secretary to urgently seek extra budgetary resources to resume progress of the TRC Coalition Implementation Plan.</a:t>
            </a:r>
          </a:p>
          <a:p>
            <a:pPr marL="0" indent="0">
              <a:lnSpc>
                <a:spcPct val="100000"/>
              </a:lnSpc>
              <a:buNone/>
            </a:pPr>
            <a:endParaRPr lang="en-US" sz="1400" dirty="0"/>
          </a:p>
        </p:txBody>
      </p:sp>
      <p:sp>
        <p:nvSpPr>
          <p:cNvPr id="4" name="Title 1">
            <a:extLst>
              <a:ext uri="{FF2B5EF4-FFF2-40B4-BE49-F238E27FC236}">
                <a16:creationId xmlns:a16="http://schemas.microsoft.com/office/drawing/2014/main" id="{BED2D85C-F267-B8A6-4CFA-4B477303E303}"/>
              </a:ext>
            </a:extLst>
          </p:cNvPr>
          <p:cNvSpPr>
            <a:spLocks noGrp="1"/>
          </p:cNvSpPr>
          <p:nvPr>
            <p:ph type="title"/>
          </p:nvPr>
        </p:nvSpPr>
        <p:spPr>
          <a:xfrm>
            <a:off x="377847" y="0"/>
            <a:ext cx="10515600" cy="1005281"/>
          </a:xfrm>
        </p:spPr>
        <p:txBody>
          <a:bodyPr/>
          <a:lstStyle/>
          <a:p>
            <a:r>
              <a:rPr lang="en-US" dirty="0"/>
              <a:t>TOWS WG TT Recommendation (2026)</a:t>
            </a:r>
          </a:p>
        </p:txBody>
      </p:sp>
    </p:spTree>
    <p:extLst>
      <p:ext uri="{BB962C8B-B14F-4D97-AF65-F5344CB8AC3E}">
        <p14:creationId xmlns:p14="http://schemas.microsoft.com/office/powerpoint/2010/main" val="13131745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B437-2C2F-BE97-6C93-C11C7D845B0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A8D61F-9725-52DA-1C1F-0C75906AA4C2}"/>
              </a:ext>
            </a:extLst>
          </p:cNvPr>
          <p:cNvSpPr/>
          <p:nvPr/>
        </p:nvSpPr>
        <p:spPr>
          <a:xfrm>
            <a:off x="2672101" y="5815607"/>
            <a:ext cx="80623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TOWS-WG-XIX, 30-31 March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Online</a:t>
            </a:r>
          </a:p>
        </p:txBody>
      </p:sp>
      <p:sp>
        <p:nvSpPr>
          <p:cNvPr id="5" name="Rectangle 4">
            <a:extLst>
              <a:ext uri="{FF2B5EF4-FFF2-40B4-BE49-F238E27FC236}">
                <a16:creationId xmlns:a16="http://schemas.microsoft.com/office/drawing/2014/main" id="{C3C0E214-DC01-5093-49EB-7DCC65586786}"/>
              </a:ext>
            </a:extLst>
          </p:cNvPr>
          <p:cNvSpPr/>
          <p:nvPr/>
        </p:nvSpPr>
        <p:spPr>
          <a:xfrm>
            <a:off x="6527906" y="1897396"/>
            <a:ext cx="5844964"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Tsunami Ready Coalition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MT"/>
              <a:ea typeface="+mn-ea"/>
              <a:cs typeface="+mn-cs"/>
            </a:endParaRPr>
          </a:p>
        </p:txBody>
      </p:sp>
      <p:sp>
        <p:nvSpPr>
          <p:cNvPr id="2" name="Rectangle 1">
            <a:extLst>
              <a:ext uri="{FF2B5EF4-FFF2-40B4-BE49-F238E27FC236}">
                <a16:creationId xmlns:a16="http://schemas.microsoft.com/office/drawing/2014/main" id="{912B8B99-EB51-0346-A009-4C29DA555153}"/>
              </a:ext>
            </a:extLst>
          </p:cNvPr>
          <p:cNvSpPr/>
          <p:nvPr/>
        </p:nvSpPr>
        <p:spPr>
          <a:xfrm>
            <a:off x="6527906" y="4031069"/>
            <a:ext cx="541530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Laura Kong, Chair, TRC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Director, ITIC</a:t>
            </a:r>
          </a:p>
        </p:txBody>
      </p:sp>
    </p:spTree>
    <p:extLst>
      <p:ext uri="{BB962C8B-B14F-4D97-AF65-F5344CB8AC3E}">
        <p14:creationId xmlns:p14="http://schemas.microsoft.com/office/powerpoint/2010/main" val="1567909657"/>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2" ma:contentTypeDescription="Create a new document." ma:contentTypeScope="" ma:versionID="16b783511206b153c03d5fefde4531b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b267013bc9d140bdaaf8e2e8bc6d885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E7957-B5E5-46CF-AD8A-11A4E998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BB465B-9A16-414B-90F3-46AB976AC41C}">
  <ds:schemaRefs>
    <ds:schemaRef ds:uri="http://schemas.microsoft.com/sharepoint/v3/contenttype/forms"/>
  </ds:schemaRefs>
</ds:datastoreItem>
</file>

<file path=customXml/itemProps3.xml><?xml version="1.0" encoding="utf-8"?>
<ds:datastoreItem xmlns:ds="http://schemas.openxmlformats.org/officeDocument/2006/customXml" ds:itemID="{CCDD4463-9D06-478E-926D-3B182891514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9412</TotalTime>
  <Words>1373</Words>
  <Application>Microsoft Macintosh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9</vt:i4>
      </vt:variant>
    </vt:vector>
  </HeadingPairs>
  <TitlesOfParts>
    <vt:vector size="29" baseType="lpstr">
      <vt:lpstr>Arial</vt:lpstr>
      <vt:lpstr>ArialMT</vt:lpstr>
      <vt:lpstr>Calibri</vt:lpstr>
      <vt:lpstr>Open Sans</vt:lpstr>
      <vt:lpstr>Roboto</vt:lpstr>
      <vt:lpstr>Times New Roman</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Title</vt:lpstr>
      <vt:lpstr>1_Title</vt:lpstr>
      <vt:lpstr>PowerPoint Presentation</vt:lpstr>
      <vt:lpstr>Establish Tsunami Ready &amp; Coalition (2022)</vt:lpstr>
      <vt:lpstr>Annex 2.  Terms of Reference (TRC, 2022)</vt:lpstr>
      <vt:lpstr>TRC Implementation Plan 1 (IOC A-33/3.4.1, 2025)</vt:lpstr>
      <vt:lpstr>TRC Implementation Plan 2 (IOC A-33/3.4.1, 2025)</vt:lpstr>
      <vt:lpstr>2025 - 2026  (iii) Finalize TRC Implementation Plan</vt:lpstr>
      <vt:lpstr>Nonetheless, activities continue: TRC Chair, TICs, TSR</vt:lpstr>
      <vt:lpstr>TOWS WG TT Recommendation (2026)</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Laura Kong</cp:lastModifiedBy>
  <cp:revision>193</cp:revision>
  <dcterms:created xsi:type="dcterms:W3CDTF">2019-09-03T09:02:06Z</dcterms:created>
  <dcterms:modified xsi:type="dcterms:W3CDTF">2026-03-31T11:45:06Z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