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71" r:id="rId6"/>
    <p:sldId id="290" r:id="rId7"/>
    <p:sldId id="281" r:id="rId8"/>
    <p:sldId id="282" r:id="rId9"/>
    <p:sldId id="283" r:id="rId10"/>
    <p:sldId id="284" r:id="rId11"/>
    <p:sldId id="285" r:id="rId12"/>
    <p:sldId id="289" r:id="rId13"/>
    <p:sldId id="286" r:id="rId14"/>
  </p:sldIdLst>
  <p:sldSz cx="12192000" cy="6858000"/>
  <p:notesSz cx="6858000" cy="9144000"/>
  <p:embeddedFontLst>
    <p:embeddedFont>
      <p:font typeface="Play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uUX4Z1e5uEQmk+J0+2gvD01np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3"/>
    <p:restoredTop sz="94656"/>
  </p:normalViewPr>
  <p:slideViewPr>
    <p:cSldViewPr snapToGrid="0">
      <p:cViewPr varScale="1">
        <p:scale>
          <a:sx n="120" d="100"/>
          <a:sy n="120" d="100"/>
        </p:scale>
        <p:origin x="208" y="1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2" name="Google Shape;44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8" name="Google Shape;4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-"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Eruptions at some volcanoes are just incredibly difficult to forecast (see Whakaari on Wed)</a:t>
            </a:r>
            <a:endParaRPr/>
          </a:p>
        </p:txBody>
      </p:sp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8A28D3E9-AC62-B119-98AC-748D29F55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0417E694-29F3-AD0E-7CF4-F14D8DACB0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3A8AE52C-28F6-E3F3-7B1D-7A46801A3E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542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5" name="Google Shape;4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1" name="Google Shape;4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2" name="Google Shape;42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34" descr="A qr code on a white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5511" y="5240830"/>
            <a:ext cx="1252045" cy="125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4"/>
          <p:cNvSpPr txBox="1"/>
          <p:nvPr/>
        </p:nvSpPr>
        <p:spPr>
          <a:xfrm>
            <a:off x="9627476" y="6422509"/>
            <a:ext cx="3048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wovo.iavceivolcano.org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4"/>
          <p:cNvSpPr txBox="1"/>
          <p:nvPr/>
        </p:nvSpPr>
        <p:spPr>
          <a:xfrm>
            <a:off x="220279" y="6422509"/>
            <a:ext cx="42466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us: wovo@iavceivolcano.org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A6BE6825-5210-12CE-90B3-1C77FE4842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4569" y="184451"/>
            <a:ext cx="1711831" cy="14617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 b="0" i="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https://www.wovo.iavceivolcano.org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ovo@iavceivolcano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co.fournier@earthsciences.n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29183" y="354014"/>
            <a:ext cx="6115883" cy="291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spcBef>
                <a:spcPts val="1000"/>
              </a:spcBef>
              <a:buSzPts val="2400"/>
            </a:pPr>
            <a:r>
              <a:rPr lang="en-GB" sz="4800" b="1" dirty="0"/>
              <a:t>World Organisation of Volcano Observatories</a:t>
            </a:r>
            <a:endParaRPr lang="en-GB" sz="4800"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33765" y="5532120"/>
            <a:ext cx="41721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/>
              <a:t>TTTWO meeting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/>
              <a:t>Online 5 Mar 2026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91" name="Google Shape;91;p1"/>
          <p:cNvGrpSpPr/>
          <p:nvPr/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92" name="Google Shape;92;p1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3" name="Google Shape;93;p1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"/>
          <p:cNvSpPr/>
          <p:nvPr/>
        </p:nvSpPr>
        <p:spPr>
          <a:xfrm>
            <a:off x="6654237" y="269325"/>
            <a:ext cx="4999409" cy="507460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313752" y="3266459"/>
            <a:ext cx="6011302" cy="165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b="1" dirty="0"/>
              <a:t>N Fournier </a:t>
            </a:r>
            <a:r>
              <a:rPr lang="en-GB" dirty="0"/>
              <a:t>(NZ), L Sandri (IT), J </a:t>
            </a:r>
            <a:r>
              <a:rPr lang="en-GB" dirty="0" err="1"/>
              <a:t>Lowenstern</a:t>
            </a:r>
            <a:r>
              <a:rPr lang="en-GB" dirty="0"/>
              <a:t> (US), B </a:t>
            </a:r>
            <a:r>
              <a:rPr lang="en-GB" dirty="0" err="1"/>
              <a:t>Taisne</a:t>
            </a:r>
            <a:r>
              <a:rPr lang="en-GB" dirty="0"/>
              <a:t> (SG), C </a:t>
            </a:r>
            <a:r>
              <a:rPr lang="en-GB" dirty="0" err="1"/>
              <a:t>Widiwijayanti</a:t>
            </a:r>
            <a:r>
              <a:rPr lang="en-GB" dirty="0"/>
              <a:t> (SG), S Barsotti (IC), A Amigo (CH), A </a:t>
            </a:r>
            <a:r>
              <a:rPr lang="en-GB" dirty="0" err="1"/>
              <a:t>Bonforte</a:t>
            </a:r>
            <a:r>
              <a:rPr lang="en-GB" dirty="0"/>
              <a:t> (IT), N </a:t>
            </a:r>
            <a:r>
              <a:rPr lang="en-GB" dirty="0" err="1"/>
              <a:t>Geshi</a:t>
            </a:r>
            <a:r>
              <a:rPr lang="en-GB" dirty="0"/>
              <a:t> (JP), S Hidalgo (EC)</a:t>
            </a:r>
            <a:endParaRPr dirty="0"/>
          </a:p>
        </p:txBody>
      </p:sp>
      <p:pic>
        <p:nvPicPr>
          <p:cNvPr id="3" name="Picture 2" descr="A logo of a volcano&#10;&#10;AI-generated content may be incorrect.">
            <a:extLst>
              <a:ext uri="{FF2B5EF4-FFF2-40B4-BE49-F238E27FC236}">
                <a16:creationId xmlns:a16="http://schemas.microsoft.com/office/drawing/2014/main" id="{E89F1620-AF3D-21BD-8BC6-3AB386334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905" y="849760"/>
            <a:ext cx="4254713" cy="42547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"/>
          <p:cNvSpPr txBox="1">
            <a:spLocks noGrp="1"/>
          </p:cNvSpPr>
          <p:nvPr>
            <p:ph type="title"/>
          </p:nvPr>
        </p:nvSpPr>
        <p:spPr>
          <a:xfrm>
            <a:off x="838200" y="22521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 dirty="0"/>
              <a:t>2. </a:t>
            </a:r>
            <a:r>
              <a:rPr lang="en-GB" b="1" dirty="0" err="1"/>
              <a:t>WOVOdat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Volcano Monitoring Infrastructure</a:t>
            </a:r>
            <a:endParaRPr dirty="0"/>
          </a:p>
        </p:txBody>
      </p:sp>
      <p:sp>
        <p:nvSpPr>
          <p:cNvPr id="434" name="Google Shape;43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The Global Volcano Monitoring Infrastructure Database (</a:t>
            </a:r>
            <a:r>
              <a:rPr lang="en-GB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GVMID</a:t>
            </a: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, part of WOVOdat, documents and advances ground- and space-based volcano monitoring capabilities. ​It provides insights into monitoring techniques, helping observatories strengthen networks and address gaps with remote sensing and new technologies. ​GVMID supports improved network design for better eruption anticipation and detection.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9"/>
          <p:cNvSpPr txBox="1"/>
          <p:nvPr/>
        </p:nvSpPr>
        <p:spPr>
          <a:xfrm>
            <a:off x="1935175" y="3507792"/>
            <a:ext cx="3436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GVMID: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9"/>
          <p:cNvSpPr txBox="1"/>
          <p:nvPr/>
        </p:nvSpPr>
        <p:spPr>
          <a:xfrm>
            <a:off x="6096000" y="3269075"/>
            <a:ext cx="4958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global assessment on magma migration capability: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9" descr="A qr code with a few black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565" y="4326145"/>
            <a:ext cx="1930295" cy="188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4172" y="4258626"/>
            <a:ext cx="2022055" cy="202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>
            <a:spLocks noGrp="1"/>
          </p:cNvSpPr>
          <p:nvPr>
            <p:ph type="body" idx="1"/>
          </p:nvPr>
        </p:nvSpPr>
        <p:spPr>
          <a:xfrm>
            <a:off x="806669" y="1809859"/>
            <a:ext cx="96812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1208"/>
              <a:buNone/>
            </a:pPr>
            <a:r>
              <a:rPr lang="en-GB" sz="3800" b="1" dirty="0"/>
              <a:t>The Volcanic Ash and Aviation Hazards (VAAH)</a:t>
            </a:r>
            <a:endParaRPr sz="3800" b="1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1208"/>
              <a:buNone/>
            </a:pPr>
            <a:endParaRPr sz="3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44"/>
              <a:buNone/>
            </a:pPr>
            <a:r>
              <a:rPr lang="en-GB" sz="2983" dirty="0"/>
              <a:t>Represents and advocates for observatories within the aviation and meteorological communities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44"/>
              <a:buNone/>
            </a:pPr>
            <a:endParaRPr sz="2983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44"/>
              <a:buNone/>
            </a:pPr>
            <a:r>
              <a:rPr lang="en-GB" sz="2983" dirty="0"/>
              <a:t>Intended to facilitate and make accessible information from (to) the aviation community (ICAO)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44"/>
              <a:buNone/>
            </a:pPr>
            <a:endParaRPr sz="2983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44"/>
              <a:buNone/>
            </a:pPr>
            <a:r>
              <a:rPr lang="en-GB" sz="2983" b="1" dirty="0"/>
              <a:t>Strong connection with the WMO and the VAACs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44"/>
              <a:buNone/>
            </a:pPr>
            <a:endParaRPr sz="2983" dirty="0"/>
          </a:p>
        </p:txBody>
      </p:sp>
      <p:sp>
        <p:nvSpPr>
          <p:cNvPr id="5" name="Google Shape;424;p28">
            <a:extLst>
              <a:ext uri="{FF2B5EF4-FFF2-40B4-BE49-F238E27FC236}">
                <a16:creationId xmlns:a16="http://schemas.microsoft.com/office/drawing/2014/main" id="{C305A4CF-228D-73C8-EFEF-90791C5DA8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6669" y="225425"/>
            <a:ext cx="91287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GB" dirty="0"/>
              <a:t>3. </a:t>
            </a:r>
            <a:r>
              <a:rPr lang="en-GB" b="1" dirty="0"/>
              <a:t>VAAH</a:t>
            </a:r>
            <a:r>
              <a:rPr lang="en-GB" dirty="0"/>
              <a:t>: Volcanic Ash and Aviation Hazards and cross-disciplinary initiatives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04E5-9F36-A4E2-6CDB-527C2544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Connect</a:t>
            </a:r>
            <a:r>
              <a:rPr lang="en-GB" dirty="0"/>
              <a:t>, </a:t>
            </a:r>
            <a:r>
              <a:rPr lang="en-GB" b="1" dirty="0"/>
              <a:t>support</a:t>
            </a:r>
            <a:r>
              <a:rPr lang="en-GB" dirty="0"/>
              <a:t>, and </a:t>
            </a:r>
            <a:r>
              <a:rPr lang="en-GB" b="1" dirty="0"/>
              <a:t>advocate </a:t>
            </a:r>
            <a:r>
              <a:rPr lang="en-GB" dirty="0"/>
              <a:t>for </a:t>
            </a:r>
            <a:r>
              <a:rPr lang="en-GB" dirty="0" err="1"/>
              <a:t>obs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CC4DA-0F34-3B59-2BD4-A6033AEF2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02" y="1690688"/>
            <a:ext cx="3362398" cy="435133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BA4A6F-0B0F-AE85-5F43-CF7CC4246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7" y="1383863"/>
            <a:ext cx="7772400" cy="5109012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A1BFAA0-3492-866B-1C21-519D35869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839" y="4811355"/>
            <a:ext cx="25256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6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 b="1" dirty="0"/>
              <a:t>WOVO can help by</a:t>
            </a:r>
            <a:endParaRPr b="1" dirty="0"/>
          </a:p>
        </p:txBody>
      </p:sp>
      <p:sp>
        <p:nvSpPr>
          <p:cNvPr id="451" name="Google Shape;451;p31"/>
          <p:cNvSpPr txBox="1">
            <a:spLocks noGrp="1"/>
          </p:cNvSpPr>
          <p:nvPr>
            <p:ph type="body" idx="1"/>
          </p:nvPr>
        </p:nvSpPr>
        <p:spPr>
          <a:xfrm>
            <a:off x="571499" y="1939528"/>
            <a:ext cx="11362998" cy="324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3500" b="1" dirty="0"/>
              <a:t>Being a touch-point and connector </a:t>
            </a:r>
            <a:r>
              <a:rPr lang="en-GB" sz="3500" dirty="0"/>
              <a:t>for and with volcano observatories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3500" dirty="0"/>
              <a:t>For TTTWO, be </a:t>
            </a:r>
            <a:r>
              <a:rPr lang="en-GB" sz="3500" b="1" dirty="0"/>
              <a:t>a sounding board</a:t>
            </a:r>
            <a:r>
              <a:rPr lang="en-GB" sz="3500" dirty="0"/>
              <a:t> and offer </a:t>
            </a:r>
            <a:r>
              <a:rPr lang="en-GB" sz="3500" b="1" dirty="0"/>
              <a:t>guidelines </a:t>
            </a:r>
            <a:r>
              <a:rPr lang="en-GB" sz="3500" dirty="0"/>
              <a:t>on capability, efficiency and effectiveness </a:t>
            </a:r>
            <a:r>
              <a:rPr lang="en-GB" sz="3500" b="1" dirty="0"/>
              <a:t>for cross-disciplinary early warnings efforts</a:t>
            </a:r>
            <a:endParaRPr sz="3500" dirty="0"/>
          </a:p>
        </p:txBody>
      </p:sp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835A7A1A-7992-256E-41B1-452E5C0C2038}"/>
              </a:ext>
            </a:extLst>
          </p:cNvPr>
          <p:cNvSpPr txBox="1">
            <a:spLocks/>
          </p:cNvSpPr>
          <p:nvPr/>
        </p:nvSpPr>
        <p:spPr>
          <a:xfrm>
            <a:off x="571498" y="5582702"/>
            <a:ext cx="8349217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2400"/>
              <a:buFont typeface="Arial"/>
              <a:buNone/>
            </a:pPr>
            <a:r>
              <a:rPr lang="en-GB" sz="2000" dirty="0"/>
              <a:t>Nico Fournier – Earth Sciences New Zealand</a:t>
            </a:r>
          </a:p>
          <a:p>
            <a:pPr marL="0" indent="0">
              <a:spcBef>
                <a:spcPts val="0"/>
              </a:spcBef>
              <a:buSzPts val="2400"/>
              <a:buFont typeface="Arial"/>
              <a:buNone/>
            </a:pPr>
            <a:r>
              <a:rPr lang="en-GB" sz="2000" dirty="0">
                <a:hlinkClick r:id="rId3"/>
              </a:rPr>
              <a:t>wovo@iavceivolcano.org</a:t>
            </a:r>
            <a:r>
              <a:rPr lang="en-GB" sz="2000" dirty="0"/>
              <a:t> (WOVO chair) or </a:t>
            </a:r>
            <a:r>
              <a:rPr lang="en-GB" sz="2000" dirty="0">
                <a:hlinkClick r:id="rId4"/>
              </a:rPr>
              <a:t>nico.fournier@earthsciences.nz</a:t>
            </a:r>
            <a:r>
              <a:rPr lang="en-GB" sz="2000" dirty="0"/>
              <a:t> </a:t>
            </a:r>
          </a:p>
          <a:p>
            <a:pPr marL="0" indent="0">
              <a:buSzPts val="2400"/>
              <a:buFont typeface="Arial"/>
              <a:buNone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200"/>
              <a:t>Who benefits from Volcano Monitoring?</a:t>
            </a:r>
            <a:endParaRPr/>
          </a:p>
        </p:txBody>
      </p:sp>
      <p:cxnSp>
        <p:nvCxnSpPr>
          <p:cNvPr id="108" name="Google Shape;108;p3"/>
          <p:cNvCxnSpPr/>
          <p:nvPr/>
        </p:nvCxnSpPr>
        <p:spPr>
          <a:xfrm>
            <a:off x="2697480" y="5892918"/>
            <a:ext cx="7295784" cy="0"/>
          </a:xfrm>
          <a:prstGeom prst="straightConnector1">
            <a:avLst/>
          </a:prstGeom>
          <a:noFill/>
          <a:ln w="38100" cap="flat" cmpd="sng">
            <a:solidFill>
              <a:srgbClr val="115D8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9" name="Google Shape;109;p3"/>
          <p:cNvSpPr txBox="1"/>
          <p:nvPr/>
        </p:nvSpPr>
        <p:spPr>
          <a:xfrm>
            <a:off x="2788217" y="5858522"/>
            <a:ext cx="12399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874048" y="5915042"/>
            <a:ext cx="12399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6960485" y="5944348"/>
            <a:ext cx="12399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2697480" y="1556519"/>
            <a:ext cx="6995160" cy="4302003"/>
            <a:chOff x="2078182" y="1437090"/>
            <a:chExt cx="7295784" cy="4486886"/>
          </a:xfrm>
        </p:grpSpPr>
        <p:pic>
          <p:nvPicPr>
            <p:cNvPr id="113" name="Google Shape;11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78182" y="1437090"/>
              <a:ext cx="7295784" cy="4486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"/>
            <p:cNvSpPr/>
            <p:nvPr/>
          </p:nvSpPr>
          <p:spPr>
            <a:xfrm>
              <a:off x="2078182" y="1437090"/>
              <a:ext cx="5805054" cy="4270983"/>
            </a:xfrm>
            <a:prstGeom prst="frame">
              <a:avLst>
                <a:gd name="adj1" fmla="val 1146"/>
              </a:avLst>
            </a:prstGeom>
            <a:solidFill>
              <a:schemeClr val="accent1"/>
            </a:solidFill>
            <a:ln w="25400" cap="flat" cmpd="sng">
              <a:solidFill>
                <a:srgbClr val="0828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"/>
          <p:cNvSpPr txBox="1"/>
          <p:nvPr/>
        </p:nvSpPr>
        <p:spPr>
          <a:xfrm>
            <a:off x="457200" y="2799739"/>
            <a:ext cx="17830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3" descr="Neighbourhoo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62" y="404346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Volcano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2485" y="358626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City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8680" y="315108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Wav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15564" y="6185752"/>
            <a:ext cx="585667" cy="58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 descr="Aeroplan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6591075" y="6151356"/>
            <a:ext cx="738819" cy="73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Farmer male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80277" y="5858522"/>
            <a:ext cx="585668" cy="58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Medical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68176" y="5159048"/>
            <a:ext cx="673211" cy="67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 descr="Earth globe: America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0327" y="-602673"/>
            <a:ext cx="8063346" cy="806334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145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000"/>
              <a:t>Duty to our communities, government and global partners</a:t>
            </a:r>
            <a:endParaRPr/>
          </a:p>
        </p:txBody>
      </p:sp>
      <p:pic>
        <p:nvPicPr>
          <p:cNvPr id="129" name="Google Shape;129;p4" descr="Neighbourhoo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6480" y="2560320"/>
            <a:ext cx="1737360" cy="173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4"/>
          <p:cNvGrpSpPr/>
          <p:nvPr/>
        </p:nvGrpSpPr>
        <p:grpSpPr>
          <a:xfrm>
            <a:off x="5718684" y="4340784"/>
            <a:ext cx="1569720" cy="1324543"/>
            <a:chOff x="5745480" y="4191000"/>
            <a:chExt cx="2727960" cy="2301875"/>
          </a:xfrm>
        </p:grpSpPr>
        <p:pic>
          <p:nvPicPr>
            <p:cNvPr id="131" name="Google Shape;131;p4" descr="Heartbeat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90469" y="442502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4" descr="Home outlin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51379" y="4479846"/>
              <a:ext cx="1453341" cy="1453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" descr="Group of men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65520" y="536008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4"/>
            <p:cNvSpPr/>
            <p:nvPr/>
          </p:nvSpPr>
          <p:spPr>
            <a:xfrm>
              <a:off x="5745480" y="4191000"/>
              <a:ext cx="2727960" cy="2301875"/>
            </a:xfrm>
            <a:prstGeom prst="frame">
              <a:avLst>
                <a:gd name="adj1" fmla="val 1775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4"/>
          <p:cNvSpPr txBox="1"/>
          <p:nvPr/>
        </p:nvSpPr>
        <p:spPr>
          <a:xfrm>
            <a:off x="5642539" y="5908699"/>
            <a:ext cx="17830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Volcano Observatories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9627804" y="4340784"/>
            <a:ext cx="23547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7686447" y="2556856"/>
            <a:ext cx="23547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Emergency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1483976" y="3729032"/>
            <a:ext cx="23547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518160" y="4159919"/>
            <a:ext cx="23547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826572" y="2246294"/>
            <a:ext cx="23547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EW4ALL initiative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724169" y="4560554"/>
            <a:ext cx="23547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ICAO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460284" y="4298681"/>
            <a:ext cx="23547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3741288" y="2721305"/>
            <a:ext cx="23547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Neighbouring countries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5880932" y="1426688"/>
            <a:ext cx="23547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 Government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7523019" y="3694453"/>
            <a:ext cx="23547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authorities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/>
          <p:nvPr/>
        </p:nvCxnSpPr>
        <p:spPr>
          <a:xfrm rot="10800000" flipH="1">
            <a:off x="7506079" y="4590223"/>
            <a:ext cx="1920628" cy="43204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" name="Google Shape;147;p4"/>
          <p:cNvCxnSpPr/>
          <p:nvPr/>
        </p:nvCxnSpPr>
        <p:spPr>
          <a:xfrm rot="10800000" flipH="1">
            <a:off x="7375117" y="4159919"/>
            <a:ext cx="625883" cy="35420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8" name="Google Shape;148;p4"/>
          <p:cNvCxnSpPr/>
          <p:nvPr/>
        </p:nvCxnSpPr>
        <p:spPr>
          <a:xfrm rot="10800000" flipH="1">
            <a:off x="6903610" y="3326297"/>
            <a:ext cx="949305" cy="88406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9" name="Google Shape;149;p4"/>
          <p:cNvCxnSpPr/>
          <p:nvPr/>
        </p:nvCxnSpPr>
        <p:spPr>
          <a:xfrm rot="10800000" flipH="1">
            <a:off x="6429004" y="2325382"/>
            <a:ext cx="499319" cy="182800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0" name="Google Shape;150;p4"/>
          <p:cNvCxnSpPr/>
          <p:nvPr/>
        </p:nvCxnSpPr>
        <p:spPr>
          <a:xfrm rot="10800000">
            <a:off x="5227584" y="3528362"/>
            <a:ext cx="548027" cy="63965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4"/>
          <p:cNvCxnSpPr/>
          <p:nvPr/>
        </p:nvCxnSpPr>
        <p:spPr>
          <a:xfrm rot="10800000">
            <a:off x="3221518" y="4475445"/>
            <a:ext cx="2112372" cy="46806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4"/>
          <p:cNvCxnSpPr/>
          <p:nvPr/>
        </p:nvCxnSpPr>
        <p:spPr>
          <a:xfrm rot="10800000">
            <a:off x="2579272" y="3119765"/>
            <a:ext cx="2846123" cy="136794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53" name="Google Shape;153;p4" descr="Court out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47551" y="791994"/>
            <a:ext cx="1859033" cy="1859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What is Volcano Monitoring?</a:t>
            </a:r>
            <a:endParaRPr dirty="0"/>
          </a:p>
        </p:txBody>
      </p:sp>
      <p:pic>
        <p:nvPicPr>
          <p:cNvPr id="2" name="Google Shape;272;p16" descr="A diagram of a forecast&#10;&#10;AI-generated content may be incorrect.">
            <a:extLst>
              <a:ext uri="{FF2B5EF4-FFF2-40B4-BE49-F238E27FC236}">
                <a16:creationId xmlns:a16="http://schemas.microsoft.com/office/drawing/2014/main" id="{AFF29FA6-345E-AFF6-14CA-EAA51B9DDA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4151" y="1690688"/>
            <a:ext cx="8791903" cy="455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title"/>
          </p:nvPr>
        </p:nvSpPr>
        <p:spPr>
          <a:xfrm>
            <a:off x="583323" y="207470"/>
            <a:ext cx="919129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Play"/>
              <a:buNone/>
            </a:pPr>
            <a:r>
              <a:rPr lang="en-GB" dirty="0"/>
              <a:t>Focus on early </a:t>
            </a:r>
            <a:r>
              <a:rPr lang="en-GB" b="1" dirty="0"/>
              <a:t>unrest notification</a:t>
            </a:r>
            <a:r>
              <a:rPr lang="en-GB" dirty="0"/>
              <a:t> &amp; rapid </a:t>
            </a:r>
            <a:r>
              <a:rPr lang="en-GB" b="1" dirty="0"/>
              <a:t>eruption detection</a:t>
            </a:r>
            <a:r>
              <a:rPr lang="en-GB" dirty="0"/>
              <a:t> and </a:t>
            </a:r>
            <a:r>
              <a:rPr lang="en-GB" b="1" dirty="0"/>
              <a:t>impact</a:t>
            </a:r>
            <a:r>
              <a:rPr lang="en-GB" dirty="0"/>
              <a:t> forecasting</a:t>
            </a:r>
            <a:endParaRPr dirty="0"/>
          </a:p>
        </p:txBody>
      </p:sp>
      <p:pic>
        <p:nvPicPr>
          <p:cNvPr id="272" name="Google Shape;272;p16" descr="A diagram of a forecas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4151" y="1690688"/>
            <a:ext cx="8791903" cy="455876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6"/>
          <p:cNvSpPr/>
          <p:nvPr/>
        </p:nvSpPr>
        <p:spPr>
          <a:xfrm>
            <a:off x="2249214" y="4319752"/>
            <a:ext cx="3457904" cy="677917"/>
          </a:xfrm>
          <a:prstGeom prst="frame">
            <a:avLst>
              <a:gd name="adj1" fmla="val 5523"/>
            </a:avLst>
          </a:prstGeom>
          <a:solidFill>
            <a:schemeClr val="accen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6655673" y="2201917"/>
            <a:ext cx="2756341" cy="677917"/>
          </a:xfrm>
          <a:prstGeom prst="frame">
            <a:avLst>
              <a:gd name="adj1" fmla="val 5523"/>
            </a:avLst>
          </a:prstGeom>
          <a:solidFill>
            <a:schemeClr val="accen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321DBD8F-B0FB-B97B-D8C8-8D57CA7F8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1;p16">
            <a:extLst>
              <a:ext uri="{FF2B5EF4-FFF2-40B4-BE49-F238E27FC236}">
                <a16:creationId xmlns:a16="http://schemas.microsoft.com/office/drawing/2014/main" id="{C3E8BA5E-9C1F-4CE7-EBFD-778926BC716C}"/>
              </a:ext>
            </a:extLst>
          </p:cNvPr>
          <p:cNvSpPr txBox="1">
            <a:spLocks/>
          </p:cNvSpPr>
          <p:nvPr/>
        </p:nvSpPr>
        <p:spPr>
          <a:xfrm>
            <a:off x="583323" y="207470"/>
            <a:ext cx="919129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11111"/>
            </a:pPr>
            <a:r>
              <a:rPr lang="en-GB" dirty="0"/>
              <a:t>Volcano vs tsunami: tsunamigenic volcanic processes can be totally subaerial</a:t>
            </a:r>
          </a:p>
        </p:txBody>
      </p:sp>
      <p:sp>
        <p:nvSpPr>
          <p:cNvPr id="7" name="Google Shape;408;p26">
            <a:extLst>
              <a:ext uri="{FF2B5EF4-FFF2-40B4-BE49-F238E27FC236}">
                <a16:creationId xmlns:a16="http://schemas.microsoft.com/office/drawing/2014/main" id="{AB0D959B-C6A4-8556-39A6-64CB3918E0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82825"/>
            <a:ext cx="10693400" cy="274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600" b="1" dirty="0"/>
              <a:t>Detection and early notification of tsunamigenic volcanic processes </a:t>
            </a:r>
            <a:r>
              <a:rPr lang="en-US" sz="3600" dirty="0"/>
              <a:t>cannot solely rely on aviation partners (e.g. VAAC). Instead, </a:t>
            </a:r>
            <a:r>
              <a:rPr lang="en-US" sz="3600" b="1" dirty="0"/>
              <a:t>leverage volcano observatories monitoring capability and science advisory processes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167227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/>
              <a:t>What is WOVO?</a:t>
            </a:r>
            <a:endParaRPr dirty="0"/>
          </a:p>
        </p:txBody>
      </p:sp>
      <p:sp>
        <p:nvSpPr>
          <p:cNvPr id="408" name="Google Shape;408;p26"/>
          <p:cNvSpPr txBox="1">
            <a:spLocks noGrp="1"/>
          </p:cNvSpPr>
          <p:nvPr>
            <p:ph type="body" idx="1"/>
          </p:nvPr>
        </p:nvSpPr>
        <p:spPr>
          <a:xfrm>
            <a:off x="838200" y="153467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2500" b="1" dirty="0"/>
              <a:t>WOVO is a IAVCEI network of – and for – volcano observatories worldwide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2500" dirty="0"/>
              <a:t>The objectives of WOVO are to </a:t>
            </a:r>
            <a:r>
              <a:rPr lang="en-GB" sz="2500" b="1" dirty="0"/>
              <a:t>connect</a:t>
            </a:r>
            <a:r>
              <a:rPr lang="en-GB" sz="2500" dirty="0"/>
              <a:t>, </a:t>
            </a:r>
            <a:r>
              <a:rPr lang="en-GB" sz="2500" b="1" dirty="0"/>
              <a:t>support</a:t>
            </a:r>
            <a:r>
              <a:rPr lang="en-GB" sz="2500" dirty="0"/>
              <a:t>, and </a:t>
            </a:r>
            <a:r>
              <a:rPr lang="en-GB" sz="2500" b="1" dirty="0"/>
              <a:t>advocate</a:t>
            </a:r>
            <a:r>
              <a:rPr lang="en-GB" sz="2500" dirty="0"/>
              <a:t> for its members, through </a:t>
            </a:r>
            <a:r>
              <a:rPr lang="en-GB" sz="2500" b="1" dirty="0"/>
              <a:t>three core programs</a:t>
            </a:r>
            <a:r>
              <a:rPr lang="en-GB" sz="2500" dirty="0"/>
              <a:t>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2500" b="1" dirty="0"/>
              <a:t>1. </a:t>
            </a:r>
            <a:r>
              <a:rPr lang="en-GB" sz="2500" dirty="0"/>
              <a:t>The </a:t>
            </a:r>
            <a:r>
              <a:rPr lang="en-GB" sz="2500" b="1" dirty="0"/>
              <a:t>Volcano Observatory Best Practices (VOBP) </a:t>
            </a:r>
            <a:r>
              <a:rPr lang="en-GB" sz="2500" dirty="0"/>
              <a:t>workshops to exchange experiences and propose recommendations for optimising operational efficiency and responding effectively to volcanic eruptions and unrest.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2500" b="1" dirty="0"/>
              <a:t>2. </a:t>
            </a:r>
            <a:r>
              <a:rPr lang="en-GB" sz="2500" b="1" dirty="0" err="1"/>
              <a:t>WOVOdat</a:t>
            </a:r>
            <a:r>
              <a:rPr lang="en-GB" sz="2500" dirty="0"/>
              <a:t>, a comprehensive global database on volcanic unrest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2500" b="1" dirty="0"/>
              <a:t>3. VAAH and Early Warning initiatives </a:t>
            </a:r>
            <a:r>
              <a:rPr lang="en-GB" sz="2500" dirty="0"/>
              <a:t>where WOVO provides representation and advocacy for volcano observatories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95738E-AD7A-6789-AFF4-17759115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33" y="349898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7"/>
          <p:cNvSpPr txBox="1">
            <a:spLocks noGrp="1"/>
          </p:cNvSpPr>
          <p:nvPr>
            <p:ph type="title"/>
          </p:nvPr>
        </p:nvSpPr>
        <p:spPr>
          <a:xfrm>
            <a:off x="822434" y="202799"/>
            <a:ext cx="89748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 dirty="0"/>
              <a:t>1. </a:t>
            </a:r>
            <a:r>
              <a:rPr lang="en-GB" b="1" dirty="0"/>
              <a:t>VOBP</a:t>
            </a:r>
            <a:r>
              <a:rPr lang="en-GB" dirty="0"/>
              <a:t>: Volcano Observatory</a:t>
            </a:r>
            <a:br>
              <a:rPr lang="en-GB" dirty="0"/>
            </a:br>
            <a:r>
              <a:rPr lang="en-GB" dirty="0"/>
              <a:t>Best Practice workshop series</a:t>
            </a:r>
            <a:endParaRPr dirty="0"/>
          </a:p>
        </p:txBody>
      </p:sp>
      <p:sp>
        <p:nvSpPr>
          <p:cNvPr id="414" name="Google Shape;414;p27"/>
          <p:cNvSpPr txBox="1">
            <a:spLocks noGrp="1"/>
          </p:cNvSpPr>
          <p:nvPr>
            <p:ph type="body" idx="1"/>
          </p:nvPr>
        </p:nvSpPr>
        <p:spPr>
          <a:xfrm>
            <a:off x="615145" y="1733235"/>
            <a:ext cx="7972538" cy="413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4"/>
              <a:buChar char="•"/>
            </a:pPr>
            <a:r>
              <a:rPr lang="en-GB" sz="2500" b="1" dirty="0"/>
              <a:t>VOBP workshops </a:t>
            </a:r>
            <a:r>
              <a:rPr lang="en-GB" sz="2500" dirty="0"/>
              <a:t>were first conceived to provide an international  forum to VOLCANO OBSERVATORIES, to discuss their practical issues and identify internationally shared BEST PRACTICES.</a:t>
            </a:r>
            <a:endParaRPr sz="25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4"/>
              <a:buChar char="•"/>
            </a:pPr>
            <a:r>
              <a:rPr lang="en-GB" sz="2500" dirty="0"/>
              <a:t>BEST PRACTICES are neither rules nor prescriptions; VOBP workshops recognise as a value the diversity in culture, education, societal background, access to resources, that characterise volcano observatories throughout the world.</a:t>
            </a:r>
            <a:endParaRPr sz="25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4"/>
              <a:buChar char="•"/>
            </a:pPr>
            <a:r>
              <a:rPr lang="en-GB" sz="2500" dirty="0"/>
              <a:t>Rather, </a:t>
            </a:r>
            <a:r>
              <a:rPr lang="en-GB" sz="2500" b="1" dirty="0"/>
              <a:t>BEST PRACTICES represent a reference </a:t>
            </a:r>
            <a:endParaRPr sz="2500" b="1" dirty="0"/>
          </a:p>
        </p:txBody>
      </p:sp>
      <p:grpSp>
        <p:nvGrpSpPr>
          <p:cNvPr id="11" name="Google Shape;371;p23">
            <a:extLst>
              <a:ext uri="{FF2B5EF4-FFF2-40B4-BE49-F238E27FC236}">
                <a16:creationId xmlns:a16="http://schemas.microsoft.com/office/drawing/2014/main" id="{D483B0D0-5C42-4D35-4FE4-38099B4878FC}"/>
              </a:ext>
            </a:extLst>
          </p:cNvPr>
          <p:cNvGrpSpPr/>
          <p:nvPr/>
        </p:nvGrpSpPr>
        <p:grpSpPr>
          <a:xfrm>
            <a:off x="8615939" y="2412798"/>
            <a:ext cx="3816960" cy="2407456"/>
            <a:chOff x="3260834" y="1042616"/>
            <a:chExt cx="8641243" cy="5450259"/>
          </a:xfrm>
        </p:grpSpPr>
        <p:cxnSp>
          <p:nvCxnSpPr>
            <p:cNvPr id="12" name="Google Shape;372;p23">
              <a:extLst>
                <a:ext uri="{FF2B5EF4-FFF2-40B4-BE49-F238E27FC236}">
                  <a16:creationId xmlns:a16="http://schemas.microsoft.com/office/drawing/2014/main" id="{3FD87D81-E9C6-B735-D8EE-5B87B15FAE08}"/>
                </a:ext>
              </a:extLst>
            </p:cNvPr>
            <p:cNvCxnSpPr/>
            <p:nvPr/>
          </p:nvCxnSpPr>
          <p:spPr>
            <a:xfrm>
              <a:off x="3260834" y="4293585"/>
              <a:ext cx="5880538" cy="0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" name="Google Shape;373;p23">
              <a:extLst>
                <a:ext uri="{FF2B5EF4-FFF2-40B4-BE49-F238E27FC236}">
                  <a16:creationId xmlns:a16="http://schemas.microsoft.com/office/drawing/2014/main" id="{B765C535-2730-DE6E-079C-437D8A00D90D}"/>
                </a:ext>
              </a:extLst>
            </p:cNvPr>
            <p:cNvCxnSpPr/>
            <p:nvPr/>
          </p:nvCxnSpPr>
          <p:spPr>
            <a:xfrm rot="10800000">
              <a:off x="6201103" y="2094296"/>
              <a:ext cx="0" cy="4398579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4" name="Google Shape;374;p23">
              <a:extLst>
                <a:ext uri="{FF2B5EF4-FFF2-40B4-BE49-F238E27FC236}">
                  <a16:creationId xmlns:a16="http://schemas.microsoft.com/office/drawing/2014/main" id="{B6939C01-355C-69E3-6153-D06F609F6446}"/>
                </a:ext>
              </a:extLst>
            </p:cNvPr>
            <p:cNvSpPr txBox="1"/>
            <p:nvPr/>
          </p:nvSpPr>
          <p:spPr>
            <a:xfrm>
              <a:off x="8555379" y="4522381"/>
              <a:ext cx="3346698" cy="1045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MONITORING CAPABILITY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5;p23">
              <a:extLst>
                <a:ext uri="{FF2B5EF4-FFF2-40B4-BE49-F238E27FC236}">
                  <a16:creationId xmlns:a16="http://schemas.microsoft.com/office/drawing/2014/main" id="{EAF3F0E6-A228-60A2-F54B-7CE74A424C93}"/>
                </a:ext>
              </a:extLst>
            </p:cNvPr>
            <p:cNvSpPr txBox="1"/>
            <p:nvPr/>
          </p:nvSpPr>
          <p:spPr>
            <a:xfrm>
              <a:off x="4122939" y="1042616"/>
              <a:ext cx="5018414" cy="1050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RISK GOVERNANCE AND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PARTNERSHIP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376;p23">
              <a:extLst>
                <a:ext uri="{FF2B5EF4-FFF2-40B4-BE49-F238E27FC236}">
                  <a16:creationId xmlns:a16="http://schemas.microsoft.com/office/drawing/2014/main" id="{34CD90A6-0DC5-058E-0AE8-DE865CFFBAB5}"/>
                </a:ext>
              </a:extLst>
            </p:cNvPr>
            <p:cNvGrpSpPr/>
            <p:nvPr/>
          </p:nvGrpSpPr>
          <p:grpSpPr>
            <a:xfrm>
              <a:off x="6915617" y="2593262"/>
              <a:ext cx="1983413" cy="914400"/>
              <a:chOff x="6870343" y="2442022"/>
              <a:chExt cx="1983413" cy="914400"/>
            </a:xfrm>
          </p:grpSpPr>
          <p:pic>
            <p:nvPicPr>
              <p:cNvPr id="20" name="Google Shape;377;p23" descr="Tick with solid fill">
                <a:extLst>
                  <a:ext uri="{FF2B5EF4-FFF2-40B4-BE49-F238E27FC236}">
                    <a16:creationId xmlns:a16="http://schemas.microsoft.com/office/drawing/2014/main" id="{B6553B8E-5B02-55B1-FCBB-7AD2CEEF8B8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870343" y="244202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378;p23" descr="Tick with solid fill">
                <a:extLst>
                  <a:ext uri="{FF2B5EF4-FFF2-40B4-BE49-F238E27FC236}">
                    <a16:creationId xmlns:a16="http://schemas.microsoft.com/office/drawing/2014/main" id="{6DC4683B-470B-51C9-F816-D20FF7136C4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939356" y="244202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" name="Google Shape;379;p23" descr="Tick with solid fill">
              <a:extLst>
                <a:ext uri="{FF2B5EF4-FFF2-40B4-BE49-F238E27FC236}">
                  <a16:creationId xmlns:a16="http://schemas.microsoft.com/office/drawing/2014/main" id="{1937BE80-C9DA-3E3A-43AD-FAEA2C4D7DD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62851" y="262642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380;p23" descr="Warning outline">
              <a:extLst>
                <a:ext uri="{FF2B5EF4-FFF2-40B4-BE49-F238E27FC236}">
                  <a16:creationId xmlns:a16="http://schemas.microsoft.com/office/drawing/2014/main" id="{AB92A63B-EC8A-56AD-9F77-DE8B28BD914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0189" y="504491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81;p23" descr="Skull outline">
              <a:extLst>
                <a:ext uri="{FF2B5EF4-FFF2-40B4-BE49-F238E27FC236}">
                  <a16:creationId xmlns:a16="http://schemas.microsoft.com/office/drawing/2014/main" id="{8A88F5B4-623A-68B7-F539-90E20DD70C5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22939" y="4826731"/>
              <a:ext cx="1281592" cy="12815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8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 dirty="0"/>
              <a:t>2. </a:t>
            </a:r>
            <a:r>
              <a:rPr lang="en-GB" dirty="0" err="1"/>
              <a:t>WOVOdat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Access to Global monitoring data</a:t>
            </a:r>
            <a:endParaRPr dirty="0"/>
          </a:p>
        </p:txBody>
      </p:sp>
      <p:sp>
        <p:nvSpPr>
          <p:cNvPr id="425" name="Google Shape;425;p28"/>
          <p:cNvSpPr txBox="1">
            <a:spLocks noGrp="1"/>
          </p:cNvSpPr>
          <p:nvPr>
            <p:ph type="body" idx="1"/>
          </p:nvPr>
        </p:nvSpPr>
        <p:spPr>
          <a:xfrm>
            <a:off x="838200" y="1731840"/>
            <a:ext cx="105156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1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WOVOdat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is an open-access, growing global database of volcano monitoring data, developed by the World Organization of Volcano Observatories (WOVO) under IAVCEI and currently hosted by the Earth Observatory of Singapore. ​It improves understanding of eruptive processes, enhances eruption forecasting, and supports risk reduction through comparative analysis of unrest patterns within and across volcanoes. ​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WOVOdat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promotes global collaboration, data sharing, and capacity building to enable transparent, timely, and evidence-based decision-making.</a:t>
            </a:r>
            <a:endParaRPr dirty="0"/>
          </a:p>
        </p:txBody>
      </p:sp>
      <p:pic>
        <p:nvPicPr>
          <p:cNvPr id="426" name="Google Shape;426;p28" descr="A qr code with black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0200" y="3821225"/>
            <a:ext cx="2036075" cy="20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8"/>
          <p:cNvPicPr preferRelativeResize="0"/>
          <p:nvPr/>
        </p:nvPicPr>
        <p:blipFill rotWithShape="1">
          <a:blip r:embed="rId4">
            <a:alphaModFix/>
          </a:blip>
          <a:srcRect b="58041"/>
          <a:stretch/>
        </p:blipFill>
        <p:spPr>
          <a:xfrm>
            <a:off x="1640875" y="3650050"/>
            <a:ext cx="8343900" cy="25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8" descr="A qr code with black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875" y="4922150"/>
            <a:ext cx="1325700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647</Words>
  <Application>Microsoft Macintosh PowerPoint</Application>
  <PresentationFormat>Widescreen</PresentationFormat>
  <Paragraphs>62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Play</vt:lpstr>
      <vt:lpstr>Calibri</vt:lpstr>
      <vt:lpstr>Office Theme</vt:lpstr>
      <vt:lpstr>World Organisation of Volcano Observatories</vt:lpstr>
      <vt:lpstr>Who benefits from Volcano Monitoring?</vt:lpstr>
      <vt:lpstr>Duty to our communities, government and global partners</vt:lpstr>
      <vt:lpstr>What is Volcano Monitoring?</vt:lpstr>
      <vt:lpstr>Focus on early unrest notification &amp; rapid eruption detection and impact forecasting</vt:lpstr>
      <vt:lpstr>PowerPoint Presentation</vt:lpstr>
      <vt:lpstr>What is WOVO?</vt:lpstr>
      <vt:lpstr>1. VOBP: Volcano Observatory Best Practice workshop series</vt:lpstr>
      <vt:lpstr>2. WOVOdat: Access to Global monitoring data</vt:lpstr>
      <vt:lpstr>2. WOVOdat: Volcano Monitoring Infrastructure</vt:lpstr>
      <vt:lpstr>3. VAAH: Volcanic Ash and Aviation Hazards and cross-disciplinary initiatives</vt:lpstr>
      <vt:lpstr>Connect, support, and advocate for obs</vt:lpstr>
      <vt:lpstr>WOVO can help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Nico Fournier</cp:lastModifiedBy>
  <cp:revision>27</cp:revision>
  <dcterms:modified xsi:type="dcterms:W3CDTF">2026-03-04T21:51:55Z</dcterms:modified>
</cp:coreProperties>
</file>