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8" r:id="rId7"/>
    <p:sldMasterId id="2147483706" r:id="rId8"/>
    <p:sldMasterId id="2147483715" r:id="rId9"/>
    <p:sldMasterId id="2147483741" r:id="rId10"/>
    <p:sldMasterId id="2147483758" r:id="rId11"/>
    <p:sldMasterId id="2147483772" r:id="rId12"/>
    <p:sldMasterId id="2147483774" r:id="rId13"/>
  </p:sldMasterIdLst>
  <p:notesMasterIdLst>
    <p:notesMasterId r:id="rId29"/>
  </p:notesMasterIdLst>
  <p:sldIdLst>
    <p:sldId id="8839" r:id="rId14"/>
    <p:sldId id="276" r:id="rId15"/>
    <p:sldId id="2147472741" r:id="rId16"/>
    <p:sldId id="4196" r:id="rId17"/>
    <p:sldId id="4216" r:id="rId18"/>
    <p:sldId id="2147472754" r:id="rId19"/>
    <p:sldId id="2147472753" r:id="rId20"/>
    <p:sldId id="2147472752" r:id="rId21"/>
    <p:sldId id="2147472751" r:id="rId22"/>
    <p:sldId id="298" r:id="rId23"/>
    <p:sldId id="299" r:id="rId24"/>
    <p:sldId id="2147472750" r:id="rId25"/>
    <p:sldId id="2147472749" r:id="rId26"/>
    <p:sldId id="259" r:id="rId27"/>
    <p:sldId id="890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FD302-1BF0-C314-024A-C7524351B5CB}" name="Assia Alexieva" initials="AA" userId="S::AAlexieva@wmo.int::e57645f5-582d-4337-a6d7-1b64a4eb37d3" providerId="AD"/>
  <p188:author id="{02322909-8AA0-0C25-5770-F170630A8903}" name="Cheyenne L'Auclair" initials="CL" userId="S::clauclair@wmo.int::d3aa1dbb-2f1b-407e-8c39-1bacbd9d2ecd" providerId="AD"/>
  <p188:author id="{A00F9EAE-5677-149A-F996-C2B8726FA784}" name="Anaïs Bellalouna" initials="AB" userId="S::abellalouna@wmo.int::87da0e21-aee8-4bbf-8f3d-4f8431cdf22b" providerId="AD"/>
  <p188:author id="{AB8CC0BD-7880-CC3F-8067-C65F79BBE18E}" name="Cristina Grigoras" initials="CG" userId="S::CGrigoras@wmo.int::bb248a14-5ddf-465c-bf3d-40ac062e0ce1" providerId="AD"/>
  <p188:author id="{27E854C7-F57D-DDC4-CD5C-5C30C4BFB613}" name="Jitsuko Hasegawa" initials="JH" userId="S::jhasegawa@wmo.int::fb5eb5eb-0f40-42e5-bda0-480cc20980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03"/>
    <a:srgbClr val="E97132"/>
    <a:srgbClr val="156082"/>
    <a:srgbClr val="DD217E"/>
    <a:srgbClr val="FF5E01"/>
    <a:srgbClr val="5B8EFE"/>
    <a:srgbClr val="FFAE0E"/>
    <a:srgbClr val="DBA400"/>
    <a:srgbClr val="155F82"/>
    <a:srgbClr val="9FB0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617C8-83FE-05FB-F979-49D9B37015D3}" v="185" dt="2026-03-30T11:52:49.692"/>
    <p1510:client id="{52ADBC28-2BA7-4E48-8CBE-A6519E2404C9}" v="17" dt="2026-03-30T09:44:24.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p:restoredTop sz="75650"/>
  </p:normalViewPr>
  <p:slideViewPr>
    <p:cSldViewPr snapToGrid="0">
      <p:cViewPr varScale="1">
        <p:scale>
          <a:sx n="120" d="100"/>
          <a:sy n="120" d="100"/>
        </p:scale>
        <p:origin x="21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3BEF4-A9AA-4BC2-959A-E343FE485C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H"/>
        </a:p>
      </dgm:t>
    </dgm:pt>
    <dgm:pt modelId="{2516CC7C-20FC-4FD6-8B50-42CA3DAAFF8E}">
      <dgm:prSet phldrT="[Text]"/>
      <dgm:spPr/>
      <dgm:t>
        <a:bodyPr/>
        <a:lstStyle/>
        <a:p>
          <a:r>
            <a:rPr lang="en-AU"/>
            <a:t>6.3 Information and derived products</a:t>
          </a:r>
          <a:endParaRPr lang="en-CH"/>
        </a:p>
      </dgm:t>
    </dgm:pt>
    <dgm:pt modelId="{E5005281-B7A3-41BC-8926-ACCDC855818C}" type="parTrans" cxnId="{1ED00954-368B-4204-97A3-11B0F810ECA6}">
      <dgm:prSet/>
      <dgm:spPr/>
      <dgm:t>
        <a:bodyPr/>
        <a:lstStyle/>
        <a:p>
          <a:endParaRPr lang="en-CH"/>
        </a:p>
      </dgm:t>
    </dgm:pt>
    <dgm:pt modelId="{010A61A0-F5A9-4836-A105-DEDD8CB964F9}" type="sibTrans" cxnId="{1ED00954-368B-4204-97A3-11B0F810ECA6}">
      <dgm:prSet/>
      <dgm:spPr/>
      <dgm:t>
        <a:bodyPr/>
        <a:lstStyle/>
        <a:p>
          <a:endParaRPr lang="en-CH"/>
        </a:p>
      </dgm:t>
    </dgm:pt>
    <dgm:pt modelId="{11CE0ADD-3536-4D9F-98D8-1536E2D1C823}">
      <dgm:prSet phldrT="[Text]" custT="1"/>
      <dgm:spPr/>
      <dgm:t>
        <a:bodyPr/>
        <a:lstStyle/>
        <a:p>
          <a:r>
            <a:rPr lang="en-AU" sz="1600" kern="1200" dirty="0">
              <a:solidFill>
                <a:srgbClr val="A02B93"/>
              </a:solidFill>
              <a:latin typeface="Aptos" panose="02110004020202020204"/>
              <a:ea typeface="+mn-ea"/>
              <a:cs typeface="+mn-cs"/>
            </a:rPr>
            <a:t>Designation of official providers, unambiguous and supported by institutional arrangements</a:t>
          </a:r>
          <a:endParaRPr lang="en-CH" sz="1600" kern="1200" dirty="0">
            <a:solidFill>
              <a:srgbClr val="A02B93"/>
            </a:solidFill>
            <a:latin typeface="Aptos" panose="02110004020202020204"/>
            <a:ea typeface="+mn-ea"/>
            <a:cs typeface="+mn-cs"/>
          </a:endParaRPr>
        </a:p>
      </dgm:t>
    </dgm:pt>
    <dgm:pt modelId="{3F9206CA-5E6A-4736-B786-AA71A9823A62}" type="parTrans" cxnId="{E875267B-828C-49CB-B2D5-204C391E4486}">
      <dgm:prSet/>
      <dgm:spPr/>
      <dgm:t>
        <a:bodyPr/>
        <a:lstStyle/>
        <a:p>
          <a:endParaRPr lang="en-CH"/>
        </a:p>
      </dgm:t>
    </dgm:pt>
    <dgm:pt modelId="{EC050B82-DE43-4C09-A52C-409FF292D3E9}" type="sibTrans" cxnId="{E875267B-828C-49CB-B2D5-204C391E4486}">
      <dgm:prSet/>
      <dgm:spPr/>
      <dgm:t>
        <a:bodyPr/>
        <a:lstStyle/>
        <a:p>
          <a:endParaRPr lang="en-CH"/>
        </a:p>
      </dgm:t>
    </dgm:pt>
    <dgm:pt modelId="{2875C6DC-CD28-4C9F-BF7B-16C8A1F25E0C}">
      <dgm:prSet phldrT="[Text]"/>
      <dgm:spPr/>
      <dgm:t>
        <a:bodyPr/>
        <a:lstStyle/>
        <a:p>
          <a:r>
            <a:rPr lang="en-AU" sz="1600" kern="1200" dirty="0"/>
            <a:t>Captured in </a:t>
          </a:r>
          <a:r>
            <a:rPr lang="en-AU" sz="1600" kern="1200" dirty="0">
              <a:solidFill>
                <a:schemeClr val="accent5"/>
              </a:solidFill>
            </a:rPr>
            <a:t>WMO Register of Alerting Authorities</a:t>
          </a:r>
          <a:endParaRPr lang="en-CH" sz="1600" kern="1200" dirty="0">
            <a:solidFill>
              <a:schemeClr val="accent5"/>
            </a:solidFill>
          </a:endParaRPr>
        </a:p>
      </dgm:t>
    </dgm:pt>
    <dgm:pt modelId="{524C1261-1138-45D1-98A4-66C5B58A25CA}" type="parTrans" cxnId="{5D4B6258-5466-4F0F-8669-95156F421EB7}">
      <dgm:prSet/>
      <dgm:spPr/>
      <dgm:t>
        <a:bodyPr/>
        <a:lstStyle/>
        <a:p>
          <a:endParaRPr lang="en-CH"/>
        </a:p>
      </dgm:t>
    </dgm:pt>
    <dgm:pt modelId="{FAEB58E0-6804-4C86-A4EE-0491CBF68B1B}" type="sibTrans" cxnId="{5D4B6258-5466-4F0F-8669-95156F421EB7}">
      <dgm:prSet/>
      <dgm:spPr/>
      <dgm:t>
        <a:bodyPr/>
        <a:lstStyle/>
        <a:p>
          <a:endParaRPr lang="en-CH"/>
        </a:p>
      </dgm:t>
    </dgm:pt>
    <dgm:pt modelId="{1E96F54F-F2AB-4108-9C8A-9EE06AF505A8}">
      <dgm:prSet phldrT="[Text]"/>
      <dgm:spPr/>
      <dgm:t>
        <a:bodyPr/>
        <a:lstStyle/>
        <a:p>
          <a:r>
            <a:rPr lang="en-AU" sz="1600" kern="1200" dirty="0"/>
            <a:t>Supported by </a:t>
          </a:r>
          <a:r>
            <a:rPr lang="en-AU" sz="1600" kern="1200" dirty="0">
              <a:solidFill>
                <a:schemeClr val="accent5"/>
              </a:solidFill>
            </a:rPr>
            <a:t>business continuity arrangements </a:t>
          </a:r>
          <a:r>
            <a:rPr lang="en-AU" sz="1600" kern="1200" dirty="0"/>
            <a:t>and </a:t>
          </a:r>
          <a:r>
            <a:rPr lang="en-AU" sz="1600" kern="1200" dirty="0">
              <a:solidFill>
                <a:schemeClr val="accent5"/>
              </a:solidFill>
            </a:rPr>
            <a:t>quality management </a:t>
          </a:r>
          <a:endParaRPr lang="en-CH" sz="1600" kern="1200" dirty="0">
            <a:solidFill>
              <a:schemeClr val="tx1"/>
            </a:solidFill>
          </a:endParaRPr>
        </a:p>
      </dgm:t>
    </dgm:pt>
    <dgm:pt modelId="{438D0123-D26B-4E52-87F3-AD8BD48D92CA}" type="parTrans" cxnId="{AC474E9F-A2AA-4175-B88D-EFBA66F59D2F}">
      <dgm:prSet/>
      <dgm:spPr/>
      <dgm:t>
        <a:bodyPr/>
        <a:lstStyle/>
        <a:p>
          <a:endParaRPr lang="en-CH"/>
        </a:p>
      </dgm:t>
    </dgm:pt>
    <dgm:pt modelId="{C5EEE840-A6C0-4D11-95F2-9A5FD7104219}" type="sibTrans" cxnId="{AC474E9F-A2AA-4175-B88D-EFBA66F59D2F}">
      <dgm:prSet/>
      <dgm:spPr/>
      <dgm:t>
        <a:bodyPr/>
        <a:lstStyle/>
        <a:p>
          <a:endParaRPr lang="en-CH"/>
        </a:p>
      </dgm:t>
    </dgm:pt>
    <dgm:pt modelId="{CBAE69B5-C63A-4A71-912A-D97C07856374}">
      <dgm:prSet phldrT="[Text]"/>
      <dgm:spPr/>
      <dgm:t>
        <a:bodyPr/>
        <a:lstStyle/>
        <a:p>
          <a:r>
            <a:rPr lang="en-AU" sz="1600" kern="1200" dirty="0"/>
            <a:t>Supported by </a:t>
          </a:r>
          <a:r>
            <a:rPr lang="en-AU" sz="1600" kern="1200" dirty="0">
              <a:solidFill>
                <a:schemeClr val="accent5"/>
              </a:solidFill>
            </a:rPr>
            <a:t>guidance, practice, training and competencies</a:t>
          </a:r>
          <a:endParaRPr lang="en-CH" sz="1600" kern="1200" dirty="0">
            <a:solidFill>
              <a:schemeClr val="tx1"/>
            </a:solidFill>
          </a:endParaRPr>
        </a:p>
      </dgm:t>
    </dgm:pt>
    <dgm:pt modelId="{415D45A7-E6C3-4EEB-9126-392C1DC5DEF1}" type="parTrans" cxnId="{8732E810-1365-4B4B-AD6E-B7FFF4045248}">
      <dgm:prSet/>
      <dgm:spPr/>
      <dgm:t>
        <a:bodyPr/>
        <a:lstStyle/>
        <a:p>
          <a:endParaRPr lang="en-CH"/>
        </a:p>
      </dgm:t>
    </dgm:pt>
    <dgm:pt modelId="{E48C307D-14EC-405A-BFAE-B6B379E8FAF4}" type="sibTrans" cxnId="{8732E810-1365-4B4B-AD6E-B7FFF4045248}">
      <dgm:prSet/>
      <dgm:spPr/>
      <dgm:t>
        <a:bodyPr/>
        <a:lstStyle/>
        <a:p>
          <a:endParaRPr lang="en-CH"/>
        </a:p>
      </dgm:t>
    </dgm:pt>
    <dgm:pt modelId="{DFB02069-D21F-411F-95A1-32E84075451E}">
      <dgm:prSet phldrT="[Text]"/>
      <dgm:spPr/>
      <dgm:t>
        <a:bodyPr/>
        <a:lstStyle/>
        <a:p>
          <a:r>
            <a:rPr lang="en-AU" dirty="0"/>
            <a:t>Specific information and products that consider the national and local contexts, covering all phases of events, including </a:t>
          </a:r>
          <a:r>
            <a:rPr lang="en-AU" dirty="0">
              <a:solidFill>
                <a:schemeClr val="accent5"/>
              </a:solidFill>
            </a:rPr>
            <a:t>impact-based information</a:t>
          </a:r>
          <a:r>
            <a:rPr lang="en-AU" dirty="0"/>
            <a:t>, including </a:t>
          </a:r>
          <a:r>
            <a:rPr lang="en-AU" dirty="0">
              <a:solidFill>
                <a:schemeClr val="accent5"/>
              </a:solidFill>
            </a:rPr>
            <a:t>multi-hazard interoperability</a:t>
          </a:r>
          <a:r>
            <a:rPr lang="en-AU" dirty="0"/>
            <a:t>, compounding and cascading events </a:t>
          </a:r>
          <a:endParaRPr lang="en-CH" dirty="0"/>
        </a:p>
      </dgm:t>
    </dgm:pt>
    <dgm:pt modelId="{B3AF0CAE-B2F5-4D10-B605-450134A910A4}" type="parTrans" cxnId="{553D9424-8948-4C1E-A576-8FFBAB6BF2CE}">
      <dgm:prSet/>
      <dgm:spPr/>
      <dgm:t>
        <a:bodyPr/>
        <a:lstStyle/>
        <a:p>
          <a:endParaRPr lang="en-CH"/>
        </a:p>
      </dgm:t>
    </dgm:pt>
    <dgm:pt modelId="{20AD8BA3-5645-43C6-ADBB-7A4CB0DEE1BC}" type="sibTrans" cxnId="{553D9424-8948-4C1E-A576-8FFBAB6BF2CE}">
      <dgm:prSet/>
      <dgm:spPr/>
      <dgm:t>
        <a:bodyPr/>
        <a:lstStyle/>
        <a:p>
          <a:endParaRPr lang="en-CH"/>
        </a:p>
      </dgm:t>
    </dgm:pt>
    <dgm:pt modelId="{9071DA74-4D09-4AA0-BD6B-7B8EE958C497}">
      <dgm:prSet phldrT="[Text]"/>
      <dgm:spPr/>
      <dgm:t>
        <a:bodyPr/>
        <a:lstStyle/>
        <a:p>
          <a:r>
            <a:rPr lang="en-AU" dirty="0"/>
            <a:t>Archived and </a:t>
          </a:r>
          <a:r>
            <a:rPr lang="en-AU" dirty="0">
              <a:solidFill>
                <a:schemeClr val="accent5"/>
              </a:solidFill>
            </a:rPr>
            <a:t>continuously improved</a:t>
          </a:r>
          <a:endParaRPr lang="en-CH" dirty="0">
            <a:solidFill>
              <a:schemeClr val="accent5"/>
            </a:solidFill>
          </a:endParaRPr>
        </a:p>
      </dgm:t>
    </dgm:pt>
    <dgm:pt modelId="{FAA39D90-7D98-4C67-BB2D-AA4A2308F7EA}" type="parTrans" cxnId="{08C3EFE7-9AA0-4F21-AF37-B1374F11F5E5}">
      <dgm:prSet/>
      <dgm:spPr/>
      <dgm:t>
        <a:bodyPr/>
        <a:lstStyle/>
        <a:p>
          <a:endParaRPr lang="en-CH"/>
        </a:p>
      </dgm:t>
    </dgm:pt>
    <dgm:pt modelId="{1692ABF7-0E64-4F53-8182-C50EB3F5F792}" type="sibTrans" cxnId="{08C3EFE7-9AA0-4F21-AF37-B1374F11F5E5}">
      <dgm:prSet/>
      <dgm:spPr/>
      <dgm:t>
        <a:bodyPr/>
        <a:lstStyle/>
        <a:p>
          <a:endParaRPr lang="en-CH"/>
        </a:p>
      </dgm:t>
    </dgm:pt>
    <dgm:pt modelId="{61F4FCC4-0555-4D85-BFC8-0060E8C892C7}">
      <dgm:prSet phldrT="[Text]"/>
      <dgm:spPr/>
      <dgm:t>
        <a:bodyPr/>
        <a:lstStyle/>
        <a:p>
          <a:r>
            <a:rPr lang="en-AU" dirty="0"/>
            <a:t>6.2 Institutional Arrangements</a:t>
          </a:r>
          <a:endParaRPr lang="en-CH" dirty="0"/>
        </a:p>
      </dgm:t>
    </dgm:pt>
    <dgm:pt modelId="{F4581213-4D1C-459B-BA87-521BE7DF38B0}" type="sibTrans" cxnId="{CE04C35A-5CF1-4DCC-8010-3BB057EEFA1A}">
      <dgm:prSet/>
      <dgm:spPr/>
      <dgm:t>
        <a:bodyPr/>
        <a:lstStyle/>
        <a:p>
          <a:endParaRPr lang="en-CH"/>
        </a:p>
      </dgm:t>
    </dgm:pt>
    <dgm:pt modelId="{8A5F47CF-D6BB-4E19-8776-AD686C379559}" type="parTrans" cxnId="{CE04C35A-5CF1-4DCC-8010-3BB057EEFA1A}">
      <dgm:prSet/>
      <dgm:spPr/>
      <dgm:t>
        <a:bodyPr/>
        <a:lstStyle/>
        <a:p>
          <a:endParaRPr lang="en-CH"/>
        </a:p>
      </dgm:t>
    </dgm:pt>
    <dgm:pt modelId="{EBFD872B-FDC8-4A42-9825-82D4A2044A9F}">
      <dgm:prSet phldrT="[Text]"/>
      <dgm:spPr/>
      <dgm:t>
        <a:bodyPr/>
        <a:lstStyle/>
        <a:p>
          <a:r>
            <a:rPr lang="en-AU" dirty="0"/>
            <a:t>6.1 General</a:t>
          </a:r>
          <a:endParaRPr lang="en-CH" dirty="0"/>
        </a:p>
      </dgm:t>
    </dgm:pt>
    <dgm:pt modelId="{D21BE90B-7749-4D9A-ADF9-F71A9A8AF9BC}" type="sibTrans" cxnId="{74D6D9DD-8411-438F-BC85-0CBAC154370D}">
      <dgm:prSet/>
      <dgm:spPr/>
      <dgm:t>
        <a:bodyPr/>
        <a:lstStyle/>
        <a:p>
          <a:endParaRPr lang="en-CH"/>
        </a:p>
      </dgm:t>
    </dgm:pt>
    <dgm:pt modelId="{C788BDFF-EE19-40FC-9BBF-EAAC2C56A69F}" type="parTrans" cxnId="{74D6D9DD-8411-438F-BC85-0CBAC154370D}">
      <dgm:prSet/>
      <dgm:spPr/>
      <dgm:t>
        <a:bodyPr/>
        <a:lstStyle/>
        <a:p>
          <a:endParaRPr lang="en-CH"/>
        </a:p>
      </dgm:t>
    </dgm:pt>
    <dgm:pt modelId="{AC587ABC-00B3-4C6A-B1D7-C615FD7E9368}">
      <dgm:prSet phldrT="[Text]"/>
      <dgm:spPr/>
      <dgm:t>
        <a:bodyPr/>
        <a:lstStyle/>
        <a:p>
          <a:r>
            <a:rPr lang="en-AU"/>
            <a:t>Members operate the necessary early warning services for meteorological, hydrological, climatological, and related environmental hazards</a:t>
          </a:r>
          <a:endParaRPr lang="en-CH"/>
        </a:p>
      </dgm:t>
    </dgm:pt>
    <dgm:pt modelId="{93B1DC3D-58E4-4D29-AF90-137DBF5E8C02}" type="sibTrans" cxnId="{BACBE15D-6372-434D-A5E1-1BF31D3F0B08}">
      <dgm:prSet/>
      <dgm:spPr/>
      <dgm:t>
        <a:bodyPr/>
        <a:lstStyle/>
        <a:p>
          <a:endParaRPr lang="en-CH"/>
        </a:p>
      </dgm:t>
    </dgm:pt>
    <dgm:pt modelId="{96A1CD39-6EC1-4B55-A167-2498A4237963}" type="parTrans" cxnId="{BACBE15D-6372-434D-A5E1-1BF31D3F0B08}">
      <dgm:prSet/>
      <dgm:spPr/>
      <dgm:t>
        <a:bodyPr/>
        <a:lstStyle/>
        <a:p>
          <a:endParaRPr lang="en-CH"/>
        </a:p>
      </dgm:t>
    </dgm:pt>
    <dgm:pt modelId="{EACFC5D1-0591-4BC2-B4E9-7053A1EC742A}">
      <dgm:prSet phldrT="[Text]"/>
      <dgm:spPr/>
      <dgm:t>
        <a:bodyPr/>
        <a:lstStyle/>
        <a:p>
          <a:r>
            <a:rPr lang="en-AU"/>
            <a:t>Provide to national and local governments, disaster risk management, general public and any other stakeholders</a:t>
          </a:r>
          <a:endParaRPr lang="en-CH"/>
        </a:p>
      </dgm:t>
    </dgm:pt>
    <dgm:pt modelId="{3297FB38-9921-4D6B-BFCB-64765C3B3942}" type="parTrans" cxnId="{1B202910-6C14-4C84-842B-1EC6D3DB3C2D}">
      <dgm:prSet/>
      <dgm:spPr/>
      <dgm:t>
        <a:bodyPr/>
        <a:lstStyle/>
        <a:p>
          <a:endParaRPr lang="en-CH"/>
        </a:p>
      </dgm:t>
    </dgm:pt>
    <dgm:pt modelId="{6CC8E1BB-B526-45AB-97B5-662B81D1F715}" type="sibTrans" cxnId="{1B202910-6C14-4C84-842B-1EC6D3DB3C2D}">
      <dgm:prSet/>
      <dgm:spPr/>
      <dgm:t>
        <a:bodyPr/>
        <a:lstStyle/>
        <a:p>
          <a:endParaRPr lang="en-CH"/>
        </a:p>
      </dgm:t>
    </dgm:pt>
    <dgm:pt modelId="{D77A75AF-00F6-4AF2-A879-E6CAAD20C1C7}">
      <dgm:prSet phldrT="[Text]"/>
      <dgm:spPr/>
      <dgm:t>
        <a:bodyPr/>
        <a:lstStyle/>
        <a:p>
          <a:r>
            <a:rPr lang="en-AU" dirty="0"/>
            <a:t>Provide minimum viable level of service where there are gaps.</a:t>
          </a:r>
          <a:endParaRPr lang="en-CH" dirty="0"/>
        </a:p>
      </dgm:t>
    </dgm:pt>
    <dgm:pt modelId="{E22E3C52-CA3F-423E-AB07-8D2F67EDA37E}" type="parTrans" cxnId="{01EE0CB1-9493-4C38-AD89-1B55FDC2AD9E}">
      <dgm:prSet/>
      <dgm:spPr/>
      <dgm:t>
        <a:bodyPr/>
        <a:lstStyle/>
        <a:p>
          <a:endParaRPr lang="en-CH"/>
        </a:p>
      </dgm:t>
    </dgm:pt>
    <dgm:pt modelId="{229233F9-8105-4952-89AE-54AC079D5145}" type="sibTrans" cxnId="{01EE0CB1-9493-4C38-AD89-1B55FDC2AD9E}">
      <dgm:prSet/>
      <dgm:spPr/>
      <dgm:t>
        <a:bodyPr/>
        <a:lstStyle/>
        <a:p>
          <a:endParaRPr lang="en-CH"/>
        </a:p>
      </dgm:t>
    </dgm:pt>
    <dgm:pt modelId="{EFFD3FBC-345A-4F8B-B1A2-BAA6D30ED797}">
      <dgm:prSet phldrT="[Text]"/>
      <dgm:spPr/>
      <dgm:t>
        <a:bodyPr/>
        <a:lstStyle/>
        <a:p>
          <a:r>
            <a:rPr lang="en-AU" dirty="0"/>
            <a:t>Using  </a:t>
          </a:r>
          <a:r>
            <a:rPr lang="en-AU" dirty="0">
              <a:solidFill>
                <a:schemeClr val="accent5"/>
              </a:solidFill>
            </a:rPr>
            <a:t>WIPPS</a:t>
          </a:r>
          <a:r>
            <a:rPr lang="en-AU" dirty="0"/>
            <a:t> and </a:t>
          </a:r>
          <a:r>
            <a:rPr lang="en-AU" dirty="0">
              <a:solidFill>
                <a:schemeClr val="accent5"/>
              </a:solidFill>
            </a:rPr>
            <a:t>SWFP</a:t>
          </a:r>
          <a:r>
            <a:rPr lang="en-AU" dirty="0"/>
            <a:t> regional and global support</a:t>
          </a:r>
          <a:endParaRPr lang="en-CH" dirty="0">
            <a:solidFill>
              <a:schemeClr val="accent5"/>
            </a:solidFill>
          </a:endParaRPr>
        </a:p>
      </dgm:t>
    </dgm:pt>
    <dgm:pt modelId="{E16CBB50-ACC7-437E-847D-455E80EE31CB}" type="parTrans" cxnId="{D12F3989-2CD5-4AD1-AB67-D04AD3227982}">
      <dgm:prSet/>
      <dgm:spPr/>
      <dgm:t>
        <a:bodyPr/>
        <a:lstStyle/>
        <a:p>
          <a:endParaRPr lang="en-CH"/>
        </a:p>
      </dgm:t>
    </dgm:pt>
    <dgm:pt modelId="{6219FC36-A2DC-4E2B-8EA0-616D170EA60A}" type="sibTrans" cxnId="{D12F3989-2CD5-4AD1-AB67-D04AD3227982}">
      <dgm:prSet/>
      <dgm:spPr/>
      <dgm:t>
        <a:bodyPr/>
        <a:lstStyle/>
        <a:p>
          <a:endParaRPr lang="en-CH"/>
        </a:p>
      </dgm:t>
    </dgm:pt>
    <dgm:pt modelId="{BAAB13B6-9738-4BBF-82EF-6A050507566F}" type="pres">
      <dgm:prSet presAssocID="{0FF3BEF4-A9AA-4BC2-959A-E343FE485CE0}" presName="linear" presStyleCnt="0">
        <dgm:presLayoutVars>
          <dgm:dir/>
          <dgm:animLvl val="lvl"/>
          <dgm:resizeHandles val="exact"/>
        </dgm:presLayoutVars>
      </dgm:prSet>
      <dgm:spPr/>
    </dgm:pt>
    <dgm:pt modelId="{47914CF6-6B57-48D0-856E-0519A551EDB7}" type="pres">
      <dgm:prSet presAssocID="{EBFD872B-FDC8-4A42-9825-82D4A2044A9F}" presName="parentLin" presStyleCnt="0"/>
      <dgm:spPr/>
    </dgm:pt>
    <dgm:pt modelId="{3E3E95AF-D78D-4C5C-AA51-D851EA5526D6}" type="pres">
      <dgm:prSet presAssocID="{EBFD872B-FDC8-4A42-9825-82D4A2044A9F}" presName="parentLeftMargin" presStyleLbl="node1" presStyleIdx="0" presStyleCnt="3"/>
      <dgm:spPr/>
    </dgm:pt>
    <dgm:pt modelId="{99001A15-8622-4E95-9FC6-AE36CEB3F6A8}" type="pres">
      <dgm:prSet presAssocID="{EBFD872B-FDC8-4A42-9825-82D4A2044A9F}" presName="parentText" presStyleLbl="node1" presStyleIdx="0" presStyleCnt="3">
        <dgm:presLayoutVars>
          <dgm:chMax val="0"/>
          <dgm:bulletEnabled val="1"/>
        </dgm:presLayoutVars>
      </dgm:prSet>
      <dgm:spPr/>
    </dgm:pt>
    <dgm:pt modelId="{5F994998-6634-4C4E-9BFF-A31FBCC05C05}" type="pres">
      <dgm:prSet presAssocID="{EBFD872B-FDC8-4A42-9825-82D4A2044A9F}" presName="negativeSpace" presStyleCnt="0"/>
      <dgm:spPr/>
    </dgm:pt>
    <dgm:pt modelId="{21665F9C-4657-430E-A6EC-4691C9FF49DE}" type="pres">
      <dgm:prSet presAssocID="{EBFD872B-FDC8-4A42-9825-82D4A2044A9F}" presName="childText" presStyleLbl="conFgAcc1" presStyleIdx="0" presStyleCnt="3">
        <dgm:presLayoutVars>
          <dgm:bulletEnabled val="1"/>
        </dgm:presLayoutVars>
      </dgm:prSet>
      <dgm:spPr/>
    </dgm:pt>
    <dgm:pt modelId="{30BCFC11-55FD-4C32-8A52-2FE9CF97193A}" type="pres">
      <dgm:prSet presAssocID="{D21BE90B-7749-4D9A-ADF9-F71A9A8AF9BC}" presName="spaceBetweenRectangles" presStyleCnt="0"/>
      <dgm:spPr/>
    </dgm:pt>
    <dgm:pt modelId="{85D4E8E5-3E0D-4428-BA67-2A27CF03B47C}" type="pres">
      <dgm:prSet presAssocID="{61F4FCC4-0555-4D85-BFC8-0060E8C892C7}" presName="parentLin" presStyleCnt="0"/>
      <dgm:spPr/>
    </dgm:pt>
    <dgm:pt modelId="{24058E48-5DAB-4378-86E9-8D526C743C7C}" type="pres">
      <dgm:prSet presAssocID="{61F4FCC4-0555-4D85-BFC8-0060E8C892C7}" presName="parentLeftMargin" presStyleLbl="node1" presStyleIdx="0" presStyleCnt="3"/>
      <dgm:spPr/>
    </dgm:pt>
    <dgm:pt modelId="{51EE9F20-93B9-4F46-BEF9-BAC041305AAD}" type="pres">
      <dgm:prSet presAssocID="{61F4FCC4-0555-4D85-BFC8-0060E8C892C7}" presName="parentText" presStyleLbl="node1" presStyleIdx="1" presStyleCnt="3">
        <dgm:presLayoutVars>
          <dgm:chMax val="0"/>
          <dgm:bulletEnabled val="1"/>
        </dgm:presLayoutVars>
      </dgm:prSet>
      <dgm:spPr/>
    </dgm:pt>
    <dgm:pt modelId="{C87DA51C-5C41-488C-A96E-39731A829CCA}" type="pres">
      <dgm:prSet presAssocID="{61F4FCC4-0555-4D85-BFC8-0060E8C892C7}" presName="negativeSpace" presStyleCnt="0"/>
      <dgm:spPr/>
    </dgm:pt>
    <dgm:pt modelId="{950A799C-1638-4D67-9F77-A8084044042E}" type="pres">
      <dgm:prSet presAssocID="{61F4FCC4-0555-4D85-BFC8-0060E8C892C7}" presName="childText" presStyleLbl="conFgAcc1" presStyleIdx="1" presStyleCnt="3">
        <dgm:presLayoutVars>
          <dgm:bulletEnabled val="1"/>
        </dgm:presLayoutVars>
      </dgm:prSet>
      <dgm:spPr/>
    </dgm:pt>
    <dgm:pt modelId="{019531A2-EF6E-4EC6-89FE-74911EC4F809}" type="pres">
      <dgm:prSet presAssocID="{F4581213-4D1C-459B-BA87-521BE7DF38B0}" presName="spaceBetweenRectangles" presStyleCnt="0"/>
      <dgm:spPr/>
    </dgm:pt>
    <dgm:pt modelId="{D5F80765-8501-4A22-A1CB-F1D3DF9B356C}" type="pres">
      <dgm:prSet presAssocID="{2516CC7C-20FC-4FD6-8B50-42CA3DAAFF8E}" presName="parentLin" presStyleCnt="0"/>
      <dgm:spPr/>
    </dgm:pt>
    <dgm:pt modelId="{09873152-F056-4974-876D-EAE958D0A800}" type="pres">
      <dgm:prSet presAssocID="{2516CC7C-20FC-4FD6-8B50-42CA3DAAFF8E}" presName="parentLeftMargin" presStyleLbl="node1" presStyleIdx="1" presStyleCnt="3"/>
      <dgm:spPr/>
    </dgm:pt>
    <dgm:pt modelId="{BA02CAFB-2363-4F8B-B8B8-D4AAA06C3D72}" type="pres">
      <dgm:prSet presAssocID="{2516CC7C-20FC-4FD6-8B50-42CA3DAAFF8E}" presName="parentText" presStyleLbl="node1" presStyleIdx="2" presStyleCnt="3">
        <dgm:presLayoutVars>
          <dgm:chMax val="0"/>
          <dgm:bulletEnabled val="1"/>
        </dgm:presLayoutVars>
      </dgm:prSet>
      <dgm:spPr/>
    </dgm:pt>
    <dgm:pt modelId="{9BD2E0D9-C4A2-455F-ABB2-356D7760398B}" type="pres">
      <dgm:prSet presAssocID="{2516CC7C-20FC-4FD6-8B50-42CA3DAAFF8E}" presName="negativeSpace" presStyleCnt="0"/>
      <dgm:spPr/>
    </dgm:pt>
    <dgm:pt modelId="{8DDB7723-2500-435D-8855-9E01D0C747B8}" type="pres">
      <dgm:prSet presAssocID="{2516CC7C-20FC-4FD6-8B50-42CA3DAAFF8E}" presName="childText" presStyleLbl="conFgAcc1" presStyleIdx="2" presStyleCnt="3">
        <dgm:presLayoutVars>
          <dgm:bulletEnabled val="1"/>
        </dgm:presLayoutVars>
      </dgm:prSet>
      <dgm:spPr/>
    </dgm:pt>
  </dgm:ptLst>
  <dgm:cxnLst>
    <dgm:cxn modelId="{1B202910-6C14-4C84-842B-1EC6D3DB3C2D}" srcId="{EBFD872B-FDC8-4A42-9825-82D4A2044A9F}" destId="{EACFC5D1-0591-4BC2-B4E9-7053A1EC742A}" srcOrd="1" destOrd="0" parTransId="{3297FB38-9921-4D6B-BFCB-64765C3B3942}" sibTransId="{6CC8E1BB-B526-45AB-97B5-662B81D1F715}"/>
    <dgm:cxn modelId="{8732E810-1365-4B4B-AD6E-B7FFF4045248}" srcId="{61F4FCC4-0555-4D85-BFC8-0060E8C892C7}" destId="{CBAE69B5-C63A-4A71-912A-D97C07856374}" srcOrd="3" destOrd="0" parTransId="{415D45A7-E6C3-4EEB-9126-392C1DC5DEF1}" sibTransId="{E48C307D-14EC-405A-BFAE-B6B379E8FAF4}"/>
    <dgm:cxn modelId="{74D7501A-5B79-43FE-9EB5-F46C8E93691D}" type="presOf" srcId="{DFB02069-D21F-411F-95A1-32E84075451E}" destId="{8DDB7723-2500-435D-8855-9E01D0C747B8}" srcOrd="0" destOrd="0" presId="urn:microsoft.com/office/officeart/2005/8/layout/list1"/>
    <dgm:cxn modelId="{553D9424-8948-4C1E-A576-8FFBAB6BF2CE}" srcId="{2516CC7C-20FC-4FD6-8B50-42CA3DAAFF8E}" destId="{DFB02069-D21F-411F-95A1-32E84075451E}" srcOrd="0" destOrd="0" parTransId="{B3AF0CAE-B2F5-4D10-B605-450134A910A4}" sibTransId="{20AD8BA3-5645-43C6-ADBB-7A4CB0DEE1BC}"/>
    <dgm:cxn modelId="{9536253C-DC3E-43B5-8DA8-D38D505DA971}" type="presOf" srcId="{EBFD872B-FDC8-4A42-9825-82D4A2044A9F}" destId="{99001A15-8622-4E95-9FC6-AE36CEB3F6A8}" srcOrd="1" destOrd="0" presId="urn:microsoft.com/office/officeart/2005/8/layout/list1"/>
    <dgm:cxn modelId="{BACBE15D-6372-434D-A5E1-1BF31D3F0B08}" srcId="{EBFD872B-FDC8-4A42-9825-82D4A2044A9F}" destId="{AC587ABC-00B3-4C6A-B1D7-C615FD7E9368}" srcOrd="0" destOrd="0" parTransId="{96A1CD39-6EC1-4B55-A167-2498A4237963}" sibTransId="{93B1DC3D-58E4-4D29-AF90-137DBF5E8C02}"/>
    <dgm:cxn modelId="{7CA7FA63-9981-45AD-B836-A53CDC7F6390}" type="presOf" srcId="{2516CC7C-20FC-4FD6-8B50-42CA3DAAFF8E}" destId="{BA02CAFB-2363-4F8B-B8B8-D4AAA06C3D72}" srcOrd="1" destOrd="0" presId="urn:microsoft.com/office/officeart/2005/8/layout/list1"/>
    <dgm:cxn modelId="{D98FB04B-3431-4A1C-8B4E-7FB5573988C6}" type="presOf" srcId="{D77A75AF-00F6-4AF2-A879-E6CAAD20C1C7}" destId="{21665F9C-4657-430E-A6EC-4691C9FF49DE}" srcOrd="0" destOrd="2" presId="urn:microsoft.com/office/officeart/2005/8/layout/list1"/>
    <dgm:cxn modelId="{F326CA71-E518-4133-8752-3ACC57311871}" type="presOf" srcId="{61F4FCC4-0555-4D85-BFC8-0060E8C892C7}" destId="{24058E48-5DAB-4378-86E9-8D526C743C7C}" srcOrd="0" destOrd="0" presId="urn:microsoft.com/office/officeart/2005/8/layout/list1"/>
    <dgm:cxn modelId="{1ED00954-368B-4204-97A3-11B0F810ECA6}" srcId="{0FF3BEF4-A9AA-4BC2-959A-E343FE485CE0}" destId="{2516CC7C-20FC-4FD6-8B50-42CA3DAAFF8E}" srcOrd="2" destOrd="0" parTransId="{E5005281-B7A3-41BC-8926-ACCDC855818C}" sibTransId="{010A61A0-F5A9-4836-A105-DEDD8CB964F9}"/>
    <dgm:cxn modelId="{526EF056-74D0-4814-8FCB-55344C499F34}" type="presOf" srcId="{2516CC7C-20FC-4FD6-8B50-42CA3DAAFF8E}" destId="{09873152-F056-4974-876D-EAE958D0A800}" srcOrd="0" destOrd="0" presId="urn:microsoft.com/office/officeart/2005/8/layout/list1"/>
    <dgm:cxn modelId="{5D4B6258-5466-4F0F-8669-95156F421EB7}" srcId="{61F4FCC4-0555-4D85-BFC8-0060E8C892C7}" destId="{2875C6DC-CD28-4C9F-BF7B-16C8A1F25E0C}" srcOrd="1" destOrd="0" parTransId="{524C1261-1138-45D1-98A4-66C5B58A25CA}" sibTransId="{FAEB58E0-6804-4C86-A4EE-0491CBF68B1B}"/>
    <dgm:cxn modelId="{CE04C35A-5CF1-4DCC-8010-3BB057EEFA1A}" srcId="{0FF3BEF4-A9AA-4BC2-959A-E343FE485CE0}" destId="{61F4FCC4-0555-4D85-BFC8-0060E8C892C7}" srcOrd="1" destOrd="0" parTransId="{8A5F47CF-D6BB-4E19-8776-AD686C379559}" sibTransId="{F4581213-4D1C-459B-BA87-521BE7DF38B0}"/>
    <dgm:cxn modelId="{E875267B-828C-49CB-B2D5-204C391E4486}" srcId="{61F4FCC4-0555-4D85-BFC8-0060E8C892C7}" destId="{11CE0ADD-3536-4D9F-98D8-1536E2D1C823}" srcOrd="0" destOrd="0" parTransId="{3F9206CA-5E6A-4736-B786-AA71A9823A62}" sibTransId="{EC050B82-DE43-4C09-A52C-409FF292D3E9}"/>
    <dgm:cxn modelId="{D12F3989-2CD5-4AD1-AB67-D04AD3227982}" srcId="{2516CC7C-20FC-4FD6-8B50-42CA3DAAFF8E}" destId="{EFFD3FBC-345A-4F8B-B1A2-BAA6D30ED797}" srcOrd="2" destOrd="0" parTransId="{E16CBB50-ACC7-437E-847D-455E80EE31CB}" sibTransId="{6219FC36-A2DC-4E2B-8EA0-616D170EA60A}"/>
    <dgm:cxn modelId="{AC474E9F-A2AA-4175-B88D-EFBA66F59D2F}" srcId="{61F4FCC4-0555-4D85-BFC8-0060E8C892C7}" destId="{1E96F54F-F2AB-4108-9C8A-9EE06AF505A8}" srcOrd="2" destOrd="0" parTransId="{438D0123-D26B-4E52-87F3-AD8BD48D92CA}" sibTransId="{C5EEE840-A6C0-4D11-95F2-9A5FD7104219}"/>
    <dgm:cxn modelId="{2EE00DA1-08B8-48C7-B82E-A61DDAAC19D7}" type="presOf" srcId="{0FF3BEF4-A9AA-4BC2-959A-E343FE485CE0}" destId="{BAAB13B6-9738-4BBF-82EF-6A050507566F}" srcOrd="0" destOrd="0" presId="urn:microsoft.com/office/officeart/2005/8/layout/list1"/>
    <dgm:cxn modelId="{A68CE8AA-7022-4262-9ECB-4C903EFA0723}" type="presOf" srcId="{EBFD872B-FDC8-4A42-9825-82D4A2044A9F}" destId="{3E3E95AF-D78D-4C5C-AA51-D851EA5526D6}" srcOrd="0" destOrd="0" presId="urn:microsoft.com/office/officeart/2005/8/layout/list1"/>
    <dgm:cxn modelId="{6CD9C4B0-36AC-4976-BAA3-3CFD0BD9C345}" type="presOf" srcId="{CBAE69B5-C63A-4A71-912A-D97C07856374}" destId="{950A799C-1638-4D67-9F77-A8084044042E}" srcOrd="0" destOrd="3" presId="urn:microsoft.com/office/officeart/2005/8/layout/list1"/>
    <dgm:cxn modelId="{01EE0CB1-9493-4C38-AD89-1B55FDC2AD9E}" srcId="{EBFD872B-FDC8-4A42-9825-82D4A2044A9F}" destId="{D77A75AF-00F6-4AF2-A879-E6CAAD20C1C7}" srcOrd="2" destOrd="0" parTransId="{E22E3C52-CA3F-423E-AB07-8D2F67EDA37E}" sibTransId="{229233F9-8105-4952-89AE-54AC079D5145}"/>
    <dgm:cxn modelId="{7AB444D1-634E-4034-A638-9D3C4606C524}" type="presOf" srcId="{EFFD3FBC-345A-4F8B-B1A2-BAA6D30ED797}" destId="{8DDB7723-2500-435D-8855-9E01D0C747B8}" srcOrd="0" destOrd="2" presId="urn:microsoft.com/office/officeart/2005/8/layout/list1"/>
    <dgm:cxn modelId="{60CB6FD4-229C-441A-840C-4E2D779019FE}" type="presOf" srcId="{1E96F54F-F2AB-4108-9C8A-9EE06AF505A8}" destId="{950A799C-1638-4D67-9F77-A8084044042E}" srcOrd="0" destOrd="2" presId="urn:microsoft.com/office/officeart/2005/8/layout/list1"/>
    <dgm:cxn modelId="{74D6D9DD-8411-438F-BC85-0CBAC154370D}" srcId="{0FF3BEF4-A9AA-4BC2-959A-E343FE485CE0}" destId="{EBFD872B-FDC8-4A42-9825-82D4A2044A9F}" srcOrd="0" destOrd="0" parTransId="{C788BDFF-EE19-40FC-9BBF-EAAC2C56A69F}" sibTransId="{D21BE90B-7749-4D9A-ADF9-F71A9A8AF9BC}"/>
    <dgm:cxn modelId="{E25FB6DE-A737-469C-9421-74CE02135055}" type="presOf" srcId="{2875C6DC-CD28-4C9F-BF7B-16C8A1F25E0C}" destId="{950A799C-1638-4D67-9F77-A8084044042E}" srcOrd="0" destOrd="1" presId="urn:microsoft.com/office/officeart/2005/8/layout/list1"/>
    <dgm:cxn modelId="{32347AE1-F655-4D36-927F-5BB0A6323939}" type="presOf" srcId="{AC587ABC-00B3-4C6A-B1D7-C615FD7E9368}" destId="{21665F9C-4657-430E-A6EC-4691C9FF49DE}" srcOrd="0" destOrd="0" presId="urn:microsoft.com/office/officeart/2005/8/layout/list1"/>
    <dgm:cxn modelId="{051E55E5-1FB6-4618-B66A-3AAC67EBD568}" type="presOf" srcId="{EACFC5D1-0591-4BC2-B4E9-7053A1EC742A}" destId="{21665F9C-4657-430E-A6EC-4691C9FF49DE}" srcOrd="0" destOrd="1" presId="urn:microsoft.com/office/officeart/2005/8/layout/list1"/>
    <dgm:cxn modelId="{08C3EFE7-9AA0-4F21-AF37-B1374F11F5E5}" srcId="{2516CC7C-20FC-4FD6-8B50-42CA3DAAFF8E}" destId="{9071DA74-4D09-4AA0-BD6B-7B8EE958C497}" srcOrd="1" destOrd="0" parTransId="{FAA39D90-7D98-4C67-BB2D-AA4A2308F7EA}" sibTransId="{1692ABF7-0E64-4F53-8182-C50EB3F5F792}"/>
    <dgm:cxn modelId="{25DA5DEE-A2AB-4BF8-BC0F-32183ACC2DDE}" type="presOf" srcId="{11CE0ADD-3536-4D9F-98D8-1536E2D1C823}" destId="{950A799C-1638-4D67-9F77-A8084044042E}" srcOrd="0" destOrd="0" presId="urn:microsoft.com/office/officeart/2005/8/layout/list1"/>
    <dgm:cxn modelId="{2C4276FE-CA8D-4337-9285-4CAABA0C00B0}" type="presOf" srcId="{61F4FCC4-0555-4D85-BFC8-0060E8C892C7}" destId="{51EE9F20-93B9-4F46-BEF9-BAC041305AAD}" srcOrd="1" destOrd="0" presId="urn:microsoft.com/office/officeart/2005/8/layout/list1"/>
    <dgm:cxn modelId="{A074EDFF-859B-48AA-8A47-EFF000164E23}" type="presOf" srcId="{9071DA74-4D09-4AA0-BD6B-7B8EE958C497}" destId="{8DDB7723-2500-435D-8855-9E01D0C747B8}" srcOrd="0" destOrd="1" presId="urn:microsoft.com/office/officeart/2005/8/layout/list1"/>
    <dgm:cxn modelId="{C2FE238D-5990-4088-BD80-D2702AC29941}" type="presParOf" srcId="{BAAB13B6-9738-4BBF-82EF-6A050507566F}" destId="{47914CF6-6B57-48D0-856E-0519A551EDB7}" srcOrd="0" destOrd="0" presId="urn:microsoft.com/office/officeart/2005/8/layout/list1"/>
    <dgm:cxn modelId="{52C14A47-37ED-4642-A128-2CD9D92165E3}" type="presParOf" srcId="{47914CF6-6B57-48D0-856E-0519A551EDB7}" destId="{3E3E95AF-D78D-4C5C-AA51-D851EA5526D6}" srcOrd="0" destOrd="0" presId="urn:microsoft.com/office/officeart/2005/8/layout/list1"/>
    <dgm:cxn modelId="{7C90A8D8-4B49-49C9-B3A6-B4F0FFA4EA26}" type="presParOf" srcId="{47914CF6-6B57-48D0-856E-0519A551EDB7}" destId="{99001A15-8622-4E95-9FC6-AE36CEB3F6A8}" srcOrd="1" destOrd="0" presId="urn:microsoft.com/office/officeart/2005/8/layout/list1"/>
    <dgm:cxn modelId="{FDF78639-7776-4BC9-A61B-23F335E95BB0}" type="presParOf" srcId="{BAAB13B6-9738-4BBF-82EF-6A050507566F}" destId="{5F994998-6634-4C4E-9BFF-A31FBCC05C05}" srcOrd="1" destOrd="0" presId="urn:microsoft.com/office/officeart/2005/8/layout/list1"/>
    <dgm:cxn modelId="{36EE6002-A9EE-46EA-B0C9-F81BB343444E}" type="presParOf" srcId="{BAAB13B6-9738-4BBF-82EF-6A050507566F}" destId="{21665F9C-4657-430E-A6EC-4691C9FF49DE}" srcOrd="2" destOrd="0" presId="urn:microsoft.com/office/officeart/2005/8/layout/list1"/>
    <dgm:cxn modelId="{59537EE6-0DE7-48BF-9393-347731656CF0}" type="presParOf" srcId="{BAAB13B6-9738-4BBF-82EF-6A050507566F}" destId="{30BCFC11-55FD-4C32-8A52-2FE9CF97193A}" srcOrd="3" destOrd="0" presId="urn:microsoft.com/office/officeart/2005/8/layout/list1"/>
    <dgm:cxn modelId="{26976572-8FD0-49F3-808C-6A696E9A0063}" type="presParOf" srcId="{BAAB13B6-9738-4BBF-82EF-6A050507566F}" destId="{85D4E8E5-3E0D-4428-BA67-2A27CF03B47C}" srcOrd="4" destOrd="0" presId="urn:microsoft.com/office/officeart/2005/8/layout/list1"/>
    <dgm:cxn modelId="{42050FF4-277F-437F-AA3E-EB685DE5A1CB}" type="presParOf" srcId="{85D4E8E5-3E0D-4428-BA67-2A27CF03B47C}" destId="{24058E48-5DAB-4378-86E9-8D526C743C7C}" srcOrd="0" destOrd="0" presId="urn:microsoft.com/office/officeart/2005/8/layout/list1"/>
    <dgm:cxn modelId="{10638AC3-F0F9-4906-A764-721E235AF7DC}" type="presParOf" srcId="{85D4E8E5-3E0D-4428-BA67-2A27CF03B47C}" destId="{51EE9F20-93B9-4F46-BEF9-BAC041305AAD}" srcOrd="1" destOrd="0" presId="urn:microsoft.com/office/officeart/2005/8/layout/list1"/>
    <dgm:cxn modelId="{6A2622E0-AE51-40BA-A40E-2F114DF5B2CF}" type="presParOf" srcId="{BAAB13B6-9738-4BBF-82EF-6A050507566F}" destId="{C87DA51C-5C41-488C-A96E-39731A829CCA}" srcOrd="5" destOrd="0" presId="urn:microsoft.com/office/officeart/2005/8/layout/list1"/>
    <dgm:cxn modelId="{48F83B95-9660-41DA-ADDC-F2192D3B52D8}" type="presParOf" srcId="{BAAB13B6-9738-4BBF-82EF-6A050507566F}" destId="{950A799C-1638-4D67-9F77-A8084044042E}" srcOrd="6" destOrd="0" presId="urn:microsoft.com/office/officeart/2005/8/layout/list1"/>
    <dgm:cxn modelId="{D0CC91E5-4040-43A9-A8B6-CD0C6478575B}" type="presParOf" srcId="{BAAB13B6-9738-4BBF-82EF-6A050507566F}" destId="{019531A2-EF6E-4EC6-89FE-74911EC4F809}" srcOrd="7" destOrd="0" presId="urn:microsoft.com/office/officeart/2005/8/layout/list1"/>
    <dgm:cxn modelId="{1AE2F1AE-5AF5-471C-B576-86182A4828D1}" type="presParOf" srcId="{BAAB13B6-9738-4BBF-82EF-6A050507566F}" destId="{D5F80765-8501-4A22-A1CB-F1D3DF9B356C}" srcOrd="8" destOrd="0" presId="urn:microsoft.com/office/officeart/2005/8/layout/list1"/>
    <dgm:cxn modelId="{68410E5A-D30B-49E9-9F75-0E71261209C3}" type="presParOf" srcId="{D5F80765-8501-4A22-A1CB-F1D3DF9B356C}" destId="{09873152-F056-4974-876D-EAE958D0A800}" srcOrd="0" destOrd="0" presId="urn:microsoft.com/office/officeart/2005/8/layout/list1"/>
    <dgm:cxn modelId="{08EFB4BE-7F38-405B-A0C0-4BF840FAEF8F}" type="presParOf" srcId="{D5F80765-8501-4A22-A1CB-F1D3DF9B356C}" destId="{BA02CAFB-2363-4F8B-B8B8-D4AAA06C3D72}" srcOrd="1" destOrd="0" presId="urn:microsoft.com/office/officeart/2005/8/layout/list1"/>
    <dgm:cxn modelId="{CB029BB2-E3B6-49DB-BCC7-7491BA158C08}" type="presParOf" srcId="{BAAB13B6-9738-4BBF-82EF-6A050507566F}" destId="{9BD2E0D9-C4A2-455F-ABB2-356D7760398B}" srcOrd="9" destOrd="0" presId="urn:microsoft.com/office/officeart/2005/8/layout/list1"/>
    <dgm:cxn modelId="{1DE4C428-34B9-4E23-A20C-8435BBE31B47}" type="presParOf" srcId="{BAAB13B6-9738-4BBF-82EF-6A050507566F}" destId="{8DDB7723-2500-435D-8855-9E01D0C747B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3BEF4-A9AA-4BC2-959A-E343FE485C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CH"/>
        </a:p>
      </dgm:t>
    </dgm:pt>
    <dgm:pt modelId="{ED200F5F-51E0-4295-ADA0-96D41817212F}">
      <dgm:prSet phldrT="[Text]" custT="1"/>
      <dgm:spPr/>
      <dgm:t>
        <a:bodyPr/>
        <a:lstStyle/>
        <a:p>
          <a:r>
            <a:rPr lang="en-AU" sz="1600" dirty="0"/>
            <a:t>6.4 Dissemination and communication</a:t>
          </a:r>
          <a:endParaRPr lang="en-CH" sz="1600" dirty="0"/>
        </a:p>
      </dgm:t>
    </dgm:pt>
    <dgm:pt modelId="{8102B574-632F-4FF1-92AD-2117A5FAF5E7}" type="parTrans" cxnId="{94759E08-6779-4703-97AF-BD1A06327146}">
      <dgm:prSet/>
      <dgm:spPr/>
      <dgm:t>
        <a:bodyPr/>
        <a:lstStyle/>
        <a:p>
          <a:endParaRPr lang="en-CH"/>
        </a:p>
      </dgm:t>
    </dgm:pt>
    <dgm:pt modelId="{0255C4E5-C0AA-4160-BAD9-B1449DEC25C9}" type="sibTrans" cxnId="{94759E08-6779-4703-97AF-BD1A06327146}">
      <dgm:prSet/>
      <dgm:spPr/>
      <dgm:t>
        <a:bodyPr/>
        <a:lstStyle/>
        <a:p>
          <a:endParaRPr lang="en-CH"/>
        </a:p>
      </dgm:t>
    </dgm:pt>
    <dgm:pt modelId="{26FFD122-B1CD-4A27-BBE2-3BE09ABCE744}">
      <dgm:prSet phldrT="[Text]" custT="1"/>
      <dgm:spPr/>
      <dgm:t>
        <a:bodyPr/>
        <a:lstStyle/>
        <a:p>
          <a:r>
            <a:rPr lang="en-AU" sz="1600" dirty="0"/>
            <a:t>6.5 Recording and cataloguing</a:t>
          </a:r>
          <a:endParaRPr lang="en-CH" sz="1600" dirty="0"/>
        </a:p>
      </dgm:t>
    </dgm:pt>
    <dgm:pt modelId="{E5A5326C-4A32-4610-94D4-FA50C275C623}" type="parTrans" cxnId="{7BD145EB-E123-40DF-858E-A500EBA45EAB}">
      <dgm:prSet/>
      <dgm:spPr/>
      <dgm:t>
        <a:bodyPr/>
        <a:lstStyle/>
        <a:p>
          <a:endParaRPr lang="en-CH"/>
        </a:p>
      </dgm:t>
    </dgm:pt>
    <dgm:pt modelId="{C74DAEBE-19B2-4ADA-85FE-60E4E6BE46D5}" type="sibTrans" cxnId="{7BD145EB-E123-40DF-858E-A500EBA45EAB}">
      <dgm:prSet/>
      <dgm:spPr/>
      <dgm:t>
        <a:bodyPr/>
        <a:lstStyle/>
        <a:p>
          <a:endParaRPr lang="en-CH"/>
        </a:p>
      </dgm:t>
    </dgm:pt>
    <dgm:pt modelId="{0AA38C86-453B-4FEB-8B21-EE3CE45C0231}">
      <dgm:prSet phldrT="[Text]" custT="1"/>
      <dgm:spPr/>
      <dgm:t>
        <a:bodyPr/>
        <a:lstStyle/>
        <a:p>
          <a:r>
            <a:rPr lang="en-AU" sz="1600" dirty="0"/>
            <a:t>Suitable and multiple communication channels, including traditional and indigenous channels</a:t>
          </a:r>
          <a:endParaRPr lang="en-CH" sz="1600" dirty="0"/>
        </a:p>
      </dgm:t>
    </dgm:pt>
    <dgm:pt modelId="{A6AD1F20-A555-4E3E-9D85-6C31803423CA}" type="parTrans" cxnId="{3878D6C8-66C2-4228-B708-0E0E42637160}">
      <dgm:prSet/>
      <dgm:spPr/>
      <dgm:t>
        <a:bodyPr/>
        <a:lstStyle/>
        <a:p>
          <a:endParaRPr lang="en-CH"/>
        </a:p>
      </dgm:t>
    </dgm:pt>
    <dgm:pt modelId="{E1C10512-1909-443B-8E4D-E86F71F248D7}" type="sibTrans" cxnId="{3878D6C8-66C2-4228-B708-0E0E42637160}">
      <dgm:prSet/>
      <dgm:spPr/>
      <dgm:t>
        <a:bodyPr/>
        <a:lstStyle/>
        <a:p>
          <a:endParaRPr lang="en-CH"/>
        </a:p>
      </dgm:t>
    </dgm:pt>
    <dgm:pt modelId="{A0334016-5709-4C93-BC8C-DEB248154A06}">
      <dgm:prSet phldrT="[Text]" custT="1"/>
      <dgm:spPr/>
      <dgm:t>
        <a:bodyPr/>
        <a:lstStyle/>
        <a:p>
          <a:r>
            <a:rPr lang="en-AU" sz="1600" dirty="0"/>
            <a:t>Information exchanged using WMO Unified Data Policy</a:t>
          </a:r>
          <a:endParaRPr lang="en-CH" sz="1600" dirty="0"/>
        </a:p>
      </dgm:t>
    </dgm:pt>
    <dgm:pt modelId="{4D7441FB-220F-4E84-9046-2FCD655BC32F}" type="parTrans" cxnId="{2BA84842-93DD-417B-9996-6191BE580605}">
      <dgm:prSet/>
      <dgm:spPr/>
      <dgm:t>
        <a:bodyPr/>
        <a:lstStyle/>
        <a:p>
          <a:endParaRPr lang="en-CH"/>
        </a:p>
      </dgm:t>
    </dgm:pt>
    <dgm:pt modelId="{9314B93C-296E-4B77-A749-912A21113EEF}" type="sibTrans" cxnId="{2BA84842-93DD-417B-9996-6191BE580605}">
      <dgm:prSet/>
      <dgm:spPr/>
      <dgm:t>
        <a:bodyPr/>
        <a:lstStyle/>
        <a:p>
          <a:endParaRPr lang="en-CH"/>
        </a:p>
      </dgm:t>
    </dgm:pt>
    <dgm:pt modelId="{BD0B9DB6-3406-4820-B7E5-87E37D382D14}">
      <dgm:prSet phldrT="[Text]" custT="1"/>
      <dgm:spPr/>
      <dgm:t>
        <a:bodyPr/>
        <a:lstStyle/>
        <a:p>
          <a:r>
            <a:rPr lang="en-AU" sz="1600" dirty="0"/>
            <a:t>Routine use of </a:t>
          </a:r>
          <a:r>
            <a:rPr lang="en-AU" sz="1600" dirty="0">
              <a:solidFill>
                <a:schemeClr val="accent5"/>
              </a:solidFill>
            </a:rPr>
            <a:t>Common Alerting Protocol (CAP)</a:t>
          </a:r>
          <a:endParaRPr lang="en-CH" sz="1600" dirty="0">
            <a:solidFill>
              <a:schemeClr val="tx1"/>
            </a:solidFill>
          </a:endParaRPr>
        </a:p>
      </dgm:t>
    </dgm:pt>
    <dgm:pt modelId="{75DF346B-31CC-4FF1-9026-F9389B92AF7A}" type="parTrans" cxnId="{9364ED92-EEC5-4E57-A552-8B8BE7BC24CD}">
      <dgm:prSet/>
      <dgm:spPr/>
      <dgm:t>
        <a:bodyPr/>
        <a:lstStyle/>
        <a:p>
          <a:endParaRPr lang="en-CH"/>
        </a:p>
      </dgm:t>
    </dgm:pt>
    <dgm:pt modelId="{60CF8FA0-8A11-4F5A-B8CE-33461C93B99D}" type="sibTrans" cxnId="{9364ED92-EEC5-4E57-A552-8B8BE7BC24CD}">
      <dgm:prSet/>
      <dgm:spPr/>
      <dgm:t>
        <a:bodyPr/>
        <a:lstStyle/>
        <a:p>
          <a:endParaRPr lang="en-CH"/>
        </a:p>
      </dgm:t>
    </dgm:pt>
    <dgm:pt modelId="{E89DE3D2-685A-4CB0-A411-B154A00A0029}">
      <dgm:prSet phldrT="[Text]" custT="1"/>
      <dgm:spPr/>
      <dgm:t>
        <a:bodyPr/>
        <a:lstStyle/>
        <a:p>
          <a:r>
            <a:rPr lang="en-AU" sz="1600" dirty="0"/>
            <a:t>Systematic recording of meteorological, climatological, hydrological and related environmental hazardous events, using </a:t>
          </a:r>
          <a:r>
            <a:rPr lang="en-AU" sz="1600" dirty="0">
              <a:solidFill>
                <a:schemeClr val="accent5"/>
              </a:solidFill>
            </a:rPr>
            <a:t>WMO-CHE methodology </a:t>
          </a:r>
          <a:r>
            <a:rPr lang="en-AU" sz="1600" i="1" dirty="0"/>
            <a:t>(NB: CHE supports UNDRR </a:t>
          </a:r>
          <a:r>
            <a:rPr lang="en-AU" sz="1600" b="0" i="1" dirty="0"/>
            <a:t>DELTA Resilience (Disaster &amp; Hazardous Events, Losses and Damages Tracking &amp; Analysis) system)</a:t>
          </a:r>
          <a:endParaRPr lang="en-CH" sz="1600" i="0" dirty="0"/>
        </a:p>
      </dgm:t>
    </dgm:pt>
    <dgm:pt modelId="{C39BAC1F-6BE6-4C98-AE73-50674A3968A4}" type="parTrans" cxnId="{D66F450F-516E-4386-888C-5B52B7269689}">
      <dgm:prSet/>
      <dgm:spPr/>
      <dgm:t>
        <a:bodyPr/>
        <a:lstStyle/>
        <a:p>
          <a:endParaRPr lang="en-CH"/>
        </a:p>
      </dgm:t>
    </dgm:pt>
    <dgm:pt modelId="{9AB776E9-FBB6-4B64-B34C-AC54D09B09ED}" type="sibTrans" cxnId="{D66F450F-516E-4386-888C-5B52B7269689}">
      <dgm:prSet/>
      <dgm:spPr/>
      <dgm:t>
        <a:bodyPr/>
        <a:lstStyle/>
        <a:p>
          <a:endParaRPr lang="en-CH"/>
        </a:p>
      </dgm:t>
    </dgm:pt>
    <dgm:pt modelId="{99AEA371-123D-493F-BC32-44A3D5DC7518}">
      <dgm:prSet phldrT="[Text]" custT="1"/>
      <dgm:spPr/>
      <dgm:t>
        <a:bodyPr/>
        <a:lstStyle/>
        <a:p>
          <a:r>
            <a:rPr lang="en-AU" sz="1600" dirty="0"/>
            <a:t>Collection and sharing of supplementary data.</a:t>
          </a:r>
          <a:endParaRPr lang="en-CH" sz="1600" dirty="0"/>
        </a:p>
      </dgm:t>
    </dgm:pt>
    <dgm:pt modelId="{984C10C8-EDE4-492B-96CA-19D1F5284E87}" type="parTrans" cxnId="{69E501CF-A0AA-4ACB-BB64-44A2882687BA}">
      <dgm:prSet/>
      <dgm:spPr/>
      <dgm:t>
        <a:bodyPr/>
        <a:lstStyle/>
        <a:p>
          <a:endParaRPr lang="en-CH"/>
        </a:p>
      </dgm:t>
    </dgm:pt>
    <dgm:pt modelId="{467F71B4-995C-4F59-9C7C-72B4B3760793}" type="sibTrans" cxnId="{69E501CF-A0AA-4ACB-BB64-44A2882687BA}">
      <dgm:prSet/>
      <dgm:spPr/>
      <dgm:t>
        <a:bodyPr/>
        <a:lstStyle/>
        <a:p>
          <a:endParaRPr lang="en-CH"/>
        </a:p>
      </dgm:t>
    </dgm:pt>
    <dgm:pt modelId="{083249F9-D2F8-4964-9D65-C2FD4193F0CB}">
      <dgm:prSet phldrT="[Text]" custT="1"/>
      <dgm:spPr/>
      <dgm:t>
        <a:bodyPr/>
        <a:lstStyle/>
        <a:p>
          <a:pPr>
            <a:buNone/>
          </a:pPr>
          <a:endParaRPr lang="en-CH" sz="1600" dirty="0">
            <a:solidFill>
              <a:schemeClr val="tx1"/>
            </a:solidFill>
          </a:endParaRPr>
        </a:p>
      </dgm:t>
    </dgm:pt>
    <dgm:pt modelId="{67377F73-343E-4A4F-92BF-8D017D30F5A7}" type="parTrans" cxnId="{4575F344-4957-4164-8D6C-E070AA036754}">
      <dgm:prSet/>
      <dgm:spPr/>
      <dgm:t>
        <a:bodyPr/>
        <a:lstStyle/>
        <a:p>
          <a:endParaRPr lang="en-CH"/>
        </a:p>
      </dgm:t>
    </dgm:pt>
    <dgm:pt modelId="{11D204BA-5D4A-4EDA-A8EA-453F22DBC916}" type="sibTrans" cxnId="{4575F344-4957-4164-8D6C-E070AA036754}">
      <dgm:prSet/>
      <dgm:spPr/>
      <dgm:t>
        <a:bodyPr/>
        <a:lstStyle/>
        <a:p>
          <a:endParaRPr lang="en-CH"/>
        </a:p>
      </dgm:t>
    </dgm:pt>
    <dgm:pt modelId="{0984DCFE-180A-4C1B-924D-28D92F40AA32}">
      <dgm:prSet phldrT="[Text]" custT="1"/>
      <dgm:spPr/>
      <dgm:t>
        <a:bodyPr/>
        <a:lstStyle/>
        <a:p>
          <a:pPr>
            <a:buNone/>
          </a:pPr>
          <a:endParaRPr lang="en-CH" sz="1600" dirty="0">
            <a:solidFill>
              <a:schemeClr val="tx1"/>
            </a:solidFill>
          </a:endParaRPr>
        </a:p>
      </dgm:t>
    </dgm:pt>
    <dgm:pt modelId="{02906C46-B75B-40AB-BA20-822BC41EF7BF}" type="parTrans" cxnId="{F422694F-BCEC-4B8C-8894-3AEDC12C1A2F}">
      <dgm:prSet/>
      <dgm:spPr/>
      <dgm:t>
        <a:bodyPr/>
        <a:lstStyle/>
        <a:p>
          <a:endParaRPr lang="en-CH"/>
        </a:p>
      </dgm:t>
    </dgm:pt>
    <dgm:pt modelId="{8AFE4E1E-766C-49DA-B12C-752BC9113239}" type="sibTrans" cxnId="{F422694F-BCEC-4B8C-8894-3AEDC12C1A2F}">
      <dgm:prSet/>
      <dgm:spPr/>
      <dgm:t>
        <a:bodyPr/>
        <a:lstStyle/>
        <a:p>
          <a:endParaRPr lang="en-CH"/>
        </a:p>
      </dgm:t>
    </dgm:pt>
    <dgm:pt modelId="{BAAB13B6-9738-4BBF-82EF-6A050507566F}" type="pres">
      <dgm:prSet presAssocID="{0FF3BEF4-A9AA-4BC2-959A-E343FE485CE0}" presName="linear" presStyleCnt="0">
        <dgm:presLayoutVars>
          <dgm:dir/>
          <dgm:animLvl val="lvl"/>
          <dgm:resizeHandles val="exact"/>
        </dgm:presLayoutVars>
      </dgm:prSet>
      <dgm:spPr/>
    </dgm:pt>
    <dgm:pt modelId="{1A5952B4-C700-43FF-B642-5A26F251068F}" type="pres">
      <dgm:prSet presAssocID="{ED200F5F-51E0-4295-ADA0-96D41817212F}" presName="parentLin" presStyleCnt="0"/>
      <dgm:spPr/>
    </dgm:pt>
    <dgm:pt modelId="{6CADCBD0-6E8C-41B9-9DEA-960407056DA1}" type="pres">
      <dgm:prSet presAssocID="{ED200F5F-51E0-4295-ADA0-96D41817212F}" presName="parentLeftMargin" presStyleLbl="node1" presStyleIdx="0" presStyleCnt="2"/>
      <dgm:spPr/>
    </dgm:pt>
    <dgm:pt modelId="{959BECDA-8041-4957-9C6D-9294E796F3EF}" type="pres">
      <dgm:prSet presAssocID="{ED200F5F-51E0-4295-ADA0-96D41817212F}" presName="parentText" presStyleLbl="node1" presStyleIdx="0" presStyleCnt="2" custScaleY="31747" custLinFactNeighborX="6001" custLinFactNeighborY="-30390">
        <dgm:presLayoutVars>
          <dgm:chMax val="0"/>
          <dgm:bulletEnabled val="1"/>
        </dgm:presLayoutVars>
      </dgm:prSet>
      <dgm:spPr/>
    </dgm:pt>
    <dgm:pt modelId="{EAA18831-29C8-44A7-A25B-F031626093DF}" type="pres">
      <dgm:prSet presAssocID="{ED200F5F-51E0-4295-ADA0-96D41817212F}" presName="negativeSpace" presStyleCnt="0"/>
      <dgm:spPr/>
    </dgm:pt>
    <dgm:pt modelId="{C4C285FB-4402-4C98-9762-5032B5A8A942}" type="pres">
      <dgm:prSet presAssocID="{ED200F5F-51E0-4295-ADA0-96D41817212F}" presName="childText" presStyleLbl="conFgAcc1" presStyleIdx="0" presStyleCnt="2" custScaleY="68333">
        <dgm:presLayoutVars>
          <dgm:bulletEnabled val="1"/>
        </dgm:presLayoutVars>
      </dgm:prSet>
      <dgm:spPr/>
    </dgm:pt>
    <dgm:pt modelId="{A3CA8B01-4877-4E15-8995-CA98EB3DCC2A}" type="pres">
      <dgm:prSet presAssocID="{0255C4E5-C0AA-4160-BAD9-B1449DEC25C9}" presName="spaceBetweenRectangles" presStyleCnt="0"/>
      <dgm:spPr/>
    </dgm:pt>
    <dgm:pt modelId="{10EC7C13-F8B9-4C1A-B37B-6E19570C1E6E}" type="pres">
      <dgm:prSet presAssocID="{26FFD122-B1CD-4A27-BBE2-3BE09ABCE744}" presName="parentLin" presStyleCnt="0"/>
      <dgm:spPr/>
    </dgm:pt>
    <dgm:pt modelId="{CB73E7BE-75B7-43D3-9052-2E4801BA772C}" type="pres">
      <dgm:prSet presAssocID="{26FFD122-B1CD-4A27-BBE2-3BE09ABCE744}" presName="parentLeftMargin" presStyleLbl="node1" presStyleIdx="0" presStyleCnt="2"/>
      <dgm:spPr/>
    </dgm:pt>
    <dgm:pt modelId="{2CB60FA9-908C-4666-B798-D28CB58A78BB}" type="pres">
      <dgm:prSet presAssocID="{26FFD122-B1CD-4A27-BBE2-3BE09ABCE744}" presName="parentText" presStyleLbl="node1" presStyleIdx="1" presStyleCnt="2" custScaleY="35383" custLinFactNeighborX="8401" custLinFactNeighborY="-27389">
        <dgm:presLayoutVars>
          <dgm:chMax val="0"/>
          <dgm:bulletEnabled val="1"/>
        </dgm:presLayoutVars>
      </dgm:prSet>
      <dgm:spPr/>
    </dgm:pt>
    <dgm:pt modelId="{4B40E456-2B0E-431F-8F93-5876660D8019}" type="pres">
      <dgm:prSet presAssocID="{26FFD122-B1CD-4A27-BBE2-3BE09ABCE744}" presName="negativeSpace" presStyleCnt="0"/>
      <dgm:spPr/>
    </dgm:pt>
    <dgm:pt modelId="{DA36AF4F-FC81-4298-B26F-602B2F521D51}" type="pres">
      <dgm:prSet presAssocID="{26FFD122-B1CD-4A27-BBE2-3BE09ABCE744}" presName="childText" presStyleLbl="conFgAcc1" presStyleIdx="1" presStyleCnt="2" custScaleY="66583">
        <dgm:presLayoutVars>
          <dgm:bulletEnabled val="1"/>
        </dgm:presLayoutVars>
      </dgm:prSet>
      <dgm:spPr/>
    </dgm:pt>
  </dgm:ptLst>
  <dgm:cxnLst>
    <dgm:cxn modelId="{94759E08-6779-4703-97AF-BD1A06327146}" srcId="{0FF3BEF4-A9AA-4BC2-959A-E343FE485CE0}" destId="{ED200F5F-51E0-4295-ADA0-96D41817212F}" srcOrd="0" destOrd="0" parTransId="{8102B574-632F-4FF1-92AD-2117A5FAF5E7}" sibTransId="{0255C4E5-C0AA-4160-BAD9-B1449DEC25C9}"/>
    <dgm:cxn modelId="{D66F450F-516E-4386-888C-5B52B7269689}" srcId="{26FFD122-B1CD-4A27-BBE2-3BE09ABCE744}" destId="{E89DE3D2-685A-4CB0-A411-B154A00A0029}" srcOrd="0" destOrd="0" parTransId="{C39BAC1F-6BE6-4C98-AE73-50674A3968A4}" sibTransId="{9AB776E9-FBB6-4B64-B34C-AC54D09B09ED}"/>
    <dgm:cxn modelId="{6B1FE819-88ED-47B3-A496-31241B517349}" type="presOf" srcId="{ED200F5F-51E0-4295-ADA0-96D41817212F}" destId="{6CADCBD0-6E8C-41B9-9DEA-960407056DA1}" srcOrd="0" destOrd="0" presId="urn:microsoft.com/office/officeart/2005/8/layout/list1"/>
    <dgm:cxn modelId="{363E3C21-196D-4C58-AE04-E864A5ABA495}" type="presOf" srcId="{0AA38C86-453B-4FEB-8B21-EE3CE45C0231}" destId="{C4C285FB-4402-4C98-9762-5032B5A8A942}" srcOrd="0" destOrd="0" presId="urn:microsoft.com/office/officeart/2005/8/layout/list1"/>
    <dgm:cxn modelId="{A0D82834-2032-42F5-BC66-3495E87A69D3}" type="presOf" srcId="{A0334016-5709-4C93-BC8C-DEB248154A06}" destId="{C4C285FB-4402-4C98-9762-5032B5A8A942}" srcOrd="0" destOrd="1" presId="urn:microsoft.com/office/officeart/2005/8/layout/list1"/>
    <dgm:cxn modelId="{53A3DA3E-4D6D-4852-9BD5-1452FCE94B30}" type="presOf" srcId="{E89DE3D2-685A-4CB0-A411-B154A00A0029}" destId="{DA36AF4F-FC81-4298-B26F-602B2F521D51}" srcOrd="0" destOrd="0" presId="urn:microsoft.com/office/officeart/2005/8/layout/list1"/>
    <dgm:cxn modelId="{1FA4AC5E-F440-4086-9B6B-50A1CB01C256}" type="presOf" srcId="{BD0B9DB6-3406-4820-B7E5-87E37D382D14}" destId="{C4C285FB-4402-4C98-9762-5032B5A8A942}" srcOrd="0" destOrd="2" presId="urn:microsoft.com/office/officeart/2005/8/layout/list1"/>
    <dgm:cxn modelId="{2BA84842-93DD-417B-9996-6191BE580605}" srcId="{ED200F5F-51E0-4295-ADA0-96D41817212F}" destId="{A0334016-5709-4C93-BC8C-DEB248154A06}" srcOrd="1" destOrd="0" parTransId="{4D7441FB-220F-4E84-9046-2FCD655BC32F}" sibTransId="{9314B93C-296E-4B77-A749-912A21113EEF}"/>
    <dgm:cxn modelId="{A202A463-EBC6-4A44-A05E-BA851A59C71E}" type="presOf" srcId="{083249F9-D2F8-4964-9D65-C2FD4193F0CB}" destId="{C4C285FB-4402-4C98-9762-5032B5A8A942}" srcOrd="0" destOrd="4" presId="urn:microsoft.com/office/officeart/2005/8/layout/list1"/>
    <dgm:cxn modelId="{4575F344-4957-4164-8D6C-E070AA036754}" srcId="{ED200F5F-51E0-4295-ADA0-96D41817212F}" destId="{083249F9-D2F8-4964-9D65-C2FD4193F0CB}" srcOrd="4" destOrd="0" parTransId="{67377F73-343E-4A4F-92BF-8D017D30F5A7}" sibTransId="{11D204BA-5D4A-4EDA-A8EA-453F22DBC916}"/>
    <dgm:cxn modelId="{FA16EB47-69D9-4BEA-9FB6-8A4E1571ED5E}" type="presOf" srcId="{26FFD122-B1CD-4A27-BBE2-3BE09ABCE744}" destId="{2CB60FA9-908C-4666-B798-D28CB58A78BB}" srcOrd="1" destOrd="0" presId="urn:microsoft.com/office/officeart/2005/8/layout/list1"/>
    <dgm:cxn modelId="{6D92394D-FA5A-44CE-9226-F09F4685C9EF}" type="presOf" srcId="{26FFD122-B1CD-4A27-BBE2-3BE09ABCE744}" destId="{CB73E7BE-75B7-43D3-9052-2E4801BA772C}" srcOrd="0" destOrd="0" presId="urn:microsoft.com/office/officeart/2005/8/layout/list1"/>
    <dgm:cxn modelId="{F422694F-BCEC-4B8C-8894-3AEDC12C1A2F}" srcId="{ED200F5F-51E0-4295-ADA0-96D41817212F}" destId="{0984DCFE-180A-4C1B-924D-28D92F40AA32}" srcOrd="3" destOrd="0" parTransId="{02906C46-B75B-40AB-BA20-822BC41EF7BF}" sibTransId="{8AFE4E1E-766C-49DA-B12C-752BC9113239}"/>
    <dgm:cxn modelId="{39304A8F-25BC-481F-9C3A-3F97B8A6538D}" type="presOf" srcId="{0984DCFE-180A-4C1B-924D-28D92F40AA32}" destId="{C4C285FB-4402-4C98-9762-5032B5A8A942}" srcOrd="0" destOrd="3" presId="urn:microsoft.com/office/officeart/2005/8/layout/list1"/>
    <dgm:cxn modelId="{9364ED92-EEC5-4E57-A552-8B8BE7BC24CD}" srcId="{ED200F5F-51E0-4295-ADA0-96D41817212F}" destId="{BD0B9DB6-3406-4820-B7E5-87E37D382D14}" srcOrd="2" destOrd="0" parTransId="{75DF346B-31CC-4FF1-9026-F9389B92AF7A}" sibTransId="{60CF8FA0-8A11-4F5A-B8CE-33461C93B99D}"/>
    <dgm:cxn modelId="{2EE00DA1-08B8-48C7-B82E-A61DDAAC19D7}" type="presOf" srcId="{0FF3BEF4-A9AA-4BC2-959A-E343FE485CE0}" destId="{BAAB13B6-9738-4BBF-82EF-6A050507566F}" srcOrd="0" destOrd="0" presId="urn:microsoft.com/office/officeart/2005/8/layout/list1"/>
    <dgm:cxn modelId="{51FAE3AA-5F1F-42EC-BE63-87FDFBB1DAD8}" type="presOf" srcId="{99AEA371-123D-493F-BC32-44A3D5DC7518}" destId="{DA36AF4F-FC81-4298-B26F-602B2F521D51}" srcOrd="0" destOrd="1" presId="urn:microsoft.com/office/officeart/2005/8/layout/list1"/>
    <dgm:cxn modelId="{3878D6C8-66C2-4228-B708-0E0E42637160}" srcId="{ED200F5F-51E0-4295-ADA0-96D41817212F}" destId="{0AA38C86-453B-4FEB-8B21-EE3CE45C0231}" srcOrd="0" destOrd="0" parTransId="{A6AD1F20-A555-4E3E-9D85-6C31803423CA}" sibTransId="{E1C10512-1909-443B-8E4D-E86F71F248D7}"/>
    <dgm:cxn modelId="{69E501CF-A0AA-4ACB-BB64-44A2882687BA}" srcId="{26FFD122-B1CD-4A27-BBE2-3BE09ABCE744}" destId="{99AEA371-123D-493F-BC32-44A3D5DC7518}" srcOrd="1" destOrd="0" parTransId="{984C10C8-EDE4-492B-96CA-19D1F5284E87}" sibTransId="{467F71B4-995C-4F59-9C7C-72B4B3760793}"/>
    <dgm:cxn modelId="{B0C211DB-219E-4DED-989D-50ACAFFEEF61}" type="presOf" srcId="{ED200F5F-51E0-4295-ADA0-96D41817212F}" destId="{959BECDA-8041-4957-9C6D-9294E796F3EF}" srcOrd="1" destOrd="0" presId="urn:microsoft.com/office/officeart/2005/8/layout/list1"/>
    <dgm:cxn modelId="{7BD145EB-E123-40DF-858E-A500EBA45EAB}" srcId="{0FF3BEF4-A9AA-4BC2-959A-E343FE485CE0}" destId="{26FFD122-B1CD-4A27-BBE2-3BE09ABCE744}" srcOrd="1" destOrd="0" parTransId="{E5A5326C-4A32-4610-94D4-FA50C275C623}" sibTransId="{C74DAEBE-19B2-4ADA-85FE-60E4E6BE46D5}"/>
    <dgm:cxn modelId="{0023471F-7B0B-4AE2-9FC2-350A6EAA7DD4}" type="presParOf" srcId="{BAAB13B6-9738-4BBF-82EF-6A050507566F}" destId="{1A5952B4-C700-43FF-B642-5A26F251068F}" srcOrd="0" destOrd="0" presId="urn:microsoft.com/office/officeart/2005/8/layout/list1"/>
    <dgm:cxn modelId="{6B8BD2FE-FD9B-4544-85D6-29F062A862AC}" type="presParOf" srcId="{1A5952B4-C700-43FF-B642-5A26F251068F}" destId="{6CADCBD0-6E8C-41B9-9DEA-960407056DA1}" srcOrd="0" destOrd="0" presId="urn:microsoft.com/office/officeart/2005/8/layout/list1"/>
    <dgm:cxn modelId="{CC5424F5-42FE-4A71-874A-23AD16F72B74}" type="presParOf" srcId="{1A5952B4-C700-43FF-B642-5A26F251068F}" destId="{959BECDA-8041-4957-9C6D-9294E796F3EF}" srcOrd="1" destOrd="0" presId="urn:microsoft.com/office/officeart/2005/8/layout/list1"/>
    <dgm:cxn modelId="{95577CB0-2D46-4047-A048-B2AB33F7D736}" type="presParOf" srcId="{BAAB13B6-9738-4BBF-82EF-6A050507566F}" destId="{EAA18831-29C8-44A7-A25B-F031626093DF}" srcOrd="1" destOrd="0" presId="urn:microsoft.com/office/officeart/2005/8/layout/list1"/>
    <dgm:cxn modelId="{BD9BEE50-59D9-49FB-B174-88391BE3DBAC}" type="presParOf" srcId="{BAAB13B6-9738-4BBF-82EF-6A050507566F}" destId="{C4C285FB-4402-4C98-9762-5032B5A8A942}" srcOrd="2" destOrd="0" presId="urn:microsoft.com/office/officeart/2005/8/layout/list1"/>
    <dgm:cxn modelId="{FC67F09A-D6F1-419C-8D87-F47F53E101F5}" type="presParOf" srcId="{BAAB13B6-9738-4BBF-82EF-6A050507566F}" destId="{A3CA8B01-4877-4E15-8995-CA98EB3DCC2A}" srcOrd="3" destOrd="0" presId="urn:microsoft.com/office/officeart/2005/8/layout/list1"/>
    <dgm:cxn modelId="{8A869654-B4D8-4CE5-B4F1-654B8833241B}" type="presParOf" srcId="{BAAB13B6-9738-4BBF-82EF-6A050507566F}" destId="{10EC7C13-F8B9-4C1A-B37B-6E19570C1E6E}" srcOrd="4" destOrd="0" presId="urn:microsoft.com/office/officeart/2005/8/layout/list1"/>
    <dgm:cxn modelId="{8964619B-4FE6-4256-906D-0E30D25FB3D2}" type="presParOf" srcId="{10EC7C13-F8B9-4C1A-B37B-6E19570C1E6E}" destId="{CB73E7BE-75B7-43D3-9052-2E4801BA772C}" srcOrd="0" destOrd="0" presId="urn:microsoft.com/office/officeart/2005/8/layout/list1"/>
    <dgm:cxn modelId="{73701878-10ED-4B79-93AA-B0B513BEDB3E}" type="presParOf" srcId="{10EC7C13-F8B9-4C1A-B37B-6E19570C1E6E}" destId="{2CB60FA9-908C-4666-B798-D28CB58A78BB}" srcOrd="1" destOrd="0" presId="urn:microsoft.com/office/officeart/2005/8/layout/list1"/>
    <dgm:cxn modelId="{BFB4851C-5F8A-4C4D-8474-07ABE561CE51}" type="presParOf" srcId="{BAAB13B6-9738-4BBF-82EF-6A050507566F}" destId="{4B40E456-2B0E-431F-8F93-5876660D8019}" srcOrd="5" destOrd="0" presId="urn:microsoft.com/office/officeart/2005/8/layout/list1"/>
    <dgm:cxn modelId="{72CE1106-DE78-4EB4-9C70-69002582E4D7}" type="presParOf" srcId="{BAAB13B6-9738-4BBF-82EF-6A050507566F}" destId="{DA36AF4F-FC81-4298-B26F-602B2F521D5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65F9C-4657-430E-A6EC-4691C9FF49DE}">
      <dsp:nvSpPr>
        <dsp:cNvPr id="0" name=""/>
        <dsp:cNvSpPr/>
      </dsp:nvSpPr>
      <dsp:spPr>
        <a:xfrm>
          <a:off x="0" y="444112"/>
          <a:ext cx="11812769" cy="1436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6802" tIns="333248" rIns="91680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a:t>Members operate the necessary early warning services for meteorological, hydrological, climatological, and related environmental hazards</a:t>
          </a:r>
          <a:endParaRPr lang="en-CH" sz="1600" kern="1200"/>
        </a:p>
        <a:p>
          <a:pPr marL="171450" lvl="1" indent="-171450" algn="l" defTabSz="711200">
            <a:lnSpc>
              <a:spcPct val="90000"/>
            </a:lnSpc>
            <a:spcBef>
              <a:spcPct val="0"/>
            </a:spcBef>
            <a:spcAft>
              <a:spcPct val="15000"/>
            </a:spcAft>
            <a:buChar char="•"/>
          </a:pPr>
          <a:r>
            <a:rPr lang="en-AU" sz="1600" kern="1200"/>
            <a:t>Provide to national and local governments, disaster risk management, general public and any other stakeholders</a:t>
          </a:r>
          <a:endParaRPr lang="en-CH" sz="1600" kern="1200"/>
        </a:p>
        <a:p>
          <a:pPr marL="171450" lvl="1" indent="-171450" algn="l" defTabSz="711200">
            <a:lnSpc>
              <a:spcPct val="90000"/>
            </a:lnSpc>
            <a:spcBef>
              <a:spcPct val="0"/>
            </a:spcBef>
            <a:spcAft>
              <a:spcPct val="15000"/>
            </a:spcAft>
            <a:buChar char="•"/>
          </a:pPr>
          <a:r>
            <a:rPr lang="en-AU" sz="1600" kern="1200" dirty="0"/>
            <a:t>Provide minimum viable level of service where there are gaps.</a:t>
          </a:r>
          <a:endParaRPr lang="en-CH" sz="1600" kern="1200" dirty="0"/>
        </a:p>
      </dsp:txBody>
      <dsp:txXfrm>
        <a:off x="0" y="444112"/>
        <a:ext cx="11812769" cy="1436400"/>
      </dsp:txXfrm>
    </dsp:sp>
    <dsp:sp modelId="{99001A15-8622-4E95-9FC6-AE36CEB3F6A8}">
      <dsp:nvSpPr>
        <dsp:cNvPr id="0" name=""/>
        <dsp:cNvSpPr/>
      </dsp:nvSpPr>
      <dsp:spPr>
        <a:xfrm>
          <a:off x="590638" y="207952"/>
          <a:ext cx="8268938"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46" tIns="0" rIns="312546" bIns="0" numCol="1" spcCol="1270" anchor="ctr" anchorCtr="0">
          <a:noAutofit/>
        </a:bodyPr>
        <a:lstStyle/>
        <a:p>
          <a:pPr marL="0" lvl="0" indent="0" algn="l" defTabSz="711200">
            <a:lnSpc>
              <a:spcPct val="90000"/>
            </a:lnSpc>
            <a:spcBef>
              <a:spcPct val="0"/>
            </a:spcBef>
            <a:spcAft>
              <a:spcPct val="35000"/>
            </a:spcAft>
            <a:buNone/>
          </a:pPr>
          <a:r>
            <a:rPr lang="en-AU" sz="1600" kern="1200" dirty="0"/>
            <a:t>6.1 General</a:t>
          </a:r>
          <a:endParaRPr lang="en-CH" sz="1600" kern="1200" dirty="0"/>
        </a:p>
      </dsp:txBody>
      <dsp:txXfrm>
        <a:off x="613695" y="231009"/>
        <a:ext cx="8222824" cy="426206"/>
      </dsp:txXfrm>
    </dsp:sp>
    <dsp:sp modelId="{950A799C-1638-4D67-9F77-A8084044042E}">
      <dsp:nvSpPr>
        <dsp:cNvPr id="0" name=""/>
        <dsp:cNvSpPr/>
      </dsp:nvSpPr>
      <dsp:spPr>
        <a:xfrm>
          <a:off x="0" y="2203072"/>
          <a:ext cx="11812769" cy="146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6802" tIns="333248" rIns="91680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solidFill>
                <a:srgbClr val="A02B93"/>
              </a:solidFill>
              <a:latin typeface="Aptos" panose="02110004020202020204"/>
              <a:ea typeface="+mn-ea"/>
              <a:cs typeface="+mn-cs"/>
            </a:rPr>
            <a:t>Designation of official providers, unambiguous and supported by institutional arrangements</a:t>
          </a:r>
          <a:endParaRPr lang="en-CH" sz="1600" kern="1200" dirty="0">
            <a:solidFill>
              <a:srgbClr val="A02B93"/>
            </a:solidFill>
            <a:latin typeface="Aptos" panose="02110004020202020204"/>
            <a:ea typeface="+mn-ea"/>
            <a:cs typeface="+mn-cs"/>
          </a:endParaRPr>
        </a:p>
        <a:p>
          <a:pPr marL="171450" lvl="1" indent="-171450" algn="l" defTabSz="711200">
            <a:lnSpc>
              <a:spcPct val="90000"/>
            </a:lnSpc>
            <a:spcBef>
              <a:spcPct val="0"/>
            </a:spcBef>
            <a:spcAft>
              <a:spcPct val="15000"/>
            </a:spcAft>
            <a:buChar char="•"/>
          </a:pPr>
          <a:r>
            <a:rPr lang="en-AU" sz="1600" kern="1200" dirty="0"/>
            <a:t>Captured in </a:t>
          </a:r>
          <a:r>
            <a:rPr lang="en-AU" sz="1600" kern="1200" dirty="0">
              <a:solidFill>
                <a:schemeClr val="accent5"/>
              </a:solidFill>
            </a:rPr>
            <a:t>WMO Register of Alerting Authorities</a:t>
          </a:r>
          <a:endParaRPr lang="en-CH" sz="1600" kern="1200" dirty="0">
            <a:solidFill>
              <a:schemeClr val="accent5"/>
            </a:solidFill>
          </a:endParaRPr>
        </a:p>
        <a:p>
          <a:pPr marL="171450" lvl="1" indent="-171450" algn="l" defTabSz="711200">
            <a:lnSpc>
              <a:spcPct val="90000"/>
            </a:lnSpc>
            <a:spcBef>
              <a:spcPct val="0"/>
            </a:spcBef>
            <a:spcAft>
              <a:spcPct val="15000"/>
            </a:spcAft>
            <a:buChar char="•"/>
          </a:pPr>
          <a:r>
            <a:rPr lang="en-AU" sz="1600" kern="1200" dirty="0"/>
            <a:t>Supported by </a:t>
          </a:r>
          <a:r>
            <a:rPr lang="en-AU" sz="1600" kern="1200" dirty="0">
              <a:solidFill>
                <a:schemeClr val="accent5"/>
              </a:solidFill>
            </a:rPr>
            <a:t>business continuity arrangements </a:t>
          </a:r>
          <a:r>
            <a:rPr lang="en-AU" sz="1600" kern="1200" dirty="0"/>
            <a:t>and </a:t>
          </a:r>
          <a:r>
            <a:rPr lang="en-AU" sz="1600" kern="1200" dirty="0">
              <a:solidFill>
                <a:schemeClr val="accent5"/>
              </a:solidFill>
            </a:rPr>
            <a:t>quality management </a:t>
          </a:r>
          <a:endParaRPr lang="en-CH" sz="1600" kern="1200" dirty="0">
            <a:solidFill>
              <a:schemeClr val="tx1"/>
            </a:solidFill>
          </a:endParaRPr>
        </a:p>
        <a:p>
          <a:pPr marL="171450" lvl="1" indent="-171450" algn="l" defTabSz="711200">
            <a:lnSpc>
              <a:spcPct val="90000"/>
            </a:lnSpc>
            <a:spcBef>
              <a:spcPct val="0"/>
            </a:spcBef>
            <a:spcAft>
              <a:spcPct val="15000"/>
            </a:spcAft>
            <a:buChar char="•"/>
          </a:pPr>
          <a:r>
            <a:rPr lang="en-AU" sz="1600" kern="1200" dirty="0"/>
            <a:t>Supported by </a:t>
          </a:r>
          <a:r>
            <a:rPr lang="en-AU" sz="1600" kern="1200" dirty="0">
              <a:solidFill>
                <a:schemeClr val="accent5"/>
              </a:solidFill>
            </a:rPr>
            <a:t>guidance, practice, training and competencies</a:t>
          </a:r>
          <a:endParaRPr lang="en-CH" sz="1600" kern="1200" dirty="0">
            <a:solidFill>
              <a:schemeClr val="tx1"/>
            </a:solidFill>
          </a:endParaRPr>
        </a:p>
      </dsp:txBody>
      <dsp:txXfrm>
        <a:off x="0" y="2203072"/>
        <a:ext cx="11812769" cy="1461600"/>
      </dsp:txXfrm>
    </dsp:sp>
    <dsp:sp modelId="{51EE9F20-93B9-4F46-BEF9-BAC041305AAD}">
      <dsp:nvSpPr>
        <dsp:cNvPr id="0" name=""/>
        <dsp:cNvSpPr/>
      </dsp:nvSpPr>
      <dsp:spPr>
        <a:xfrm>
          <a:off x="590638" y="1966912"/>
          <a:ext cx="8268938"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46" tIns="0" rIns="312546" bIns="0" numCol="1" spcCol="1270" anchor="ctr" anchorCtr="0">
          <a:noAutofit/>
        </a:bodyPr>
        <a:lstStyle/>
        <a:p>
          <a:pPr marL="0" lvl="0" indent="0" algn="l" defTabSz="711200">
            <a:lnSpc>
              <a:spcPct val="90000"/>
            </a:lnSpc>
            <a:spcBef>
              <a:spcPct val="0"/>
            </a:spcBef>
            <a:spcAft>
              <a:spcPct val="35000"/>
            </a:spcAft>
            <a:buNone/>
          </a:pPr>
          <a:r>
            <a:rPr lang="en-AU" sz="1600" kern="1200" dirty="0"/>
            <a:t>6.2 Institutional Arrangements</a:t>
          </a:r>
          <a:endParaRPr lang="en-CH" sz="1600" kern="1200" dirty="0"/>
        </a:p>
      </dsp:txBody>
      <dsp:txXfrm>
        <a:off x="613695" y="1989969"/>
        <a:ext cx="8222824" cy="426206"/>
      </dsp:txXfrm>
    </dsp:sp>
    <dsp:sp modelId="{8DDB7723-2500-435D-8855-9E01D0C747B8}">
      <dsp:nvSpPr>
        <dsp:cNvPr id="0" name=""/>
        <dsp:cNvSpPr/>
      </dsp:nvSpPr>
      <dsp:spPr>
        <a:xfrm>
          <a:off x="0" y="3987232"/>
          <a:ext cx="11812769" cy="1436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6802" tIns="333248" rIns="91680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Specific information and products that consider the national and local contexts, covering all phases of events, including </a:t>
          </a:r>
          <a:r>
            <a:rPr lang="en-AU" sz="1600" kern="1200" dirty="0">
              <a:solidFill>
                <a:schemeClr val="accent5"/>
              </a:solidFill>
            </a:rPr>
            <a:t>impact-based information</a:t>
          </a:r>
          <a:r>
            <a:rPr lang="en-AU" sz="1600" kern="1200" dirty="0"/>
            <a:t>, including </a:t>
          </a:r>
          <a:r>
            <a:rPr lang="en-AU" sz="1600" kern="1200" dirty="0">
              <a:solidFill>
                <a:schemeClr val="accent5"/>
              </a:solidFill>
            </a:rPr>
            <a:t>multi-hazard interoperability</a:t>
          </a:r>
          <a:r>
            <a:rPr lang="en-AU" sz="1600" kern="1200" dirty="0"/>
            <a:t>, compounding and cascading events </a:t>
          </a:r>
          <a:endParaRPr lang="en-CH" sz="1600" kern="1200" dirty="0"/>
        </a:p>
        <a:p>
          <a:pPr marL="171450" lvl="1" indent="-171450" algn="l" defTabSz="711200">
            <a:lnSpc>
              <a:spcPct val="90000"/>
            </a:lnSpc>
            <a:spcBef>
              <a:spcPct val="0"/>
            </a:spcBef>
            <a:spcAft>
              <a:spcPct val="15000"/>
            </a:spcAft>
            <a:buChar char="•"/>
          </a:pPr>
          <a:r>
            <a:rPr lang="en-AU" sz="1600" kern="1200" dirty="0"/>
            <a:t>Archived and </a:t>
          </a:r>
          <a:r>
            <a:rPr lang="en-AU" sz="1600" kern="1200" dirty="0">
              <a:solidFill>
                <a:schemeClr val="accent5"/>
              </a:solidFill>
            </a:rPr>
            <a:t>continuously improved</a:t>
          </a:r>
          <a:endParaRPr lang="en-CH" sz="1600" kern="1200" dirty="0">
            <a:solidFill>
              <a:schemeClr val="accent5"/>
            </a:solidFill>
          </a:endParaRPr>
        </a:p>
        <a:p>
          <a:pPr marL="171450" lvl="1" indent="-171450" algn="l" defTabSz="711200">
            <a:lnSpc>
              <a:spcPct val="90000"/>
            </a:lnSpc>
            <a:spcBef>
              <a:spcPct val="0"/>
            </a:spcBef>
            <a:spcAft>
              <a:spcPct val="15000"/>
            </a:spcAft>
            <a:buChar char="•"/>
          </a:pPr>
          <a:r>
            <a:rPr lang="en-AU" sz="1600" kern="1200" dirty="0"/>
            <a:t>Using  </a:t>
          </a:r>
          <a:r>
            <a:rPr lang="en-AU" sz="1600" kern="1200" dirty="0">
              <a:solidFill>
                <a:schemeClr val="accent5"/>
              </a:solidFill>
            </a:rPr>
            <a:t>WIPPS</a:t>
          </a:r>
          <a:r>
            <a:rPr lang="en-AU" sz="1600" kern="1200" dirty="0"/>
            <a:t> and </a:t>
          </a:r>
          <a:r>
            <a:rPr lang="en-AU" sz="1600" kern="1200" dirty="0">
              <a:solidFill>
                <a:schemeClr val="accent5"/>
              </a:solidFill>
            </a:rPr>
            <a:t>SWFP</a:t>
          </a:r>
          <a:r>
            <a:rPr lang="en-AU" sz="1600" kern="1200" dirty="0"/>
            <a:t> regional and global support</a:t>
          </a:r>
          <a:endParaRPr lang="en-CH" sz="1600" kern="1200" dirty="0">
            <a:solidFill>
              <a:schemeClr val="accent5"/>
            </a:solidFill>
          </a:endParaRPr>
        </a:p>
      </dsp:txBody>
      <dsp:txXfrm>
        <a:off x="0" y="3987232"/>
        <a:ext cx="11812769" cy="1436400"/>
      </dsp:txXfrm>
    </dsp:sp>
    <dsp:sp modelId="{BA02CAFB-2363-4F8B-B8B8-D4AAA06C3D72}">
      <dsp:nvSpPr>
        <dsp:cNvPr id="0" name=""/>
        <dsp:cNvSpPr/>
      </dsp:nvSpPr>
      <dsp:spPr>
        <a:xfrm>
          <a:off x="590638" y="3751072"/>
          <a:ext cx="8268938"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46" tIns="0" rIns="312546" bIns="0" numCol="1" spcCol="1270" anchor="ctr" anchorCtr="0">
          <a:noAutofit/>
        </a:bodyPr>
        <a:lstStyle/>
        <a:p>
          <a:pPr marL="0" lvl="0" indent="0" algn="l" defTabSz="711200">
            <a:lnSpc>
              <a:spcPct val="90000"/>
            </a:lnSpc>
            <a:spcBef>
              <a:spcPct val="0"/>
            </a:spcBef>
            <a:spcAft>
              <a:spcPct val="35000"/>
            </a:spcAft>
            <a:buNone/>
          </a:pPr>
          <a:r>
            <a:rPr lang="en-AU" sz="1600" kern="1200"/>
            <a:t>6.3 Information and derived products</a:t>
          </a:r>
          <a:endParaRPr lang="en-CH" sz="1600" kern="1200"/>
        </a:p>
      </dsp:txBody>
      <dsp:txXfrm>
        <a:off x="613695" y="3774129"/>
        <a:ext cx="822282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285FB-4402-4C98-9762-5032B5A8A942}">
      <dsp:nvSpPr>
        <dsp:cNvPr id="0" name=""/>
        <dsp:cNvSpPr/>
      </dsp:nvSpPr>
      <dsp:spPr>
        <a:xfrm>
          <a:off x="0" y="961460"/>
          <a:ext cx="11812769" cy="1859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6802" tIns="479044" rIns="91680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Suitable and multiple communication channels, including traditional and indigenous channels</a:t>
          </a:r>
          <a:endParaRPr lang="en-CH" sz="1600" kern="1200" dirty="0"/>
        </a:p>
        <a:p>
          <a:pPr marL="171450" lvl="1" indent="-171450" algn="l" defTabSz="711200">
            <a:lnSpc>
              <a:spcPct val="90000"/>
            </a:lnSpc>
            <a:spcBef>
              <a:spcPct val="0"/>
            </a:spcBef>
            <a:spcAft>
              <a:spcPct val="15000"/>
            </a:spcAft>
            <a:buChar char="•"/>
          </a:pPr>
          <a:r>
            <a:rPr lang="en-AU" sz="1600" kern="1200" dirty="0"/>
            <a:t>Information exchanged using WMO Unified Data Policy</a:t>
          </a:r>
          <a:endParaRPr lang="en-CH" sz="1600" kern="1200" dirty="0"/>
        </a:p>
        <a:p>
          <a:pPr marL="171450" lvl="1" indent="-171450" algn="l" defTabSz="711200">
            <a:lnSpc>
              <a:spcPct val="90000"/>
            </a:lnSpc>
            <a:spcBef>
              <a:spcPct val="0"/>
            </a:spcBef>
            <a:spcAft>
              <a:spcPct val="15000"/>
            </a:spcAft>
            <a:buChar char="•"/>
          </a:pPr>
          <a:r>
            <a:rPr lang="en-AU" sz="1600" kern="1200" dirty="0"/>
            <a:t>Routine use of </a:t>
          </a:r>
          <a:r>
            <a:rPr lang="en-AU" sz="1600" kern="1200" dirty="0">
              <a:solidFill>
                <a:schemeClr val="accent5"/>
              </a:solidFill>
            </a:rPr>
            <a:t>Common Alerting Protocol (CAP)</a:t>
          </a:r>
          <a:endParaRPr lang="en-CH" sz="1600" kern="1200" dirty="0">
            <a:solidFill>
              <a:schemeClr val="tx1"/>
            </a:solidFill>
          </a:endParaRPr>
        </a:p>
        <a:p>
          <a:pPr marL="171450" lvl="1" indent="-171450" algn="l" defTabSz="711200">
            <a:lnSpc>
              <a:spcPct val="90000"/>
            </a:lnSpc>
            <a:spcBef>
              <a:spcPct val="0"/>
            </a:spcBef>
            <a:spcAft>
              <a:spcPct val="15000"/>
            </a:spcAft>
            <a:buNone/>
          </a:pPr>
          <a:endParaRPr lang="en-CH" sz="1600" kern="1200" dirty="0">
            <a:solidFill>
              <a:schemeClr val="tx1"/>
            </a:solidFill>
          </a:endParaRPr>
        </a:p>
        <a:p>
          <a:pPr marL="171450" lvl="1" indent="-171450" algn="l" defTabSz="711200">
            <a:lnSpc>
              <a:spcPct val="90000"/>
            </a:lnSpc>
            <a:spcBef>
              <a:spcPct val="0"/>
            </a:spcBef>
            <a:spcAft>
              <a:spcPct val="15000"/>
            </a:spcAft>
            <a:buNone/>
          </a:pPr>
          <a:endParaRPr lang="en-CH" sz="1600" kern="1200" dirty="0">
            <a:solidFill>
              <a:schemeClr val="tx1"/>
            </a:solidFill>
          </a:endParaRPr>
        </a:p>
      </dsp:txBody>
      <dsp:txXfrm>
        <a:off x="0" y="961460"/>
        <a:ext cx="11812769" cy="1859750"/>
      </dsp:txXfrm>
    </dsp:sp>
    <dsp:sp modelId="{959BECDA-8041-4957-9C6D-9294E796F3EF}">
      <dsp:nvSpPr>
        <dsp:cNvPr id="0" name=""/>
        <dsp:cNvSpPr/>
      </dsp:nvSpPr>
      <dsp:spPr>
        <a:xfrm>
          <a:off x="626082" y="732158"/>
          <a:ext cx="8268938" cy="5997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46" tIns="0" rIns="312546" bIns="0" numCol="1" spcCol="1270" anchor="ctr" anchorCtr="0">
          <a:noAutofit/>
        </a:bodyPr>
        <a:lstStyle/>
        <a:p>
          <a:pPr marL="0" lvl="0" indent="0" algn="l" defTabSz="711200">
            <a:lnSpc>
              <a:spcPct val="90000"/>
            </a:lnSpc>
            <a:spcBef>
              <a:spcPct val="0"/>
            </a:spcBef>
            <a:spcAft>
              <a:spcPct val="35000"/>
            </a:spcAft>
            <a:buNone/>
          </a:pPr>
          <a:r>
            <a:rPr lang="en-AU" sz="1600" kern="1200" dirty="0"/>
            <a:t>6.4 Dissemination and communication</a:t>
          </a:r>
          <a:endParaRPr lang="en-CH" sz="1600" kern="1200" dirty="0"/>
        </a:p>
      </dsp:txBody>
      <dsp:txXfrm>
        <a:off x="655361" y="761437"/>
        <a:ext cx="8210380" cy="541231"/>
      </dsp:txXfrm>
    </dsp:sp>
    <dsp:sp modelId="{DA36AF4F-FC81-4298-B26F-602B2F521D51}">
      <dsp:nvSpPr>
        <dsp:cNvPr id="0" name=""/>
        <dsp:cNvSpPr/>
      </dsp:nvSpPr>
      <dsp:spPr>
        <a:xfrm>
          <a:off x="0" y="2890655"/>
          <a:ext cx="11812769" cy="16107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6802" tIns="479044" rIns="916802" bIns="113792" numCol="1" spcCol="1270" anchor="t" anchorCtr="0">
          <a:noAutofit/>
        </a:bodyPr>
        <a:lstStyle/>
        <a:p>
          <a:pPr marL="171450" lvl="1" indent="-171450" algn="l" defTabSz="711200">
            <a:lnSpc>
              <a:spcPct val="90000"/>
            </a:lnSpc>
            <a:spcBef>
              <a:spcPct val="0"/>
            </a:spcBef>
            <a:spcAft>
              <a:spcPct val="15000"/>
            </a:spcAft>
            <a:buChar char="•"/>
          </a:pPr>
          <a:r>
            <a:rPr lang="en-AU" sz="1600" kern="1200" dirty="0"/>
            <a:t>Systematic recording of meteorological, climatological, hydrological and related environmental hazardous events, using </a:t>
          </a:r>
          <a:r>
            <a:rPr lang="en-AU" sz="1600" kern="1200" dirty="0">
              <a:solidFill>
                <a:schemeClr val="accent5"/>
              </a:solidFill>
            </a:rPr>
            <a:t>WMO-CHE methodology </a:t>
          </a:r>
          <a:r>
            <a:rPr lang="en-AU" sz="1600" i="1" kern="1200" dirty="0"/>
            <a:t>(NB: CHE supports UNDRR </a:t>
          </a:r>
          <a:r>
            <a:rPr lang="en-AU" sz="1600" b="0" i="1" kern="1200" dirty="0"/>
            <a:t>DELTA Resilience (Disaster &amp; Hazardous Events, Losses and Damages Tracking &amp; Analysis) system)</a:t>
          </a:r>
          <a:endParaRPr lang="en-CH" sz="1600" i="0" kern="1200" dirty="0"/>
        </a:p>
        <a:p>
          <a:pPr marL="171450" lvl="1" indent="-171450" algn="l" defTabSz="711200">
            <a:lnSpc>
              <a:spcPct val="90000"/>
            </a:lnSpc>
            <a:spcBef>
              <a:spcPct val="0"/>
            </a:spcBef>
            <a:spcAft>
              <a:spcPct val="15000"/>
            </a:spcAft>
            <a:buChar char="•"/>
          </a:pPr>
          <a:r>
            <a:rPr lang="en-AU" sz="1600" kern="1200" dirty="0"/>
            <a:t>Collection and sharing of supplementary data.</a:t>
          </a:r>
          <a:endParaRPr lang="en-CH" sz="1600" kern="1200" dirty="0"/>
        </a:p>
      </dsp:txBody>
      <dsp:txXfrm>
        <a:off x="0" y="2890655"/>
        <a:ext cx="11812769" cy="1610775"/>
      </dsp:txXfrm>
    </dsp:sp>
    <dsp:sp modelId="{2CB60FA9-908C-4666-B798-D28CB58A78BB}">
      <dsp:nvSpPr>
        <dsp:cNvPr id="0" name=""/>
        <dsp:cNvSpPr/>
      </dsp:nvSpPr>
      <dsp:spPr>
        <a:xfrm>
          <a:off x="640257" y="2649356"/>
          <a:ext cx="8268938" cy="6684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546" tIns="0" rIns="312546" bIns="0" numCol="1" spcCol="1270" anchor="ctr" anchorCtr="0">
          <a:noAutofit/>
        </a:bodyPr>
        <a:lstStyle/>
        <a:p>
          <a:pPr marL="0" lvl="0" indent="0" algn="l" defTabSz="711200">
            <a:lnSpc>
              <a:spcPct val="90000"/>
            </a:lnSpc>
            <a:spcBef>
              <a:spcPct val="0"/>
            </a:spcBef>
            <a:spcAft>
              <a:spcPct val="35000"/>
            </a:spcAft>
            <a:buNone/>
          </a:pPr>
          <a:r>
            <a:rPr lang="en-AU" sz="1600" kern="1200" dirty="0"/>
            <a:t>6.5 Recording and cataloguing</a:t>
          </a:r>
          <a:endParaRPr lang="en-CH" sz="1600" kern="1200" dirty="0"/>
        </a:p>
      </dsp:txBody>
      <dsp:txXfrm>
        <a:off x="672890" y="2681989"/>
        <a:ext cx="8203672" cy="6032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FBEF9-0B05-4EBE-82A4-1A148851693F}" type="datetimeFigureOut">
              <a:rPr lang="en-GB" smtClean="0"/>
              <a:t>30/03/2026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40C99-636C-45F7-9A8C-F186683FB7D4}" type="slidenum">
              <a:rPr lang="en-GB" smtClean="0"/>
              <a:t>‹#›</a:t>
            </a:fld>
            <a:endParaRPr lang="en-GB"/>
          </a:p>
        </p:txBody>
      </p:sp>
    </p:spTree>
    <p:extLst>
      <p:ext uri="{BB962C8B-B14F-4D97-AF65-F5344CB8AC3E}">
        <p14:creationId xmlns:p14="http://schemas.microsoft.com/office/powerpoint/2010/main" val="128361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3.org/TR/dwbp/"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w3.org/TR/sdw-b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340C99-636C-45F7-9A8C-F186683FB7D4}" type="slidenum">
              <a:rPr lang="en-GB" smtClean="0"/>
              <a:t>1</a:t>
            </a:fld>
            <a:endParaRPr lang="en-GB"/>
          </a:p>
        </p:txBody>
      </p:sp>
    </p:spTree>
    <p:extLst>
      <p:ext uri="{BB962C8B-B14F-4D97-AF65-F5344CB8AC3E}">
        <p14:creationId xmlns:p14="http://schemas.microsoft.com/office/powerpoint/2010/main" val="261360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little history to start …</a:t>
            </a:r>
          </a:p>
          <a:p>
            <a:endParaRPr lang="en-GB" dirty="0"/>
          </a:p>
          <a:p>
            <a:pPr rtl="0" fontAlgn="base"/>
            <a:r>
              <a:rPr lang="en-US" sz="1200" b="0" i="0" kern="1200" dirty="0">
                <a:solidFill>
                  <a:schemeClr val="tx1"/>
                </a:solidFill>
                <a:effectLst/>
                <a:latin typeface="+mn-lt"/>
                <a:ea typeface="+mn-ea"/>
                <a:cs typeface="+mn-cs"/>
              </a:rPr>
              <a:t>The WMO Global Telecommunications System (GTS), established in the 1970s was designed to enable WMO Members to share data and products with each other in support of operational weather forecasting. Over the last 40 years or so, the GTS has successfully moved indispensable, time-critical data between NMHSs day-in, day-out.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But weather and climate data is important to everyone. So WMO Congress commissioned the WMO Information System (WIS) in 2007.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WIS builds on and incorporates the GTS, adding a data catalogue, data discovery portal and additional mechanisms for users to subscribe to and download data shared on the GTS. It is comprised of hundreds of data providing centres from across the globe (Data Collection and Production Centres, and National Centres), plus 15 Global Information System Centres (or GISCs) that are regional hubs for search, discovery, and access to data. </a:t>
            </a:r>
          </a:p>
          <a:p>
            <a:endParaRPr lang="en-GB" dirty="0"/>
          </a:p>
          <a:p>
            <a:r>
              <a:rPr lang="en-GB" dirty="0"/>
              <a:t>The original WIS is a child of its time – designed circa 2005. It’s based on service-oriented architecture principles, uses complex ISO 19115/19139-based XML for metadata, and is not well integrated into the Web. Since 2005, we’ve seen a move towards “webby” applications, with good practice characterised in the </a:t>
            </a:r>
            <a:r>
              <a:rPr lang="en-GB" sz="1200" u="sng" kern="1200" dirty="0">
                <a:solidFill>
                  <a:schemeClr val="tx1"/>
                </a:solidFill>
                <a:effectLst/>
                <a:latin typeface="+mn-lt"/>
                <a:ea typeface="+mn-ea"/>
                <a:cs typeface="+mn-cs"/>
                <a:hlinkClick r:id="rId3"/>
              </a:rPr>
              <a:t>W3C Data on the Web</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W3C Spatial Data on the Web Best Practices</a:t>
            </a:r>
            <a:r>
              <a:rPr lang="en-GB" sz="1200" u="sng" kern="1200" dirty="0">
                <a:solidFill>
                  <a:schemeClr val="tx1"/>
                </a:solidFill>
                <a:effectLst/>
                <a:latin typeface="+mn-lt"/>
                <a:ea typeface="+mn-ea"/>
                <a:cs typeface="+mn-cs"/>
              </a:rPr>
              <a:t>.</a:t>
            </a:r>
            <a:r>
              <a:rPr lang="en-GB" dirty="0"/>
              <a:t> In summary: Resource-oriented architecture, RESTful Web services, and JSON and HTML as core formats.</a:t>
            </a:r>
          </a:p>
          <a:p>
            <a:endParaRPr lang="en-GB" dirty="0"/>
          </a:p>
          <a:p>
            <a:r>
              <a:rPr lang="en-GB" dirty="0"/>
              <a:t>This is a journey that OGC has been on for some time now, and many of the OGC API standards appear ripe for inclusion in WIS2. </a:t>
            </a:r>
          </a:p>
          <a:p>
            <a:endParaRPr lang="en-GB" dirty="0"/>
          </a:p>
          <a:p>
            <a:r>
              <a:rPr lang="en-GB" dirty="0"/>
              <a:t>Our aim for WIS2 is to increase data provider participation by lowering the technical barriers to entry, and from the data consumer perspective, make weather and climate data Findable, Accessible, Interoperable, and Reusable (FAIR).</a:t>
            </a:r>
          </a:p>
          <a:p>
            <a:endParaRPr lang="en-GB" dirty="0"/>
          </a:p>
          <a:p>
            <a:pPr lvl="0"/>
            <a:endParaRPr lang="en-GB" sz="1200" kern="1200" dirty="0">
              <a:solidFill>
                <a:schemeClr val="tx1"/>
              </a:solidFill>
              <a:effectLst/>
              <a:latin typeface="+mn-lt"/>
              <a:ea typeface="+mn-ea"/>
              <a:cs typeface="+mn-cs"/>
            </a:endParaRPr>
          </a:p>
          <a:p>
            <a:r>
              <a:rPr lang="en-GB" dirty="0"/>
              <a:t> </a:t>
            </a:r>
          </a:p>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1BFD32-2F24-4FA9-B7DE-53D903241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53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D4AB8-3A11-4583-AC31-2BAB11A696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2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D07EC-6360-493B-A5C5-7E3237A65453}" type="slidenum">
              <a:rPr kumimoji="0" lang="en-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41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EAF40-357C-C0A5-AEED-089FA6E5F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8B344-A93C-046B-E227-238B917A4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103D8-B35A-ED26-38F6-9283AEA50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286063-C769-A770-9384-38EECE61A1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387F2-D73B-F340-9F10-EEAE91A1AFAE}" type="slidenum">
              <a:rPr kumimoji="0" lang="en-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744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B5B1-7D24-F3DC-9B61-439BCD072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6931E-CC2A-497C-3C53-73988A4BB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C8818-EF31-1840-8222-C96F313C2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AEAA8-8749-6206-9CD3-BEEF28718FC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387F2-D73B-F340-9F10-EEAE91A1AFAE}" type="slidenum">
              <a:rPr kumimoji="0" lang="en-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8732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340C99-636C-45F7-9A8C-F186683FB7D4}" type="slidenum">
              <a:rPr lang="en-GB" smtClean="0"/>
              <a:t>14</a:t>
            </a:fld>
            <a:endParaRPr lang="en-GB"/>
          </a:p>
        </p:txBody>
      </p:sp>
    </p:spTree>
    <p:extLst>
      <p:ext uri="{BB962C8B-B14F-4D97-AF65-F5344CB8AC3E}">
        <p14:creationId xmlns:p14="http://schemas.microsoft.com/office/powerpoint/2010/main" val="18856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
        <p:nvSpPr>
          <p:cNvPr id="2" name="Slide Number Placeholder 1">
            <a:extLst>
              <a:ext uri="{FF2B5EF4-FFF2-40B4-BE49-F238E27FC236}">
                <a16:creationId xmlns:a16="http://schemas.microsoft.com/office/drawing/2014/main" id="{C5DE0801-70A1-19E8-17EA-B1B6386EFC1E}"/>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189515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C01EF-A7F1-C145-BDF9-7D3EBFFFBEE3}"/>
              </a:ext>
            </a:extLst>
          </p:cNvPr>
          <p:cNvSpPr>
            <a:spLocks noGrp="1"/>
          </p:cNvSpPr>
          <p:nvPr>
            <p:ph type="dt" sz="half" idx="10"/>
          </p:nvPr>
        </p:nvSpPr>
        <p:spPr/>
        <p:txBody>
          <a:bodyPr/>
          <a:lstStyle/>
          <a:p>
            <a:fld id="{D59A802A-94E8-4472-8428-6DB17859B901}" type="datetimeFigureOut">
              <a:rPr lang="en-CH" smtClean="0"/>
              <a:t>03/30/2026</a:t>
            </a:fld>
            <a:endParaRPr lang="en-CH"/>
          </a:p>
        </p:txBody>
      </p:sp>
      <p:sp>
        <p:nvSpPr>
          <p:cNvPr id="3" name="Footer Placeholder 2">
            <a:extLst>
              <a:ext uri="{FF2B5EF4-FFF2-40B4-BE49-F238E27FC236}">
                <a16:creationId xmlns:a16="http://schemas.microsoft.com/office/drawing/2014/main" id="{8A6751FB-693D-452A-7457-D9F77E49D326}"/>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79C18EA1-23DC-7C00-0D6A-01A312C6E1EF}"/>
              </a:ext>
            </a:extLst>
          </p:cNvPr>
          <p:cNvSpPr>
            <a:spLocks noGrp="1"/>
          </p:cNvSpPr>
          <p:nvPr>
            <p:ph type="sldNum" sz="quarter" idx="12"/>
          </p:nvPr>
        </p:nvSpPr>
        <p:spPr/>
        <p:txBody>
          <a:bodyPr/>
          <a:lstStyle/>
          <a:p>
            <a:fld id="{1C0A2BCC-990A-4B14-8281-8A6F81AF6FD7}" type="slidenum">
              <a:rPr lang="en-CH" smtClean="0"/>
              <a:t>‹#›</a:t>
            </a:fld>
            <a:endParaRPr lang="en-CH"/>
          </a:p>
        </p:txBody>
      </p:sp>
    </p:spTree>
    <p:extLst>
      <p:ext uri="{BB962C8B-B14F-4D97-AF65-F5344CB8AC3E}">
        <p14:creationId xmlns:p14="http://schemas.microsoft.com/office/powerpoint/2010/main" val="109633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8400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a:t>Content</a:t>
            </a:r>
            <a:endParaRPr lang="en-FR"/>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489812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a:t>Lorem Ipsum</a:t>
            </a:r>
            <a:endParaRPr lang="en-FR"/>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326929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314267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Tree>
    <p:extLst>
      <p:ext uri="{BB962C8B-B14F-4D97-AF65-F5344CB8AC3E}">
        <p14:creationId xmlns:p14="http://schemas.microsoft.com/office/powerpoint/2010/main" val="13725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a:t>Thank you.</a:t>
            </a:r>
            <a:endParaRPr lang="en-FR"/>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512028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932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a:t>Cover – Insert title</a:t>
            </a:r>
            <a:endParaRPr lang="en-FR"/>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441047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a:t>Content</a:t>
            </a:r>
            <a:endParaRPr lang="en-FR"/>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4006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a:t>Content</a:t>
            </a:r>
            <a:endParaRPr lang="en-FR"/>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2" name="Slide Number Placeholder 1">
            <a:extLst>
              <a:ext uri="{FF2B5EF4-FFF2-40B4-BE49-F238E27FC236}">
                <a16:creationId xmlns:a16="http://schemas.microsoft.com/office/drawing/2014/main" id="{A7C48DFC-4B6A-8DC6-CED3-70909DA5D70F}"/>
              </a:ext>
            </a:extLst>
          </p:cNvPr>
          <p:cNvSpPr>
            <a:spLocks noGrp="1"/>
          </p:cNvSpPr>
          <p:nvPr>
            <p:ph type="sldNum" sz="quarter" idx="10"/>
          </p:nvPr>
        </p:nvSpPr>
        <p:spPr>
          <a:xfrm>
            <a:off x="8610600" y="6089221"/>
            <a:ext cx="2743200" cy="365125"/>
          </a:xfrm>
        </p:spPr>
        <p:txBody>
          <a:bodyPr/>
          <a:lstStyle>
            <a:lvl1pPr>
              <a:defRPr sz="1800">
                <a:latin typeface="Arial" panose="020B0604020202020204" pitchFamily="34" charset="0"/>
                <a:cs typeface="Arial" panose="020B0604020202020204" pitchFamily="34" charset="0"/>
              </a:defRPr>
            </a:lvl1pPr>
          </a:lstStyle>
          <a:p>
            <a:fld id="{DE787136-4DCD-4FAC-B60D-9CA1A6E442F6}" type="slidenum">
              <a:rPr lang="en-CH" smtClean="0"/>
              <a:pPr/>
              <a:t>‹#›</a:t>
            </a:fld>
            <a:endParaRPr lang="en-CH"/>
          </a:p>
        </p:txBody>
      </p:sp>
    </p:spTree>
    <p:extLst>
      <p:ext uri="{BB962C8B-B14F-4D97-AF65-F5344CB8AC3E}">
        <p14:creationId xmlns:p14="http://schemas.microsoft.com/office/powerpoint/2010/main" val="95788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a:t>Lorem Ipsum</a:t>
            </a:r>
            <a:endParaRPr lang="en-FR"/>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705822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424481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a:t>Thank you.</a:t>
            </a:r>
            <a:endParaRPr lang="en-FR"/>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64993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589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a:t>Cover – Insert title</a:t>
            </a:r>
            <a:endParaRPr lang="en-FR"/>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17326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a:t>Content</a:t>
            </a:r>
            <a:endParaRPr lang="en-FR"/>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4165061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a:t>Lorem Ipsum</a:t>
            </a:r>
            <a:endParaRPr lang="en-FR"/>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913970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3745318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452C-9105-195E-DD50-B85571BF7F99}"/>
              </a:ext>
            </a:extLst>
          </p:cNvPr>
          <p:cNvSpPr>
            <a:spLocks noGrp="1"/>
          </p:cNvSpPr>
          <p:nvPr>
            <p:ph type="title"/>
          </p:nvPr>
        </p:nvSpPr>
        <p:spPr>
          <a:xfrm>
            <a:off x="839788" y="365125"/>
            <a:ext cx="10515600" cy="1325563"/>
          </a:xfrm>
          <a:prstGeom prst="rect">
            <a:avLst/>
          </a:prstGeom>
        </p:spPr>
        <p:txBody>
          <a:bodyPr/>
          <a:lstStyle>
            <a:lvl1pPr>
              <a:defRPr b="1"/>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327CA40B-4ECB-51F3-7BA4-D0C43996D651}"/>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BCB4D9-3A4B-1F8B-5219-5EE058F878CC}"/>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5B03604-72C3-D5CE-C09C-E05C72BFC95E}"/>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A53E66-3D7A-FC9C-DAAB-7750C481258E}"/>
              </a:ext>
            </a:extLst>
          </p:cNvPr>
          <p:cNvSpPr>
            <a:spLocks noGrp="1"/>
          </p:cNvSpPr>
          <p:nvPr>
            <p:ph sz="quarter" idx="4"/>
          </p:nvPr>
        </p:nvSpPr>
        <p:spPr>
          <a:xfrm>
            <a:off x="6172200" y="2505075"/>
            <a:ext cx="5183188" cy="3684588"/>
          </a:xfrm>
          <a:prstGeom prst="rect">
            <a:avLst/>
          </a:prstGeom>
        </p:spPr>
        <p:txBody>
          <a:bodyPr/>
          <a:lstStyle>
            <a:lvl1pPr marL="0" indent="0" algn="l">
              <a:buNone/>
              <a:defRPr sz="2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text styles</a:t>
            </a:r>
          </a:p>
          <a:p>
            <a:pPr lvl="0"/>
            <a:endParaRPr lang="en-FR"/>
          </a:p>
        </p:txBody>
      </p:sp>
    </p:spTree>
    <p:extLst>
      <p:ext uri="{BB962C8B-B14F-4D97-AF65-F5344CB8AC3E}">
        <p14:creationId xmlns:p14="http://schemas.microsoft.com/office/powerpoint/2010/main" val="2269283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a:t>Thank you.</a:t>
            </a:r>
            <a:endParaRPr lang="en-FR"/>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931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a:t>Lorem Ipsum</a:t>
            </a:r>
            <a:endParaRPr lang="en-FR"/>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2" name="Slide Number Placeholder 1">
            <a:extLst>
              <a:ext uri="{FF2B5EF4-FFF2-40B4-BE49-F238E27FC236}">
                <a16:creationId xmlns:a16="http://schemas.microsoft.com/office/drawing/2014/main" id="{91DA0723-3EAE-89A1-BBB3-5DC7A275F8FE}"/>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1948375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418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
        <p:nvSpPr>
          <p:cNvPr id="2" name="Slide Number Placeholder 1">
            <a:extLst>
              <a:ext uri="{FF2B5EF4-FFF2-40B4-BE49-F238E27FC236}">
                <a16:creationId xmlns:a16="http://schemas.microsoft.com/office/drawing/2014/main" id="{C5DE0801-70A1-19E8-17EA-B1B6386EFC1E}"/>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2730475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a:t>Content</a:t>
            </a:r>
            <a:endParaRPr lang="en-FR"/>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
        <p:nvSpPr>
          <p:cNvPr id="2" name="Slide Number Placeholder 1">
            <a:extLst>
              <a:ext uri="{FF2B5EF4-FFF2-40B4-BE49-F238E27FC236}">
                <a16:creationId xmlns:a16="http://schemas.microsoft.com/office/drawing/2014/main" id="{A7C48DFC-4B6A-8DC6-CED3-70909DA5D70F}"/>
              </a:ext>
            </a:extLst>
          </p:cNvPr>
          <p:cNvSpPr>
            <a:spLocks noGrp="1"/>
          </p:cNvSpPr>
          <p:nvPr>
            <p:ph type="sldNum" sz="quarter" idx="10"/>
          </p:nvPr>
        </p:nvSpPr>
        <p:spPr>
          <a:xfrm>
            <a:off x="8610600" y="6089221"/>
            <a:ext cx="2743200" cy="365125"/>
          </a:xfrm>
        </p:spPr>
        <p:txBody>
          <a:bodyPr/>
          <a:lstStyle>
            <a:lvl1pPr>
              <a:defRPr sz="1800">
                <a:latin typeface="Arial" panose="020B0604020202020204" pitchFamily="34" charset="0"/>
                <a:cs typeface="Arial" panose="020B0604020202020204" pitchFamily="34" charset="0"/>
              </a:defRPr>
            </a:lvl1pPr>
          </a:lstStyle>
          <a:p>
            <a:fld id="{DE787136-4DCD-4FAC-B60D-9CA1A6E442F6}" type="slidenum">
              <a:rPr lang="en-CH" smtClean="0"/>
              <a:pPr/>
              <a:t>‹#›</a:t>
            </a:fld>
            <a:endParaRPr lang="en-CH"/>
          </a:p>
        </p:txBody>
      </p:sp>
    </p:spTree>
    <p:extLst>
      <p:ext uri="{BB962C8B-B14F-4D97-AF65-F5344CB8AC3E}">
        <p14:creationId xmlns:p14="http://schemas.microsoft.com/office/powerpoint/2010/main" val="2808630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a:t>Lorem Ipsum</a:t>
            </a:r>
            <a:endParaRPr lang="en-FR"/>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2" name="Slide Number Placeholder 1">
            <a:extLst>
              <a:ext uri="{FF2B5EF4-FFF2-40B4-BE49-F238E27FC236}">
                <a16:creationId xmlns:a16="http://schemas.microsoft.com/office/drawing/2014/main" id="{91DA0723-3EAE-89A1-BBB3-5DC7A275F8FE}"/>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3027845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
        <p:nvSpPr>
          <p:cNvPr id="2" name="Slide Number Placeholder 1">
            <a:extLst>
              <a:ext uri="{FF2B5EF4-FFF2-40B4-BE49-F238E27FC236}">
                <a16:creationId xmlns:a16="http://schemas.microsoft.com/office/drawing/2014/main" id="{18AD16D0-2587-33E1-AC78-07DF485FE22B}"/>
              </a:ext>
            </a:extLst>
          </p:cNvPr>
          <p:cNvSpPr>
            <a:spLocks noGrp="1"/>
          </p:cNvSpPr>
          <p:nvPr>
            <p:ph type="sldNum" sz="quarter" idx="11"/>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568585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7" name="Slide Number Placeholder 6">
            <a:extLst>
              <a:ext uri="{FF2B5EF4-FFF2-40B4-BE49-F238E27FC236}">
                <a16:creationId xmlns:a16="http://schemas.microsoft.com/office/drawing/2014/main" id="{056F9D5F-4F3D-6CFB-9193-154C49DC1918}"/>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281927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a:t>Thank you.</a:t>
            </a:r>
            <a:endParaRPr lang="en-FR"/>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
        <p:nvSpPr>
          <p:cNvPr id="2" name="Slide Number Placeholder 1">
            <a:extLst>
              <a:ext uri="{FF2B5EF4-FFF2-40B4-BE49-F238E27FC236}">
                <a16:creationId xmlns:a16="http://schemas.microsoft.com/office/drawing/2014/main" id="{3F74F012-6078-2828-2EDC-03717A37A4BF}"/>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344106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70381-ADC7-AE99-1923-359B0CBBBE4C}"/>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1472265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309A-92CB-25D1-662F-6427CBA2E2E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D0D3A8A-D665-4B76-E7C8-73EC30F6E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A614524C-5E14-383E-923F-42E86F5A3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91AE6C4-5AD1-B8E1-FA3B-13BC9962DCDC}"/>
              </a:ext>
            </a:extLst>
          </p:cNvPr>
          <p:cNvSpPr>
            <a:spLocks noGrp="1"/>
          </p:cNvSpPr>
          <p:nvPr>
            <p:ph type="dt" sz="half" idx="10"/>
          </p:nvPr>
        </p:nvSpPr>
        <p:spPr/>
        <p:txBody>
          <a:bodyPr/>
          <a:lstStyle/>
          <a:p>
            <a:fld id="{5289A6DD-6611-42B5-B7B4-A02D1535EC3B}" type="datetimeFigureOut">
              <a:rPr lang="en-CH" smtClean="0"/>
              <a:t>03/30/2026</a:t>
            </a:fld>
            <a:endParaRPr lang="en-CH"/>
          </a:p>
        </p:txBody>
      </p:sp>
      <p:sp>
        <p:nvSpPr>
          <p:cNvPr id="6" name="Footer Placeholder 5">
            <a:extLst>
              <a:ext uri="{FF2B5EF4-FFF2-40B4-BE49-F238E27FC236}">
                <a16:creationId xmlns:a16="http://schemas.microsoft.com/office/drawing/2014/main" id="{C833C870-0916-2FBD-4606-A63873C33D6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B866407-C724-739D-C353-D4368C05DDCD}"/>
              </a:ext>
            </a:extLst>
          </p:cNvPr>
          <p:cNvSpPr>
            <a:spLocks noGrp="1"/>
          </p:cNvSpPr>
          <p:nvPr>
            <p:ph type="sldNum" sz="quarter" idx="12"/>
          </p:nvPr>
        </p:nvSpPr>
        <p:spPr/>
        <p:txBody>
          <a:bodyPr/>
          <a:lstStyle/>
          <a:p>
            <a:fld id="{94EC48FE-2823-4922-8605-96703E21EC63}" type="slidenum">
              <a:rPr lang="en-CH" smtClean="0"/>
              <a:t>‹#›</a:t>
            </a:fld>
            <a:endParaRPr lang="en-CH"/>
          </a:p>
        </p:txBody>
      </p:sp>
    </p:spTree>
    <p:extLst>
      <p:ext uri="{BB962C8B-B14F-4D97-AF65-F5344CB8AC3E}">
        <p14:creationId xmlns:p14="http://schemas.microsoft.com/office/powerpoint/2010/main" val="1412960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79102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
        <p:nvSpPr>
          <p:cNvPr id="2" name="Slide Number Placeholder 1">
            <a:extLst>
              <a:ext uri="{FF2B5EF4-FFF2-40B4-BE49-F238E27FC236}">
                <a16:creationId xmlns:a16="http://schemas.microsoft.com/office/drawing/2014/main" id="{18AD16D0-2587-33E1-AC78-07DF485FE22B}"/>
              </a:ext>
            </a:extLst>
          </p:cNvPr>
          <p:cNvSpPr>
            <a:spLocks noGrp="1"/>
          </p:cNvSpPr>
          <p:nvPr>
            <p:ph type="sldNum" sz="quarter" idx="11"/>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3849983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04722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01802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a:t>Content</a:t>
            </a:r>
            <a:endParaRPr lang="en-FR"/>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2055779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a:t>Lorem Ipsum</a:t>
            </a:r>
            <a:endParaRPr lang="en-FR"/>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143764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2255611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Tree>
    <p:extLst>
      <p:ext uri="{BB962C8B-B14F-4D97-AF65-F5344CB8AC3E}">
        <p14:creationId xmlns:p14="http://schemas.microsoft.com/office/powerpoint/2010/main" val="2247210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a:t>Thank you.</a:t>
            </a:r>
            <a:endParaRPr lang="en-FR"/>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81932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796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3637AC-ADC8-93B9-85DF-F33A355184CA}"/>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b="1">
                <a:solidFill>
                  <a:schemeClr val="bg1"/>
                </a:solidFill>
              </a:defRPr>
            </a:lvl1pPr>
          </a:lstStyle>
          <a:p>
            <a:r>
              <a:rPr lang="en-GB"/>
              <a:t>Content</a:t>
            </a:r>
            <a:endParaRPr lang="en-FR"/>
          </a:p>
        </p:txBody>
      </p:sp>
      <p:sp>
        <p:nvSpPr>
          <p:cNvPr id="5" name="Subtitle 2">
            <a:extLst>
              <a:ext uri="{FF2B5EF4-FFF2-40B4-BE49-F238E27FC236}">
                <a16:creationId xmlns:a16="http://schemas.microsoft.com/office/drawing/2014/main" id="{7BA7D7FA-A6C1-15E9-248F-222403659FBB}"/>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a:p>
        </p:txBody>
      </p:sp>
    </p:spTree>
    <p:extLst>
      <p:ext uri="{BB962C8B-B14F-4D97-AF65-F5344CB8AC3E}">
        <p14:creationId xmlns:p14="http://schemas.microsoft.com/office/powerpoint/2010/main" val="137982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590D3C-988E-2567-60EB-0A4602CD3C1B}"/>
              </a:ext>
            </a:extLst>
          </p:cNvPr>
          <p:cNvSpPr>
            <a:spLocks noGrp="1"/>
          </p:cNvSpPr>
          <p:nvPr>
            <p:ph type="title" hasCustomPrompt="1"/>
          </p:nvPr>
        </p:nvSpPr>
        <p:spPr>
          <a:xfrm>
            <a:off x="838200" y="660902"/>
            <a:ext cx="10515600" cy="1325563"/>
          </a:xfrm>
          <a:prstGeom prst="rect">
            <a:avLst/>
          </a:prstGeom>
        </p:spPr>
        <p:txBody>
          <a:bodyPr/>
          <a:lstStyle>
            <a:lvl1pPr algn="l">
              <a:defRPr b="1"/>
            </a:lvl1pPr>
          </a:lstStyle>
          <a:p>
            <a:r>
              <a:rPr lang="en-GB"/>
              <a:t>Lorem Ipsum</a:t>
            </a:r>
            <a:endParaRPr lang="en-FR"/>
          </a:p>
        </p:txBody>
      </p:sp>
      <p:sp>
        <p:nvSpPr>
          <p:cNvPr id="9" name="Text Placeholder 2">
            <a:extLst>
              <a:ext uri="{FF2B5EF4-FFF2-40B4-BE49-F238E27FC236}">
                <a16:creationId xmlns:a16="http://schemas.microsoft.com/office/drawing/2014/main" id="{40E4EEFA-0995-9CCD-6D7F-70B9EBD45C0E}"/>
              </a:ext>
            </a:extLst>
          </p:cNvPr>
          <p:cNvSpPr>
            <a:spLocks noGrp="1"/>
          </p:cNvSpPr>
          <p:nvPr>
            <p:ph type="body" idx="1"/>
          </p:nvPr>
        </p:nvSpPr>
        <p:spPr>
          <a:xfrm>
            <a:off x="838200" y="2195584"/>
            <a:ext cx="10515600" cy="1500187"/>
          </a:xfrm>
          <a:prstGeom prst="rect">
            <a:avLst/>
          </a:prstGeom>
        </p:spPr>
        <p:txBody>
          <a:bodyPr/>
          <a:lstStyle>
            <a:lvl1pPr marL="0" indent="0" algn="l">
              <a:buNone/>
              <a:defRPr sz="2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Tree>
    <p:extLst>
      <p:ext uri="{BB962C8B-B14F-4D97-AF65-F5344CB8AC3E}">
        <p14:creationId xmlns:p14="http://schemas.microsoft.com/office/powerpoint/2010/main" val="2806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a:t>Click to edit Master text styles</a:t>
            </a:r>
          </a:p>
        </p:txBody>
      </p:sp>
      <p:sp>
        <p:nvSpPr>
          <p:cNvPr id="7" name="Slide Number Placeholder 6">
            <a:extLst>
              <a:ext uri="{FF2B5EF4-FFF2-40B4-BE49-F238E27FC236}">
                <a16:creationId xmlns:a16="http://schemas.microsoft.com/office/drawing/2014/main" id="{056F9D5F-4F3D-6CFB-9193-154C49DC1918}"/>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41459915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cientific Slide with Graph/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CD4D1A9-9F6B-C561-7AC4-05C86FF1A42B}"/>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9" name="Text Placeholder 2">
            <a:extLst>
              <a:ext uri="{FF2B5EF4-FFF2-40B4-BE49-F238E27FC236}">
                <a16:creationId xmlns:a16="http://schemas.microsoft.com/office/drawing/2014/main" id="{F7FCF368-AB64-5FEB-A4ED-1837EE8E806B}"/>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633C1AC0-3A73-603A-A859-24A89A5E3991}"/>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a:t>Click to edit Master text styles</a:t>
            </a:r>
          </a:p>
        </p:txBody>
      </p:sp>
    </p:spTree>
    <p:extLst>
      <p:ext uri="{BB962C8B-B14F-4D97-AF65-F5344CB8AC3E}">
        <p14:creationId xmlns:p14="http://schemas.microsoft.com/office/powerpoint/2010/main" val="3751463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293F6-E8B6-92CA-8DD3-F46267F22654}"/>
              </a:ext>
            </a:extLst>
          </p:cNvPr>
          <p:cNvSpPr>
            <a:spLocks noGrp="1"/>
          </p:cNvSpPr>
          <p:nvPr>
            <p:ph type="title" hasCustomPrompt="1"/>
          </p:nvPr>
        </p:nvSpPr>
        <p:spPr>
          <a:xfrm>
            <a:off x="133564" y="2103437"/>
            <a:ext cx="12192000" cy="1325563"/>
          </a:xfrm>
          <a:prstGeom prst="rect">
            <a:avLst/>
          </a:prstGeom>
        </p:spPr>
        <p:txBody>
          <a:bodyPr/>
          <a:lstStyle>
            <a:lvl1pPr>
              <a:defRPr b="1">
                <a:solidFill>
                  <a:schemeClr val="bg1"/>
                </a:solidFill>
              </a:defRPr>
            </a:lvl1pPr>
          </a:lstStyle>
          <a:p>
            <a:r>
              <a:rPr lang="en-GB"/>
              <a:t>Thank you.</a:t>
            </a:r>
            <a:endParaRPr lang="en-FR"/>
          </a:p>
        </p:txBody>
      </p:sp>
      <p:sp>
        <p:nvSpPr>
          <p:cNvPr id="8" name="CuadroTexto 3">
            <a:extLst>
              <a:ext uri="{FF2B5EF4-FFF2-40B4-BE49-F238E27FC236}">
                <a16:creationId xmlns:a16="http://schemas.microsoft.com/office/drawing/2014/main" id="{85E8BFE3-BE3F-06D0-2E51-B1A3E835A55D}"/>
              </a:ext>
            </a:extLst>
          </p:cNvPr>
          <p:cNvSpPr txBox="1"/>
          <p:nvPr userDrawn="1"/>
        </p:nvSpPr>
        <p:spPr>
          <a:xfrm>
            <a:off x="3958443" y="4346049"/>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chemeClr val="bg1"/>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002190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395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674209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dirty="0"/>
              <a:t>Cover – Insert title</a:t>
            </a:r>
            <a:endParaRPr lang="en-FR" dirty="0"/>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8873183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1451474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bullet points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4C69AE-3299-1F59-997F-1709C1DD7A81}"/>
              </a:ext>
            </a:extLst>
          </p:cNvPr>
          <p:cNvSpPr>
            <a:spLocks noGrp="1"/>
          </p:cNvSpPr>
          <p:nvPr>
            <p:ph type="title" hasCustomPrompt="1"/>
          </p:nvPr>
        </p:nvSpPr>
        <p:spPr>
          <a:xfrm>
            <a:off x="838200" y="660902"/>
            <a:ext cx="10515600" cy="1325563"/>
          </a:xfrm>
          <a:prstGeom prst="rect">
            <a:avLst/>
          </a:prstGeom>
        </p:spPr>
        <p:txBody>
          <a:bodyPr/>
          <a:lstStyle>
            <a:lvl1pPr algn="l">
              <a:defRPr/>
            </a:lvl1pPr>
          </a:lstStyle>
          <a:p>
            <a:r>
              <a:rPr lang="en-GB" dirty="0"/>
              <a:t>Lorem Ipsum</a:t>
            </a:r>
            <a:endParaRPr lang="en-FR" dirty="0"/>
          </a:p>
        </p:txBody>
      </p:sp>
      <p:sp>
        <p:nvSpPr>
          <p:cNvPr id="9" name="Text Placeholder 2">
            <a:extLst>
              <a:ext uri="{FF2B5EF4-FFF2-40B4-BE49-F238E27FC236}">
                <a16:creationId xmlns:a16="http://schemas.microsoft.com/office/drawing/2014/main" id="{4EDA0CF7-60D6-4B86-6F50-ECF55C6DBF3C}"/>
              </a:ext>
            </a:extLst>
          </p:cNvPr>
          <p:cNvSpPr>
            <a:spLocks noGrp="1"/>
          </p:cNvSpPr>
          <p:nvPr>
            <p:ph type="body" idx="1"/>
          </p:nvPr>
        </p:nvSpPr>
        <p:spPr>
          <a:xfrm>
            <a:off x="838200" y="2195584"/>
            <a:ext cx="10515600" cy="1500187"/>
          </a:xfrm>
          <a:prstGeom prst="rect">
            <a:avLst/>
          </a:prstGeom>
        </p:spPr>
        <p:txBody>
          <a:bodyPr/>
          <a:lstStyle>
            <a:lvl1pPr marL="0" indent="0">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2229295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cientific Slide with Graph/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E3AAD9ED-75F1-0289-7EF5-74AB2DFDDAFE}"/>
              </a:ext>
            </a:extLst>
          </p:cNvPr>
          <p:cNvSpPr>
            <a:spLocks noGrp="1"/>
          </p:cNvSpPr>
          <p:nvPr>
            <p:ph type="pic" idx="1"/>
          </p:nvPr>
        </p:nvSpPr>
        <p:spPr>
          <a:xfrm>
            <a:off x="6250112" y="1059400"/>
            <a:ext cx="5664915" cy="456099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8" name="Text Placeholder 2">
            <a:extLst>
              <a:ext uri="{FF2B5EF4-FFF2-40B4-BE49-F238E27FC236}">
                <a16:creationId xmlns:a16="http://schemas.microsoft.com/office/drawing/2014/main" id="{332C05C5-F63A-53B8-E6BB-6E73E6E74904}"/>
              </a:ext>
            </a:extLst>
          </p:cNvPr>
          <p:cNvSpPr>
            <a:spLocks noGrp="1"/>
          </p:cNvSpPr>
          <p:nvPr>
            <p:ph type="body" idx="10"/>
          </p:nvPr>
        </p:nvSpPr>
        <p:spPr>
          <a:xfrm>
            <a:off x="585197" y="1460093"/>
            <a:ext cx="5240250" cy="835650"/>
          </a:xfrm>
          <a:prstGeom prst="rect">
            <a:avLst/>
          </a:prstGeom>
        </p:spPr>
        <p:txBody>
          <a:bodyPr anchor="b">
            <a:noAutofit/>
          </a:bodyPr>
          <a:lstStyle>
            <a:lvl1pPr marL="0" indent="0">
              <a:buNone/>
              <a:defRPr sz="4400" b="1">
                <a:solidFill>
                  <a:srgbClr val="005BA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9" name="Content Placeholder 3">
            <a:extLst>
              <a:ext uri="{FF2B5EF4-FFF2-40B4-BE49-F238E27FC236}">
                <a16:creationId xmlns:a16="http://schemas.microsoft.com/office/drawing/2014/main" id="{759AFEE7-E5E4-8C50-6361-BB9205652ADC}"/>
              </a:ext>
            </a:extLst>
          </p:cNvPr>
          <p:cNvSpPr>
            <a:spLocks noGrp="1"/>
          </p:cNvSpPr>
          <p:nvPr>
            <p:ph sz="half" idx="2"/>
          </p:nvPr>
        </p:nvSpPr>
        <p:spPr>
          <a:xfrm>
            <a:off x="585197" y="2434976"/>
            <a:ext cx="5240250" cy="3185418"/>
          </a:xfrm>
          <a:prstGeom prst="rect">
            <a:avLst/>
          </a:prstGeom>
        </p:spPr>
        <p:txBody>
          <a:bodyPr/>
          <a:lstStyle>
            <a:lvl1pPr>
              <a:defRPr sz="2200"/>
            </a:lvl1pPr>
            <a:lvl2pPr>
              <a:defRPr sz="2200"/>
            </a:lvl2pPr>
            <a:lvl3pPr>
              <a:defRPr sz="2200"/>
            </a:lvl3pPr>
            <a:lvl4pPr>
              <a:defRPr sz="2200"/>
            </a:lvl4pPr>
            <a:lvl5pPr>
              <a:defRPr sz="2200"/>
            </a:lvl5pPr>
          </a:lstStyle>
          <a:p>
            <a:pPr lvl="0"/>
            <a:r>
              <a:rPr lang="en-GB" dirty="0"/>
              <a:t>Click to edit Master text styles</a:t>
            </a:r>
          </a:p>
        </p:txBody>
      </p:sp>
    </p:spTree>
    <p:extLst>
      <p:ext uri="{BB962C8B-B14F-4D97-AF65-F5344CB8AC3E}">
        <p14:creationId xmlns:p14="http://schemas.microsoft.com/office/powerpoint/2010/main" val="1216013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7684-9640-7B9F-691F-3B5A26663162}"/>
              </a:ext>
            </a:extLst>
          </p:cNvPr>
          <p:cNvSpPr>
            <a:spLocks noGrp="1"/>
          </p:cNvSpPr>
          <p:nvPr>
            <p:ph type="title"/>
          </p:nvPr>
        </p:nvSpPr>
        <p:spPr>
          <a:xfrm>
            <a:off x="839788" y="365125"/>
            <a:ext cx="10515600" cy="1325563"/>
          </a:xfrm>
          <a:prstGeom prst="rect">
            <a:avLst/>
          </a:prstGeom>
        </p:spPr>
        <p:txBody>
          <a:bodyPr/>
          <a:lstStyle>
            <a:lvl1pPr>
              <a:defRPr b="1">
                <a:solidFill>
                  <a:srgbClr val="005BAA"/>
                </a:solidFill>
              </a:defRPr>
            </a:lvl1pPr>
          </a:lstStyle>
          <a:p>
            <a:r>
              <a:rPr lang="en-GB" dirty="0"/>
              <a:t>Click to edit Master title style</a:t>
            </a:r>
            <a:endParaRPr lang="en-FR" dirty="0"/>
          </a:p>
        </p:txBody>
      </p:sp>
      <p:sp>
        <p:nvSpPr>
          <p:cNvPr id="3" name="Text Placeholder 2">
            <a:extLst>
              <a:ext uri="{FF2B5EF4-FFF2-40B4-BE49-F238E27FC236}">
                <a16:creationId xmlns:a16="http://schemas.microsoft.com/office/drawing/2014/main" id="{5E45FF9C-C20C-490B-6F06-81BD2D8FB7A6}"/>
              </a:ext>
            </a:extLst>
          </p:cNvPr>
          <p:cNvSpPr>
            <a:spLocks noGrp="1"/>
          </p:cNvSpPr>
          <p:nvPr>
            <p:ph type="body" idx="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4569EF0-726B-80A7-9DCD-6896F352D9AE}"/>
              </a:ext>
            </a:extLst>
          </p:cNvPr>
          <p:cNvSpPr>
            <a:spLocks noGrp="1"/>
          </p:cNvSpPr>
          <p:nvPr>
            <p:ph sz="half" idx="2"/>
          </p:nvPr>
        </p:nvSpPr>
        <p:spPr>
          <a:xfrm>
            <a:off x="839788" y="2505075"/>
            <a:ext cx="5157787"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
        <p:nvSpPr>
          <p:cNvPr id="5" name="Text Placeholder 4">
            <a:extLst>
              <a:ext uri="{FF2B5EF4-FFF2-40B4-BE49-F238E27FC236}">
                <a16:creationId xmlns:a16="http://schemas.microsoft.com/office/drawing/2014/main" id="{614901CD-B4D9-4C0A-A8C1-D42233A2E284}"/>
              </a:ext>
            </a:extLst>
          </p:cNvPr>
          <p:cNvSpPr>
            <a:spLocks noGrp="1"/>
          </p:cNvSpPr>
          <p:nvPr>
            <p:ph type="body" sz="quarter" idx="3"/>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BD05A26A-1F4A-80E3-3CF1-B5AF98EE4D3C}"/>
              </a:ext>
            </a:extLst>
          </p:cNvPr>
          <p:cNvSpPr>
            <a:spLocks noGrp="1"/>
          </p:cNvSpPr>
          <p:nvPr>
            <p:ph sz="quarter" idx="4"/>
          </p:nvPr>
        </p:nvSpPr>
        <p:spPr>
          <a:xfrm>
            <a:off x="6172200" y="2505075"/>
            <a:ext cx="5183188" cy="3684588"/>
          </a:xfrm>
          <a:prstGeom prst="rect">
            <a:avLst/>
          </a:prstGeom>
        </p:spPr>
        <p:txBody>
          <a:bodyPr>
            <a:normAutofit/>
          </a:bodyPr>
          <a:lstStyle>
            <a:lvl1pPr marL="0" indent="0" algn="l">
              <a:buNone/>
              <a:defRPr sz="2200"/>
            </a:lvl1pPr>
            <a:lvl2pPr marL="457200" indent="0" algn="l">
              <a:buNone/>
              <a:defRPr sz="2200"/>
            </a:lvl2pPr>
            <a:lvl3pPr marL="914400" indent="0" algn="l">
              <a:buNone/>
              <a:defRPr sz="2200"/>
            </a:lvl3pPr>
            <a:lvl4pPr marL="1371600" indent="0" algn="l">
              <a:buNone/>
              <a:defRPr sz="2200"/>
            </a:lvl4pPr>
            <a:lvl5pPr marL="1828800" indent="0" algn="l">
              <a:buNone/>
              <a:defRPr sz="2200"/>
            </a:lvl5pPr>
          </a:lstStyle>
          <a:p>
            <a:pPr lvl="0"/>
            <a:r>
              <a:rPr lang="en-GB" dirty="0"/>
              <a:t>Click to edit Master text styles</a:t>
            </a:r>
          </a:p>
        </p:txBody>
      </p:sp>
    </p:spTree>
    <p:extLst>
      <p:ext uri="{BB962C8B-B14F-4D97-AF65-F5344CB8AC3E}">
        <p14:creationId xmlns:p14="http://schemas.microsoft.com/office/powerpoint/2010/main" val="696852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dirty="0"/>
              <a:t>Thank you.</a:t>
            </a:r>
            <a:endParaRPr lang="en-FR" dirty="0"/>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dirty="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323404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3EAE96-DCE0-88A1-D4B1-3E38DC1986D1}"/>
              </a:ext>
            </a:extLst>
          </p:cNvPr>
          <p:cNvSpPr>
            <a:spLocks noGrp="1"/>
          </p:cNvSpPr>
          <p:nvPr>
            <p:ph type="title" hasCustomPrompt="1"/>
          </p:nvPr>
        </p:nvSpPr>
        <p:spPr>
          <a:xfrm>
            <a:off x="0" y="2103437"/>
            <a:ext cx="12192000" cy="1325563"/>
          </a:xfrm>
          <a:prstGeom prst="rect">
            <a:avLst/>
          </a:prstGeom>
        </p:spPr>
        <p:txBody>
          <a:bodyPr/>
          <a:lstStyle>
            <a:lvl1pPr>
              <a:defRPr>
                <a:solidFill>
                  <a:srgbClr val="005BAA"/>
                </a:solidFill>
              </a:defRPr>
            </a:lvl1pPr>
          </a:lstStyle>
          <a:p>
            <a:r>
              <a:rPr lang="en-GB"/>
              <a:t>Thank you.</a:t>
            </a:r>
            <a:endParaRPr lang="en-FR"/>
          </a:p>
        </p:txBody>
      </p:sp>
      <p:sp>
        <p:nvSpPr>
          <p:cNvPr id="9" name="CuadroTexto 3">
            <a:extLst>
              <a:ext uri="{FF2B5EF4-FFF2-40B4-BE49-F238E27FC236}">
                <a16:creationId xmlns:a16="http://schemas.microsoft.com/office/drawing/2014/main" id="{002E4A1E-1EB0-0593-1C8D-3884AC9BB310}"/>
              </a:ext>
            </a:extLst>
          </p:cNvPr>
          <p:cNvSpPr txBox="1"/>
          <p:nvPr userDrawn="1"/>
        </p:nvSpPr>
        <p:spPr>
          <a:xfrm>
            <a:off x="3824879" y="4572080"/>
            <a:ext cx="4542242" cy="523926"/>
          </a:xfrm>
          <a:prstGeom prst="rect">
            <a:avLst/>
          </a:prstGeom>
          <a:noFill/>
        </p:spPr>
        <p:txBody>
          <a:bodyPr wrap="square" rtlCol="0">
            <a:spAutoFit/>
          </a:bodyPr>
          <a:lstStyle/>
          <a:p>
            <a:pPr marR="0" algn="ctr" rtl="0">
              <a:lnSpc>
                <a:spcPct val="150000"/>
              </a:lnSpc>
            </a:pPr>
            <a:r>
              <a:rPr lang="en-US" sz="3200" b="0" i="0" u="none" strike="noStrike" baseline="30000">
                <a:solidFill>
                  <a:srgbClr val="005BAA"/>
                </a:solidFill>
                <a:latin typeface="Arial" panose="020B0604020202020204" pitchFamily="34" charset="0"/>
                <a:ea typeface="Verdana" panose="020B0604030504040204" pitchFamily="34" charset="0"/>
                <a:cs typeface="Arial" panose="020B0604020202020204" pitchFamily="34" charset="0"/>
              </a:rPr>
              <a:t>wmo.int</a:t>
            </a:r>
          </a:p>
        </p:txBody>
      </p:sp>
      <p:sp>
        <p:nvSpPr>
          <p:cNvPr id="2" name="Slide Number Placeholder 1">
            <a:extLst>
              <a:ext uri="{FF2B5EF4-FFF2-40B4-BE49-F238E27FC236}">
                <a16:creationId xmlns:a16="http://schemas.microsoft.com/office/drawing/2014/main" id="{3F74F012-6078-2828-2EDC-03717A37A4BF}"/>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2860735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5660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44356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027745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311227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40848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5511673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Mas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52092-82D1-461F-807E-84F5B15DC599}"/>
              </a:ext>
            </a:extLst>
          </p:cNvPr>
          <p:cNvSpPr>
            <a:spLocks noGrp="1"/>
          </p:cNvSpPr>
          <p:nvPr>
            <p:ph idx="1"/>
          </p:nvPr>
        </p:nvSpPr>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26E5D17-F33D-4327-A7B8-A6331A0F7B37}"/>
              </a:ext>
            </a:extLst>
          </p:cNvPr>
          <p:cNvSpPr>
            <a:spLocks noGrp="1"/>
          </p:cNvSpPr>
          <p:nvPr>
            <p:ph type="sldNum" sz="quarter" idx="4"/>
          </p:nvPr>
        </p:nvSpPr>
        <p:spPr>
          <a:xfrm>
            <a:off x="10805489" y="6545724"/>
            <a:ext cx="1141291" cy="283703"/>
          </a:xfrm>
          <a:prstGeom prst="rect">
            <a:avLst/>
          </a:prstGeom>
        </p:spPr>
        <p:txBody>
          <a:bodyPr vert="horz" lIns="91440" tIns="45720" rIns="91440" bIns="45720" rtlCol="0" anchor="ctr"/>
          <a:lstStyle>
            <a:lvl1pPr algn="r">
              <a:defRPr sz="900" b="0">
                <a:solidFill>
                  <a:schemeClr val="bg1">
                    <a:lumMod val="95000"/>
                  </a:schemeClr>
                </a:solidFill>
                <a:latin typeface="Lato" panose="020F0502020204030203" pitchFamily="34" charset="0"/>
              </a:defRPr>
            </a:lvl1pPr>
          </a:lstStyle>
          <a:p>
            <a:fld id="{0F9F7EA0-3F56-4C7E-9B2D-3423B3AF0281}" type="slidenum">
              <a:rPr lang="en-US" smtClean="0"/>
              <a:pPr/>
              <a:t>‹#›</a:t>
            </a:fld>
            <a:endParaRPr lang="en-US" dirty="0"/>
          </a:p>
        </p:txBody>
      </p:sp>
      <p:sp>
        <p:nvSpPr>
          <p:cNvPr id="5" name="Title Placeholder 1">
            <a:extLst>
              <a:ext uri="{FF2B5EF4-FFF2-40B4-BE49-F238E27FC236}">
                <a16:creationId xmlns:a16="http://schemas.microsoft.com/office/drawing/2014/main" id="{DA4D5ED7-4916-4EF5-9B14-DD6D0EE6D4A9}"/>
              </a:ext>
            </a:extLst>
          </p:cNvPr>
          <p:cNvSpPr>
            <a:spLocks noGrp="1"/>
          </p:cNvSpPr>
          <p:nvPr>
            <p:ph type="title"/>
          </p:nvPr>
        </p:nvSpPr>
        <p:spPr>
          <a:xfrm>
            <a:off x="223709" y="55285"/>
            <a:ext cx="10515600" cy="7656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275133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560139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490640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90390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B70381-ADC7-AE99-1923-359B0CBBBE4C}"/>
              </a:ext>
            </a:extLst>
          </p:cNvPr>
          <p:cNvSpPr>
            <a:spLocks noGrp="1"/>
          </p:cNvSpPr>
          <p:nvPr>
            <p:ph type="sldNum" sz="quarter" idx="10"/>
          </p:nvPr>
        </p:nvSpPr>
        <p:spPr/>
        <p:txBody>
          <a:bodyPr/>
          <a:lstStyle/>
          <a:p>
            <a:fld id="{DE787136-4DCD-4FAC-B60D-9CA1A6E442F6}" type="slidenum">
              <a:rPr lang="en-CH" smtClean="0"/>
              <a:t>‹#›</a:t>
            </a:fld>
            <a:endParaRPr lang="en-CH"/>
          </a:p>
        </p:txBody>
      </p:sp>
    </p:spTree>
    <p:extLst>
      <p:ext uri="{BB962C8B-B14F-4D97-AF65-F5344CB8AC3E}">
        <p14:creationId xmlns:p14="http://schemas.microsoft.com/office/powerpoint/2010/main" val="37347574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450392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50692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443745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4662950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7640369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969304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63955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031308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85448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309A-92CB-25D1-662F-6427CBA2E2E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5D0D3A8A-D665-4B76-E7C8-73EC30F6E4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A614524C-5E14-383E-923F-42E86F5A30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91AE6C4-5AD1-B8E1-FA3B-13BC9962DCDC}"/>
              </a:ext>
            </a:extLst>
          </p:cNvPr>
          <p:cNvSpPr>
            <a:spLocks noGrp="1"/>
          </p:cNvSpPr>
          <p:nvPr>
            <p:ph type="dt" sz="half" idx="10"/>
          </p:nvPr>
        </p:nvSpPr>
        <p:spPr/>
        <p:txBody>
          <a:bodyPr/>
          <a:lstStyle/>
          <a:p>
            <a:fld id="{5289A6DD-6611-42B5-B7B4-A02D1535EC3B}" type="datetimeFigureOut">
              <a:rPr lang="en-CH" smtClean="0"/>
              <a:t>03/30/2026</a:t>
            </a:fld>
            <a:endParaRPr lang="en-CH"/>
          </a:p>
        </p:txBody>
      </p:sp>
      <p:sp>
        <p:nvSpPr>
          <p:cNvPr id="6" name="Footer Placeholder 5">
            <a:extLst>
              <a:ext uri="{FF2B5EF4-FFF2-40B4-BE49-F238E27FC236}">
                <a16:creationId xmlns:a16="http://schemas.microsoft.com/office/drawing/2014/main" id="{C833C870-0916-2FBD-4606-A63873C33D6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B866407-C724-739D-C353-D4368C05DDCD}"/>
              </a:ext>
            </a:extLst>
          </p:cNvPr>
          <p:cNvSpPr>
            <a:spLocks noGrp="1"/>
          </p:cNvSpPr>
          <p:nvPr>
            <p:ph type="sldNum" sz="quarter" idx="12"/>
          </p:nvPr>
        </p:nvSpPr>
        <p:spPr/>
        <p:txBody>
          <a:bodyPr/>
          <a:lstStyle/>
          <a:p>
            <a:fld id="{94EC48FE-2823-4922-8605-96703E21EC63}" type="slidenum">
              <a:rPr lang="en-CH" smtClean="0"/>
              <a:t>‹#›</a:t>
            </a:fld>
            <a:endParaRPr lang="en-CH"/>
          </a:p>
        </p:txBody>
      </p:sp>
    </p:spTree>
    <p:extLst>
      <p:ext uri="{BB962C8B-B14F-4D97-AF65-F5344CB8AC3E}">
        <p14:creationId xmlns:p14="http://schemas.microsoft.com/office/powerpoint/2010/main" val="260377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21413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2"/>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
        <p:nvSpPr>
          <p:cNvPr id="2" name="Slide Number Placeholder 1">
            <a:extLst>
              <a:ext uri="{FF2B5EF4-FFF2-40B4-BE49-F238E27FC236}">
                <a16:creationId xmlns:a16="http://schemas.microsoft.com/office/drawing/2014/main" id="{379C0D31-0707-CE78-054F-6F9F3D62B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87136-4DCD-4FAC-B60D-9CA1A6E442F6}" type="slidenum">
              <a:rPr lang="en-CH" smtClean="0"/>
              <a:t>‹#›</a:t>
            </a:fld>
            <a:endParaRPr lang="en-CH"/>
          </a:p>
        </p:txBody>
      </p:sp>
    </p:spTree>
    <p:extLst>
      <p:ext uri="{BB962C8B-B14F-4D97-AF65-F5344CB8AC3E}">
        <p14:creationId xmlns:p14="http://schemas.microsoft.com/office/powerpoint/2010/main" val="2671097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705" r:id="rId9"/>
    <p:sldLayoutId id="2147483757" r:id="rId10"/>
  </p:sldLayoutIdLst>
  <p:hf hdr="0" ftr="0" dt="0"/>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5"/>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Tree>
    <p:extLst>
      <p:ext uri="{BB962C8B-B14F-4D97-AF65-F5344CB8AC3E}">
        <p14:creationId xmlns:p14="http://schemas.microsoft.com/office/powerpoint/2010/main" val="22679789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43E974-FF92-2065-59B5-7198AC9AFE00}"/>
              </a:ext>
            </a:extLst>
          </p:cNvPr>
          <p:cNvPicPr>
            <a:picLocks noChangeAspect="1"/>
          </p:cNvPicPr>
          <p:nvPr userDrawn="1"/>
        </p:nvPicPr>
        <p:blipFill>
          <a:blip r:embed="rId9"/>
          <a:srcRect/>
          <a:stretch/>
        </p:blipFill>
        <p:spPr>
          <a:xfrm>
            <a:off x="337" y="0"/>
            <a:ext cx="12474857" cy="7017488"/>
          </a:xfrm>
          <a:prstGeom prst="rect">
            <a:avLst/>
          </a:prstGeom>
        </p:spPr>
      </p:pic>
      <p:sp>
        <p:nvSpPr>
          <p:cNvPr id="4" name="Title Placeholder 1">
            <a:extLst>
              <a:ext uri="{FF2B5EF4-FFF2-40B4-BE49-F238E27FC236}">
                <a16:creationId xmlns:a16="http://schemas.microsoft.com/office/drawing/2014/main" id="{1AAFC96D-DE28-DCBB-6A7D-6E7FC08F83B2}"/>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#1</a:t>
            </a:r>
            <a:endParaRPr lang="en-FR"/>
          </a:p>
        </p:txBody>
      </p:sp>
    </p:spTree>
    <p:extLst>
      <p:ext uri="{BB962C8B-B14F-4D97-AF65-F5344CB8AC3E}">
        <p14:creationId xmlns:p14="http://schemas.microsoft.com/office/powerpoint/2010/main" val="28179747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2"/>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
        <p:nvSpPr>
          <p:cNvPr id="2" name="Slide Number Placeholder 1">
            <a:extLst>
              <a:ext uri="{FF2B5EF4-FFF2-40B4-BE49-F238E27FC236}">
                <a16:creationId xmlns:a16="http://schemas.microsoft.com/office/drawing/2014/main" id="{379C0D31-0707-CE78-054F-6F9F3D62B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787136-4DCD-4FAC-B60D-9CA1A6E442F6}" type="slidenum">
              <a:rPr lang="en-CH" smtClean="0"/>
              <a:t>‹#›</a:t>
            </a:fld>
            <a:endParaRPr lang="en-CH"/>
          </a:p>
        </p:txBody>
      </p:sp>
    </p:spTree>
    <p:extLst>
      <p:ext uri="{BB962C8B-B14F-4D97-AF65-F5344CB8AC3E}">
        <p14:creationId xmlns:p14="http://schemas.microsoft.com/office/powerpoint/2010/main" val="40687016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hdr="0" ftr="0" dt="0"/>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5"/>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Tree>
    <p:extLst>
      <p:ext uri="{BB962C8B-B14F-4D97-AF65-F5344CB8AC3E}">
        <p14:creationId xmlns:p14="http://schemas.microsoft.com/office/powerpoint/2010/main" val="36251597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15"/>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17761917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8" r:id="rId9"/>
    <p:sldLayoutId id="2147483769" r:id="rId10"/>
    <p:sldLayoutId id="2147483770" r:id="rId11"/>
    <p:sldLayoutId id="2147483771" r:id="rId12"/>
    <p:sldLayoutId id="2147483787" r:id="rId13"/>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3"/>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dirty="0"/>
              <a:t>WMO PPT Style #2</a:t>
            </a:r>
            <a:endParaRPr lang="en-FR" dirty="0"/>
          </a:p>
        </p:txBody>
      </p:sp>
    </p:spTree>
    <p:extLst>
      <p:ext uri="{BB962C8B-B14F-4D97-AF65-F5344CB8AC3E}">
        <p14:creationId xmlns:p14="http://schemas.microsoft.com/office/powerpoint/2010/main" val="975020819"/>
      </p:ext>
    </p:extLst>
  </p:cSld>
  <p:clrMap bg1="lt1" tx1="dk1" bg2="lt2" tx2="dk2" accent1="accent1" accent2="accent2" accent3="accent3" accent4="accent4" accent5="accent5" accent6="accent6" hlink="hlink" folHlink="folHlink"/>
  <p:sldLayoutIdLst>
    <p:sldLayoutId id="2147483773" r:id="rId1"/>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3/30/2026</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283869099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4.xml"/><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9.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22.png"/><Relationship Id="rId4" Type="http://schemas.openxmlformats.org/officeDocument/2006/relationships/hyperlink" Target="https://community.wmo.int/site/knowledge-hub/programmes-and-initiatives/wmo-information-system-wis/operational-wis2-nod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ibrary.wmo.int/records/item/69807-state-of-the-global-climate-2025" TargetMode="External"/><Relationship Id="rId1" Type="http://schemas.openxmlformats.org/officeDocument/2006/relationships/slideLayout" Target="../slideLayouts/slideLayout6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4.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4.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C4B8C2AE-E7C2-06E4-64B5-3A3089269E64}"/>
              </a:ext>
            </a:extLst>
          </p:cNvPr>
          <p:cNvSpPr>
            <a:spLocks noGrp="1"/>
          </p:cNvSpPr>
          <p:nvPr>
            <p:ph idx="1"/>
          </p:nvPr>
        </p:nvSpPr>
        <p:spPr>
          <a:xfrm>
            <a:off x="426720" y="432963"/>
            <a:ext cx="10515600" cy="1496421"/>
          </a:xfrm>
        </p:spPr>
        <p:txBody>
          <a:bodyPr>
            <a:normAutofit/>
          </a:bodyPr>
          <a:lstStyle/>
          <a:p>
            <a:pPr marL="0" indent="0" algn="l">
              <a:buNone/>
            </a:pPr>
            <a:r>
              <a:rPr lang="en-GB" sz="2400" dirty="0"/>
              <a:t>Nineteenth Meeting of the Working Group on Tsunamis and Other Hazards related to Sea Level Warning and Mitigation Systems (TOWS-WG-XIX)</a:t>
            </a:r>
          </a:p>
          <a:p>
            <a:pPr marL="0" indent="0" algn="l">
              <a:buNone/>
            </a:pPr>
            <a:r>
              <a:rPr lang="en-GB" sz="2400" dirty="0"/>
              <a:t>31 March – 1 April 2026</a:t>
            </a:r>
            <a:endParaRPr lang="fr-FR" sz="2400" dirty="0"/>
          </a:p>
        </p:txBody>
      </p:sp>
      <p:sp>
        <p:nvSpPr>
          <p:cNvPr id="7" name="Titre 1">
            <a:extLst>
              <a:ext uri="{FF2B5EF4-FFF2-40B4-BE49-F238E27FC236}">
                <a16:creationId xmlns:a16="http://schemas.microsoft.com/office/drawing/2014/main" id="{A0E372DA-43B9-F6CB-DDFA-D8330E29AA14}"/>
              </a:ext>
            </a:extLst>
          </p:cNvPr>
          <p:cNvSpPr>
            <a:spLocks noGrp="1"/>
          </p:cNvSpPr>
          <p:nvPr>
            <p:ph type="title"/>
          </p:nvPr>
        </p:nvSpPr>
        <p:spPr>
          <a:xfrm>
            <a:off x="1107804" y="3121325"/>
            <a:ext cx="10515600" cy="1325563"/>
          </a:xfrm>
        </p:spPr>
        <p:txBody>
          <a:bodyPr>
            <a:normAutofit fontScale="90000"/>
          </a:bodyPr>
          <a:lstStyle/>
          <a:p>
            <a:r>
              <a:rPr lang="fr-FR" sz="4800" dirty="0">
                <a:latin typeface="Arial"/>
                <a:cs typeface="Arial"/>
              </a:rPr>
              <a:t>Agenda Item 2.2.2 - </a:t>
            </a:r>
            <a:br>
              <a:rPr lang="fr-FR" sz="4800" dirty="0">
                <a:latin typeface="Arial"/>
                <a:cs typeface="Arial"/>
              </a:rPr>
            </a:br>
            <a:r>
              <a:rPr lang="fr-FR" sz="4800" dirty="0">
                <a:latin typeface="Arial"/>
                <a:cs typeface="Arial"/>
              </a:rPr>
              <a:t>Reports </a:t>
            </a:r>
            <a:r>
              <a:rPr lang="fr-FR" sz="4800" dirty="0" err="1">
                <a:latin typeface="Arial"/>
                <a:cs typeface="Arial"/>
              </a:rPr>
              <a:t>from</a:t>
            </a:r>
            <a:r>
              <a:rPr lang="fr-FR" sz="4800" dirty="0">
                <a:latin typeface="Arial"/>
                <a:cs typeface="Arial"/>
              </a:rPr>
              <a:t> Non-IOC Bodies: WMO</a:t>
            </a:r>
          </a:p>
        </p:txBody>
      </p:sp>
      <p:sp>
        <p:nvSpPr>
          <p:cNvPr id="2" name="TextBox 1">
            <a:extLst>
              <a:ext uri="{FF2B5EF4-FFF2-40B4-BE49-F238E27FC236}">
                <a16:creationId xmlns:a16="http://schemas.microsoft.com/office/drawing/2014/main" id="{0C2C9E99-08B9-1130-4C90-AAE888445636}"/>
              </a:ext>
            </a:extLst>
          </p:cNvPr>
          <p:cNvSpPr txBox="1"/>
          <p:nvPr/>
        </p:nvSpPr>
        <p:spPr>
          <a:xfrm>
            <a:off x="2458841" y="5203200"/>
            <a:ext cx="89424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chemeClr val="bg1"/>
                </a:solidFill>
                <a:latin typeface="Arial"/>
                <a:cs typeface="Arial"/>
              </a:rPr>
              <a:t>Dr Enrico Fucile, </a:t>
            </a:r>
            <a:r>
              <a:rPr lang="en-GB" sz="1600" i="1" dirty="0">
                <a:solidFill>
                  <a:schemeClr val="bg1"/>
                </a:solidFill>
                <a:latin typeface="Arial"/>
                <a:cs typeface="Arial"/>
              </a:rPr>
              <a:t>Chief, </a:t>
            </a:r>
            <a:r>
              <a:rPr lang="en-GB" sz="1600" i="1" dirty="0">
                <a:solidFill>
                  <a:schemeClr val="bg1"/>
                </a:solidFill>
                <a:latin typeface="Arial"/>
                <a:ea typeface="+mn-lt"/>
                <a:cs typeface="Arial"/>
              </a:rPr>
              <a:t>WMO Information System</a:t>
            </a:r>
            <a:r>
              <a:rPr lang="en-GB" sz="1600" i="1" dirty="0">
                <a:solidFill>
                  <a:schemeClr val="bg1"/>
                </a:solidFill>
                <a:latin typeface="Arial"/>
                <a:cs typeface="Arial"/>
              </a:rPr>
              <a:t> (WIS) Section, </a:t>
            </a:r>
            <a:r>
              <a:rPr lang="en-GB" sz="1600" i="1">
                <a:solidFill>
                  <a:schemeClr val="bg1"/>
                </a:solidFill>
                <a:latin typeface="Arial"/>
                <a:cs typeface="Arial"/>
              </a:rPr>
              <a:t>efucile@wmo.int</a:t>
            </a:r>
            <a:endParaRPr lang="en-GB" sz="1600" i="1" dirty="0">
              <a:solidFill>
                <a:schemeClr val="bg1"/>
              </a:solidFill>
              <a:latin typeface="Arial"/>
              <a:cs typeface="Arial"/>
            </a:endParaRPr>
          </a:p>
          <a:p>
            <a:r>
              <a:rPr lang="en-GB" sz="1600" dirty="0">
                <a:solidFill>
                  <a:schemeClr val="bg1"/>
                </a:solidFill>
                <a:latin typeface="Arial"/>
                <a:cs typeface="Arial"/>
              </a:rPr>
              <a:t>Dr </a:t>
            </a:r>
            <a:r>
              <a:rPr lang="en-GB" sz="1600" dirty="0" err="1">
                <a:solidFill>
                  <a:schemeClr val="bg1"/>
                </a:solidFill>
                <a:latin typeface="Arial"/>
                <a:cs typeface="Arial"/>
              </a:rPr>
              <a:t>Muhibuddin</a:t>
            </a:r>
            <a:r>
              <a:rPr lang="en-GB" sz="1600" dirty="0">
                <a:solidFill>
                  <a:schemeClr val="bg1"/>
                </a:solidFill>
                <a:latin typeface="Arial"/>
                <a:cs typeface="Arial"/>
              </a:rPr>
              <a:t> Usamah, </a:t>
            </a:r>
            <a:r>
              <a:rPr lang="en-GB" sz="1600" i="1" dirty="0">
                <a:solidFill>
                  <a:schemeClr val="bg1"/>
                </a:solidFill>
                <a:latin typeface="Arial"/>
                <a:cs typeface="Arial"/>
              </a:rPr>
              <a:t>Scientific Officer, Early Warning Services Section, musamah@wmo.int </a:t>
            </a:r>
            <a:br>
              <a:rPr lang="en-GB" sz="1600" dirty="0">
                <a:solidFill>
                  <a:schemeClr val="bg1"/>
                </a:solidFill>
                <a:latin typeface="Arial"/>
                <a:cs typeface="Arial"/>
              </a:rPr>
            </a:br>
            <a:endParaRPr lang="en-GB" sz="1600">
              <a:solidFill>
                <a:schemeClr val="bg1"/>
              </a:solidFill>
              <a:latin typeface="Arial"/>
              <a:cs typeface="Arial"/>
            </a:endParaRPr>
          </a:p>
        </p:txBody>
      </p:sp>
    </p:spTree>
    <p:extLst>
      <p:ext uri="{BB962C8B-B14F-4D97-AF65-F5344CB8AC3E}">
        <p14:creationId xmlns:p14="http://schemas.microsoft.com/office/powerpoint/2010/main" val="113583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1FB1-004F-CC8C-E4EC-B9A64503CB9A}"/>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C11286AC-1A2F-02D6-0D5C-233668276868}"/>
              </a:ext>
            </a:extLst>
          </p:cNvPr>
          <p:cNvSpPr txBox="1"/>
          <p:nvPr/>
        </p:nvSpPr>
        <p:spPr>
          <a:xfrm>
            <a:off x="615642" y="2413500"/>
            <a:ext cx="4169960" cy="1292662"/>
          </a:xfrm>
          <a:prstGeom prst="rect">
            <a:avLst/>
          </a:prstGeom>
        </p:spPr>
        <p:txBody>
          <a:bodyPr wrap="square" lIns="0" tIns="0" rIns="0" bIns="0" rtlCol="0" anchor="t">
            <a:spAutoFit/>
          </a:bodyPr>
          <a:lstStyle/>
          <a:p>
            <a:r>
              <a:rPr lang="en-US" sz="2800" b="1">
                <a:solidFill>
                  <a:srgbClr val="003DA5"/>
                </a:solidFill>
                <a:latin typeface="Arial" panose="020B0604020202020204" pitchFamily="34" charset="0"/>
                <a:ea typeface="Verdana" panose="020B0604030504040204" pitchFamily="34" charset="0"/>
                <a:cs typeface="Arial" panose="020B0604020202020204" pitchFamily="34" charset="0"/>
                <a:sym typeface="Montserrat Ultra-Bold"/>
              </a:rPr>
              <a:t>In 2024/2025, glacier </a:t>
            </a:r>
            <a:r>
              <a:rPr lang="en-GB" sz="2800" b="1">
                <a:solidFill>
                  <a:srgbClr val="003DA5"/>
                </a:solidFill>
                <a:latin typeface="Arial" panose="020B0604020202020204" pitchFamily="34" charset="0"/>
                <a:ea typeface="Verdana" panose="020B0604030504040204" pitchFamily="34" charset="0"/>
                <a:cs typeface="Arial" panose="020B0604020202020204" pitchFamily="34" charset="0"/>
                <a:sym typeface="Montserrat Ultra-Bold"/>
              </a:rPr>
              <a:t>mass loss was in the top 5</a:t>
            </a:r>
            <a:r>
              <a:rPr lang="en-US" sz="2800" b="1">
                <a:solidFill>
                  <a:srgbClr val="003DA5"/>
                </a:solidFill>
                <a:latin typeface="Arial" panose="020B0604020202020204" pitchFamily="34" charset="0"/>
                <a:ea typeface="Verdana" panose="020B0604030504040204" pitchFamily="34" charset="0"/>
                <a:cs typeface="Arial" panose="020B0604020202020204" pitchFamily="34" charset="0"/>
                <a:sym typeface="Montserrat Ultra-Bold"/>
              </a:rPr>
              <a:t>.</a:t>
            </a:r>
          </a:p>
        </p:txBody>
      </p:sp>
      <p:sp>
        <p:nvSpPr>
          <p:cNvPr id="3" name="TextBox 4">
            <a:extLst>
              <a:ext uri="{FF2B5EF4-FFF2-40B4-BE49-F238E27FC236}">
                <a16:creationId xmlns:a16="http://schemas.microsoft.com/office/drawing/2014/main" id="{0AEBC59C-46C2-8A68-3443-724EB05BF929}"/>
              </a:ext>
            </a:extLst>
          </p:cNvPr>
          <p:cNvSpPr txBox="1"/>
          <p:nvPr/>
        </p:nvSpPr>
        <p:spPr>
          <a:xfrm>
            <a:off x="615642" y="3958101"/>
            <a:ext cx="4169960" cy="822533"/>
          </a:xfrm>
          <a:prstGeom prst="rect">
            <a:avLst/>
          </a:prstGeom>
        </p:spPr>
        <p:txBody>
          <a:bodyPr wrap="square" lIns="0" tIns="0" rIns="0" bIns="0" rtlCol="0" anchor="t">
            <a:spAutoFit/>
          </a:bodyPr>
          <a:lstStyle/>
          <a:p>
            <a:pPr>
              <a:lnSpc>
                <a:spcPts val="2239"/>
              </a:lnSpc>
            </a:pPr>
            <a:r>
              <a:rPr lang="en-GB"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rPr>
              <a:t>Eight of the ten most negative annual glacier mass balances since 1950 have occurred since 2016.</a:t>
            </a:r>
            <a:endParaRPr lang="en-US"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endParaRPr>
          </a:p>
        </p:txBody>
      </p:sp>
      <p:grpSp>
        <p:nvGrpSpPr>
          <p:cNvPr id="4" name="Group 5">
            <a:extLst>
              <a:ext uri="{FF2B5EF4-FFF2-40B4-BE49-F238E27FC236}">
                <a16:creationId xmlns:a16="http://schemas.microsoft.com/office/drawing/2014/main" id="{1876C1D3-4B90-3144-97A0-E707A6B0C52F}"/>
              </a:ext>
            </a:extLst>
          </p:cNvPr>
          <p:cNvGrpSpPr/>
          <p:nvPr/>
        </p:nvGrpSpPr>
        <p:grpSpPr>
          <a:xfrm>
            <a:off x="685801" y="1063529"/>
            <a:ext cx="3420459" cy="31750"/>
            <a:chOff x="0" y="0"/>
            <a:chExt cx="1351293" cy="12543"/>
          </a:xfrm>
        </p:grpSpPr>
        <p:sp>
          <p:nvSpPr>
            <p:cNvPr id="5" name="Freeform 6">
              <a:extLst>
                <a:ext uri="{FF2B5EF4-FFF2-40B4-BE49-F238E27FC236}">
                  <a16:creationId xmlns:a16="http://schemas.microsoft.com/office/drawing/2014/main" id="{62A11DCA-7564-B13A-5E54-92A50A9BBC23}"/>
                </a:ext>
              </a:extLst>
            </p:cNvPr>
            <p:cNvSpPr/>
            <p:nvPr/>
          </p:nvSpPr>
          <p:spPr>
            <a:xfrm>
              <a:off x="0" y="0"/>
              <a:ext cx="1351293" cy="12543"/>
            </a:xfrm>
            <a:custGeom>
              <a:avLst/>
              <a:gdLst/>
              <a:ahLst/>
              <a:cxnLst/>
              <a:rect l="l" t="t" r="r" b="b"/>
              <a:pathLst>
                <a:path w="1351293" h="12543">
                  <a:moveTo>
                    <a:pt x="0" y="0"/>
                  </a:moveTo>
                  <a:lnTo>
                    <a:pt x="1351293" y="0"/>
                  </a:lnTo>
                  <a:lnTo>
                    <a:pt x="1351293" y="12543"/>
                  </a:lnTo>
                  <a:lnTo>
                    <a:pt x="0" y="12543"/>
                  </a:lnTo>
                  <a:close/>
                </a:path>
              </a:pathLst>
            </a:custGeom>
            <a:solidFill>
              <a:srgbClr val="003DA5"/>
            </a:solidFill>
          </p:spPr>
          <p:txBody>
            <a:bodyPr/>
            <a:lstStyle/>
            <a:p>
              <a:endParaRPr lang="en-CH" sz="1200">
                <a:latin typeface="Arial" panose="020B0604020202020204" pitchFamily="34" charset="0"/>
                <a:cs typeface="Arial" panose="020B0604020202020204" pitchFamily="34" charset="0"/>
              </a:endParaRPr>
            </a:p>
          </p:txBody>
        </p:sp>
        <p:sp>
          <p:nvSpPr>
            <p:cNvPr id="6" name="TextBox 7">
              <a:extLst>
                <a:ext uri="{FF2B5EF4-FFF2-40B4-BE49-F238E27FC236}">
                  <a16:creationId xmlns:a16="http://schemas.microsoft.com/office/drawing/2014/main" id="{8AD30A0B-F0B2-3E82-F52F-9ACB4F508D67}"/>
                </a:ext>
              </a:extLst>
            </p:cNvPr>
            <p:cNvSpPr txBox="1"/>
            <p:nvPr/>
          </p:nvSpPr>
          <p:spPr>
            <a:xfrm>
              <a:off x="0" y="-38100"/>
              <a:ext cx="1351293" cy="50643"/>
            </a:xfrm>
            <a:prstGeom prst="rect">
              <a:avLst/>
            </a:prstGeom>
          </p:spPr>
          <p:txBody>
            <a:bodyPr lIns="33867" tIns="33867" rIns="33867" bIns="33867" rtlCol="0" anchor="ctr"/>
            <a:lstStyle/>
            <a:p>
              <a:pPr algn="ctr">
                <a:lnSpc>
                  <a:spcPts val="1773"/>
                </a:lnSpc>
                <a:spcBef>
                  <a:spcPct val="0"/>
                </a:spcBef>
              </a:pPr>
              <a:endParaRPr sz="1200">
                <a:latin typeface="Arial" panose="020B0604020202020204" pitchFamily="34" charset="0"/>
                <a:cs typeface="Arial" panose="020B0604020202020204" pitchFamily="34" charset="0"/>
              </a:endParaRPr>
            </a:p>
          </p:txBody>
        </p:sp>
      </p:grpSp>
      <p:sp>
        <p:nvSpPr>
          <p:cNvPr id="7" name="TextBox 8">
            <a:extLst>
              <a:ext uri="{FF2B5EF4-FFF2-40B4-BE49-F238E27FC236}">
                <a16:creationId xmlns:a16="http://schemas.microsoft.com/office/drawing/2014/main" id="{FEE767E0-1ACC-BFAD-D09C-E7519C5ACB5E}"/>
              </a:ext>
            </a:extLst>
          </p:cNvPr>
          <p:cNvSpPr txBox="1"/>
          <p:nvPr/>
        </p:nvSpPr>
        <p:spPr>
          <a:xfrm>
            <a:off x="685800" y="660400"/>
            <a:ext cx="3743848" cy="262251"/>
          </a:xfrm>
          <a:prstGeom prst="rect">
            <a:avLst/>
          </a:prstGeom>
        </p:spPr>
        <p:txBody>
          <a:bodyPr wrap="square" lIns="0" tIns="0" rIns="0" bIns="0" rtlCol="0" anchor="t">
            <a:spAutoFit/>
          </a:bodyPr>
          <a:lstStyle/>
          <a:p>
            <a:pPr>
              <a:lnSpc>
                <a:spcPts val="2239"/>
              </a:lnSpc>
            </a:pPr>
            <a:r>
              <a:rPr lang="en-US" sz="16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sym typeface="Montserrat Medium"/>
              </a:rPr>
              <a:t>State of the Climate | Cryosphere</a:t>
            </a:r>
          </a:p>
        </p:txBody>
      </p:sp>
      <p:pic>
        <p:nvPicPr>
          <p:cNvPr id="17" name="Graphic 16">
            <a:extLst>
              <a:ext uri="{FF2B5EF4-FFF2-40B4-BE49-F238E27FC236}">
                <a16:creationId xmlns:a16="http://schemas.microsoft.com/office/drawing/2014/main" id="{DACBE5A1-5992-F46F-C7B4-6D784D1389AB}"/>
              </a:ext>
            </a:extLst>
          </p:cNvPr>
          <p:cNvPicPr>
            <a:picLocks noChangeAspect="1"/>
          </p:cNvPicPr>
          <p:nvPr/>
        </p:nvPicPr>
        <p:blipFill>
          <a:blip r:embed="rId2">
            <a:extLst>
              <a:ext uri="{96DAC541-7B7A-43D3-8B79-37D633B846F1}">
                <asvg:svgBlip xmlns:asvg="http://schemas.microsoft.com/office/drawing/2016/SVG/main" r:embed="rId3"/>
              </a:ext>
            </a:extLst>
          </a:blip>
          <a:srcRect l="5050" r="5089"/>
          <a:stretch>
            <a:fillRect/>
          </a:stretch>
        </p:blipFill>
        <p:spPr>
          <a:xfrm>
            <a:off x="4946252" y="1290936"/>
            <a:ext cx="6907818" cy="4324054"/>
          </a:xfrm>
          <a:prstGeom prst="rect">
            <a:avLst/>
          </a:prstGeom>
        </p:spPr>
      </p:pic>
    </p:spTree>
    <p:extLst>
      <p:ext uri="{BB962C8B-B14F-4D97-AF65-F5344CB8AC3E}">
        <p14:creationId xmlns:p14="http://schemas.microsoft.com/office/powerpoint/2010/main" val="204147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A92B5-318B-67DF-37C4-4DC350230899}"/>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AC2EDF14-A710-1685-F340-9805D50A91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7646" y="42198"/>
            <a:ext cx="6081143" cy="3420641"/>
          </a:xfrm>
          <a:prstGeom prst="rect">
            <a:avLst/>
          </a:prstGeom>
        </p:spPr>
      </p:pic>
      <p:pic>
        <p:nvPicPr>
          <p:cNvPr id="3" name="Graphic 2">
            <a:extLst>
              <a:ext uri="{FF2B5EF4-FFF2-40B4-BE49-F238E27FC236}">
                <a16:creationId xmlns:a16="http://schemas.microsoft.com/office/drawing/2014/main" id="{56CC9CF5-8B3B-4175-88D5-C48EEF27B7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47646" y="3456881"/>
            <a:ext cx="6081143" cy="3420641"/>
          </a:xfrm>
          <a:prstGeom prst="rect">
            <a:avLst/>
          </a:prstGeom>
        </p:spPr>
      </p:pic>
      <p:sp>
        <p:nvSpPr>
          <p:cNvPr id="4" name="TextBox 4">
            <a:extLst>
              <a:ext uri="{FF2B5EF4-FFF2-40B4-BE49-F238E27FC236}">
                <a16:creationId xmlns:a16="http://schemas.microsoft.com/office/drawing/2014/main" id="{C6C74F15-4C3F-4BDB-D7BF-9BC720A7E1D7}"/>
              </a:ext>
            </a:extLst>
          </p:cNvPr>
          <p:cNvSpPr txBox="1"/>
          <p:nvPr/>
        </p:nvSpPr>
        <p:spPr>
          <a:xfrm>
            <a:off x="428737" y="2247250"/>
            <a:ext cx="5064769" cy="1723549"/>
          </a:xfrm>
          <a:prstGeom prst="rect">
            <a:avLst/>
          </a:prstGeom>
        </p:spPr>
        <p:txBody>
          <a:bodyPr wrap="square" lIns="0" tIns="0" rIns="0" bIns="0" rtlCol="0" anchor="t">
            <a:spAutoFit/>
          </a:bodyPr>
          <a:lstStyle/>
          <a:p>
            <a:r>
              <a:rPr lang="en-US" sz="2800" b="1">
                <a:solidFill>
                  <a:srgbClr val="003DA5"/>
                </a:solidFill>
                <a:latin typeface="Arial" panose="020B0604020202020204" pitchFamily="34" charset="0"/>
                <a:ea typeface="Verdana" panose="020B0604030504040204" pitchFamily="34" charset="0"/>
                <a:cs typeface="Arial" panose="020B0604020202020204" pitchFamily="34" charset="0"/>
                <a:sym typeface="Montserrat Ultra-Bold"/>
              </a:rPr>
              <a:t>The annual Arctic sea-ice extent was the lowest or second lowest on record in the satellite era.</a:t>
            </a:r>
          </a:p>
        </p:txBody>
      </p:sp>
      <p:sp>
        <p:nvSpPr>
          <p:cNvPr id="5" name="TextBox 5">
            <a:extLst>
              <a:ext uri="{FF2B5EF4-FFF2-40B4-BE49-F238E27FC236}">
                <a16:creationId xmlns:a16="http://schemas.microsoft.com/office/drawing/2014/main" id="{6562AA26-289D-5BE8-3D33-B591995CD344}"/>
              </a:ext>
            </a:extLst>
          </p:cNvPr>
          <p:cNvSpPr txBox="1"/>
          <p:nvPr/>
        </p:nvSpPr>
        <p:spPr>
          <a:xfrm>
            <a:off x="428737" y="4240553"/>
            <a:ext cx="5064769" cy="544380"/>
          </a:xfrm>
          <a:prstGeom prst="rect">
            <a:avLst/>
          </a:prstGeom>
        </p:spPr>
        <p:txBody>
          <a:bodyPr wrap="square" lIns="0" tIns="0" rIns="0" bIns="0" rtlCol="0" anchor="t">
            <a:spAutoFit/>
          </a:bodyPr>
          <a:lstStyle/>
          <a:p>
            <a:pPr>
              <a:lnSpc>
                <a:spcPts val="2239"/>
              </a:lnSpc>
            </a:pPr>
            <a:r>
              <a:rPr lang="en-GB"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rPr>
              <a:t>The average Antarctic sea ice extent for 2025 was the third lowest after 2023 and 2024.</a:t>
            </a:r>
            <a:endParaRPr lang="en-US"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endParaRPr>
          </a:p>
        </p:txBody>
      </p:sp>
      <p:grpSp>
        <p:nvGrpSpPr>
          <p:cNvPr id="6" name="Group 6">
            <a:extLst>
              <a:ext uri="{FF2B5EF4-FFF2-40B4-BE49-F238E27FC236}">
                <a16:creationId xmlns:a16="http://schemas.microsoft.com/office/drawing/2014/main" id="{2F5B270B-9469-0841-C478-0EAA687F65F7}"/>
              </a:ext>
            </a:extLst>
          </p:cNvPr>
          <p:cNvGrpSpPr/>
          <p:nvPr/>
        </p:nvGrpSpPr>
        <p:grpSpPr>
          <a:xfrm>
            <a:off x="428738" y="908223"/>
            <a:ext cx="3420459" cy="128192"/>
            <a:chOff x="0" y="-38100"/>
            <a:chExt cx="1351293" cy="50643"/>
          </a:xfrm>
        </p:grpSpPr>
        <p:sp>
          <p:nvSpPr>
            <p:cNvPr id="7" name="Freeform 7">
              <a:extLst>
                <a:ext uri="{FF2B5EF4-FFF2-40B4-BE49-F238E27FC236}">
                  <a16:creationId xmlns:a16="http://schemas.microsoft.com/office/drawing/2014/main" id="{41DD69D9-A997-1729-6E4F-EF0B0033D3E6}"/>
                </a:ext>
              </a:extLst>
            </p:cNvPr>
            <p:cNvSpPr/>
            <p:nvPr/>
          </p:nvSpPr>
          <p:spPr>
            <a:xfrm>
              <a:off x="0" y="0"/>
              <a:ext cx="1351293" cy="12543"/>
            </a:xfrm>
            <a:custGeom>
              <a:avLst/>
              <a:gdLst/>
              <a:ahLst/>
              <a:cxnLst/>
              <a:rect l="l" t="t" r="r" b="b"/>
              <a:pathLst>
                <a:path w="1351293" h="12543">
                  <a:moveTo>
                    <a:pt x="0" y="0"/>
                  </a:moveTo>
                  <a:lnTo>
                    <a:pt x="1351293" y="0"/>
                  </a:lnTo>
                  <a:lnTo>
                    <a:pt x="1351293" y="12543"/>
                  </a:lnTo>
                  <a:lnTo>
                    <a:pt x="0" y="12543"/>
                  </a:lnTo>
                  <a:close/>
                </a:path>
              </a:pathLst>
            </a:custGeom>
            <a:solidFill>
              <a:srgbClr val="003DA5"/>
            </a:solidFill>
          </p:spPr>
          <p:txBody>
            <a:bodyPr/>
            <a:lstStyle/>
            <a:p>
              <a:endParaRPr lang="en-CH" sz="1200">
                <a:latin typeface="Arial" panose="020B0604020202020204" pitchFamily="34" charset="0"/>
                <a:cs typeface="Arial" panose="020B0604020202020204" pitchFamily="34" charset="0"/>
              </a:endParaRPr>
            </a:p>
          </p:txBody>
        </p:sp>
        <p:sp>
          <p:nvSpPr>
            <p:cNvPr id="8" name="TextBox 8">
              <a:extLst>
                <a:ext uri="{FF2B5EF4-FFF2-40B4-BE49-F238E27FC236}">
                  <a16:creationId xmlns:a16="http://schemas.microsoft.com/office/drawing/2014/main" id="{488776F3-6A63-7D2F-3DCD-70B8B7E04B87}"/>
                </a:ext>
              </a:extLst>
            </p:cNvPr>
            <p:cNvSpPr txBox="1"/>
            <p:nvPr/>
          </p:nvSpPr>
          <p:spPr>
            <a:xfrm>
              <a:off x="0" y="-38100"/>
              <a:ext cx="1351293" cy="50643"/>
            </a:xfrm>
            <a:prstGeom prst="rect">
              <a:avLst/>
            </a:prstGeom>
          </p:spPr>
          <p:txBody>
            <a:bodyPr lIns="33867" tIns="33867" rIns="33867" bIns="33867" rtlCol="0" anchor="ctr"/>
            <a:lstStyle/>
            <a:p>
              <a:pPr algn="ctr">
                <a:lnSpc>
                  <a:spcPts val="1773"/>
                </a:lnSpc>
                <a:spcBef>
                  <a:spcPct val="0"/>
                </a:spcBef>
              </a:pPr>
              <a:endParaRPr sz="1200">
                <a:latin typeface="Arial" panose="020B0604020202020204" pitchFamily="34" charset="0"/>
                <a:cs typeface="Arial" panose="020B0604020202020204" pitchFamily="34" charset="0"/>
              </a:endParaRPr>
            </a:p>
          </p:txBody>
        </p:sp>
      </p:grpSp>
      <p:sp>
        <p:nvSpPr>
          <p:cNvPr id="9" name="TextBox 9">
            <a:extLst>
              <a:ext uri="{FF2B5EF4-FFF2-40B4-BE49-F238E27FC236}">
                <a16:creationId xmlns:a16="http://schemas.microsoft.com/office/drawing/2014/main" id="{1DE4C2AB-2B76-3C80-D6F9-214DCB6D3AAA}"/>
              </a:ext>
            </a:extLst>
          </p:cNvPr>
          <p:cNvSpPr txBox="1"/>
          <p:nvPr/>
        </p:nvSpPr>
        <p:spPr>
          <a:xfrm>
            <a:off x="428737" y="601536"/>
            <a:ext cx="3743848" cy="262251"/>
          </a:xfrm>
          <a:prstGeom prst="rect">
            <a:avLst/>
          </a:prstGeom>
        </p:spPr>
        <p:txBody>
          <a:bodyPr wrap="square" lIns="0" tIns="0" rIns="0" bIns="0" rtlCol="0" anchor="t">
            <a:spAutoFit/>
          </a:bodyPr>
          <a:lstStyle/>
          <a:p>
            <a:pPr>
              <a:lnSpc>
                <a:spcPts val="2239"/>
              </a:lnSpc>
            </a:pPr>
            <a:r>
              <a:rPr lang="en-US" sz="160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sym typeface="Montserrat Medium"/>
              </a:rPr>
              <a:t>State of the Climate | Cryosphere</a:t>
            </a:r>
          </a:p>
        </p:txBody>
      </p:sp>
    </p:spTree>
    <p:extLst>
      <p:ext uri="{BB962C8B-B14F-4D97-AF65-F5344CB8AC3E}">
        <p14:creationId xmlns:p14="http://schemas.microsoft.com/office/powerpoint/2010/main" val="2397396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F3B0-0BA6-2329-43C4-407690FF7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0E251-8070-1785-6CC1-B4C799ECE337}"/>
              </a:ext>
            </a:extLst>
          </p:cNvPr>
          <p:cNvSpPr>
            <a:spLocks noGrp="1"/>
          </p:cNvSpPr>
          <p:nvPr>
            <p:ph type="title"/>
          </p:nvPr>
        </p:nvSpPr>
        <p:spPr>
          <a:xfrm>
            <a:off x="2016001" y="361089"/>
            <a:ext cx="9823275" cy="1082543"/>
          </a:xfrm>
        </p:spPr>
        <p:txBody>
          <a:bodyPr>
            <a:normAutofit/>
          </a:bodyPr>
          <a:lstStyle/>
          <a:p>
            <a:pPr defTabSz="914400"/>
            <a:r>
              <a:rPr lang="en-US" sz="3200" dirty="0">
                <a:solidFill>
                  <a:srgbClr val="005BAA"/>
                </a:solidFill>
                <a:latin typeface="Calibri" panose="020F0502020204030204" pitchFamily="34" charset="0"/>
                <a:ea typeface="+mn-ea"/>
                <a:cs typeface="Calibri" panose="020F0502020204030204" pitchFamily="34" charset="0"/>
              </a:rPr>
              <a:t>New Technical Regulations for Early Warnings</a:t>
            </a:r>
          </a:p>
        </p:txBody>
      </p:sp>
      <p:graphicFrame>
        <p:nvGraphicFramePr>
          <p:cNvPr id="3" name="Diagram 2">
            <a:extLst>
              <a:ext uri="{FF2B5EF4-FFF2-40B4-BE49-F238E27FC236}">
                <a16:creationId xmlns:a16="http://schemas.microsoft.com/office/drawing/2014/main" id="{5A8ADBE7-A836-873F-1D0A-B16883BDD975}"/>
              </a:ext>
            </a:extLst>
          </p:cNvPr>
          <p:cNvGraphicFramePr/>
          <p:nvPr/>
        </p:nvGraphicFramePr>
        <p:xfrm>
          <a:off x="248876" y="1034021"/>
          <a:ext cx="11812769" cy="5631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2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5F197-A542-A75B-14FF-E44BDAE3C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1462C-5CFF-9A98-FA2F-A81B9A5B653A}"/>
              </a:ext>
            </a:extLst>
          </p:cNvPr>
          <p:cNvSpPr>
            <a:spLocks noGrp="1"/>
          </p:cNvSpPr>
          <p:nvPr>
            <p:ph type="title"/>
          </p:nvPr>
        </p:nvSpPr>
        <p:spPr>
          <a:xfrm>
            <a:off x="2016001" y="361089"/>
            <a:ext cx="9823275" cy="1082543"/>
          </a:xfrm>
        </p:spPr>
        <p:txBody>
          <a:bodyPr>
            <a:normAutofit/>
          </a:bodyPr>
          <a:lstStyle/>
          <a:p>
            <a:r>
              <a:rPr lang="en-US" sz="3200" dirty="0">
                <a:solidFill>
                  <a:srgbClr val="005BAA"/>
                </a:solidFill>
                <a:latin typeface="Calibri" panose="020F0502020204030204" pitchFamily="34" charset="0"/>
                <a:ea typeface="+mn-ea"/>
                <a:cs typeface="Calibri" panose="020F0502020204030204" pitchFamily="34" charset="0"/>
              </a:rPr>
              <a:t>New Technical Regulations for Early Warnings </a:t>
            </a:r>
          </a:p>
        </p:txBody>
      </p:sp>
      <p:graphicFrame>
        <p:nvGraphicFramePr>
          <p:cNvPr id="3" name="Diagram 2">
            <a:extLst>
              <a:ext uri="{FF2B5EF4-FFF2-40B4-BE49-F238E27FC236}">
                <a16:creationId xmlns:a16="http://schemas.microsoft.com/office/drawing/2014/main" id="{06655127-36F4-6A0A-A203-7E9A5F63D619}"/>
              </a:ext>
            </a:extLst>
          </p:cNvPr>
          <p:cNvGraphicFramePr/>
          <p:nvPr/>
        </p:nvGraphicFramePr>
        <p:xfrm>
          <a:off x="275790" y="547573"/>
          <a:ext cx="11812769" cy="546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24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0B45A36E-8562-375C-3423-C8EE4DB8E745}"/>
              </a:ext>
            </a:extLst>
          </p:cNvPr>
          <p:cNvSpPr txBox="1">
            <a:spLocks/>
          </p:cNvSpPr>
          <p:nvPr/>
        </p:nvSpPr>
        <p:spPr>
          <a:xfrm>
            <a:off x="313272" y="688708"/>
            <a:ext cx="11998381" cy="6358218"/>
          </a:xfrm>
          <a:prstGeom prst="rect">
            <a:avLst/>
          </a:prstGeom>
          <a:solidFill>
            <a:schemeClr val="bg1"/>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l">
              <a:lnSpc>
                <a:spcPct val="100000"/>
              </a:lnSpc>
            </a:pPr>
            <a:r>
              <a:rPr lang="en-US" sz="1400" b="1" dirty="0" err="1">
                <a:solidFill>
                  <a:srgbClr val="0070C0"/>
                </a:solidFill>
                <a:latin typeface="Verdana"/>
                <a:ea typeface="Verdana"/>
                <a:cs typeface="Arial"/>
              </a:rPr>
              <a:t>MetOcean</a:t>
            </a:r>
            <a:r>
              <a:rPr lang="en-US" sz="1400" b="1" dirty="0">
                <a:solidFill>
                  <a:srgbClr val="0070C0"/>
                </a:solidFill>
                <a:latin typeface="Verdana"/>
                <a:ea typeface="Verdana"/>
                <a:cs typeface="Arial"/>
              </a:rPr>
              <a:t> Rolling Review of Requirements (RRR)</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Completed RRR on Oceanic Earth System Application Category alongside Atmosphere and cryosphere.</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Agreed Rolling Review of Requirements approach for investigating the met-ocean services to the Blue Economy.</a:t>
            </a:r>
          </a:p>
          <a:p>
            <a:pPr algn="l">
              <a:lnSpc>
                <a:spcPct val="100000"/>
              </a:lnSpc>
            </a:pPr>
            <a:r>
              <a:rPr lang="en-US" sz="1400" b="1" dirty="0">
                <a:solidFill>
                  <a:srgbClr val="0070C0"/>
                </a:solidFill>
                <a:latin typeface="Verdana"/>
                <a:ea typeface="Verdana"/>
                <a:cs typeface="Arial"/>
              </a:rPr>
              <a:t>Wave, Coastal Hazards and Marine Emergency Response</a:t>
            </a:r>
            <a:endParaRPr lang="en-US" sz="1400" b="1">
              <a:solidFill>
                <a:srgbClr val="0070C0"/>
              </a:solidFill>
              <a:latin typeface="Verdana"/>
              <a:ea typeface="Verdana"/>
              <a:cs typeface="Arial"/>
            </a:endParaRP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Finalizing WMO Storm Surge forecasting Guide with support of ETOOFS.</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Reviewing candidates for RSMC on marine emergency response, including oil spill &amp; search and rescue</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Compliance review on wave forecasting RSMCs</a:t>
            </a:r>
          </a:p>
          <a:p>
            <a:pPr algn="l">
              <a:lnSpc>
                <a:spcPct val="170000"/>
              </a:lnSpc>
              <a:spcAft>
                <a:spcPts val="600"/>
              </a:spcAft>
            </a:pPr>
            <a:r>
              <a:rPr lang="en-US" sz="1400" b="1" dirty="0">
                <a:solidFill>
                  <a:srgbClr val="0070C0"/>
                </a:solidFill>
                <a:latin typeface="Verdana"/>
                <a:ea typeface="Verdana"/>
                <a:cs typeface="Arial"/>
              </a:rPr>
              <a:t>Maritime Safety services in support of E-Navigation</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Consideration on expansion of S-41X for synoptic features and forecast conditions (including oceanographic variables)</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Collaboration with Members and industries for testing the preapproval S-411 and S-412 Product Specification (Note S-124 for navigation warnings responsible for Tsunamis warnings)</a:t>
            </a:r>
          </a:p>
          <a:p>
            <a:pPr marL="800100" lvl="1" indent="-342900" algn="l">
              <a:lnSpc>
                <a:spcPct val="100000"/>
              </a:lnSpc>
              <a:spcBef>
                <a:spcPts val="0"/>
              </a:spcBef>
              <a:spcAft>
                <a:spcPts val="300"/>
              </a:spcAft>
              <a:buFont typeface="Arial" panose="020B0604020202020204" pitchFamily="34" charset="0"/>
              <a:buChar char="•"/>
              <a:defRPr/>
            </a:pPr>
            <a:r>
              <a:rPr lang="en-GB" sz="1400" dirty="0">
                <a:solidFill>
                  <a:srgbClr val="0070C0"/>
                </a:solidFill>
                <a:latin typeface="Verdana"/>
                <a:ea typeface="Verdana"/>
                <a:cs typeface="Arial"/>
              </a:rPr>
              <a:t>Engagement in IHO HSSC18 (May), S-100 WG11 (Sept.)</a:t>
            </a:r>
            <a:endParaRPr lang="en-US" sz="1400" dirty="0">
              <a:solidFill>
                <a:srgbClr val="0070C0"/>
              </a:solidFill>
              <a:latin typeface="Verdana"/>
              <a:ea typeface="Verdana"/>
              <a:cs typeface="Arial"/>
            </a:endParaRP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Coordination on implementation plan with exploring S-100 costing model</a:t>
            </a:r>
          </a:p>
          <a:p>
            <a:pPr algn="l">
              <a:lnSpc>
                <a:spcPct val="170000"/>
              </a:lnSpc>
              <a:spcAft>
                <a:spcPts val="600"/>
              </a:spcAft>
              <a:defRPr/>
            </a:pPr>
            <a:r>
              <a:rPr lang="en-US" sz="1400" b="1" dirty="0">
                <a:solidFill>
                  <a:srgbClr val="0070C0"/>
                </a:solidFill>
                <a:latin typeface="Verdana"/>
                <a:ea typeface="Verdana"/>
                <a:cs typeface="Arial"/>
              </a:rPr>
              <a:t>Competencies and Capacity Development</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Marine forecasters competencies published in WMO No. 1209, 2026</a:t>
            </a:r>
          </a:p>
          <a:p>
            <a:pPr marL="800100" lvl="1" indent="-342900" algn="l">
              <a:lnSpc>
                <a:spcPct val="100000"/>
              </a:lnSpc>
              <a:spcBef>
                <a:spcPts val="0"/>
              </a:spcBef>
              <a:spcAft>
                <a:spcPts val="300"/>
              </a:spcAft>
              <a:buFont typeface="Arial" panose="020B0604020202020204" pitchFamily="34" charset="0"/>
              <a:buChar char="•"/>
              <a:defRPr/>
            </a:pPr>
            <a:r>
              <a:rPr lang="en-US" sz="1400" dirty="0">
                <a:solidFill>
                  <a:srgbClr val="0070C0"/>
                </a:solidFill>
                <a:latin typeface="Verdana"/>
                <a:ea typeface="Verdana"/>
                <a:cs typeface="Arial"/>
              </a:rPr>
              <a:t>Marine Services Course implementation in WMO RA I (Africa) Phase II, and RA II &amp; V (SE Asia) Phase I </a:t>
            </a:r>
          </a:p>
        </p:txBody>
      </p:sp>
      <p:sp>
        <p:nvSpPr>
          <p:cNvPr id="3" name="TextBox 2">
            <a:extLst>
              <a:ext uri="{FF2B5EF4-FFF2-40B4-BE49-F238E27FC236}">
                <a16:creationId xmlns:a16="http://schemas.microsoft.com/office/drawing/2014/main" id="{2C1E533A-FBDD-57CE-E1E6-6E6CC35DBB42}"/>
              </a:ext>
            </a:extLst>
          </p:cNvPr>
          <p:cNvSpPr txBox="1"/>
          <p:nvPr/>
        </p:nvSpPr>
        <p:spPr>
          <a:xfrm>
            <a:off x="7405949" y="5657671"/>
            <a:ext cx="4786051" cy="1200329"/>
          </a:xfrm>
          <a:prstGeom prst="rect">
            <a:avLst/>
          </a:prstGeom>
          <a:solidFill>
            <a:schemeClr val="bg1"/>
          </a:solidFill>
        </p:spPr>
        <p:txBody>
          <a:bodyPr wrap="square" rtlCol="0">
            <a:spAutoFit/>
          </a:bodyPr>
          <a:lstStyle/>
          <a:p>
            <a:r>
              <a:rPr lang="en-GB" sz="1200" dirty="0"/>
              <a:t>Code:</a:t>
            </a:r>
          </a:p>
          <a:p>
            <a:r>
              <a:rPr lang="en-GB" sz="1200" b="1" dirty="0"/>
              <a:t>ETOOFS</a:t>
            </a:r>
            <a:r>
              <a:rPr lang="en-GB" sz="1200" dirty="0"/>
              <a:t>: Expert Team on Operational Ocean Forecasting Systems </a:t>
            </a:r>
            <a:r>
              <a:rPr lang="en-GB" sz="1200" b="1" dirty="0"/>
              <a:t>RSMC</a:t>
            </a:r>
            <a:r>
              <a:rPr lang="en-GB" sz="1200" dirty="0"/>
              <a:t>: Regional Specialized Meteorological Centre </a:t>
            </a:r>
          </a:p>
          <a:p>
            <a:r>
              <a:rPr lang="en-GB" sz="1200" b="1" dirty="0"/>
              <a:t>IHO</a:t>
            </a:r>
            <a:r>
              <a:rPr lang="en-GB" sz="1200" dirty="0"/>
              <a:t>: International Hydrographic Organization </a:t>
            </a:r>
          </a:p>
          <a:p>
            <a:r>
              <a:rPr lang="en-GB" sz="1200" b="1" dirty="0"/>
              <a:t>HSSC</a:t>
            </a:r>
            <a:r>
              <a:rPr lang="en-GB" sz="1200" dirty="0"/>
              <a:t>: Hydrographic Services and Standards Committee </a:t>
            </a:r>
          </a:p>
          <a:p>
            <a:r>
              <a:rPr lang="en-GB" sz="1200" b="1" dirty="0"/>
              <a:t>S-100 WG</a:t>
            </a:r>
            <a:r>
              <a:rPr lang="en-GB" sz="1200" dirty="0"/>
              <a:t>: S-100 Working Group</a:t>
            </a:r>
          </a:p>
        </p:txBody>
      </p:sp>
      <p:sp>
        <p:nvSpPr>
          <p:cNvPr id="4" name="Shape 79">
            <a:extLst>
              <a:ext uri="{FF2B5EF4-FFF2-40B4-BE49-F238E27FC236}">
                <a16:creationId xmlns:a16="http://schemas.microsoft.com/office/drawing/2014/main" id="{A96B49DC-0A69-260B-0BF2-5B9FA838CCB4}"/>
              </a:ext>
            </a:extLst>
          </p:cNvPr>
          <p:cNvSpPr/>
          <p:nvPr/>
        </p:nvSpPr>
        <p:spPr>
          <a:xfrm>
            <a:off x="2295069" y="98187"/>
            <a:ext cx="7601859" cy="436017"/>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3200" b="1" kern="1000" dirty="0">
                <a:solidFill>
                  <a:srgbClr val="005A9C"/>
                </a:solidFill>
                <a:latin typeface="Arial" panose="020B0604020202020204" pitchFamily="34" charset="0"/>
                <a:ea typeface="Verdana" panose="020B0604030504040204" pitchFamily="34" charset="0"/>
                <a:cs typeface="Arial" panose="020B0604020202020204" pitchFamily="34" charset="0"/>
                <a:sym typeface="Montserrat-Regular"/>
              </a:rPr>
              <a:t>Marine related services - update</a:t>
            </a:r>
          </a:p>
        </p:txBody>
      </p:sp>
    </p:spTree>
    <p:extLst>
      <p:ext uri="{BB962C8B-B14F-4D97-AF65-F5344CB8AC3E}">
        <p14:creationId xmlns:p14="http://schemas.microsoft.com/office/powerpoint/2010/main" val="2672734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17CC8-936E-CB65-61A7-489E8D308CA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91744C-BD31-DE7F-6D43-E55346C11653}"/>
              </a:ext>
            </a:extLst>
          </p:cNvPr>
          <p:cNvSpPr>
            <a:spLocks noGrp="1"/>
          </p:cNvSpPr>
          <p:nvPr>
            <p:ph type="title"/>
          </p:nvPr>
        </p:nvSpPr>
        <p:spPr>
          <a:xfrm>
            <a:off x="1062477" y="2370691"/>
            <a:ext cx="10515600" cy="1353816"/>
          </a:xfrm>
        </p:spPr>
        <p:txBody>
          <a:bodyPr>
            <a:noAutofit/>
          </a:bodyPr>
          <a:lstStyle/>
          <a:p>
            <a:pPr>
              <a:spcAft>
                <a:spcPts val="1200"/>
              </a:spcAft>
            </a:pPr>
            <a:r>
              <a:rPr lang="en-GB" sz="3200" noProof="1">
                <a:latin typeface="Arial"/>
                <a:cs typeface="Arial"/>
              </a:rPr>
              <a:t>Thank you</a:t>
            </a:r>
            <a:endParaRPr lang="en-GB" noProof="1"/>
          </a:p>
        </p:txBody>
      </p:sp>
    </p:spTree>
    <p:extLst>
      <p:ext uri="{BB962C8B-B14F-4D97-AF65-F5344CB8AC3E}">
        <p14:creationId xmlns:p14="http://schemas.microsoft.com/office/powerpoint/2010/main" val="327032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B48B05CB-EBDB-A394-7542-4CA15A8EFAE0}"/>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0955">
            <a:off x="5635060" y="1495795"/>
            <a:ext cx="2581245" cy="166084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CC614564-B5FE-46DE-8358-31D0D725FC25}"/>
              </a:ext>
            </a:extLst>
          </p:cNvPr>
          <p:cNvSpPr txBox="1">
            <a:spLocks/>
          </p:cNvSpPr>
          <p:nvPr/>
        </p:nvSpPr>
        <p:spPr>
          <a:xfrm>
            <a:off x="1691782" y="1060958"/>
            <a:ext cx="6661068" cy="22256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bg1">
                    <a:lumMod val="95000"/>
                  </a:schemeClr>
                </a:solidFill>
                <a:latin typeface="Lato" panose="020F0502020204030203"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ptos" panose="02110004020202020204"/>
                <a:ea typeface="+mj-ea"/>
                <a:cs typeface="+mj-cs"/>
              </a:rPr>
              <a:t>1963 </a:t>
            </a:r>
            <a:r>
              <a:rPr kumimoji="0" lang="en-US" sz="1500" b="0" i="0" u="none" strike="noStrike" kern="1200" cap="none" spc="0" normalizeH="0" baseline="0" noProof="0" dirty="0">
                <a:ln>
                  <a:noFill/>
                </a:ln>
                <a:solidFill>
                  <a:prstClr val="black"/>
                </a:solidFill>
                <a:effectLst/>
                <a:uLnTx/>
                <a:uFillTx/>
                <a:latin typeface="Aptos" panose="02110004020202020204"/>
                <a:ea typeface="+mj-ea"/>
                <a:cs typeface="+mj-cs"/>
              </a:rPr>
              <a:t>World Weather Watch</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500" b="1" i="0" u="none" strike="noStrike" kern="1200" cap="none" spc="0" normalizeH="0" baseline="0" noProof="0" dirty="0">
                <a:ln>
                  <a:noFill/>
                </a:ln>
                <a:solidFill>
                  <a:prstClr val="black"/>
                </a:solidFill>
                <a:effectLst/>
                <a:uLnTx/>
                <a:uFillTx/>
                <a:latin typeface="Aptos" panose="02110004020202020204"/>
                <a:ea typeface="+mj-ea"/>
                <a:cs typeface="+mj-cs"/>
              </a:rPr>
              <a:t>1970s</a:t>
            </a:r>
            <a:r>
              <a:rPr kumimoji="0" lang="en-US" sz="1500" b="0" i="0" u="none" strike="noStrike" kern="1200" cap="none" spc="0" normalizeH="0" baseline="0" noProof="0" dirty="0">
                <a:ln>
                  <a:noFill/>
                </a:ln>
                <a:solidFill>
                  <a:prstClr val="black"/>
                </a:solidFill>
                <a:effectLst/>
                <a:uLnTx/>
                <a:uFillTx/>
                <a:latin typeface="Aptos" panose="02110004020202020204"/>
                <a:ea typeface="+mj-ea"/>
                <a:cs typeface="+mj-cs"/>
              </a:rPr>
              <a:t> Global Telecommunication System</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ptos" panose="02110004020202020204"/>
                <a:ea typeface="+mj-ea"/>
                <a:cs typeface="+mj-cs"/>
              </a:rPr>
              <a:t>        </a:t>
            </a:r>
            <a:r>
              <a:rPr kumimoji="0" lang="en-US" sz="1500" b="1" i="0" u="none" strike="noStrike" kern="1200" cap="none" spc="0" normalizeH="0" baseline="0" noProof="0" dirty="0">
                <a:ln>
                  <a:noFill/>
                </a:ln>
                <a:solidFill>
                  <a:prstClr val="black"/>
                </a:solidFill>
                <a:effectLst/>
                <a:uLnTx/>
                <a:uFillTx/>
                <a:latin typeface="Aptos" panose="02110004020202020204"/>
                <a:ea typeface="+mj-ea"/>
                <a:cs typeface="+mj-cs"/>
              </a:rPr>
              <a:t>2007</a:t>
            </a:r>
            <a:r>
              <a:rPr kumimoji="0" lang="en-US" sz="1500" b="0" i="0" u="none" strike="noStrike" kern="1200" cap="none" spc="0" normalizeH="0" baseline="0" noProof="0" dirty="0">
                <a:ln>
                  <a:noFill/>
                </a:ln>
                <a:solidFill>
                  <a:prstClr val="black"/>
                </a:solidFill>
                <a:effectLst/>
                <a:uLnTx/>
                <a:uFillTx/>
                <a:latin typeface="Aptos" panose="02110004020202020204"/>
                <a:ea typeface="+mj-ea"/>
                <a:cs typeface="+mj-cs"/>
              </a:rPr>
              <a:t> WMO Information System (WIS)</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500" b="1" i="0" u="none" strike="noStrike" kern="1200" cap="none" spc="0" normalizeH="0" baseline="0" noProof="0" dirty="0">
                <a:ln>
                  <a:noFill/>
                </a:ln>
                <a:solidFill>
                  <a:srgbClr val="C00000"/>
                </a:solidFill>
                <a:effectLst/>
                <a:uLnTx/>
                <a:uFillTx/>
                <a:latin typeface="Aptos" panose="02110004020202020204"/>
                <a:ea typeface="+mj-ea"/>
                <a:cs typeface="+mj-cs"/>
              </a:rPr>
              <a:t>            2019</a:t>
            </a:r>
            <a:r>
              <a:rPr kumimoji="0" lang="en-US" sz="1500" b="0" i="0" u="none" strike="noStrike" kern="1200" cap="none" spc="0" normalizeH="0" baseline="0" noProof="0" dirty="0">
                <a:ln>
                  <a:noFill/>
                </a:ln>
                <a:solidFill>
                  <a:srgbClr val="C00000"/>
                </a:solidFill>
                <a:effectLst/>
                <a:uLnTx/>
                <a:uFillTx/>
                <a:latin typeface="Aptos" panose="02110004020202020204"/>
                <a:ea typeface="+mj-ea"/>
                <a:cs typeface="+mj-cs"/>
              </a:rPr>
              <a:t> WMO Reform (Earth System Approach)</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1500" b="0" i="0" u="none" strike="noStrike" kern="1200" cap="none" spc="0" normalizeH="0" baseline="0" noProof="0" dirty="0">
                <a:ln>
                  <a:noFill/>
                </a:ln>
                <a:solidFill>
                  <a:srgbClr val="C00000"/>
                </a:solidFill>
                <a:effectLst/>
                <a:uLnTx/>
                <a:uFillTx/>
                <a:latin typeface="Aptos" panose="02110004020202020204"/>
                <a:ea typeface="+mj-ea"/>
                <a:cs typeface="+mj-cs"/>
              </a:rPr>
              <a:t>                </a:t>
            </a:r>
            <a:r>
              <a:rPr kumimoji="0" lang="en-US" sz="1500" b="1" i="0" u="none" strike="noStrike" kern="1200" cap="none" spc="0" normalizeH="0" baseline="0" noProof="0" dirty="0">
                <a:ln>
                  <a:noFill/>
                </a:ln>
                <a:solidFill>
                  <a:srgbClr val="C00000"/>
                </a:solidFill>
                <a:effectLst/>
                <a:uLnTx/>
                <a:uFillTx/>
                <a:latin typeface="Aptos" panose="02110004020202020204"/>
                <a:ea typeface="+mj-ea"/>
                <a:cs typeface="+mj-cs"/>
              </a:rPr>
              <a:t>2021</a:t>
            </a:r>
            <a:r>
              <a:rPr kumimoji="0" lang="en-US" sz="1500" b="0" i="0" u="none" strike="noStrike" kern="1200" cap="none" spc="0" normalizeH="0" baseline="0" noProof="0" dirty="0">
                <a:ln>
                  <a:noFill/>
                </a:ln>
                <a:solidFill>
                  <a:srgbClr val="C00000"/>
                </a:solidFill>
                <a:effectLst/>
                <a:uLnTx/>
                <a:uFillTx/>
                <a:latin typeface="Aptos" panose="02110004020202020204"/>
                <a:ea typeface="+mj-ea"/>
                <a:cs typeface="+mj-cs"/>
              </a:rPr>
              <a:t> WMO Unified Data Policy / GBON</a:t>
            </a:r>
          </a:p>
        </p:txBody>
      </p:sp>
      <p:sp>
        <p:nvSpPr>
          <p:cNvPr id="3" name="TextBox 2">
            <a:extLst>
              <a:ext uri="{FF2B5EF4-FFF2-40B4-BE49-F238E27FC236}">
                <a16:creationId xmlns:a16="http://schemas.microsoft.com/office/drawing/2014/main" id="{76BC0FB6-BAD9-C4BE-BFDD-E3951DE57476}"/>
              </a:ext>
            </a:extLst>
          </p:cNvPr>
          <p:cNvSpPr txBox="1"/>
          <p:nvPr/>
        </p:nvSpPr>
        <p:spPr>
          <a:xfrm>
            <a:off x="5328271" y="3166478"/>
            <a:ext cx="4842737" cy="3305520"/>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E2841">
                    <a:lumMod val="75000"/>
                  </a:srgbClr>
                </a:solidFill>
                <a:effectLst/>
                <a:uLnTx/>
                <a:uFillTx/>
                <a:latin typeface="Aptos Display" panose="02110004020202020204"/>
                <a:ea typeface="+mj-ea"/>
                <a:cs typeface="+mj-cs"/>
              </a:rPr>
              <a:t>WIS 2.0</a:t>
            </a:r>
          </a:p>
          <a:p>
            <a:pPr marL="457200" marR="0" lvl="1" indent="0" algn="l" defTabSz="914400" rtl="0" eaLnBrk="1" fontAlgn="auto" latinLnBrk="0" hangingPunct="1">
              <a:lnSpc>
                <a:spcPct val="12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A2A2A"/>
                </a:solidFill>
                <a:effectLst/>
                <a:uLnTx/>
                <a:uFillTx/>
                <a:latin typeface="Arial"/>
                <a:ea typeface="+mj-ea"/>
                <a:cs typeface="+mj-cs"/>
              </a:rPr>
              <a:t>… system of systems using Web-architecture and open standards to provide simple, timely and seamless sharing of trusted data and information …  </a:t>
            </a:r>
          </a:p>
          <a:p>
            <a:pPr marL="600075" marR="0" lvl="1"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0000"/>
                </a:solidFill>
                <a:effectLst/>
                <a:uLnTx/>
                <a:uFillTx/>
                <a:latin typeface="Aptos Display" panose="02110004020202020204"/>
                <a:ea typeface="+mj-ea"/>
                <a:cs typeface="+mj-cs"/>
              </a:rPr>
              <a:t>Open Standards (OGC, W3C, IETF, …)</a:t>
            </a:r>
          </a:p>
          <a:p>
            <a:pPr marL="600075" marR="0" lvl="1"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0000"/>
                </a:solidFill>
                <a:effectLst/>
                <a:uLnTx/>
                <a:uFillTx/>
                <a:latin typeface="Aptos Display" panose="02110004020202020204"/>
                <a:ea typeface="+mj-ea"/>
                <a:cs typeface="+mj-cs"/>
              </a:rPr>
              <a:t>Open Source (use off the shelf tools)</a:t>
            </a:r>
          </a:p>
          <a:p>
            <a:pPr marL="600075" marR="0" lvl="1"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ptos Display" panose="02110004020202020204"/>
                <a:ea typeface="+mj-ea"/>
                <a:cs typeface="+mj-cs"/>
              </a:rPr>
              <a:t>Data sharing through Web and publication/subscription (pub/sub) protocols</a:t>
            </a:r>
          </a:p>
          <a:p>
            <a:pPr marL="600075" marR="0" lvl="1"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ptos Display" panose="02110004020202020204"/>
                <a:ea typeface="+mj-ea"/>
                <a:cs typeface="+mj-cs"/>
              </a:rPr>
              <a:t>Cloud ready (turn-key solutions)</a:t>
            </a:r>
          </a:p>
          <a:p>
            <a:pPr marL="600075" marR="0" lvl="1" indent="-257175"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ptos Display" panose="02110004020202020204"/>
                <a:ea typeface="+mj-ea"/>
                <a:cs typeface="+mj-cs"/>
              </a:rPr>
              <a:t>Web APIs (Application Programming Interface)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5" name="Slide Number Placeholder 4">
            <a:extLst>
              <a:ext uri="{FF2B5EF4-FFF2-40B4-BE49-F238E27FC236}">
                <a16:creationId xmlns:a16="http://schemas.microsoft.com/office/drawing/2014/main" id="{5620B87E-20F6-FDB4-82EA-A0DA581FE63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F7EA0-3F56-4C7E-9B2D-3423B3AF0281}" type="slidenum">
              <a:rPr kumimoji="0" lang="en-US" sz="900" b="0" i="0" u="none" strike="noStrike" kern="1200" cap="none" spc="0" normalizeH="0" baseline="0" noProof="0" smtClean="0">
                <a:ln>
                  <a:noFill/>
                </a:ln>
                <a:solidFill>
                  <a:prstClr val="white">
                    <a:lumMod val="95000"/>
                  </a:prstClr>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prstClr val="white">
                  <a:lumMod val="95000"/>
                </a:prstClr>
              </a:solidFill>
              <a:effectLst/>
              <a:uLnTx/>
              <a:uFillTx/>
              <a:latin typeface="Lato" panose="020F0502020204030203" pitchFamily="34" charset="0"/>
              <a:ea typeface="+mn-ea"/>
              <a:cs typeface="+mn-cs"/>
            </a:endParaRPr>
          </a:p>
        </p:txBody>
      </p:sp>
      <p:sp>
        <p:nvSpPr>
          <p:cNvPr id="6" name="Title 1">
            <a:extLst>
              <a:ext uri="{FF2B5EF4-FFF2-40B4-BE49-F238E27FC236}">
                <a16:creationId xmlns:a16="http://schemas.microsoft.com/office/drawing/2014/main" id="{E1FB5545-FCF8-BC2D-FA02-4EC293018C93}"/>
              </a:ext>
            </a:extLst>
          </p:cNvPr>
          <p:cNvSpPr>
            <a:spLocks noGrp="1"/>
          </p:cNvSpPr>
          <p:nvPr>
            <p:ph type="title"/>
          </p:nvPr>
        </p:nvSpPr>
        <p:spPr>
          <a:xfrm>
            <a:off x="2098163" y="423127"/>
            <a:ext cx="7886700" cy="574212"/>
          </a:xfrm>
        </p:spPr>
        <p:txBody>
          <a:bodyPr>
            <a:noAutofit/>
          </a:bodyPr>
          <a:lstStyle/>
          <a:p>
            <a:r>
              <a:rPr lang="en-US" sz="3600" dirty="0"/>
              <a:t>WMO Information System (WIS 2.0)</a:t>
            </a:r>
          </a:p>
        </p:txBody>
      </p:sp>
      <p:pic>
        <p:nvPicPr>
          <p:cNvPr id="7" name="Picture 2" descr="Image result for ietf logo">
            <a:extLst>
              <a:ext uri="{FF2B5EF4-FFF2-40B4-BE49-F238E27FC236}">
                <a16:creationId xmlns:a16="http://schemas.microsoft.com/office/drawing/2014/main" id="{C8D3CBF5-40AA-314B-CC4A-BE9924C1B9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214" y="4475479"/>
            <a:ext cx="769484" cy="410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w3c logo">
            <a:extLst>
              <a:ext uri="{FF2B5EF4-FFF2-40B4-BE49-F238E27FC236}">
                <a16:creationId xmlns:a16="http://schemas.microsoft.com/office/drawing/2014/main" id="{5654CB38-B9A2-18E2-0164-E4848DC890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2764" y="4185106"/>
            <a:ext cx="602819" cy="410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oorGML OGC">
            <a:extLst>
              <a:ext uri="{FF2B5EF4-FFF2-40B4-BE49-F238E27FC236}">
                <a16:creationId xmlns:a16="http://schemas.microsoft.com/office/drawing/2014/main" id="{D9A3A23C-2E65-9B71-FF22-8271EED6E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163" y="3548623"/>
            <a:ext cx="874840" cy="440189"/>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119;gbe90d9cf2c_12_0">
            <a:extLst>
              <a:ext uri="{FF2B5EF4-FFF2-40B4-BE49-F238E27FC236}">
                <a16:creationId xmlns:a16="http://schemas.microsoft.com/office/drawing/2014/main" id="{B0C53AF3-1FC1-57F7-0099-E4ECD35528FC}"/>
              </a:ext>
            </a:extLst>
          </p:cNvPr>
          <p:cNvPicPr preferRelativeResize="0"/>
          <p:nvPr/>
        </p:nvPicPr>
        <p:blipFill rotWithShape="1">
          <a:blip r:embed="rId7">
            <a:alphaModFix/>
          </a:blip>
          <a:srcRect/>
          <a:stretch/>
        </p:blipFill>
        <p:spPr>
          <a:xfrm rot="411341">
            <a:off x="3000458" y="3939349"/>
            <a:ext cx="944966" cy="390333"/>
          </a:xfrm>
          <a:prstGeom prst="rect">
            <a:avLst/>
          </a:prstGeom>
          <a:noFill/>
          <a:ln>
            <a:noFill/>
          </a:ln>
        </p:spPr>
      </p:pic>
      <p:pic>
        <p:nvPicPr>
          <p:cNvPr id="1026" name="Picture 2" descr="4 Ways Cloud Computing Can Save Money | TechnologyAdvice">
            <a:extLst>
              <a:ext uri="{FF2B5EF4-FFF2-40B4-BE49-F238E27FC236}">
                <a16:creationId xmlns:a16="http://schemas.microsoft.com/office/drawing/2014/main" id="{3C6DFBD4-628A-859E-66C5-56EAE7DA70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6436" y="3495741"/>
            <a:ext cx="697260" cy="493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I Integration Quick Start – RunSignup Blog">
            <a:extLst>
              <a:ext uri="{FF2B5EF4-FFF2-40B4-BE49-F238E27FC236}">
                <a16:creationId xmlns:a16="http://schemas.microsoft.com/office/drawing/2014/main" id="{6A498E58-922F-A538-B834-9B579D490F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0008" y="4280219"/>
            <a:ext cx="809966" cy="63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0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7515DC9-5782-44C1-BC2D-59393E157551}"/>
              </a:ext>
            </a:extLst>
          </p:cNvPr>
          <p:cNvSpPr/>
          <p:nvPr/>
        </p:nvSpPr>
        <p:spPr>
          <a:xfrm>
            <a:off x="-55659" y="0"/>
            <a:ext cx="12247659"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WIS2 Implementation T</a:t>
            </a:r>
            <a:r>
              <a:rPr kumimoji="0" lang="en-GB" sz="3200" b="1" i="0" u="none" strike="noStrike" kern="1200" cap="none" spc="0" normalizeH="0" baseline="0" noProof="0" dirty="0" err="1">
                <a:ln>
                  <a:noFill/>
                </a:ln>
                <a:solidFill>
                  <a:prstClr val="white"/>
                </a:solidFill>
                <a:effectLst/>
                <a:uLnTx/>
                <a:uFillTx/>
                <a:latin typeface="Calibri"/>
                <a:ea typeface="+mn-ea"/>
                <a:cs typeface="+mn-cs"/>
              </a:rPr>
              <a:t>imeline</a:t>
            </a:r>
            <a:endParaRPr kumimoji="0" lang="en-CH" sz="32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34E40269-F6DE-23FB-F1D0-86E7E5FAD2AF}"/>
              </a:ext>
            </a:extLst>
          </p:cNvPr>
          <p:cNvGrpSpPr/>
          <p:nvPr/>
        </p:nvGrpSpPr>
        <p:grpSpPr>
          <a:xfrm>
            <a:off x="-199638" y="1171780"/>
            <a:ext cx="11503749" cy="5388046"/>
            <a:chOff x="1343654" y="996602"/>
            <a:chExt cx="11225456" cy="5129320"/>
          </a:xfrm>
        </p:grpSpPr>
        <p:sp>
          <p:nvSpPr>
            <p:cNvPr id="114" name="Freeform: Shape 113">
              <a:extLst>
                <a:ext uri="{FF2B5EF4-FFF2-40B4-BE49-F238E27FC236}">
                  <a16:creationId xmlns:a16="http://schemas.microsoft.com/office/drawing/2014/main" id="{94109716-3083-357E-240F-63D7FFC20693}"/>
                </a:ext>
              </a:extLst>
            </p:cNvPr>
            <p:cNvSpPr/>
            <p:nvPr/>
          </p:nvSpPr>
          <p:spPr>
            <a:xfrm rot="16200000">
              <a:off x="3834302" y="2330318"/>
              <a:ext cx="5124420" cy="2459394"/>
            </a:xfrm>
            <a:custGeom>
              <a:avLst/>
              <a:gdLst>
                <a:gd name="connsiteX0" fmla="*/ 0 w 2333996"/>
                <a:gd name="connsiteY0" fmla="*/ 116700 h 5124419"/>
                <a:gd name="connsiteX1" fmla="*/ 116700 w 2333996"/>
                <a:gd name="connsiteY1" fmla="*/ 0 h 5124419"/>
                <a:gd name="connsiteX2" fmla="*/ 2217296 w 2333996"/>
                <a:gd name="connsiteY2" fmla="*/ 0 h 5124419"/>
                <a:gd name="connsiteX3" fmla="*/ 2333996 w 2333996"/>
                <a:gd name="connsiteY3" fmla="*/ 116700 h 5124419"/>
                <a:gd name="connsiteX4" fmla="*/ 2333996 w 2333996"/>
                <a:gd name="connsiteY4" fmla="*/ 5007719 h 5124419"/>
                <a:gd name="connsiteX5" fmla="*/ 2217296 w 2333996"/>
                <a:gd name="connsiteY5" fmla="*/ 5124419 h 5124419"/>
                <a:gd name="connsiteX6" fmla="*/ 116700 w 2333996"/>
                <a:gd name="connsiteY6" fmla="*/ 5124419 h 5124419"/>
                <a:gd name="connsiteX7" fmla="*/ 0 w 2333996"/>
                <a:gd name="connsiteY7" fmla="*/ 5007719 h 5124419"/>
                <a:gd name="connsiteX8" fmla="*/ 0 w 2333996"/>
                <a:gd name="connsiteY8" fmla="*/ 116700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996" h="5124419">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29231" tIns="6836" rIns="78837" bIns="1874034" numCol="1" spcCol="1270" anchor="t"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rgbClr val="4BACC6">
                      <a:lumMod val="50000"/>
                    </a:srgbClr>
                  </a:solidFill>
                  <a:effectLst/>
                  <a:uLnTx/>
                  <a:uFillTx/>
                  <a:latin typeface="Arial" panose="020B0604020202020204"/>
                  <a:ea typeface="+mn-ea"/>
                  <a:cs typeface="+mn-cs"/>
                </a:rPr>
                <a:t>2024</a:t>
              </a:r>
              <a:endParaRPr kumimoji="0" lang="en-CH" sz="2400" b="0" i="0" u="none" strike="noStrike" kern="0" cap="none" spc="0" normalizeH="0" baseline="0" noProof="0" dirty="0">
                <a:ln/>
                <a:solidFill>
                  <a:srgbClr val="4BACC6">
                    <a:lumMod val="50000"/>
                  </a:srgbClr>
                </a:solidFill>
                <a:effectLst/>
                <a:uLnTx/>
                <a:uFillTx/>
                <a:latin typeface="Arial" panose="020B0604020202020204"/>
                <a:ea typeface="+mn-ea"/>
                <a:cs typeface="+mn-cs"/>
              </a:endParaRPr>
            </a:p>
          </p:txBody>
        </p:sp>
        <p:sp>
          <p:nvSpPr>
            <p:cNvPr id="116" name="Freeform: Shape 115">
              <a:extLst>
                <a:ext uri="{FF2B5EF4-FFF2-40B4-BE49-F238E27FC236}">
                  <a16:creationId xmlns:a16="http://schemas.microsoft.com/office/drawing/2014/main" id="{D9742FA7-2F18-110A-6F2F-838A52B8999E}"/>
                </a:ext>
              </a:extLst>
            </p:cNvPr>
            <p:cNvSpPr/>
            <p:nvPr/>
          </p:nvSpPr>
          <p:spPr>
            <a:xfrm>
              <a:off x="1343654" y="997862"/>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36000" bIns="0" numCol="1" spcCol="1270" anchor="t"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9BBB59">
                    <a:lumMod val="75000"/>
                  </a:srgbClr>
                </a:solidFill>
                <a:effectLst/>
                <a:uLnTx/>
                <a:uFillTx/>
                <a:latin typeface="Arial" panose="020B0604020202020204"/>
                <a:ea typeface="+mn-ea"/>
                <a:cs typeface="+mn-cs"/>
              </a:endParaRPr>
            </a:p>
          </p:txBody>
        </p:sp>
        <p:sp>
          <p:nvSpPr>
            <p:cNvPr id="117" name="Freeform: Shape 116">
              <a:extLst>
                <a:ext uri="{FF2B5EF4-FFF2-40B4-BE49-F238E27FC236}">
                  <a16:creationId xmlns:a16="http://schemas.microsoft.com/office/drawing/2014/main" id="{DB8C9222-F1E3-AFAE-11BC-67388BBE3E87}"/>
                </a:ext>
              </a:extLst>
            </p:cNvPr>
            <p:cNvSpPr/>
            <p:nvPr/>
          </p:nvSpPr>
          <p:spPr>
            <a:xfrm rot="16200000">
              <a:off x="1327070" y="2334017"/>
              <a:ext cx="5124419" cy="2459391"/>
            </a:xfrm>
            <a:custGeom>
              <a:avLst/>
              <a:gdLst>
                <a:gd name="connsiteX0" fmla="*/ 0 w 2333996"/>
                <a:gd name="connsiteY0" fmla="*/ 116700 h 5124419"/>
                <a:gd name="connsiteX1" fmla="*/ 116700 w 2333996"/>
                <a:gd name="connsiteY1" fmla="*/ 0 h 5124419"/>
                <a:gd name="connsiteX2" fmla="*/ 2217296 w 2333996"/>
                <a:gd name="connsiteY2" fmla="*/ 0 h 5124419"/>
                <a:gd name="connsiteX3" fmla="*/ 2333996 w 2333996"/>
                <a:gd name="connsiteY3" fmla="*/ 116700 h 5124419"/>
                <a:gd name="connsiteX4" fmla="*/ 2333996 w 2333996"/>
                <a:gd name="connsiteY4" fmla="*/ 5007719 h 5124419"/>
                <a:gd name="connsiteX5" fmla="*/ 2217296 w 2333996"/>
                <a:gd name="connsiteY5" fmla="*/ 5124419 h 5124419"/>
                <a:gd name="connsiteX6" fmla="*/ 116700 w 2333996"/>
                <a:gd name="connsiteY6" fmla="*/ 5124419 h 5124419"/>
                <a:gd name="connsiteX7" fmla="*/ 0 w 2333996"/>
                <a:gd name="connsiteY7" fmla="*/ 5007719 h 5124419"/>
                <a:gd name="connsiteX8" fmla="*/ 0 w 2333996"/>
                <a:gd name="connsiteY8" fmla="*/ 116700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3996" h="5124419">
                  <a:moveTo>
                    <a:pt x="2280843" y="1"/>
                  </a:moveTo>
                  <a:cubicBezTo>
                    <a:pt x="2310199" y="1"/>
                    <a:pt x="2333996" y="114714"/>
                    <a:pt x="2333996" y="256222"/>
                  </a:cubicBezTo>
                  <a:lnTo>
                    <a:pt x="2333996" y="4868197"/>
                  </a:lnTo>
                  <a:cubicBezTo>
                    <a:pt x="2333996" y="5009705"/>
                    <a:pt x="2310199" y="5124418"/>
                    <a:pt x="2280843" y="5124418"/>
                  </a:cubicBezTo>
                  <a:lnTo>
                    <a:pt x="53153" y="5124418"/>
                  </a:lnTo>
                  <a:cubicBezTo>
                    <a:pt x="23797" y="5124418"/>
                    <a:pt x="0" y="5009705"/>
                    <a:pt x="0" y="4868197"/>
                  </a:cubicBezTo>
                  <a:lnTo>
                    <a:pt x="0" y="256222"/>
                  </a:lnTo>
                  <a:cubicBezTo>
                    <a:pt x="0" y="114714"/>
                    <a:pt x="23797" y="1"/>
                    <a:pt x="53153" y="1"/>
                  </a:cubicBezTo>
                  <a:lnTo>
                    <a:pt x="2280843"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29231" tIns="6836" rIns="78837" bIns="1874034" numCol="1" spcCol="1270" anchor="t"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rgbClr val="4BACC6">
                      <a:lumMod val="50000"/>
                    </a:srgbClr>
                  </a:solidFill>
                  <a:effectLst/>
                  <a:uLnTx/>
                  <a:uFillTx/>
                  <a:latin typeface="Arial" panose="020B0604020202020204"/>
                  <a:ea typeface="+mn-ea"/>
                  <a:cs typeface="+mn-cs"/>
                </a:rPr>
                <a:t>2023</a:t>
              </a:r>
              <a:endParaRPr kumimoji="0" lang="en-CH" sz="2400" b="0" i="0" u="none" strike="noStrike" kern="0" cap="none" spc="0" normalizeH="0" baseline="0" noProof="0" dirty="0">
                <a:ln/>
                <a:solidFill>
                  <a:srgbClr val="4BACC6">
                    <a:lumMod val="50000"/>
                  </a:srgbClr>
                </a:solidFill>
                <a:effectLst/>
                <a:uLnTx/>
                <a:uFillTx/>
                <a:latin typeface="Arial" panose="020B0604020202020204"/>
                <a:ea typeface="+mn-ea"/>
                <a:cs typeface="+mn-cs"/>
              </a:endParaRPr>
            </a:p>
          </p:txBody>
        </p:sp>
        <p:sp>
          <p:nvSpPr>
            <p:cNvPr id="118" name="Flowchart: Extract 117">
              <a:extLst>
                <a:ext uri="{FF2B5EF4-FFF2-40B4-BE49-F238E27FC236}">
                  <a16:creationId xmlns:a16="http://schemas.microsoft.com/office/drawing/2014/main" id="{532A0926-CA35-CA13-05D8-CFF1C46A8CB0}"/>
                </a:ext>
              </a:extLst>
            </p:cNvPr>
            <p:cNvSpPr/>
            <p:nvPr/>
          </p:nvSpPr>
          <p:spPr>
            <a:xfrm rot="5400000">
              <a:off x="3203379" y="3461399"/>
              <a:ext cx="411787" cy="350099"/>
            </a:xfrm>
            <a:prstGeom prst="flowChartExtract">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19" name="Freeform: Shape 118">
              <a:extLst>
                <a:ext uri="{FF2B5EF4-FFF2-40B4-BE49-F238E27FC236}">
                  <a16:creationId xmlns:a16="http://schemas.microsoft.com/office/drawing/2014/main" id="{443EAACE-8EBD-163A-7E5B-B6F284CAE9E4}"/>
                </a:ext>
              </a:extLst>
            </p:cNvPr>
            <p:cNvSpPr/>
            <p:nvPr/>
          </p:nvSpPr>
          <p:spPr>
            <a:xfrm>
              <a:off x="3696626" y="996602"/>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4BACC6">
                    <a:lumMod val="75000"/>
                  </a:srgbClr>
                </a:solidFill>
                <a:effectLst/>
                <a:uLnTx/>
                <a:uFillTx/>
                <a:latin typeface="Arial" panose="020B0604020202020204"/>
                <a:ea typeface="+mn-ea"/>
                <a:cs typeface="+mn-cs"/>
              </a:endParaRPr>
            </a:p>
          </p:txBody>
        </p:sp>
        <p:sp>
          <p:nvSpPr>
            <p:cNvPr id="120" name="Freeform: Shape 119">
              <a:extLst>
                <a:ext uri="{FF2B5EF4-FFF2-40B4-BE49-F238E27FC236}">
                  <a16:creationId xmlns:a16="http://schemas.microsoft.com/office/drawing/2014/main" id="{3C5AC554-8EF5-6DDF-109C-DABAC2C5F287}"/>
                </a:ext>
              </a:extLst>
            </p:cNvPr>
            <p:cNvSpPr/>
            <p:nvPr/>
          </p:nvSpPr>
          <p:spPr>
            <a:xfrm>
              <a:off x="6045746" y="997806"/>
              <a:ext cx="1738827" cy="5124419"/>
            </a:xfrm>
            <a:custGeom>
              <a:avLst/>
              <a:gdLst>
                <a:gd name="connsiteX0" fmla="*/ 0 w 1738827"/>
                <a:gd name="connsiteY0" fmla="*/ 0 h 5124419"/>
                <a:gd name="connsiteX1" fmla="*/ 1738827 w 1738827"/>
                <a:gd name="connsiteY1" fmla="*/ 0 h 5124419"/>
                <a:gd name="connsiteX2" fmla="*/ 1738827 w 1738827"/>
                <a:gd name="connsiteY2" fmla="*/ 5124419 h 5124419"/>
                <a:gd name="connsiteX3" fmla="*/ 0 w 1738827"/>
                <a:gd name="connsiteY3" fmla="*/ 5124419 h 5124419"/>
                <a:gd name="connsiteX4" fmla="*/ 0 w 1738827"/>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827" h="5124419">
                  <a:moveTo>
                    <a:pt x="0" y="0"/>
                  </a:moveTo>
                  <a:lnTo>
                    <a:pt x="1738827" y="0"/>
                  </a:lnTo>
                  <a:lnTo>
                    <a:pt x="1738827"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8064A2">
                    <a:lumMod val="75000"/>
                  </a:srgbClr>
                </a:solidFill>
                <a:effectLst/>
                <a:uLnTx/>
                <a:uFillTx/>
                <a:latin typeface="Arial" panose="020B0604020202020204"/>
                <a:ea typeface="+mn-ea"/>
                <a:cs typeface="+mn-cs"/>
              </a:endParaRPr>
            </a:p>
          </p:txBody>
        </p:sp>
        <p:sp>
          <p:nvSpPr>
            <p:cNvPr id="121" name="Freeform: Shape 120">
              <a:extLst>
                <a:ext uri="{FF2B5EF4-FFF2-40B4-BE49-F238E27FC236}">
                  <a16:creationId xmlns:a16="http://schemas.microsoft.com/office/drawing/2014/main" id="{F86FDFB2-66D8-3E98-95EE-20F01573168D}"/>
                </a:ext>
              </a:extLst>
            </p:cNvPr>
            <p:cNvSpPr/>
            <p:nvPr/>
          </p:nvSpPr>
          <p:spPr>
            <a:xfrm rot="16200000">
              <a:off x="7558976" y="1115558"/>
              <a:ext cx="5124419" cy="4895848"/>
            </a:xfrm>
            <a:custGeom>
              <a:avLst/>
              <a:gdLst>
                <a:gd name="connsiteX0" fmla="*/ 0 w 3682625"/>
                <a:gd name="connsiteY0" fmla="*/ 184131 h 5124419"/>
                <a:gd name="connsiteX1" fmla="*/ 184131 w 3682625"/>
                <a:gd name="connsiteY1" fmla="*/ 0 h 5124419"/>
                <a:gd name="connsiteX2" fmla="*/ 3498494 w 3682625"/>
                <a:gd name="connsiteY2" fmla="*/ 0 h 5124419"/>
                <a:gd name="connsiteX3" fmla="*/ 3682625 w 3682625"/>
                <a:gd name="connsiteY3" fmla="*/ 184131 h 5124419"/>
                <a:gd name="connsiteX4" fmla="*/ 3682625 w 3682625"/>
                <a:gd name="connsiteY4" fmla="*/ 4940288 h 5124419"/>
                <a:gd name="connsiteX5" fmla="*/ 3498494 w 3682625"/>
                <a:gd name="connsiteY5" fmla="*/ 5124419 h 5124419"/>
                <a:gd name="connsiteX6" fmla="*/ 184131 w 3682625"/>
                <a:gd name="connsiteY6" fmla="*/ 5124419 h 5124419"/>
                <a:gd name="connsiteX7" fmla="*/ 0 w 3682625"/>
                <a:gd name="connsiteY7" fmla="*/ 4940288 h 5124419"/>
                <a:gd name="connsiteX8" fmla="*/ 0 w 3682625"/>
                <a:gd name="connsiteY8" fmla="*/ 184131 h 512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625" h="5124419">
                  <a:moveTo>
                    <a:pt x="3550300" y="1"/>
                  </a:moveTo>
                  <a:cubicBezTo>
                    <a:pt x="3623381" y="1"/>
                    <a:pt x="3682625" y="114714"/>
                    <a:pt x="3682625" y="256221"/>
                  </a:cubicBezTo>
                  <a:lnTo>
                    <a:pt x="3682625" y="4868198"/>
                  </a:lnTo>
                  <a:cubicBezTo>
                    <a:pt x="3682625" y="5009705"/>
                    <a:pt x="3623381" y="5124418"/>
                    <a:pt x="3550300" y="5124418"/>
                  </a:cubicBezTo>
                  <a:lnTo>
                    <a:pt x="132325" y="5124418"/>
                  </a:lnTo>
                  <a:cubicBezTo>
                    <a:pt x="59244" y="5124418"/>
                    <a:pt x="0" y="5009705"/>
                    <a:pt x="0" y="4868198"/>
                  </a:cubicBezTo>
                  <a:lnTo>
                    <a:pt x="0" y="256221"/>
                  </a:lnTo>
                  <a:cubicBezTo>
                    <a:pt x="0" y="114714"/>
                    <a:pt x="59244" y="1"/>
                    <a:pt x="132325" y="1"/>
                  </a:cubicBezTo>
                  <a:lnTo>
                    <a:pt x="3550300" y="1"/>
                  </a:lnTo>
                  <a:close/>
                </a:path>
              </a:pathLst>
            </a:cu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txBody>
            <a:bodyPr spcFirstLastPara="0" vert="horz" wrap="square" lIns="933181" tIns="10787" rIns="82787" bIns="2956886" numCol="1" spcCol="1270" anchor="t" anchorCtr="0">
              <a:noAutofit/>
            </a:bodyPr>
            <a:lstStyle/>
            <a:p>
              <a:pPr marL="0" marR="0" lvl="0" indent="0" algn="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solidFill>
                    <a:sysClr val="windowText" lastClr="000000">
                      <a:hueOff val="0"/>
                      <a:satOff val="0"/>
                      <a:lumOff val="0"/>
                      <a:alphaOff val="0"/>
                    </a:sysClr>
                  </a:solidFill>
                  <a:effectLst/>
                  <a:uLnTx/>
                  <a:uFillTx/>
                  <a:latin typeface="Arial" panose="020B0604020202020204"/>
                  <a:ea typeface="+mn-ea"/>
                  <a:cs typeface="+mn-cs"/>
                </a:rPr>
                <a:t>2025</a:t>
              </a:r>
              <a:endParaRPr kumimoji="0" lang="en-CH" sz="2400" b="0" i="0" u="none" strike="noStrike" kern="0" cap="none" spc="0" normalizeH="0" baseline="0" noProof="0" dirty="0">
                <a:ln/>
                <a:solidFill>
                  <a:sysClr val="windowText" lastClr="000000">
                    <a:hueOff val="0"/>
                    <a:satOff val="0"/>
                    <a:lumOff val="0"/>
                    <a:alphaOff val="0"/>
                  </a:sysClr>
                </a:solidFill>
                <a:effectLst/>
                <a:uLnTx/>
                <a:uFillTx/>
                <a:latin typeface="Arial" panose="020B0604020202020204"/>
                <a:ea typeface="+mn-ea"/>
                <a:cs typeface="+mn-cs"/>
              </a:endParaRPr>
            </a:p>
          </p:txBody>
        </p:sp>
        <p:sp>
          <p:nvSpPr>
            <p:cNvPr id="122" name="Flowchart: Extract 121">
              <a:extLst>
                <a:ext uri="{FF2B5EF4-FFF2-40B4-BE49-F238E27FC236}">
                  <a16:creationId xmlns:a16="http://schemas.microsoft.com/office/drawing/2014/main" id="{90CC8BBD-A043-7014-7356-179C5A58E1FC}"/>
                </a:ext>
              </a:extLst>
            </p:cNvPr>
            <p:cNvSpPr/>
            <p:nvPr/>
          </p:nvSpPr>
          <p:spPr>
            <a:xfrm rot="5400000">
              <a:off x="7889613" y="3461643"/>
              <a:ext cx="411787" cy="350099"/>
            </a:xfrm>
            <a:prstGeom prst="flowChartExtract">
              <a:avLst/>
            </a:prstGeom>
            <a:gradFill rotWithShape="0">
              <a:gsLst>
                <a:gs pos="0">
                  <a:sysClr val="window" lastClr="FFFFFF">
                    <a:hueOff val="0"/>
                    <a:satOff val="0"/>
                    <a:lumOff val="0"/>
                    <a:alphaOff val="0"/>
                    <a:tint val="50000"/>
                    <a:satMod val="300000"/>
                  </a:sysClr>
                </a:gs>
                <a:gs pos="35000">
                  <a:sysClr val="window" lastClr="FFFFFF">
                    <a:hueOff val="0"/>
                    <a:satOff val="0"/>
                    <a:lumOff val="0"/>
                    <a:alphaOff val="0"/>
                    <a:tint val="37000"/>
                    <a:satMod val="300000"/>
                  </a:sysClr>
                </a:gs>
                <a:gs pos="100000">
                  <a:sysClr val="window" lastClr="FFFFFF">
                    <a:hueOff val="0"/>
                    <a:satOff val="0"/>
                    <a:lumOff val="0"/>
                    <a:alphaOff val="0"/>
                    <a:tint val="15000"/>
                    <a:satMod val="350000"/>
                  </a:sysClr>
                </a:gs>
              </a:gsLst>
              <a:lin ang="16200000" scaled="1"/>
            </a:gradFill>
            <a:ln w="9525" cap="flat" cmpd="sng" algn="ctr">
              <a:no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23" name="Freeform: Shape 122">
              <a:extLst>
                <a:ext uri="{FF2B5EF4-FFF2-40B4-BE49-F238E27FC236}">
                  <a16:creationId xmlns:a16="http://schemas.microsoft.com/office/drawing/2014/main" id="{75ACFCA8-D508-61B2-712E-6491C84C5204}"/>
                </a:ext>
              </a:extLst>
            </p:cNvPr>
            <p:cNvSpPr/>
            <p:nvPr/>
          </p:nvSpPr>
          <p:spPr>
            <a:xfrm>
              <a:off x="8560842" y="996602"/>
              <a:ext cx="2743556" cy="5124419"/>
            </a:xfrm>
            <a:custGeom>
              <a:avLst/>
              <a:gdLst>
                <a:gd name="connsiteX0" fmla="*/ 0 w 2743556"/>
                <a:gd name="connsiteY0" fmla="*/ 0 h 5124419"/>
                <a:gd name="connsiteX1" fmla="*/ 2743556 w 2743556"/>
                <a:gd name="connsiteY1" fmla="*/ 0 h 5124419"/>
                <a:gd name="connsiteX2" fmla="*/ 2743556 w 2743556"/>
                <a:gd name="connsiteY2" fmla="*/ 5124419 h 5124419"/>
                <a:gd name="connsiteX3" fmla="*/ 0 w 2743556"/>
                <a:gd name="connsiteY3" fmla="*/ 5124419 h 5124419"/>
                <a:gd name="connsiteX4" fmla="*/ 0 w 2743556"/>
                <a:gd name="connsiteY4" fmla="*/ 0 h 512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556" h="5124419">
                  <a:moveTo>
                    <a:pt x="0" y="0"/>
                  </a:moveTo>
                  <a:lnTo>
                    <a:pt x="2743556" y="0"/>
                  </a:lnTo>
                  <a:lnTo>
                    <a:pt x="2743556" y="5124419"/>
                  </a:lnTo>
                  <a:lnTo>
                    <a:pt x="0" y="5124419"/>
                  </a:lnTo>
                  <a:lnTo>
                    <a:pt x="0" y="0"/>
                  </a:lnTo>
                  <a:close/>
                </a:path>
              </a:pathLst>
            </a:custGeom>
            <a:noFill/>
            <a:ln>
              <a:noFill/>
            </a:ln>
            <a:effectLst>
              <a:outerShdw blurRad="40000" dist="20000" dir="5400000" rotWithShape="0">
                <a:srgbClr val="000000">
                  <a:alpha val="38000"/>
                </a:srgbClr>
              </a:outerShdw>
            </a:effectLst>
            <a:scene3d>
              <a:camera prst="orthographicFront"/>
              <a:lightRig rig="flat" dir="t"/>
            </a:scene3d>
            <a:sp3d/>
          </p:spPr>
          <p:txBody>
            <a:bodyPr spcFirstLastPara="0" vert="horz" wrap="square" lIns="0" tIns="180000" rIns="0" bIns="0" numCol="1" spcCol="1270" anchor="t"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CH" sz="2200" b="1" i="0" u="none" strike="noStrike" kern="0" cap="none" spc="0" normalizeH="0" baseline="0" noProof="0">
                <a:ln/>
                <a:solidFill>
                  <a:srgbClr val="F79646">
                    <a:lumMod val="75000"/>
                  </a:srgbClr>
                </a:solidFill>
                <a:effectLst/>
                <a:uLnTx/>
                <a:uFillTx/>
                <a:latin typeface="Arial" panose="020B0604020202020204"/>
                <a:ea typeface="+mn-ea"/>
                <a:cs typeface="+mn-cs"/>
              </a:endParaRPr>
            </a:p>
          </p:txBody>
        </p:sp>
      </p:grpSp>
      <p:sp>
        <p:nvSpPr>
          <p:cNvPr id="4" name="Rounded Rectangle 5">
            <a:extLst>
              <a:ext uri="{FF2B5EF4-FFF2-40B4-BE49-F238E27FC236}">
                <a16:creationId xmlns:a16="http://schemas.microsoft.com/office/drawing/2014/main" id="{097B0E73-1A31-0949-534D-ACB85E10746A}"/>
              </a:ext>
            </a:extLst>
          </p:cNvPr>
          <p:cNvSpPr/>
          <p:nvPr/>
        </p:nvSpPr>
        <p:spPr>
          <a:xfrm>
            <a:off x="1380733" y="1975734"/>
            <a:ext cx="1308157"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Pilot </a:t>
            </a: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Broker</a:t>
            </a:r>
          </a:p>
        </p:txBody>
      </p:sp>
      <p:sp>
        <p:nvSpPr>
          <p:cNvPr id="5" name="Rounded Rectangle 6">
            <a:extLst>
              <a:ext uri="{FF2B5EF4-FFF2-40B4-BE49-F238E27FC236}">
                <a16:creationId xmlns:a16="http://schemas.microsoft.com/office/drawing/2014/main" id="{F8890A78-F1F3-F2C0-6EDF-9D2E9D21B00E}"/>
              </a:ext>
            </a:extLst>
          </p:cNvPr>
          <p:cNvSpPr/>
          <p:nvPr/>
        </p:nvSpPr>
        <p:spPr>
          <a:xfrm>
            <a:off x="1391517" y="2486226"/>
            <a:ext cx="1308157"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Pilot </a:t>
            </a: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Cache</a:t>
            </a:r>
          </a:p>
        </p:txBody>
      </p:sp>
      <p:sp>
        <p:nvSpPr>
          <p:cNvPr id="7" name="Rounded Rectangle 7">
            <a:extLst>
              <a:ext uri="{FF2B5EF4-FFF2-40B4-BE49-F238E27FC236}">
                <a16:creationId xmlns:a16="http://schemas.microsoft.com/office/drawing/2014/main" id="{FABE0ACE-0766-71C1-EBD0-EAB8622735B8}"/>
              </a:ext>
            </a:extLst>
          </p:cNvPr>
          <p:cNvSpPr/>
          <p:nvPr/>
        </p:nvSpPr>
        <p:spPr>
          <a:xfrm>
            <a:off x="1392632" y="3013831"/>
            <a:ext cx="1307042" cy="424768"/>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Pilot </a:t>
            </a: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Discovery Catalogue</a:t>
            </a:r>
          </a:p>
        </p:txBody>
      </p:sp>
      <p:sp>
        <p:nvSpPr>
          <p:cNvPr id="13" name="Rounded Rectangle 174">
            <a:extLst>
              <a:ext uri="{FF2B5EF4-FFF2-40B4-BE49-F238E27FC236}">
                <a16:creationId xmlns:a16="http://schemas.microsoft.com/office/drawing/2014/main" id="{5D9CFCEC-44C6-A9C1-F871-1679EA26F36F}"/>
              </a:ext>
            </a:extLst>
          </p:cNvPr>
          <p:cNvSpPr/>
          <p:nvPr/>
        </p:nvSpPr>
        <p:spPr>
          <a:xfrm>
            <a:off x="1738019" y="4451457"/>
            <a:ext cx="7795227" cy="363425"/>
          </a:xfrm>
          <a:prstGeom prst="roundRect">
            <a:avLst/>
          </a:prstGeom>
          <a:solidFill>
            <a:srgbClr val="4BACC6">
              <a:lumMod val="40000"/>
              <a:lumOff val="6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Workshops and training</a:t>
            </a:r>
            <a:endParaRPr kumimoji="0" lang="en-CH" sz="12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endParaRPr>
          </a:p>
        </p:txBody>
      </p:sp>
      <p:sp>
        <p:nvSpPr>
          <p:cNvPr id="15" name="Rounded Rectangle 166">
            <a:extLst>
              <a:ext uri="{FF2B5EF4-FFF2-40B4-BE49-F238E27FC236}">
                <a16:creationId xmlns:a16="http://schemas.microsoft.com/office/drawing/2014/main" id="{2ED46454-352A-29BC-BBE9-8AF2175E35F1}"/>
              </a:ext>
            </a:extLst>
          </p:cNvPr>
          <p:cNvSpPr/>
          <p:nvPr/>
        </p:nvSpPr>
        <p:spPr>
          <a:xfrm>
            <a:off x="4119699" y="1931795"/>
            <a:ext cx="1652306" cy="424768"/>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Pre-oper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Brokers</a:t>
            </a:r>
          </a:p>
        </p:txBody>
      </p:sp>
      <p:sp>
        <p:nvSpPr>
          <p:cNvPr id="16" name="Rounded Rectangle 169">
            <a:extLst>
              <a:ext uri="{FF2B5EF4-FFF2-40B4-BE49-F238E27FC236}">
                <a16:creationId xmlns:a16="http://schemas.microsoft.com/office/drawing/2014/main" id="{B506F8F3-6285-FF00-CE29-431C74962C02}"/>
              </a:ext>
            </a:extLst>
          </p:cNvPr>
          <p:cNvSpPr/>
          <p:nvPr/>
        </p:nvSpPr>
        <p:spPr>
          <a:xfrm>
            <a:off x="4119697" y="2450191"/>
            <a:ext cx="1652307" cy="424768"/>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Pre-oper </a:t>
            </a:r>
            <a:r>
              <a:rPr kumimoji="0" lang="en-CH" sz="700" b="1" i="0" u="none" strike="noStrike" kern="0" cap="none" spc="0" normalizeH="0" baseline="0" noProof="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Caches</a:t>
            </a:r>
          </a:p>
        </p:txBody>
      </p:sp>
      <p:sp>
        <p:nvSpPr>
          <p:cNvPr id="17" name="Rounded Rectangle 173">
            <a:extLst>
              <a:ext uri="{FF2B5EF4-FFF2-40B4-BE49-F238E27FC236}">
                <a16:creationId xmlns:a16="http://schemas.microsoft.com/office/drawing/2014/main" id="{65927AA0-F61F-B478-BF21-0C290D0684AE}"/>
              </a:ext>
            </a:extLst>
          </p:cNvPr>
          <p:cNvSpPr/>
          <p:nvPr/>
        </p:nvSpPr>
        <p:spPr>
          <a:xfrm>
            <a:off x="4109239" y="3016666"/>
            <a:ext cx="1684369" cy="553256"/>
          </a:xfrm>
          <a:prstGeom prst="roundRect">
            <a:avLst/>
          </a:prstGeom>
          <a:solidFill>
            <a:srgbClr val="8064A2">
              <a:lumMod val="20000"/>
              <a:lumOff val="8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Pre-</a:t>
            </a:r>
            <a:r>
              <a:rPr kumimoji="0" lang="en-US" sz="700" b="1" i="0" u="none" strike="noStrike" kern="0" cap="none" spc="0" normalizeH="0" baseline="0" noProof="0" dirty="0" err="1">
                <a:ln>
                  <a:noFill/>
                </a:ln>
                <a:solidFill>
                  <a:srgbClr val="1F497D">
                    <a:lumMod val="50000"/>
                  </a:srgbClr>
                </a:solidFill>
                <a:effectLst/>
                <a:uLnTx/>
                <a:uFillTx/>
                <a:latin typeface="Verdana" panose="020B0604030504040204" pitchFamily="34" charset="0"/>
                <a:ea typeface="Verdana" panose="020B0604030504040204" pitchFamily="34" charset="0"/>
                <a:cs typeface="+mn-cs"/>
              </a:rPr>
              <a:t>oper</a:t>
            </a: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 </a:t>
            </a: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mn-cs"/>
              </a:rPr>
              <a:t>Global Discovery Catalogue</a:t>
            </a:r>
          </a:p>
        </p:txBody>
      </p:sp>
      <p:sp>
        <p:nvSpPr>
          <p:cNvPr id="19" name="Rounded Rectangle 166">
            <a:extLst>
              <a:ext uri="{FF2B5EF4-FFF2-40B4-BE49-F238E27FC236}">
                <a16:creationId xmlns:a16="http://schemas.microsoft.com/office/drawing/2014/main" id="{BA8E2109-19C7-A634-D22B-07EF75A189D8}"/>
              </a:ext>
            </a:extLst>
          </p:cNvPr>
          <p:cNvSpPr/>
          <p:nvPr/>
        </p:nvSpPr>
        <p:spPr>
          <a:xfrm>
            <a:off x="6612253" y="1937135"/>
            <a:ext cx="1652306" cy="424768"/>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Brokers</a:t>
            </a: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operational</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0" name="Rounded Rectangle 169">
            <a:extLst>
              <a:ext uri="{FF2B5EF4-FFF2-40B4-BE49-F238E27FC236}">
                <a16:creationId xmlns:a16="http://schemas.microsoft.com/office/drawing/2014/main" id="{70E1CB67-0F95-1F9C-6916-EC2BF482D0BE}"/>
              </a:ext>
            </a:extLst>
          </p:cNvPr>
          <p:cNvSpPr/>
          <p:nvPr/>
        </p:nvSpPr>
        <p:spPr>
          <a:xfrm>
            <a:off x="6593540" y="2456521"/>
            <a:ext cx="1652307" cy="424768"/>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Caches</a:t>
            </a: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operational</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Rounded Rectangle 173">
            <a:extLst>
              <a:ext uri="{FF2B5EF4-FFF2-40B4-BE49-F238E27FC236}">
                <a16:creationId xmlns:a16="http://schemas.microsoft.com/office/drawing/2014/main" id="{344DD97C-EDFD-6FCB-022B-6521D8B107DE}"/>
              </a:ext>
            </a:extLst>
          </p:cNvPr>
          <p:cNvSpPr/>
          <p:nvPr/>
        </p:nvSpPr>
        <p:spPr>
          <a:xfrm>
            <a:off x="6574493" y="3009617"/>
            <a:ext cx="1684370" cy="553256"/>
          </a:xfrm>
          <a:prstGeom prst="roundRect">
            <a:avLst/>
          </a:prstGeom>
          <a:solidFill>
            <a:srgbClr val="4F81BD">
              <a:lumMod val="60000"/>
              <a:lumOff val="40000"/>
            </a:srgb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Global Discovery Catalogue</a:t>
            </a:r>
            <a:r>
              <a:rPr kumimoji="0" lang="en-US"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rPr>
              <a:t> operational</a:t>
            </a:r>
            <a:endParaRPr kumimoji="0" lang="en-CH" sz="700" b="1" i="0" u="none" strike="noStrike" kern="0" cap="none" spc="0" normalizeH="0" baseline="0" noProof="0" dirty="0">
              <a:ln>
                <a:noFill/>
              </a:ln>
              <a:solidFill>
                <a:srgbClr val="1F497D">
                  <a:lumMod val="50000"/>
                </a:srgb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TextBox 63">
            <a:extLst>
              <a:ext uri="{FF2B5EF4-FFF2-40B4-BE49-F238E27FC236}">
                <a16:creationId xmlns:a16="http://schemas.microsoft.com/office/drawing/2014/main" id="{5000A514-9315-9FF1-5A40-80AD414F5AAC}"/>
              </a:ext>
            </a:extLst>
          </p:cNvPr>
          <p:cNvSpPr txBox="1"/>
          <p:nvPr/>
        </p:nvSpPr>
        <p:spPr>
          <a:xfrm>
            <a:off x="1600545" y="1231239"/>
            <a:ext cx="165230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BACC6">
                    <a:lumMod val="50000"/>
                  </a:srgbClr>
                </a:solidFill>
                <a:effectLst/>
                <a:uLnTx/>
                <a:uFillTx/>
                <a:latin typeface="Aptos" panose="02110004020202020204"/>
                <a:ea typeface="+mn-ea"/>
                <a:cs typeface="+mn-cs"/>
              </a:rPr>
              <a:t>Pilot Phase</a:t>
            </a:r>
            <a:endParaRPr kumimoji="0" lang="en-CH" sz="2200" b="0" i="0" u="none" strike="noStrike" kern="0" cap="none" spc="0" normalizeH="0" baseline="0" noProof="0" dirty="0">
              <a:ln>
                <a:noFill/>
              </a:ln>
              <a:solidFill>
                <a:srgbClr val="4BACC6">
                  <a:lumMod val="50000"/>
                </a:srgbClr>
              </a:solidFill>
              <a:effectLst/>
              <a:uLnTx/>
              <a:uFillTx/>
              <a:latin typeface="Aptos" panose="02110004020202020204"/>
              <a:ea typeface="+mn-ea"/>
              <a:cs typeface="+mn-cs"/>
            </a:endParaRPr>
          </a:p>
        </p:txBody>
      </p:sp>
      <p:sp>
        <p:nvSpPr>
          <p:cNvPr id="65" name="TextBox 64">
            <a:extLst>
              <a:ext uri="{FF2B5EF4-FFF2-40B4-BE49-F238E27FC236}">
                <a16:creationId xmlns:a16="http://schemas.microsoft.com/office/drawing/2014/main" id="{00F8E2A4-B23F-8E78-DC37-DAC25D112B22}"/>
              </a:ext>
            </a:extLst>
          </p:cNvPr>
          <p:cNvSpPr txBox="1"/>
          <p:nvPr/>
        </p:nvSpPr>
        <p:spPr>
          <a:xfrm>
            <a:off x="4034002" y="1231239"/>
            <a:ext cx="2055749" cy="43088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8064A2">
                    <a:lumMod val="75000"/>
                  </a:srgbClr>
                </a:solidFill>
                <a:effectLst/>
                <a:uLnTx/>
                <a:uFillTx/>
                <a:latin typeface="Aptos" panose="02110004020202020204"/>
                <a:ea typeface="+mn-ea"/>
                <a:cs typeface="+mn-cs"/>
              </a:rPr>
              <a:t>Pre-operational</a:t>
            </a:r>
            <a:endParaRPr kumimoji="0" lang="en-CH" sz="2200" b="0" i="0" u="none" strike="noStrike" kern="0" cap="none" spc="0" normalizeH="0" baseline="0" noProof="0" dirty="0">
              <a:ln>
                <a:noFill/>
              </a:ln>
              <a:solidFill>
                <a:srgbClr val="8064A2">
                  <a:lumMod val="75000"/>
                </a:srgbClr>
              </a:solidFill>
              <a:effectLst/>
              <a:uLnTx/>
              <a:uFillTx/>
              <a:latin typeface="Aptos" panose="02110004020202020204"/>
              <a:ea typeface="+mn-ea"/>
              <a:cs typeface="+mn-cs"/>
            </a:endParaRPr>
          </a:p>
        </p:txBody>
      </p:sp>
      <p:sp>
        <p:nvSpPr>
          <p:cNvPr id="66" name="TextBox 65">
            <a:extLst>
              <a:ext uri="{FF2B5EF4-FFF2-40B4-BE49-F238E27FC236}">
                <a16:creationId xmlns:a16="http://schemas.microsoft.com/office/drawing/2014/main" id="{E91AC8A7-6075-56CD-C8B6-1C85AE2E78AB}"/>
              </a:ext>
            </a:extLst>
          </p:cNvPr>
          <p:cNvSpPr txBox="1"/>
          <p:nvPr/>
        </p:nvSpPr>
        <p:spPr>
          <a:xfrm>
            <a:off x="6588246" y="1279400"/>
            <a:ext cx="20285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F81BD">
                    <a:lumMod val="50000"/>
                  </a:srgbClr>
                </a:solidFill>
                <a:effectLst/>
                <a:uLnTx/>
                <a:uFillTx/>
                <a:latin typeface="Aptos" panose="02110004020202020204"/>
                <a:ea typeface="+mn-ea"/>
                <a:cs typeface="+mn-cs"/>
              </a:rPr>
              <a:t>Operational</a:t>
            </a:r>
            <a:endParaRPr kumimoji="0" lang="en-CH" sz="2200" b="0" i="0" u="none" strike="noStrike" kern="0" cap="none" spc="0" normalizeH="0" baseline="0" noProof="0" dirty="0">
              <a:ln>
                <a:noFill/>
              </a:ln>
              <a:solidFill>
                <a:srgbClr val="4F81BD">
                  <a:lumMod val="50000"/>
                </a:srgbClr>
              </a:solidFill>
              <a:effectLst/>
              <a:uLnTx/>
              <a:uFillTx/>
              <a:latin typeface="Aptos" panose="02110004020202020204"/>
              <a:ea typeface="+mn-ea"/>
              <a:cs typeface="+mn-cs"/>
            </a:endParaRPr>
          </a:p>
        </p:txBody>
      </p:sp>
      <p:cxnSp>
        <p:nvCxnSpPr>
          <p:cNvPr id="67" name="Straight Connector 66">
            <a:extLst>
              <a:ext uri="{FF2B5EF4-FFF2-40B4-BE49-F238E27FC236}">
                <a16:creationId xmlns:a16="http://schemas.microsoft.com/office/drawing/2014/main" id="{C9360344-4904-2242-2570-B6E98FE7E412}"/>
              </a:ext>
            </a:extLst>
          </p:cNvPr>
          <p:cNvCxnSpPr>
            <a:cxnSpLocks/>
          </p:cNvCxnSpPr>
          <p:nvPr/>
        </p:nvCxnSpPr>
        <p:spPr>
          <a:xfrm flipV="1">
            <a:off x="8362021" y="1702835"/>
            <a:ext cx="28404" cy="2095214"/>
          </a:xfrm>
          <a:prstGeom prst="line">
            <a:avLst/>
          </a:prstGeom>
          <a:noFill/>
          <a:ln w="25400" cap="flat" cmpd="dbl" algn="ctr">
            <a:solidFill>
              <a:srgbClr val="C0504D"/>
            </a:solidFill>
            <a:prstDash val="sysDash"/>
          </a:ln>
          <a:effectLst>
            <a:outerShdw blurRad="40000" dist="20000" dir="5400000" rotWithShape="0">
              <a:srgbClr val="000000">
                <a:alpha val="38000"/>
              </a:srgbClr>
            </a:outerShdw>
          </a:effectLst>
        </p:spPr>
      </p:cxnSp>
      <p:grpSp>
        <p:nvGrpSpPr>
          <p:cNvPr id="68" name="Group 67">
            <a:extLst>
              <a:ext uri="{FF2B5EF4-FFF2-40B4-BE49-F238E27FC236}">
                <a16:creationId xmlns:a16="http://schemas.microsoft.com/office/drawing/2014/main" id="{D9BF6A90-C221-AB13-B173-2683B40BFE85}"/>
              </a:ext>
            </a:extLst>
          </p:cNvPr>
          <p:cNvGrpSpPr/>
          <p:nvPr/>
        </p:nvGrpSpPr>
        <p:grpSpPr>
          <a:xfrm>
            <a:off x="1071567" y="3631916"/>
            <a:ext cx="10232544" cy="557301"/>
            <a:chOff x="2916263" y="3163203"/>
            <a:chExt cx="9310203" cy="557301"/>
          </a:xfrm>
        </p:grpSpPr>
        <p:grpSp>
          <p:nvGrpSpPr>
            <p:cNvPr id="87" name="Group 86">
              <a:extLst>
                <a:ext uri="{FF2B5EF4-FFF2-40B4-BE49-F238E27FC236}">
                  <a16:creationId xmlns:a16="http://schemas.microsoft.com/office/drawing/2014/main" id="{8973D9EF-136C-6C34-DC9A-EC01C858161C}"/>
                </a:ext>
              </a:extLst>
            </p:cNvPr>
            <p:cNvGrpSpPr/>
            <p:nvPr/>
          </p:nvGrpSpPr>
          <p:grpSpPr>
            <a:xfrm>
              <a:off x="2969714" y="3334522"/>
              <a:ext cx="9256752" cy="8051"/>
              <a:chOff x="2963845" y="3305947"/>
              <a:chExt cx="9060853" cy="8051"/>
            </a:xfrm>
          </p:grpSpPr>
          <p:cxnSp>
            <p:nvCxnSpPr>
              <p:cNvPr id="105" name="Straight Arrow Connector 104">
                <a:extLst>
                  <a:ext uri="{FF2B5EF4-FFF2-40B4-BE49-F238E27FC236}">
                    <a16:creationId xmlns:a16="http://schemas.microsoft.com/office/drawing/2014/main" id="{B639E0A3-E893-6683-1957-6C40686181C6}"/>
                  </a:ext>
                </a:extLst>
              </p:cNvPr>
              <p:cNvCxnSpPr>
                <a:cxnSpLocks/>
                <a:stCxn id="99" idx="1"/>
              </p:cNvCxnSpPr>
              <p:nvPr/>
            </p:nvCxnSpPr>
            <p:spPr>
              <a:xfrm>
                <a:off x="2963845" y="3305947"/>
                <a:ext cx="6353830" cy="8051"/>
              </a:xfrm>
              <a:prstGeom prst="straightConnector1">
                <a:avLst/>
              </a:prstGeom>
              <a:noFill/>
              <a:ln w="25400" cap="flat" cmpd="dbl" algn="ctr">
                <a:solidFill>
                  <a:srgbClr val="F79646">
                    <a:lumMod val="75000"/>
                  </a:srgbClr>
                </a:solidFill>
                <a:prstDash val="solid"/>
                <a:tailEnd type="none"/>
              </a:ln>
              <a:effectLst>
                <a:outerShdw blurRad="40000" dist="20000" dir="5400000" rotWithShape="0">
                  <a:srgbClr val="000000">
                    <a:alpha val="38000"/>
                  </a:srgbClr>
                </a:outerShdw>
              </a:effectLst>
            </p:spPr>
          </p:cxnSp>
          <p:cxnSp>
            <p:nvCxnSpPr>
              <p:cNvPr id="106" name="Straight Arrow Connector 105">
                <a:extLst>
                  <a:ext uri="{FF2B5EF4-FFF2-40B4-BE49-F238E27FC236}">
                    <a16:creationId xmlns:a16="http://schemas.microsoft.com/office/drawing/2014/main" id="{998F6233-E3B9-4157-3D78-C6AAFD0E9A4C}"/>
                  </a:ext>
                </a:extLst>
              </p:cNvPr>
              <p:cNvCxnSpPr>
                <a:cxnSpLocks/>
              </p:cNvCxnSpPr>
              <p:nvPr/>
            </p:nvCxnSpPr>
            <p:spPr>
              <a:xfrm>
                <a:off x="9317676" y="3309972"/>
                <a:ext cx="2707022" cy="0"/>
              </a:xfrm>
              <a:prstGeom prst="straightConnector1">
                <a:avLst/>
              </a:prstGeom>
              <a:noFill/>
              <a:ln w="25400" cap="flat" cmpd="dbl" algn="ctr">
                <a:solidFill>
                  <a:srgbClr val="F79646">
                    <a:lumMod val="75000"/>
                  </a:srgbClr>
                </a:solidFill>
                <a:prstDash val="sysDash"/>
                <a:tailEnd type="triangle"/>
              </a:ln>
              <a:effectLst>
                <a:outerShdw blurRad="40000" dist="20000" dir="5400000" rotWithShape="0">
                  <a:srgbClr val="000000">
                    <a:alpha val="38000"/>
                  </a:srgbClr>
                </a:outerShdw>
              </a:effectLst>
            </p:spPr>
          </p:cxnSp>
        </p:grpSp>
        <p:grpSp>
          <p:nvGrpSpPr>
            <p:cNvPr id="88" name="Group 87">
              <a:extLst>
                <a:ext uri="{FF2B5EF4-FFF2-40B4-BE49-F238E27FC236}">
                  <a16:creationId xmlns:a16="http://schemas.microsoft.com/office/drawing/2014/main" id="{0716BC3C-C4F4-5D71-0336-75BAE54EC573}"/>
                </a:ext>
              </a:extLst>
            </p:cNvPr>
            <p:cNvGrpSpPr/>
            <p:nvPr/>
          </p:nvGrpSpPr>
          <p:grpSpPr>
            <a:xfrm>
              <a:off x="2916263" y="3163203"/>
              <a:ext cx="2013605" cy="547776"/>
              <a:chOff x="8400060" y="5772506"/>
              <a:chExt cx="1971556" cy="547776"/>
            </a:xfrm>
          </p:grpSpPr>
          <p:sp>
            <p:nvSpPr>
              <p:cNvPr id="98" name="Flowchart: Collate 67">
                <a:extLst>
                  <a:ext uri="{FF2B5EF4-FFF2-40B4-BE49-F238E27FC236}">
                    <a16:creationId xmlns:a16="http://schemas.microsoft.com/office/drawing/2014/main" id="{ABC85622-A9AE-9D6D-2B03-3C42EE75D30D}"/>
                  </a:ext>
                </a:extLst>
              </p:cNvPr>
              <p:cNvSpPr/>
              <p:nvPr/>
            </p:nvSpPr>
            <p:spPr>
              <a:xfrm>
                <a:off x="9546385"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9" name="Flowchart: Collate 68">
                <a:extLst>
                  <a:ext uri="{FF2B5EF4-FFF2-40B4-BE49-F238E27FC236}">
                    <a16:creationId xmlns:a16="http://schemas.microsoft.com/office/drawing/2014/main" id="{6D48C99B-7C42-3880-E2C9-37C43545DA85}"/>
                  </a:ext>
                </a:extLst>
              </p:cNvPr>
              <p:cNvSpPr/>
              <p:nvPr/>
            </p:nvSpPr>
            <p:spPr>
              <a:xfrm>
                <a:off x="8400060" y="5787216"/>
                <a:ext cx="104668"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0" name="Flowchart: Collate 69">
                <a:extLst>
                  <a:ext uri="{FF2B5EF4-FFF2-40B4-BE49-F238E27FC236}">
                    <a16:creationId xmlns:a16="http://schemas.microsoft.com/office/drawing/2014/main" id="{B9A14800-4DF8-F6F4-9071-9CDAD95EAFDF}"/>
                  </a:ext>
                </a:extLst>
              </p:cNvPr>
              <p:cNvSpPr/>
              <p:nvPr/>
            </p:nvSpPr>
            <p:spPr>
              <a:xfrm>
                <a:off x="8936188"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1" name="Flowchart: Collate 70">
                <a:extLst>
                  <a:ext uri="{FF2B5EF4-FFF2-40B4-BE49-F238E27FC236}">
                    <a16:creationId xmlns:a16="http://schemas.microsoft.com/office/drawing/2014/main" id="{59EFB9B1-16CF-F10F-B04E-6A2CD10AD38B}"/>
                  </a:ext>
                </a:extLst>
              </p:cNvPr>
              <p:cNvSpPr/>
              <p:nvPr/>
            </p:nvSpPr>
            <p:spPr>
              <a:xfrm>
                <a:off x="10126612" y="5782031"/>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102" name="TextBox 101">
                <a:extLst>
                  <a:ext uri="{FF2B5EF4-FFF2-40B4-BE49-F238E27FC236}">
                    <a16:creationId xmlns:a16="http://schemas.microsoft.com/office/drawing/2014/main" id="{4F3A547B-B7FD-BF6F-53D8-3ABCECAB1857}"/>
                  </a:ext>
                </a:extLst>
              </p:cNvPr>
              <p:cNvSpPr txBox="1"/>
              <p:nvPr/>
            </p:nvSpPr>
            <p:spPr>
              <a:xfrm>
                <a:off x="8814504"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Q1</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sp>
            <p:nvSpPr>
              <p:cNvPr id="103" name="TextBox 102">
                <a:extLst>
                  <a:ext uri="{FF2B5EF4-FFF2-40B4-BE49-F238E27FC236}">
                    <a16:creationId xmlns:a16="http://schemas.microsoft.com/office/drawing/2014/main" id="{D67B8BD7-32C4-AE5C-3F33-86434A89D2FF}"/>
                  </a:ext>
                </a:extLst>
              </p:cNvPr>
              <p:cNvSpPr txBox="1"/>
              <p:nvPr/>
            </p:nvSpPr>
            <p:spPr>
              <a:xfrm>
                <a:off x="9424703"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Q2</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sp>
            <p:nvSpPr>
              <p:cNvPr id="104" name="TextBox 103">
                <a:extLst>
                  <a:ext uri="{FF2B5EF4-FFF2-40B4-BE49-F238E27FC236}">
                    <a16:creationId xmlns:a16="http://schemas.microsoft.com/office/drawing/2014/main" id="{1299AB69-5D87-D52A-81B8-7AE02B073406}"/>
                  </a:ext>
                </a:extLst>
              </p:cNvPr>
              <p:cNvSpPr txBox="1"/>
              <p:nvPr/>
            </p:nvSpPr>
            <p:spPr>
              <a:xfrm>
                <a:off x="10004932"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Q3</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grpSp>
        <p:grpSp>
          <p:nvGrpSpPr>
            <p:cNvPr id="89" name="Group 88">
              <a:extLst>
                <a:ext uri="{FF2B5EF4-FFF2-40B4-BE49-F238E27FC236}">
                  <a16:creationId xmlns:a16="http://schemas.microsoft.com/office/drawing/2014/main" id="{27C5CFAA-BAF4-E5EF-E8E3-F293120E2365}"/>
                </a:ext>
              </a:extLst>
            </p:cNvPr>
            <p:cNvGrpSpPr/>
            <p:nvPr/>
          </p:nvGrpSpPr>
          <p:grpSpPr>
            <a:xfrm>
              <a:off x="5239483" y="3172728"/>
              <a:ext cx="2013575" cy="547776"/>
              <a:chOff x="8222896" y="5772506"/>
              <a:chExt cx="1971526" cy="547776"/>
            </a:xfrm>
          </p:grpSpPr>
          <p:sp>
            <p:nvSpPr>
              <p:cNvPr id="91" name="Flowchart: Collate 89">
                <a:extLst>
                  <a:ext uri="{FF2B5EF4-FFF2-40B4-BE49-F238E27FC236}">
                    <a16:creationId xmlns:a16="http://schemas.microsoft.com/office/drawing/2014/main" id="{BE2A357C-491D-C8A3-C6C1-F97877872FB0}"/>
                  </a:ext>
                </a:extLst>
              </p:cNvPr>
              <p:cNvSpPr/>
              <p:nvPr/>
            </p:nvSpPr>
            <p:spPr>
              <a:xfrm>
                <a:off x="9369189"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2" name="Flowchart: Collate 90">
                <a:extLst>
                  <a:ext uri="{FF2B5EF4-FFF2-40B4-BE49-F238E27FC236}">
                    <a16:creationId xmlns:a16="http://schemas.microsoft.com/office/drawing/2014/main" id="{5AA4EC6B-82B8-91CD-D7C2-C5EB04964B02}"/>
                  </a:ext>
                </a:extLst>
              </p:cNvPr>
              <p:cNvSpPr/>
              <p:nvPr/>
            </p:nvSpPr>
            <p:spPr>
              <a:xfrm>
                <a:off x="8222896" y="5787216"/>
                <a:ext cx="104668"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3" name="Flowchart: Collate 91">
                <a:extLst>
                  <a:ext uri="{FF2B5EF4-FFF2-40B4-BE49-F238E27FC236}">
                    <a16:creationId xmlns:a16="http://schemas.microsoft.com/office/drawing/2014/main" id="{8C080822-958E-1993-C91A-8BFB66263C70}"/>
                  </a:ext>
                </a:extLst>
              </p:cNvPr>
              <p:cNvSpPr/>
              <p:nvPr/>
            </p:nvSpPr>
            <p:spPr>
              <a:xfrm>
                <a:off x="8796296" y="5772506"/>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4" name="Flowchart: Collate 92">
                <a:extLst>
                  <a:ext uri="{FF2B5EF4-FFF2-40B4-BE49-F238E27FC236}">
                    <a16:creationId xmlns:a16="http://schemas.microsoft.com/office/drawing/2014/main" id="{854347F2-5616-8F00-0F13-2C8826A91930}"/>
                  </a:ext>
                </a:extLst>
              </p:cNvPr>
              <p:cNvSpPr/>
              <p:nvPr/>
            </p:nvSpPr>
            <p:spPr>
              <a:xfrm>
                <a:off x="9949417" y="5782031"/>
                <a:ext cx="104668" cy="313217"/>
              </a:xfrm>
              <a:prstGeom prst="flowChartCollat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sp>
            <p:nvSpPr>
              <p:cNvPr id="95" name="TextBox 94">
                <a:extLst>
                  <a:ext uri="{FF2B5EF4-FFF2-40B4-BE49-F238E27FC236}">
                    <a16:creationId xmlns:a16="http://schemas.microsoft.com/office/drawing/2014/main" id="{0CD5ECEC-DD49-07C4-1B6A-C3A51483D7E3}"/>
                  </a:ext>
                </a:extLst>
              </p:cNvPr>
              <p:cNvSpPr txBox="1"/>
              <p:nvPr/>
            </p:nvSpPr>
            <p:spPr>
              <a:xfrm>
                <a:off x="8674614"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Q1</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sp>
            <p:nvSpPr>
              <p:cNvPr id="96" name="TextBox 95">
                <a:extLst>
                  <a:ext uri="{FF2B5EF4-FFF2-40B4-BE49-F238E27FC236}">
                    <a16:creationId xmlns:a16="http://schemas.microsoft.com/office/drawing/2014/main" id="{813B3CBD-5670-F976-A50E-531C43016122}"/>
                  </a:ext>
                </a:extLst>
              </p:cNvPr>
              <p:cNvSpPr txBox="1"/>
              <p:nvPr/>
            </p:nvSpPr>
            <p:spPr>
              <a:xfrm>
                <a:off x="9247508"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Q2</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sp>
            <p:nvSpPr>
              <p:cNvPr id="97" name="TextBox 96">
                <a:extLst>
                  <a:ext uri="{FF2B5EF4-FFF2-40B4-BE49-F238E27FC236}">
                    <a16:creationId xmlns:a16="http://schemas.microsoft.com/office/drawing/2014/main" id="{E25AB1EF-8879-96B7-B525-1FA84170FD9D}"/>
                  </a:ext>
                </a:extLst>
              </p:cNvPr>
              <p:cNvSpPr txBox="1"/>
              <p:nvPr/>
            </p:nvSpPr>
            <p:spPr>
              <a:xfrm>
                <a:off x="9827738" y="6043283"/>
                <a:ext cx="3666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1F497D">
                        <a:lumMod val="50000"/>
                      </a:srgbClr>
                    </a:solidFill>
                    <a:effectLst/>
                    <a:uLnTx/>
                    <a:uFillTx/>
                    <a:latin typeface="Aptos" panose="02110004020202020204"/>
                    <a:ea typeface="+mn-ea"/>
                    <a:cs typeface="+mn-cs"/>
                  </a:rPr>
                  <a:t>Q3</a:t>
                </a:r>
                <a:endParaRPr kumimoji="0" lang="en-CH" sz="1200" b="0" i="0" u="none" strike="noStrike" kern="0" cap="none" spc="0" normalizeH="0" baseline="0" noProof="0">
                  <a:ln>
                    <a:noFill/>
                  </a:ln>
                  <a:solidFill>
                    <a:srgbClr val="1F497D">
                      <a:lumMod val="50000"/>
                    </a:srgbClr>
                  </a:solidFill>
                  <a:effectLst/>
                  <a:uLnTx/>
                  <a:uFillTx/>
                  <a:latin typeface="Aptos" panose="02110004020202020204"/>
                  <a:ea typeface="+mn-ea"/>
                  <a:cs typeface="+mn-cs"/>
                </a:endParaRPr>
              </a:p>
            </p:txBody>
          </p:sp>
        </p:grpSp>
        <p:sp>
          <p:nvSpPr>
            <p:cNvPr id="90" name="Flowchart: Collate 106">
              <a:extLst>
                <a:ext uri="{FF2B5EF4-FFF2-40B4-BE49-F238E27FC236}">
                  <a16:creationId xmlns:a16="http://schemas.microsoft.com/office/drawing/2014/main" id="{67F10B20-274A-2FEE-2DEF-EAC2A8E50326}"/>
                </a:ext>
              </a:extLst>
            </p:cNvPr>
            <p:cNvSpPr/>
            <p:nvPr/>
          </p:nvSpPr>
          <p:spPr>
            <a:xfrm>
              <a:off x="7566889" y="3184714"/>
              <a:ext cx="106900" cy="313217"/>
            </a:xfrm>
            <a:prstGeom prst="flowChartCollate">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black"/>
                </a:solidFill>
                <a:effectLst/>
                <a:uLnTx/>
                <a:uFillTx/>
                <a:latin typeface="Aptos" panose="02110004020202020204"/>
                <a:ea typeface="+mn-ea"/>
                <a:cs typeface="+mn-cs"/>
              </a:endParaRPr>
            </a:p>
          </p:txBody>
        </p:sp>
      </p:grpSp>
      <p:sp>
        <p:nvSpPr>
          <p:cNvPr id="69" name="TextBox 68">
            <a:extLst>
              <a:ext uri="{FF2B5EF4-FFF2-40B4-BE49-F238E27FC236}">
                <a16:creationId xmlns:a16="http://schemas.microsoft.com/office/drawing/2014/main" id="{A89CC406-B8EA-D1E1-EDD0-A376B83B87BC}"/>
              </a:ext>
            </a:extLst>
          </p:cNvPr>
          <p:cNvSpPr txBox="1"/>
          <p:nvPr/>
        </p:nvSpPr>
        <p:spPr>
          <a:xfrm rot="16200000">
            <a:off x="9534592" y="2125694"/>
            <a:ext cx="9351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solidFill>
                  <a:srgbClr val="BF0003"/>
                </a:solidFill>
                <a:effectLst/>
                <a:uLnTx/>
                <a:uFillTx/>
                <a:latin typeface="Aptos" panose="02110004020202020204"/>
                <a:ea typeface="+mn-ea"/>
                <a:cs typeface="+mn-cs"/>
              </a:rPr>
              <a:t>2030</a:t>
            </a:r>
            <a:endParaRPr kumimoji="0" lang="en-CH" sz="2400" b="0" i="0" u="none" strike="noStrike" kern="0" cap="none" spc="0" normalizeH="0" baseline="0" noProof="0" dirty="0">
              <a:ln>
                <a:noFill/>
              </a:ln>
              <a:solidFill>
                <a:srgbClr val="BF0003"/>
              </a:solidFill>
              <a:effectLst/>
              <a:uLnTx/>
              <a:uFillTx/>
              <a:latin typeface="Aptos" panose="02110004020202020204"/>
              <a:ea typeface="+mn-ea"/>
              <a:cs typeface="+mn-cs"/>
            </a:endParaRPr>
          </a:p>
        </p:txBody>
      </p:sp>
      <p:sp>
        <p:nvSpPr>
          <p:cNvPr id="73" name="TextBox 72">
            <a:extLst>
              <a:ext uri="{FF2B5EF4-FFF2-40B4-BE49-F238E27FC236}">
                <a16:creationId xmlns:a16="http://schemas.microsoft.com/office/drawing/2014/main" id="{A594DC5E-E2FE-4059-927C-26A55E362698}"/>
              </a:ext>
            </a:extLst>
          </p:cNvPr>
          <p:cNvSpPr txBox="1"/>
          <p:nvPr/>
        </p:nvSpPr>
        <p:spPr>
          <a:xfrm>
            <a:off x="3773794" y="5764437"/>
            <a:ext cx="2245532" cy="430887"/>
          </a:xfrm>
          <a:prstGeom prst="rect">
            <a:avLst/>
          </a:prstGeom>
          <a:noFill/>
        </p:spPr>
        <p:txBody>
          <a:bodyPr wrap="square" lIns="0" rIns="0" rtlCol="0">
            <a:spAutoFit/>
          </a:bodyPr>
          <a:lstStyle>
            <a:defPPr>
              <a:defRPr lang="en-CH"/>
            </a:defPPr>
            <a:lvl1pPr marL="85725" indent="-85725">
              <a:buFont typeface="Arial" panose="020B0604020202020204" pitchFamily="34" charset="0"/>
              <a:buChar char="•"/>
              <a:defRPr sz="900">
                <a:solidFill>
                  <a:schemeClr val="tx2">
                    <a:lumMod val="75000"/>
                  </a:schemeClr>
                </a:solidFill>
              </a:defRPr>
            </a:lvl1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T</a:t>
            </a:r>
            <a:r>
              <a:rPr kumimoji="0" lang="en-US" sz="1100" b="0" i="0" u="none" strike="noStrike" kern="0" cap="none" spc="0" normalizeH="0" baseline="0" noProof="0" dirty="0" err="1">
                <a:ln>
                  <a:noFill/>
                </a:ln>
                <a:solidFill>
                  <a:srgbClr val="1F497D">
                    <a:lumMod val="75000"/>
                  </a:srgbClr>
                </a:solidFill>
                <a:effectLst/>
                <a:uLnTx/>
                <a:uFillTx/>
                <a:latin typeface="Aptos" panose="02110004020202020204"/>
                <a:ea typeface="+mn-ea"/>
                <a:cs typeface="+mn-cs"/>
              </a:rPr>
              <a:t>echnical</a:t>
            </a: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 guidance in Guide to WIS</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Report on WIS2 progress</a:t>
            </a:r>
            <a:endParaRPr kumimoji="0" lang="en-CH"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endParaRPr>
          </a:p>
        </p:txBody>
      </p:sp>
      <p:sp>
        <p:nvSpPr>
          <p:cNvPr id="74" name="TextBox 73">
            <a:extLst>
              <a:ext uri="{FF2B5EF4-FFF2-40B4-BE49-F238E27FC236}">
                <a16:creationId xmlns:a16="http://schemas.microsoft.com/office/drawing/2014/main" id="{A1D9AA7E-2BD0-5BB8-ADEE-AAB2E29B7DCD}"/>
              </a:ext>
            </a:extLst>
          </p:cNvPr>
          <p:cNvSpPr txBox="1"/>
          <p:nvPr/>
        </p:nvSpPr>
        <p:spPr>
          <a:xfrm>
            <a:off x="1176586" y="5755203"/>
            <a:ext cx="2293489" cy="600164"/>
          </a:xfrm>
          <a:prstGeom prst="rect">
            <a:avLst/>
          </a:prstGeom>
          <a:noFill/>
        </p:spPr>
        <p:txBody>
          <a:bodyPr wrap="square" lIns="0" rIns="0" rtlCol="0">
            <a:spAutoFit/>
          </a:bodyPr>
          <a:lstStyle>
            <a:defPPr>
              <a:defRPr lang="en-CH"/>
            </a:defPPr>
            <a:lvl1pPr>
              <a:defRPr sz="1400">
                <a:solidFill>
                  <a:schemeClr val="tx2">
                    <a:lumMod val="75000"/>
                  </a:schemeClr>
                </a:solidFill>
              </a:defRPr>
            </a:lvl1p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WIS 2.0 Tech- Reg approved</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Guidelines for WIS 2.0 implementation published</a:t>
            </a:r>
          </a:p>
        </p:txBody>
      </p:sp>
      <p:sp>
        <p:nvSpPr>
          <p:cNvPr id="76" name="TextBox 75">
            <a:extLst>
              <a:ext uri="{FF2B5EF4-FFF2-40B4-BE49-F238E27FC236}">
                <a16:creationId xmlns:a16="http://schemas.microsoft.com/office/drawing/2014/main" id="{5CE04FE0-3E16-4C96-D3DC-C0A14765D3A2}"/>
              </a:ext>
            </a:extLst>
          </p:cNvPr>
          <p:cNvSpPr txBox="1"/>
          <p:nvPr/>
        </p:nvSpPr>
        <p:spPr>
          <a:xfrm>
            <a:off x="6278852" y="5756076"/>
            <a:ext cx="3729193" cy="43088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NCs/DCPCs may stop GTS functions if migrated to WIS2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1F497D">
                    <a:lumMod val="75000"/>
                  </a:srgbClr>
                </a:solidFill>
                <a:effectLst/>
                <a:uLnTx/>
                <a:uFillTx/>
                <a:latin typeface="Aptos" panose="02110004020202020204"/>
                <a:ea typeface="+mn-ea"/>
                <a:cs typeface="+mn-cs"/>
              </a:rPr>
              <a:t> GISCs contributing to Global Services may stop WIS1</a:t>
            </a:r>
          </a:p>
        </p:txBody>
      </p:sp>
      <p:sp>
        <p:nvSpPr>
          <p:cNvPr id="78" name="Isosceles Triangle 99">
            <a:extLst>
              <a:ext uri="{FF2B5EF4-FFF2-40B4-BE49-F238E27FC236}">
                <a16:creationId xmlns:a16="http://schemas.microsoft.com/office/drawing/2014/main" id="{DE10A086-E730-ED43-EFEA-8B5D48650D3C}"/>
              </a:ext>
            </a:extLst>
          </p:cNvPr>
          <p:cNvSpPr/>
          <p:nvPr/>
        </p:nvSpPr>
        <p:spPr>
          <a:xfrm rot="5400000">
            <a:off x="1183103" y="5179934"/>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9" name="Isosceles Triangle 75">
            <a:extLst>
              <a:ext uri="{FF2B5EF4-FFF2-40B4-BE49-F238E27FC236}">
                <a16:creationId xmlns:a16="http://schemas.microsoft.com/office/drawing/2014/main" id="{316FA4C3-CF1B-2F2D-6C8B-DE7B31E60C14}"/>
              </a:ext>
            </a:extLst>
          </p:cNvPr>
          <p:cNvSpPr/>
          <p:nvPr/>
        </p:nvSpPr>
        <p:spPr>
          <a:xfrm rot="5400000">
            <a:off x="3685298" y="5178192"/>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0" name="Isosceles Triangle 97">
            <a:extLst>
              <a:ext uri="{FF2B5EF4-FFF2-40B4-BE49-F238E27FC236}">
                <a16:creationId xmlns:a16="http://schemas.microsoft.com/office/drawing/2014/main" id="{DE2E3C0D-43C3-5566-F6AE-51A9421044BA}"/>
              </a:ext>
            </a:extLst>
          </p:cNvPr>
          <p:cNvSpPr/>
          <p:nvPr/>
        </p:nvSpPr>
        <p:spPr>
          <a:xfrm rot="5400000">
            <a:off x="6200106" y="5181420"/>
            <a:ext cx="507830" cy="658133"/>
          </a:xfrm>
          <a:prstGeom prst="triangle">
            <a:avLst>
              <a:gd name="adj" fmla="val 50000"/>
            </a:avLst>
          </a:prstGeom>
          <a:gradFill flip="none" rotWithShape="1">
            <a:gsLst>
              <a:gs pos="0">
                <a:srgbClr val="4F81BD">
                  <a:lumMod val="67000"/>
                </a:srgbClr>
              </a:gs>
              <a:gs pos="48000">
                <a:srgbClr val="4F81BD">
                  <a:lumMod val="97000"/>
                  <a:lumOff val="3000"/>
                </a:srgbClr>
              </a:gs>
              <a:gs pos="100000">
                <a:srgbClr val="4F81BD">
                  <a:lumMod val="60000"/>
                  <a:lumOff val="40000"/>
                </a:srgbClr>
              </a:gs>
            </a:gsLst>
            <a:lin ang="16200000" scaled="1"/>
            <a:tileRect/>
          </a:gradFill>
          <a:ln>
            <a:noFill/>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2" name="Rounded Rectangle 169">
            <a:extLst>
              <a:ext uri="{FF2B5EF4-FFF2-40B4-BE49-F238E27FC236}">
                <a16:creationId xmlns:a16="http://schemas.microsoft.com/office/drawing/2014/main" id="{CF7A9AC0-F5F5-F653-592E-4287564E396B}"/>
              </a:ext>
            </a:extLst>
          </p:cNvPr>
          <p:cNvSpPr/>
          <p:nvPr/>
        </p:nvSpPr>
        <p:spPr>
          <a:xfrm>
            <a:off x="10499565" y="2912611"/>
            <a:ext cx="663490" cy="814232"/>
          </a:xfrm>
          <a:prstGeom prst="roundRect">
            <a:avLst/>
          </a:prstGeom>
          <a:solidFill>
            <a:srgbClr val="C0504D">
              <a:lumMod val="40000"/>
              <a:lumOff val="60000"/>
            </a:srgbClr>
          </a:solidFill>
          <a:ln>
            <a:noFill/>
          </a:ln>
          <a:effectLst>
            <a:outerShdw blurRad="50800" dist="38100" dir="2700000" algn="tl" rotWithShape="0">
              <a:prstClr val="black">
                <a:alpha val="40000"/>
              </a:prstClr>
            </a:outerShdw>
          </a:effectLst>
        </p:spPr>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497D">
                    <a:lumMod val="50000"/>
                  </a:srgbClr>
                </a:solidFill>
                <a:effectLst/>
                <a:uLnTx/>
                <a:uFillTx/>
                <a:latin typeface="Aptos" panose="02110004020202020204"/>
                <a:ea typeface="Verdana" panose="020B0604030504040204" pitchFamily="34" charset="0"/>
                <a:cs typeface="+mn-cs"/>
              </a:rPr>
              <a:t>Stop gateways and GTS</a:t>
            </a:r>
            <a:endParaRPr kumimoji="0" lang="en-CH" sz="1050" b="1" i="0" u="none" strike="noStrike" kern="0" cap="none" spc="0" normalizeH="0" baseline="0" noProof="0" dirty="0">
              <a:ln>
                <a:noFill/>
              </a:ln>
              <a:solidFill>
                <a:srgbClr val="1F497D">
                  <a:lumMod val="50000"/>
                </a:srgbClr>
              </a:solidFill>
              <a:effectLst/>
              <a:uLnTx/>
              <a:uFillTx/>
              <a:latin typeface="Aptos" panose="02110004020202020204"/>
              <a:ea typeface="Verdana" panose="020B0604030504040204" pitchFamily="34" charset="0"/>
              <a:cs typeface="+mn-cs"/>
            </a:endParaRPr>
          </a:p>
        </p:txBody>
      </p:sp>
      <p:sp>
        <p:nvSpPr>
          <p:cNvPr id="83" name="Rounded Rectangle 169">
            <a:extLst>
              <a:ext uri="{FF2B5EF4-FFF2-40B4-BE49-F238E27FC236}">
                <a16:creationId xmlns:a16="http://schemas.microsoft.com/office/drawing/2014/main" id="{A8739173-5F72-6E6A-640B-FA94A3B4DDAC}"/>
              </a:ext>
            </a:extLst>
          </p:cNvPr>
          <p:cNvSpPr/>
          <p:nvPr/>
        </p:nvSpPr>
        <p:spPr>
          <a:xfrm>
            <a:off x="9640846" y="2943260"/>
            <a:ext cx="713123" cy="800664"/>
          </a:xfrm>
          <a:prstGeom prst="roundRect">
            <a:avLst/>
          </a:prstGeom>
          <a:solidFill>
            <a:srgbClr val="F79646">
              <a:lumMod val="40000"/>
              <a:lumOff val="60000"/>
            </a:srgbClr>
          </a:solidFill>
          <a:ln>
            <a:noFill/>
          </a:ln>
          <a:effectLst>
            <a:outerShdw blurRad="50800" dist="38100" dir="2700000" algn="tl" rotWithShape="0">
              <a:prstClr val="black">
                <a:alpha val="40000"/>
              </a:prstClr>
            </a:outerShdw>
          </a:effectLst>
        </p:spPr>
        <p:txBody>
          <a:bodyPr lIns="36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497D">
                    <a:lumMod val="50000"/>
                  </a:srgbClr>
                </a:solidFill>
                <a:effectLst/>
                <a:uLnTx/>
                <a:uFillTx/>
                <a:latin typeface="Aptos" panose="02110004020202020204"/>
                <a:ea typeface="Verdana" panose="020B0604030504040204" pitchFamily="34" charset="0"/>
                <a:cs typeface="+mn-cs"/>
              </a:rPr>
              <a:t>90% of Members migrated </a:t>
            </a:r>
            <a:endParaRPr kumimoji="0" lang="en-CH" sz="1050" b="1" i="0" u="none" strike="noStrike" kern="0" cap="none" spc="0" normalizeH="0" baseline="0" noProof="0" dirty="0">
              <a:ln>
                <a:noFill/>
              </a:ln>
              <a:solidFill>
                <a:srgbClr val="1F497D">
                  <a:lumMod val="50000"/>
                </a:srgbClr>
              </a:solidFill>
              <a:effectLst/>
              <a:uLnTx/>
              <a:uFillTx/>
              <a:latin typeface="Aptos" panose="02110004020202020204"/>
              <a:ea typeface="Verdana" panose="020B0604030504040204" pitchFamily="34" charset="0"/>
              <a:cs typeface="+mn-cs"/>
            </a:endParaRPr>
          </a:p>
        </p:txBody>
      </p:sp>
      <p:cxnSp>
        <p:nvCxnSpPr>
          <p:cNvPr id="84" name="Straight Connector 83">
            <a:extLst>
              <a:ext uri="{FF2B5EF4-FFF2-40B4-BE49-F238E27FC236}">
                <a16:creationId xmlns:a16="http://schemas.microsoft.com/office/drawing/2014/main" id="{C2DE9423-D798-8316-73CC-20CC31B79E07}"/>
              </a:ext>
            </a:extLst>
          </p:cNvPr>
          <p:cNvCxnSpPr>
            <a:cxnSpLocks/>
          </p:cNvCxnSpPr>
          <p:nvPr/>
        </p:nvCxnSpPr>
        <p:spPr>
          <a:xfrm flipV="1">
            <a:off x="10420274" y="1702835"/>
            <a:ext cx="0" cy="2085689"/>
          </a:xfrm>
          <a:prstGeom prst="line">
            <a:avLst/>
          </a:prstGeom>
          <a:noFill/>
          <a:ln w="25400" cap="flat" cmpd="dbl" algn="ctr">
            <a:solidFill>
              <a:srgbClr val="FF0000"/>
            </a:solidFill>
            <a:prstDash val="sysDash"/>
          </a:ln>
          <a:effectLst>
            <a:outerShdw blurRad="40000" dist="20000" dir="5400000" rotWithShape="0">
              <a:srgbClr val="000000">
                <a:alpha val="38000"/>
              </a:srgbClr>
            </a:outerShdw>
          </a:effectLst>
        </p:spPr>
      </p:cxnSp>
      <p:sp>
        <p:nvSpPr>
          <p:cNvPr id="85" name="TextBox 84">
            <a:extLst>
              <a:ext uri="{FF2B5EF4-FFF2-40B4-BE49-F238E27FC236}">
                <a16:creationId xmlns:a16="http://schemas.microsoft.com/office/drawing/2014/main" id="{BE341354-8B3F-EFF4-8745-B21E54C6EC1A}"/>
              </a:ext>
            </a:extLst>
          </p:cNvPr>
          <p:cNvSpPr txBox="1"/>
          <p:nvPr/>
        </p:nvSpPr>
        <p:spPr>
          <a:xfrm rot="16200000">
            <a:off x="10364609" y="2136486"/>
            <a:ext cx="93512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solidFill>
                  <a:srgbClr val="BF0003"/>
                </a:solidFill>
                <a:effectLst/>
                <a:uLnTx/>
                <a:uFillTx/>
                <a:latin typeface="Aptos" panose="02110004020202020204"/>
                <a:ea typeface="+mn-ea"/>
                <a:cs typeface="+mn-cs"/>
              </a:rPr>
              <a:t>2033</a:t>
            </a:r>
            <a:endParaRPr kumimoji="0" lang="en-CH" sz="2400" b="0" i="0" u="none" strike="noStrike" kern="0" cap="none" spc="0" normalizeH="0" baseline="0" noProof="0" dirty="0">
              <a:ln>
                <a:noFill/>
              </a:ln>
              <a:solidFill>
                <a:srgbClr val="BF0003"/>
              </a:solidFill>
              <a:effectLst/>
              <a:uLnTx/>
              <a:uFillTx/>
              <a:latin typeface="Aptos" panose="02110004020202020204"/>
              <a:ea typeface="+mn-ea"/>
              <a:cs typeface="+mn-cs"/>
            </a:endParaRPr>
          </a:p>
        </p:txBody>
      </p:sp>
      <p:pic>
        <p:nvPicPr>
          <p:cNvPr id="124" name="Picture 123">
            <a:extLst>
              <a:ext uri="{FF2B5EF4-FFF2-40B4-BE49-F238E27FC236}">
                <a16:creationId xmlns:a16="http://schemas.microsoft.com/office/drawing/2014/main" id="{F07C5582-0CD0-4BB7-3EDA-865AA33501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5289" y="754707"/>
            <a:ext cx="513856" cy="513856"/>
          </a:xfrm>
          <a:prstGeom prst="rect">
            <a:avLst/>
          </a:prstGeom>
        </p:spPr>
      </p:pic>
      <p:pic>
        <p:nvPicPr>
          <p:cNvPr id="6" name="Picture 5">
            <a:extLst>
              <a:ext uri="{FF2B5EF4-FFF2-40B4-BE49-F238E27FC236}">
                <a16:creationId xmlns:a16="http://schemas.microsoft.com/office/drawing/2014/main" id="{363B6358-C31C-BDC2-2381-CADBB3E46D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6239" y="807178"/>
            <a:ext cx="513856" cy="513856"/>
          </a:xfrm>
          <a:prstGeom prst="rect">
            <a:avLst/>
          </a:prstGeom>
        </p:spPr>
      </p:pic>
      <p:pic>
        <p:nvPicPr>
          <p:cNvPr id="8" name="Picture 7">
            <a:extLst>
              <a:ext uri="{FF2B5EF4-FFF2-40B4-BE49-F238E27FC236}">
                <a16:creationId xmlns:a16="http://schemas.microsoft.com/office/drawing/2014/main" id="{17E4A74E-44D8-2234-1DDE-0FC5580CA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4631" y="807178"/>
            <a:ext cx="513856" cy="513856"/>
          </a:xfrm>
          <a:prstGeom prst="rect">
            <a:avLst/>
          </a:prstGeom>
        </p:spPr>
      </p:pic>
      <p:cxnSp>
        <p:nvCxnSpPr>
          <p:cNvPr id="9" name="Straight Connector 8">
            <a:extLst>
              <a:ext uri="{FF2B5EF4-FFF2-40B4-BE49-F238E27FC236}">
                <a16:creationId xmlns:a16="http://schemas.microsoft.com/office/drawing/2014/main" id="{EAE1232A-E586-CF1D-4027-018B8A6E6A96}"/>
              </a:ext>
            </a:extLst>
          </p:cNvPr>
          <p:cNvCxnSpPr>
            <a:cxnSpLocks/>
          </p:cNvCxnSpPr>
          <p:nvPr/>
        </p:nvCxnSpPr>
        <p:spPr>
          <a:xfrm flipV="1">
            <a:off x="9533253" y="1702835"/>
            <a:ext cx="0" cy="2116678"/>
          </a:xfrm>
          <a:prstGeom prst="line">
            <a:avLst/>
          </a:prstGeom>
          <a:noFill/>
          <a:ln w="25400" cap="flat" cmpd="dbl" algn="ctr">
            <a:solidFill>
              <a:srgbClr val="C0504D"/>
            </a:solidFill>
            <a:prstDash val="sysDash"/>
          </a:ln>
          <a:effectLst>
            <a:outerShdw blurRad="40000" dist="20000" dir="5400000" rotWithShape="0">
              <a:srgbClr val="000000">
                <a:alpha val="38000"/>
              </a:srgbClr>
            </a:outerShdw>
          </a:effectLst>
        </p:spPr>
      </p:cxnSp>
      <p:sp>
        <p:nvSpPr>
          <p:cNvPr id="12" name="TextBox 11">
            <a:extLst>
              <a:ext uri="{FF2B5EF4-FFF2-40B4-BE49-F238E27FC236}">
                <a16:creationId xmlns:a16="http://schemas.microsoft.com/office/drawing/2014/main" id="{E070A457-0054-0B73-741B-0FA9B36EAE61}"/>
              </a:ext>
            </a:extLst>
          </p:cNvPr>
          <p:cNvSpPr txBox="1"/>
          <p:nvPr/>
        </p:nvSpPr>
        <p:spPr>
          <a:xfrm>
            <a:off x="8390425" y="2284014"/>
            <a:ext cx="13016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solidFill>
                  <a:schemeClr val="tx2"/>
                </a:solidFill>
                <a:effectLst/>
                <a:uLnTx/>
                <a:uFillTx/>
                <a:latin typeface="Aptos" panose="02110004020202020204"/>
                <a:ea typeface="+mn-ea"/>
                <a:cs typeface="+mn-cs"/>
              </a:rPr>
              <a:t>2026 …</a:t>
            </a:r>
            <a:endParaRPr kumimoji="0" lang="en-CH" sz="2400" b="0" i="0" u="none" strike="noStrike" kern="0" cap="none" spc="0" normalizeH="0" baseline="0" noProof="0" dirty="0">
              <a:ln>
                <a:noFill/>
              </a:ln>
              <a:solidFill>
                <a:schemeClr val="tx2"/>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CAFD7581-41D2-64ED-337F-7F8AE23B10D4}"/>
              </a:ext>
            </a:extLst>
          </p:cNvPr>
          <p:cNvSpPr txBox="1"/>
          <p:nvPr/>
        </p:nvSpPr>
        <p:spPr>
          <a:xfrm>
            <a:off x="8757767" y="1255618"/>
            <a:ext cx="15509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4F81BD">
                    <a:lumMod val="50000"/>
                  </a:srgbClr>
                </a:solidFill>
                <a:effectLst/>
                <a:uLnTx/>
                <a:uFillTx/>
                <a:latin typeface="Aptos" panose="02110004020202020204"/>
                <a:ea typeface="+mn-ea"/>
                <a:cs typeface="+mn-cs"/>
              </a:rPr>
              <a:t>Transition</a:t>
            </a:r>
            <a:endParaRPr kumimoji="0" lang="en-CH" sz="2200" b="0" i="0" u="none" strike="noStrike" kern="0" cap="none" spc="0" normalizeH="0" baseline="0" noProof="0" dirty="0">
              <a:ln>
                <a:noFill/>
              </a:ln>
              <a:solidFill>
                <a:srgbClr val="4F81BD">
                  <a:lumMod val="50000"/>
                </a:srgb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716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4DA02-60A1-82F8-670E-1CE7EEC9C2C7}"/>
              </a:ext>
            </a:extLst>
          </p:cNvPr>
          <p:cNvSpPr txBox="1"/>
          <p:nvPr/>
        </p:nvSpPr>
        <p:spPr>
          <a:xfrm>
            <a:off x="643296" y="299313"/>
            <a:ext cx="760877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WIS2 Global Service instances</a:t>
            </a:r>
            <a:endParaRPr kumimoji="0" lang="en-CH"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C1433F8C-9C1D-2DDB-9335-2771813CBEFF}"/>
              </a:ext>
            </a:extLst>
          </p:cNvPr>
          <p:cNvGrpSpPr/>
          <p:nvPr/>
        </p:nvGrpSpPr>
        <p:grpSpPr>
          <a:xfrm>
            <a:off x="2047961" y="1758684"/>
            <a:ext cx="3281755" cy="1323439"/>
            <a:chOff x="2543022" y="1686321"/>
            <a:chExt cx="3281755" cy="1323439"/>
          </a:xfrm>
        </p:grpSpPr>
        <p:sp>
          <p:nvSpPr>
            <p:cNvPr id="5" name="TextBox 4">
              <a:extLst>
                <a:ext uri="{FF2B5EF4-FFF2-40B4-BE49-F238E27FC236}">
                  <a16:creationId xmlns:a16="http://schemas.microsoft.com/office/drawing/2014/main" id="{8A3F9F1E-E01C-68DD-9EE4-ACB2938CF8A5}"/>
                </a:ext>
              </a:extLst>
            </p:cNvPr>
            <p:cNvSpPr txBox="1"/>
            <p:nvPr/>
          </p:nvSpPr>
          <p:spPr>
            <a:xfrm>
              <a:off x="2543022" y="1932543"/>
              <a:ext cx="113474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Global Broker</a:t>
              </a:r>
              <a:endParaRPr kumimoji="0" lang="en-CH"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A7BB13-DB90-449D-596F-B6A68C5F7A69}"/>
                </a:ext>
              </a:extLst>
            </p:cNvPr>
            <p:cNvGrpSpPr/>
            <p:nvPr/>
          </p:nvGrpSpPr>
          <p:grpSpPr>
            <a:xfrm>
              <a:off x="3780784" y="1837518"/>
              <a:ext cx="1083641" cy="1030526"/>
              <a:chOff x="3100578" y="2626881"/>
              <a:chExt cx="926187" cy="914400"/>
            </a:xfrm>
          </p:grpSpPr>
          <p:sp>
            <p:nvSpPr>
              <p:cNvPr id="8" name="Oval 7">
                <a:extLst>
                  <a:ext uri="{FF2B5EF4-FFF2-40B4-BE49-F238E27FC236}">
                    <a16:creationId xmlns:a16="http://schemas.microsoft.com/office/drawing/2014/main" id="{DE6F348A-BD37-46DF-1998-A91748F1BBEE}"/>
                  </a:ext>
                </a:extLst>
              </p:cNvPr>
              <p:cNvSpPr/>
              <p:nvPr/>
            </p:nvSpPr>
            <p:spPr>
              <a:xfrm>
                <a:off x="3100578" y="2626881"/>
                <a:ext cx="926187" cy="914400"/>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Network with solid fill">
                <a:extLst>
                  <a:ext uri="{FF2B5EF4-FFF2-40B4-BE49-F238E27FC236}">
                    <a16:creationId xmlns:a16="http://schemas.microsoft.com/office/drawing/2014/main" id="{3256228A-96F1-9DF8-8EC3-36729C6C7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7308" y="2639091"/>
                <a:ext cx="789683" cy="789683"/>
              </a:xfrm>
              <a:prstGeom prst="rect">
                <a:avLst/>
              </a:prstGeom>
            </p:spPr>
          </p:pic>
        </p:grpSp>
        <p:sp>
          <p:nvSpPr>
            <p:cNvPr id="7" name="TextBox 6">
              <a:extLst>
                <a:ext uri="{FF2B5EF4-FFF2-40B4-BE49-F238E27FC236}">
                  <a16:creationId xmlns:a16="http://schemas.microsoft.com/office/drawing/2014/main" id="{CA681D01-4AA6-BA5B-06B3-00F38B7CB0B7}"/>
                </a:ext>
              </a:extLst>
            </p:cNvPr>
            <p:cNvSpPr txBox="1"/>
            <p:nvPr/>
          </p:nvSpPr>
          <p:spPr>
            <a:xfrm>
              <a:off x="4942499" y="1686321"/>
              <a:ext cx="882278" cy="1323439"/>
            </a:xfrm>
            <a:prstGeom prst="rect">
              <a:avLst/>
            </a:prstGeom>
            <a:noFill/>
          </p:spPr>
          <p:txBody>
            <a:bodyPr wrap="square" rtlCol="0">
              <a:spAutoFit/>
            </a:bodyPr>
            <a:lstStyle>
              <a:defPPr>
                <a:defRPr lang="en-US"/>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China Brazil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France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USA</a:t>
              </a:r>
              <a:endParaRPr kumimoji="0" lang="en-CH"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B3A5ABC9-8C23-912F-5969-3A76A0D2036C}"/>
              </a:ext>
            </a:extLst>
          </p:cNvPr>
          <p:cNvGrpSpPr/>
          <p:nvPr/>
        </p:nvGrpSpPr>
        <p:grpSpPr>
          <a:xfrm>
            <a:off x="2100738" y="3827376"/>
            <a:ext cx="3519020" cy="1631216"/>
            <a:chOff x="3639984" y="2227785"/>
            <a:chExt cx="3519020" cy="1631216"/>
          </a:xfrm>
        </p:grpSpPr>
        <p:grpSp>
          <p:nvGrpSpPr>
            <p:cNvPr id="12" name="Group 11">
              <a:extLst>
                <a:ext uri="{FF2B5EF4-FFF2-40B4-BE49-F238E27FC236}">
                  <a16:creationId xmlns:a16="http://schemas.microsoft.com/office/drawing/2014/main" id="{D0EE41B6-B1DD-68BF-524E-E2DC3CF7D3E8}"/>
                </a:ext>
              </a:extLst>
            </p:cNvPr>
            <p:cNvGrpSpPr/>
            <p:nvPr/>
          </p:nvGrpSpPr>
          <p:grpSpPr>
            <a:xfrm>
              <a:off x="4786024" y="2431873"/>
              <a:ext cx="1120688" cy="1030526"/>
              <a:chOff x="3107885" y="2667808"/>
              <a:chExt cx="1256145" cy="1200330"/>
            </a:xfrm>
          </p:grpSpPr>
          <p:sp>
            <p:nvSpPr>
              <p:cNvPr id="15" name="Oval 14">
                <a:extLst>
                  <a:ext uri="{FF2B5EF4-FFF2-40B4-BE49-F238E27FC236}">
                    <a16:creationId xmlns:a16="http://schemas.microsoft.com/office/drawing/2014/main" id="{121DAC6A-4E0E-CB5F-6B36-8DB4611F3EEB}"/>
                  </a:ext>
                </a:extLst>
              </p:cNvPr>
              <p:cNvSpPr/>
              <p:nvPr/>
            </p:nvSpPr>
            <p:spPr>
              <a:xfrm>
                <a:off x="3107885" y="2667808"/>
                <a:ext cx="1256145" cy="1200330"/>
              </a:xfrm>
              <a:prstGeom prst="ellipse">
                <a:avLst/>
              </a:prstGeom>
              <a:gradFill>
                <a:gsLst>
                  <a:gs pos="0">
                    <a:schemeClr val="accent5">
                      <a:lumMod val="75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Database with solid fill">
                <a:extLst>
                  <a:ext uri="{FF2B5EF4-FFF2-40B4-BE49-F238E27FC236}">
                    <a16:creationId xmlns:a16="http://schemas.microsoft.com/office/drawing/2014/main" id="{54ACE1EF-C7A4-C721-ED25-6D714BC1DF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60369" y="2810772"/>
                <a:ext cx="914400" cy="914399"/>
              </a:xfrm>
              <a:prstGeom prst="rect">
                <a:avLst/>
              </a:prstGeom>
            </p:spPr>
          </p:pic>
        </p:grpSp>
        <p:sp>
          <p:nvSpPr>
            <p:cNvPr id="13" name="TextBox 12">
              <a:extLst>
                <a:ext uri="{FF2B5EF4-FFF2-40B4-BE49-F238E27FC236}">
                  <a16:creationId xmlns:a16="http://schemas.microsoft.com/office/drawing/2014/main" id="{A0C939B7-6433-01AC-6422-C43F1A6C4DDF}"/>
                </a:ext>
              </a:extLst>
            </p:cNvPr>
            <p:cNvSpPr txBox="1"/>
            <p:nvPr/>
          </p:nvSpPr>
          <p:spPr>
            <a:xfrm>
              <a:off x="3639984" y="2590848"/>
              <a:ext cx="100585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Global Cache</a:t>
              </a:r>
              <a:endParaRPr kumimoji="0" lang="en-CH"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D7C1A38-5758-3615-599C-D7CE319185EF}"/>
                </a:ext>
              </a:extLst>
            </p:cNvPr>
            <p:cNvSpPr txBox="1"/>
            <p:nvPr/>
          </p:nvSpPr>
          <p:spPr>
            <a:xfrm>
              <a:off x="5986684" y="2227785"/>
              <a:ext cx="1172320" cy="1631216"/>
            </a:xfrm>
            <a:prstGeom prst="rect">
              <a:avLst/>
            </a:prstGeom>
            <a:noFill/>
          </p:spPr>
          <p:txBody>
            <a:bodyPr wrap="square" rtlCol="0">
              <a:spAutoFit/>
            </a:bodyPr>
            <a:lstStyle>
              <a:defPPr>
                <a:defRPr lang="en-US"/>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China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Germany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Japan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Korea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USA/UK</a:t>
              </a:r>
              <a:endParaRPr kumimoji="0" lang="en-CH" sz="16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2567A35B-4BE7-6407-F896-8DF96C9B6EEC}"/>
              </a:ext>
            </a:extLst>
          </p:cNvPr>
          <p:cNvGrpSpPr/>
          <p:nvPr/>
        </p:nvGrpSpPr>
        <p:grpSpPr>
          <a:xfrm>
            <a:off x="6577505" y="1803650"/>
            <a:ext cx="4905788" cy="1233505"/>
            <a:chOff x="4719429" y="3781875"/>
            <a:chExt cx="4905788" cy="1233505"/>
          </a:xfrm>
        </p:grpSpPr>
        <p:grpSp>
          <p:nvGrpSpPr>
            <p:cNvPr id="18" name="Group 17">
              <a:extLst>
                <a:ext uri="{FF2B5EF4-FFF2-40B4-BE49-F238E27FC236}">
                  <a16:creationId xmlns:a16="http://schemas.microsoft.com/office/drawing/2014/main" id="{7AAC306F-3F4A-DAE4-2EBB-C1E237536D8C}"/>
                </a:ext>
              </a:extLst>
            </p:cNvPr>
            <p:cNvGrpSpPr/>
            <p:nvPr/>
          </p:nvGrpSpPr>
          <p:grpSpPr>
            <a:xfrm>
              <a:off x="6290976" y="3870874"/>
              <a:ext cx="1091768" cy="953357"/>
              <a:chOff x="6018575" y="2624111"/>
              <a:chExt cx="926187" cy="914400"/>
            </a:xfrm>
          </p:grpSpPr>
          <p:sp>
            <p:nvSpPr>
              <p:cNvPr id="21" name="Oval 20">
                <a:extLst>
                  <a:ext uri="{FF2B5EF4-FFF2-40B4-BE49-F238E27FC236}">
                    <a16:creationId xmlns:a16="http://schemas.microsoft.com/office/drawing/2014/main" id="{F78739CB-D3C0-8841-753D-F0C7B357B219}"/>
                  </a:ext>
                </a:extLst>
              </p:cNvPr>
              <p:cNvSpPr/>
              <p:nvPr/>
            </p:nvSpPr>
            <p:spPr>
              <a:xfrm>
                <a:off x="6018575" y="2624111"/>
                <a:ext cx="926187" cy="914400"/>
              </a:xfrm>
              <a:prstGeom prst="ellipse">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Graphic 21" descr="Books outline">
                <a:extLst>
                  <a:ext uri="{FF2B5EF4-FFF2-40B4-BE49-F238E27FC236}">
                    <a16:creationId xmlns:a16="http://schemas.microsoft.com/office/drawing/2014/main" id="{FABC6479-C78E-1873-DA3A-62E86E177C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5969" y="2732194"/>
                <a:ext cx="751399" cy="751399"/>
              </a:xfrm>
              <a:prstGeom prst="rect">
                <a:avLst/>
              </a:prstGeom>
            </p:spPr>
          </p:pic>
        </p:grpSp>
        <p:sp>
          <p:nvSpPr>
            <p:cNvPr id="19" name="TextBox 18">
              <a:extLst>
                <a:ext uri="{FF2B5EF4-FFF2-40B4-BE49-F238E27FC236}">
                  <a16:creationId xmlns:a16="http://schemas.microsoft.com/office/drawing/2014/main" id="{40A39A05-12E6-A4EF-8318-0E7EE5A843C8}"/>
                </a:ext>
              </a:extLst>
            </p:cNvPr>
            <p:cNvSpPr txBox="1"/>
            <p:nvPr/>
          </p:nvSpPr>
          <p:spPr>
            <a:xfrm>
              <a:off x="4719429" y="3815051"/>
              <a:ext cx="15197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Global Discovery Catalogue</a:t>
              </a:r>
              <a:endParaRPr kumimoji="0" lang="en-CH"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7F09ECE8-D5C3-745F-8221-B664861DDD69}"/>
                </a:ext>
              </a:extLst>
            </p:cNvPr>
            <p:cNvSpPr txBox="1"/>
            <p:nvPr/>
          </p:nvSpPr>
          <p:spPr>
            <a:xfrm>
              <a:off x="7511735" y="3781875"/>
              <a:ext cx="2113482" cy="707886"/>
            </a:xfrm>
            <a:prstGeom prst="rect">
              <a:avLst/>
            </a:prstGeom>
            <a:noFill/>
          </p:spPr>
          <p:txBody>
            <a:bodyPr wrap="square" lIns="91440" tIns="45720" rIns="91440" bIns="45720" rtlCol="0" anchor="t">
              <a:spAutoFit/>
            </a:bodyPr>
            <a:lstStyle>
              <a:defPPr>
                <a:defRPr lang="en-US"/>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China</a:t>
              </a:r>
              <a:endPar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Calibri"/>
              </a:endParaRPr>
            </a:p>
          </p:txBody>
        </p:sp>
      </p:grpSp>
      <p:grpSp>
        <p:nvGrpSpPr>
          <p:cNvPr id="23" name="Group 22">
            <a:extLst>
              <a:ext uri="{FF2B5EF4-FFF2-40B4-BE49-F238E27FC236}">
                <a16:creationId xmlns:a16="http://schemas.microsoft.com/office/drawing/2014/main" id="{8DEF38BD-9977-DFC2-0004-6F1024129621}"/>
              </a:ext>
            </a:extLst>
          </p:cNvPr>
          <p:cNvGrpSpPr/>
          <p:nvPr/>
        </p:nvGrpSpPr>
        <p:grpSpPr>
          <a:xfrm>
            <a:off x="6540376" y="4049336"/>
            <a:ext cx="4001755" cy="1012654"/>
            <a:chOff x="5563165" y="5254919"/>
            <a:chExt cx="4001755" cy="1012654"/>
          </a:xfrm>
        </p:grpSpPr>
        <p:sp>
          <p:nvSpPr>
            <p:cNvPr id="24" name="TextBox 23">
              <a:extLst>
                <a:ext uri="{FF2B5EF4-FFF2-40B4-BE49-F238E27FC236}">
                  <a16:creationId xmlns:a16="http://schemas.microsoft.com/office/drawing/2014/main" id="{7C93BF8C-CCD1-2D48-5A34-B8BD4B4195A7}"/>
                </a:ext>
              </a:extLst>
            </p:cNvPr>
            <p:cNvSpPr txBox="1"/>
            <p:nvPr/>
          </p:nvSpPr>
          <p:spPr>
            <a:xfrm>
              <a:off x="5563165" y="5401923"/>
              <a:ext cx="16126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Global Monitoring</a:t>
              </a:r>
              <a:endParaRPr kumimoji="0" lang="en-CH"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0FED8010-3C02-6C74-ADC7-FE62CA68B879}"/>
                </a:ext>
              </a:extLst>
            </p:cNvPr>
            <p:cNvGrpSpPr/>
            <p:nvPr/>
          </p:nvGrpSpPr>
          <p:grpSpPr>
            <a:xfrm>
              <a:off x="7238331" y="5254919"/>
              <a:ext cx="1091768" cy="1012654"/>
              <a:chOff x="4851042" y="4429399"/>
              <a:chExt cx="1223729" cy="1200330"/>
            </a:xfrm>
          </p:grpSpPr>
          <p:sp>
            <p:nvSpPr>
              <p:cNvPr id="27" name="Oval 26">
                <a:extLst>
                  <a:ext uri="{FF2B5EF4-FFF2-40B4-BE49-F238E27FC236}">
                    <a16:creationId xmlns:a16="http://schemas.microsoft.com/office/drawing/2014/main" id="{75E49AEA-E0FA-B2C4-4CCF-279B0444277B}"/>
                  </a:ext>
                </a:extLst>
              </p:cNvPr>
              <p:cNvSpPr/>
              <p:nvPr/>
            </p:nvSpPr>
            <p:spPr>
              <a:xfrm>
                <a:off x="4851042" y="4429399"/>
                <a:ext cx="1223729" cy="1200330"/>
              </a:xfrm>
              <a:prstGeom prst="ellipse">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descr="Bar chart with solid fill">
                <a:extLst>
                  <a:ext uri="{FF2B5EF4-FFF2-40B4-BE49-F238E27FC236}">
                    <a16:creationId xmlns:a16="http://schemas.microsoft.com/office/drawing/2014/main" id="{1168D435-66B2-166D-24A1-E520CB3910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85089" y="4571278"/>
                <a:ext cx="914402" cy="914398"/>
              </a:xfrm>
              <a:prstGeom prst="rect">
                <a:avLst/>
              </a:prstGeom>
            </p:spPr>
          </p:pic>
        </p:grpSp>
        <p:sp>
          <p:nvSpPr>
            <p:cNvPr id="26" name="TextBox 25">
              <a:extLst>
                <a:ext uri="{FF2B5EF4-FFF2-40B4-BE49-F238E27FC236}">
                  <a16:creationId xmlns:a16="http://schemas.microsoft.com/office/drawing/2014/main" id="{959737D9-1961-90FA-7C16-600C1B45FFAA}"/>
                </a:ext>
              </a:extLst>
            </p:cNvPr>
            <p:cNvSpPr txBox="1"/>
            <p:nvPr/>
          </p:nvSpPr>
          <p:spPr>
            <a:xfrm>
              <a:off x="8392600" y="5359789"/>
              <a:ext cx="1172320" cy="707886"/>
            </a:xfrm>
            <a:prstGeom prst="rect">
              <a:avLst/>
            </a:prstGeom>
            <a:noFill/>
          </p:spPr>
          <p:txBody>
            <a:bodyPr wrap="square" rtlCol="0">
              <a:spAutoFit/>
            </a:bodyPr>
            <a:lstStyle>
              <a:defPPr>
                <a:defRPr lang="en-US"/>
              </a:defPPr>
              <a:lvl1pPr>
                <a:defRPr sz="14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China</a:t>
              </a:r>
              <a:endParaRPr kumimoji="0" lang="en-CH"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AD47">
                      <a:lumMod val="40000"/>
                      <a:lumOff val="60000"/>
                    </a:srgbClr>
                  </a:solidFill>
                  <a:effectLst/>
                  <a:uLnTx/>
                  <a:uFillTx/>
                  <a:latin typeface="Calibri" panose="020F0502020204030204"/>
                  <a:ea typeface="+mn-ea"/>
                  <a:cs typeface="+mn-cs"/>
                </a:rPr>
                <a:t>Morocco</a:t>
              </a:r>
            </a:p>
          </p:txBody>
        </p:sp>
      </p:grpSp>
    </p:spTree>
    <p:extLst>
      <p:ext uri="{BB962C8B-B14F-4D97-AF65-F5344CB8AC3E}">
        <p14:creationId xmlns:p14="http://schemas.microsoft.com/office/powerpoint/2010/main" val="282128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EF833A-2E10-F470-D7E3-3D4021D19831}"/>
              </a:ext>
            </a:extLst>
          </p:cNvPr>
          <p:cNvPicPr>
            <a:picLocks noChangeAspect="1"/>
          </p:cNvPicPr>
          <p:nvPr/>
        </p:nvPicPr>
        <p:blipFill>
          <a:blip r:embed="rId3"/>
          <a:stretch>
            <a:fillRect/>
          </a:stretch>
        </p:blipFill>
        <p:spPr>
          <a:xfrm>
            <a:off x="6352490" y="2002263"/>
            <a:ext cx="5700448" cy="2631786"/>
          </a:xfrm>
          <a:prstGeom prst="rect">
            <a:avLst/>
          </a:prstGeom>
        </p:spPr>
      </p:pic>
      <p:sp>
        <p:nvSpPr>
          <p:cNvPr id="4" name="Rectangle 3">
            <a:extLst>
              <a:ext uri="{FF2B5EF4-FFF2-40B4-BE49-F238E27FC236}">
                <a16:creationId xmlns:a16="http://schemas.microsoft.com/office/drawing/2014/main" id="{951BB6BE-E1ED-1F3D-E47A-F0150B023804}"/>
              </a:ext>
            </a:extLst>
          </p:cNvPr>
          <p:cNvSpPr/>
          <p:nvPr/>
        </p:nvSpPr>
        <p:spPr>
          <a:xfrm>
            <a:off x="-53788" y="0"/>
            <a:ext cx="12245788" cy="734218"/>
          </a:xfrm>
          <a:prstGeom prst="rect">
            <a:avLst/>
          </a:prstGeom>
          <a:solidFill>
            <a:srgbClr val="034D9E"/>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ptos Display" panose="02110004020202020204"/>
                <a:ea typeface="+mn-ea"/>
                <a:cs typeface="Arial" panose="020B0604020202020204" pitchFamily="34" charset="0"/>
              </a:rPr>
              <a:t>Registered WIS2 Nodes on 4 March 2026</a:t>
            </a:r>
            <a:endParaRPr kumimoji="0" lang="en-CH" sz="3200" b="1" i="0" u="none" strike="noStrike" kern="1200" cap="none" spc="0" normalizeH="0" baseline="0" noProof="0">
              <a:ln>
                <a:noFill/>
              </a:ln>
              <a:solidFill>
                <a:prstClr val="white"/>
              </a:solidFill>
              <a:effectLst/>
              <a:uLnTx/>
              <a:uFillTx/>
              <a:latin typeface="Aptos Display" panose="02110004020202020204"/>
              <a:ea typeface="+mn-ea"/>
              <a:cs typeface="Arial" panose="020B0604020202020204" pitchFamily="34" charset="0"/>
            </a:endParaRPr>
          </a:p>
        </p:txBody>
      </p:sp>
      <p:sp>
        <p:nvSpPr>
          <p:cNvPr id="5" name="Content Placeholder 2">
            <a:extLst>
              <a:ext uri="{FF2B5EF4-FFF2-40B4-BE49-F238E27FC236}">
                <a16:creationId xmlns:a16="http://schemas.microsoft.com/office/drawing/2014/main" id="{DA0E9178-5CC4-1B4C-C97F-3343CCCA86AD}"/>
              </a:ext>
            </a:extLst>
          </p:cNvPr>
          <p:cNvSpPr>
            <a:spLocks noGrp="1"/>
          </p:cNvSpPr>
          <p:nvPr>
            <p:ph idx="1"/>
          </p:nvPr>
        </p:nvSpPr>
        <p:spPr>
          <a:xfrm>
            <a:off x="139062" y="782832"/>
            <a:ext cx="10725912" cy="1309105"/>
          </a:xfrm>
        </p:spPr>
        <p:txBody>
          <a:bodyPr vert="horz" lIns="91440" tIns="45720" rIns="91440" bIns="45720" rtlCol="0" anchor="t">
            <a:noAutofit/>
          </a:bodyPr>
          <a:lstStyle/>
          <a:p>
            <a:pPr marL="0" indent="0">
              <a:buNone/>
            </a:pPr>
            <a:r>
              <a:rPr lang="en-US" sz="2000" i="1">
                <a:solidFill>
                  <a:schemeClr val="accent1">
                    <a:lumMod val="50000"/>
                  </a:schemeClr>
                </a:solidFill>
                <a:cs typeface="Arial" panose="020B0604020202020204" pitchFamily="34" charset="0"/>
              </a:rPr>
              <a:t>Number of operational WIS2 Nodes in the WIS2 Global Registry: </a:t>
            </a:r>
            <a:r>
              <a:rPr lang="en-US" sz="2000" b="1">
                <a:solidFill>
                  <a:schemeClr val="accent1">
                    <a:lumMod val="50000"/>
                  </a:schemeClr>
                </a:solidFill>
                <a:cs typeface="Arial" panose="020B0604020202020204" pitchFamily="34" charset="0"/>
              </a:rPr>
              <a:t>99 </a:t>
            </a:r>
            <a:r>
              <a:rPr lang="en-US" sz="2000">
                <a:solidFill>
                  <a:schemeClr val="accent1">
                    <a:lumMod val="50000"/>
                  </a:schemeClr>
                </a:solidFill>
                <a:cs typeface="Arial" panose="020B0604020202020204" pitchFamily="34" charset="0"/>
              </a:rPr>
              <a:t>(8 DCPCs and 91 NCs)</a:t>
            </a:r>
          </a:p>
          <a:p>
            <a:pPr marL="0" indent="0">
              <a:buNone/>
            </a:pPr>
            <a:r>
              <a:rPr lang="en-US" sz="2000">
                <a:solidFill>
                  <a:schemeClr val="accent1">
                    <a:lumMod val="50000"/>
                  </a:schemeClr>
                </a:solidFill>
                <a:cs typeface="Arial" panose="020B0604020202020204" pitchFamily="34" charset="0"/>
              </a:rPr>
              <a:t>	- </a:t>
            </a:r>
            <a:r>
              <a:rPr lang="en-US" sz="2000" i="1">
                <a:solidFill>
                  <a:schemeClr val="accent1">
                    <a:lumMod val="50000"/>
                  </a:schemeClr>
                </a:solidFill>
                <a:cs typeface="Arial" panose="020B0604020202020204" pitchFamily="34" charset="0"/>
              </a:rPr>
              <a:t>using wis2box software: </a:t>
            </a:r>
            <a:r>
              <a:rPr lang="en-US" sz="2000">
                <a:solidFill>
                  <a:schemeClr val="accent1">
                    <a:lumMod val="50000"/>
                  </a:schemeClr>
                </a:solidFill>
                <a:cs typeface="Arial" panose="020B0604020202020204" pitchFamily="34" charset="0"/>
              </a:rPr>
              <a:t>	</a:t>
            </a:r>
            <a:r>
              <a:rPr lang="en-US" sz="2000" b="1">
                <a:solidFill>
                  <a:schemeClr val="accent1">
                    <a:lumMod val="50000"/>
                  </a:schemeClr>
                </a:solidFill>
                <a:cs typeface="Arial" panose="020B0604020202020204" pitchFamily="34" charset="0"/>
              </a:rPr>
              <a:t>79</a:t>
            </a:r>
            <a:r>
              <a:rPr lang="en-US" sz="2000">
                <a:solidFill>
                  <a:schemeClr val="accent1">
                    <a:lumMod val="50000"/>
                  </a:schemeClr>
                </a:solidFill>
                <a:cs typeface="Arial" panose="020B0604020202020204" pitchFamily="34" charset="0"/>
              </a:rPr>
              <a:t> </a:t>
            </a:r>
            <a:r>
              <a:rPr lang="en-US" sz="2000">
                <a:solidFill>
                  <a:schemeClr val="accent1">
                    <a:lumMod val="50000"/>
                  </a:schemeClr>
                </a:solidFill>
                <a:cs typeface="Arial" panose="020B0604020202020204" pitchFamily="34" charset="0"/>
                <a:sym typeface="Wingdings" panose="05000000000000000000" pitchFamily="2" charset="2"/>
              </a:rPr>
              <a:t></a:t>
            </a:r>
            <a:r>
              <a:rPr lang="en-US" sz="2000" i="1">
                <a:solidFill>
                  <a:schemeClr val="accent1">
                    <a:lumMod val="50000"/>
                  </a:schemeClr>
                </a:solidFill>
                <a:cs typeface="Arial" panose="020B0604020202020204" pitchFamily="34" charset="0"/>
              </a:rPr>
              <a:t>~80% </a:t>
            </a:r>
            <a:r>
              <a:rPr lang="en-US" sz="1200" i="1">
                <a:solidFill>
                  <a:schemeClr val="accent1">
                    <a:lumMod val="50000"/>
                  </a:schemeClr>
                </a:solidFill>
                <a:cs typeface="Arial" panose="020B0604020202020204" pitchFamily="34" charset="0"/>
              </a:rPr>
              <a:t>of active WIS2 Nodes use wis2box implementation</a:t>
            </a:r>
          </a:p>
          <a:p>
            <a:pPr marL="0" indent="0">
              <a:buNone/>
            </a:pPr>
            <a:r>
              <a:rPr lang="en-US" sz="2000" i="1">
                <a:solidFill>
                  <a:schemeClr val="accent1">
                    <a:lumMod val="50000"/>
                  </a:schemeClr>
                </a:solidFill>
                <a:cs typeface="Arial" panose="020B0604020202020204" pitchFamily="34" charset="0"/>
              </a:rPr>
              <a:t>	</a:t>
            </a:r>
            <a:r>
              <a:rPr lang="en-US" sz="2000">
                <a:solidFill>
                  <a:schemeClr val="accent1">
                    <a:lumMod val="50000"/>
                  </a:schemeClr>
                </a:solidFill>
                <a:cs typeface="Arial" panose="020B0604020202020204" pitchFamily="34" charset="0"/>
              </a:rPr>
              <a:t>- </a:t>
            </a:r>
            <a:r>
              <a:rPr lang="en-US" sz="2000" i="1">
                <a:solidFill>
                  <a:schemeClr val="accent1">
                    <a:lumMod val="50000"/>
                  </a:schemeClr>
                </a:solidFill>
                <a:cs typeface="Arial" panose="020B0604020202020204" pitchFamily="34" charset="0"/>
              </a:rPr>
              <a:t>using another software:</a:t>
            </a:r>
            <a:r>
              <a:rPr lang="en-US" sz="2000">
                <a:solidFill>
                  <a:schemeClr val="accent1">
                    <a:lumMod val="50000"/>
                  </a:schemeClr>
                </a:solidFill>
                <a:cs typeface="Arial" panose="020B0604020202020204" pitchFamily="34" charset="0"/>
              </a:rPr>
              <a:t>	</a:t>
            </a:r>
            <a:r>
              <a:rPr lang="en-US" sz="2000" b="1">
                <a:solidFill>
                  <a:schemeClr val="accent1">
                    <a:lumMod val="50000"/>
                  </a:schemeClr>
                </a:solidFill>
                <a:cs typeface="Arial" panose="020B0604020202020204" pitchFamily="34" charset="0"/>
              </a:rPr>
              <a:t>20</a:t>
            </a:r>
            <a:r>
              <a:rPr lang="en-US" sz="2000">
                <a:solidFill>
                  <a:schemeClr val="accent1">
                    <a:lumMod val="50000"/>
                  </a:schemeClr>
                </a:solidFill>
                <a:cs typeface="Arial" panose="020B0604020202020204" pitchFamily="34" charset="0"/>
              </a:rPr>
              <a:t> </a:t>
            </a:r>
            <a:r>
              <a:rPr lang="en-US" sz="2000">
                <a:solidFill>
                  <a:schemeClr val="accent1">
                    <a:lumMod val="50000"/>
                  </a:schemeClr>
                </a:solidFill>
                <a:cs typeface="Arial" panose="020B0604020202020204" pitchFamily="34" charset="0"/>
                <a:sym typeface="Wingdings" panose="05000000000000000000" pitchFamily="2" charset="2"/>
              </a:rPr>
              <a:t></a:t>
            </a:r>
            <a:r>
              <a:rPr lang="en-US" sz="2000" i="1">
                <a:solidFill>
                  <a:schemeClr val="accent1">
                    <a:lumMod val="50000"/>
                  </a:schemeClr>
                </a:solidFill>
                <a:cs typeface="Arial" panose="020B0604020202020204" pitchFamily="34" charset="0"/>
              </a:rPr>
              <a:t>~20% </a:t>
            </a:r>
            <a:r>
              <a:rPr lang="en-US" sz="1200" i="1">
                <a:solidFill>
                  <a:schemeClr val="accent1">
                    <a:lumMod val="50000"/>
                  </a:schemeClr>
                </a:solidFill>
                <a:cs typeface="Arial" panose="020B0604020202020204" pitchFamily="34" charset="0"/>
              </a:rPr>
              <a:t>of active WIS2 Nodes use another implementation</a:t>
            </a:r>
          </a:p>
        </p:txBody>
      </p:sp>
      <p:sp>
        <p:nvSpPr>
          <p:cNvPr id="7" name="TextBox 6">
            <a:extLst>
              <a:ext uri="{FF2B5EF4-FFF2-40B4-BE49-F238E27FC236}">
                <a16:creationId xmlns:a16="http://schemas.microsoft.com/office/drawing/2014/main" id="{6809EE2A-42E3-0CCE-08AB-D858E411AD89}"/>
              </a:ext>
            </a:extLst>
          </p:cNvPr>
          <p:cNvSpPr txBox="1"/>
          <p:nvPr/>
        </p:nvSpPr>
        <p:spPr>
          <a:xfrm>
            <a:off x="450756" y="2402179"/>
            <a:ext cx="533729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To see the latest status please check: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rPr>
              <a:t> </a:t>
            </a:r>
            <a:r>
              <a:rPr kumimoji="0" lang="en-US" sz="1600" b="0" i="0" u="none" strike="noStrike" kern="1200" cap="none" spc="0" normalizeH="0" baseline="0" noProof="0">
                <a:ln>
                  <a:noFill/>
                </a:ln>
                <a:solidFill>
                  <a:prstClr val="black"/>
                </a:solidFill>
                <a:effectLst/>
                <a:uLnTx/>
                <a:uFillTx/>
                <a:latin typeface="Aptos" panose="02110004020202020204"/>
                <a:ea typeface="+mn-ea"/>
                <a:cs typeface="+mn-cs"/>
                <a:hlinkClick r:id="rId4"/>
              </a:rPr>
              <a:t>Operational WIS2 Nodes on the WMO Knowledge Hub</a:t>
            </a:r>
            <a:endParaRPr kumimoji="0" lang="en-US" sz="16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ptos" panose="02110004020202020204"/>
                <a:ea typeface="+mn-ea"/>
                <a:cs typeface="+mn-cs"/>
              </a:rPr>
              <a:t>automatically updated when a new Operational WIS2 Node is recorded in the WIS2 Global Registry</a:t>
            </a:r>
          </a:p>
        </p:txBody>
      </p:sp>
      <p:pic>
        <p:nvPicPr>
          <p:cNvPr id="9" name="Picture 8">
            <a:extLst>
              <a:ext uri="{FF2B5EF4-FFF2-40B4-BE49-F238E27FC236}">
                <a16:creationId xmlns:a16="http://schemas.microsoft.com/office/drawing/2014/main" id="{A6E9E416-D5E6-4107-A03F-12F1FBB5B9B4}"/>
              </a:ext>
            </a:extLst>
          </p:cNvPr>
          <p:cNvPicPr>
            <a:picLocks noChangeAspect="1"/>
          </p:cNvPicPr>
          <p:nvPr/>
        </p:nvPicPr>
        <p:blipFill>
          <a:blip r:embed="rId5"/>
          <a:stretch>
            <a:fillRect/>
          </a:stretch>
        </p:blipFill>
        <p:spPr>
          <a:xfrm>
            <a:off x="310222" y="3429000"/>
            <a:ext cx="5985900" cy="3180433"/>
          </a:xfrm>
          <a:prstGeom prst="rect">
            <a:avLst/>
          </a:prstGeom>
        </p:spPr>
      </p:pic>
      <p:sp>
        <p:nvSpPr>
          <p:cNvPr id="2" name="Rectangle 1">
            <a:extLst>
              <a:ext uri="{FF2B5EF4-FFF2-40B4-BE49-F238E27FC236}">
                <a16:creationId xmlns:a16="http://schemas.microsoft.com/office/drawing/2014/main" id="{FD7C4FA0-A2FD-12E7-F797-2F6541F8A3D2}"/>
              </a:ext>
            </a:extLst>
          </p:cNvPr>
          <p:cNvSpPr/>
          <p:nvPr/>
        </p:nvSpPr>
        <p:spPr>
          <a:xfrm>
            <a:off x="0" y="0"/>
            <a:ext cx="1735639" cy="290073"/>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WIS</a:t>
            </a:r>
          </a:p>
        </p:txBody>
      </p:sp>
    </p:spTree>
    <p:extLst>
      <p:ext uri="{BB962C8B-B14F-4D97-AF65-F5344CB8AC3E}">
        <p14:creationId xmlns:p14="http://schemas.microsoft.com/office/powerpoint/2010/main" val="139464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36F79-1F31-722C-4676-DF4CE8D7A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4C631-3C29-2A9F-A121-D8D3621CB4CB}"/>
              </a:ext>
            </a:extLst>
          </p:cNvPr>
          <p:cNvSpPr>
            <a:spLocks noGrp="1"/>
          </p:cNvSpPr>
          <p:nvPr>
            <p:ph type="title"/>
          </p:nvPr>
        </p:nvSpPr>
        <p:spPr>
          <a:xfrm>
            <a:off x="299480" y="169659"/>
            <a:ext cx="10515600" cy="1325563"/>
          </a:xfrm>
        </p:spPr>
        <p:txBody>
          <a:bodyPr>
            <a:normAutofit/>
          </a:bodyPr>
          <a:lstStyle/>
          <a:p>
            <a:pPr algn="l"/>
            <a:r>
              <a:rPr lang="en-GB" sz="4000" i="1" dirty="0">
                <a:hlinkClick r:id="rId2"/>
              </a:rPr>
              <a:t>State of the Global Climate 2025</a:t>
            </a:r>
            <a:endParaRPr lang="en-GB" sz="4000" i="1" dirty="0"/>
          </a:p>
        </p:txBody>
      </p:sp>
      <p:sp>
        <p:nvSpPr>
          <p:cNvPr id="3" name="Content Placeholder 2">
            <a:extLst>
              <a:ext uri="{FF2B5EF4-FFF2-40B4-BE49-F238E27FC236}">
                <a16:creationId xmlns:a16="http://schemas.microsoft.com/office/drawing/2014/main" id="{78B9F3B7-0BEF-0C91-C93E-7B043C3F662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241336B-9D39-9FE7-BB4F-26F3883D3438}"/>
              </a:ext>
            </a:extLst>
          </p:cNvPr>
          <p:cNvPicPr>
            <a:picLocks noChangeAspect="1"/>
          </p:cNvPicPr>
          <p:nvPr/>
        </p:nvPicPr>
        <p:blipFill>
          <a:blip r:embed="rId3"/>
          <a:stretch>
            <a:fillRect/>
          </a:stretch>
        </p:blipFill>
        <p:spPr>
          <a:xfrm>
            <a:off x="1367637" y="2025717"/>
            <a:ext cx="3981604" cy="2806566"/>
          </a:xfrm>
          <a:prstGeom prst="rect">
            <a:avLst/>
          </a:prstGeom>
        </p:spPr>
      </p:pic>
      <p:pic>
        <p:nvPicPr>
          <p:cNvPr id="7" name="Picture 6">
            <a:extLst>
              <a:ext uri="{FF2B5EF4-FFF2-40B4-BE49-F238E27FC236}">
                <a16:creationId xmlns:a16="http://schemas.microsoft.com/office/drawing/2014/main" id="{EA5EA146-C6F2-1904-8761-20E9CE3D2054}"/>
              </a:ext>
            </a:extLst>
          </p:cNvPr>
          <p:cNvPicPr>
            <a:picLocks noChangeAspect="1"/>
          </p:cNvPicPr>
          <p:nvPr/>
        </p:nvPicPr>
        <p:blipFill>
          <a:blip r:embed="rId4"/>
          <a:srcRect t="19052"/>
          <a:stretch>
            <a:fillRect/>
          </a:stretch>
        </p:blipFill>
        <p:spPr>
          <a:xfrm>
            <a:off x="5827943" y="1497330"/>
            <a:ext cx="6050289" cy="4069080"/>
          </a:xfrm>
          <a:prstGeom prst="rect">
            <a:avLst/>
          </a:prstGeom>
        </p:spPr>
      </p:pic>
    </p:spTree>
    <p:extLst>
      <p:ext uri="{BB962C8B-B14F-4D97-AF65-F5344CB8AC3E}">
        <p14:creationId xmlns:p14="http://schemas.microsoft.com/office/powerpoint/2010/main" val="248491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50D4-CF7F-FF21-A2E1-460DE9A6B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B81DB-33AB-BCD7-756F-2EFB5AF2A2D1}"/>
              </a:ext>
            </a:extLst>
          </p:cNvPr>
          <p:cNvSpPr>
            <a:spLocks noGrp="1"/>
          </p:cNvSpPr>
          <p:nvPr>
            <p:ph type="title"/>
          </p:nvPr>
        </p:nvSpPr>
        <p:spPr>
          <a:xfrm>
            <a:off x="608090" y="615429"/>
            <a:ext cx="10515600" cy="1325563"/>
          </a:xfrm>
        </p:spPr>
        <p:txBody>
          <a:bodyPr/>
          <a:lstStyle/>
          <a:p>
            <a:pPr algn="l"/>
            <a:r>
              <a:rPr lang="en-GB" sz="2800" dirty="0"/>
              <a:t>State of the Global Climate 2025:</a:t>
            </a:r>
            <a:br>
              <a:rPr lang="en-GB" sz="2800" dirty="0"/>
            </a:br>
            <a:r>
              <a:rPr lang="en-GB" i="1" dirty="0"/>
              <a:t>Global mean sea level</a:t>
            </a:r>
            <a:r>
              <a:rPr lang="en-GB" dirty="0"/>
              <a:t> </a:t>
            </a:r>
          </a:p>
        </p:txBody>
      </p:sp>
      <p:sp>
        <p:nvSpPr>
          <p:cNvPr id="3" name="Content Placeholder 2">
            <a:extLst>
              <a:ext uri="{FF2B5EF4-FFF2-40B4-BE49-F238E27FC236}">
                <a16:creationId xmlns:a16="http://schemas.microsoft.com/office/drawing/2014/main" id="{ED26A976-7CEA-1B61-ADE4-FEBA7E794F3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F7AAE85-F190-F14E-11BE-E4663D4A1FE8}"/>
              </a:ext>
            </a:extLst>
          </p:cNvPr>
          <p:cNvPicPr>
            <a:picLocks noChangeAspect="1"/>
          </p:cNvPicPr>
          <p:nvPr/>
        </p:nvPicPr>
        <p:blipFill>
          <a:blip r:embed="rId2"/>
          <a:stretch>
            <a:fillRect/>
          </a:stretch>
        </p:blipFill>
        <p:spPr>
          <a:xfrm>
            <a:off x="448070" y="1940992"/>
            <a:ext cx="6355163" cy="3606228"/>
          </a:xfrm>
          <a:prstGeom prst="rect">
            <a:avLst/>
          </a:prstGeom>
        </p:spPr>
      </p:pic>
      <p:sp>
        <p:nvSpPr>
          <p:cNvPr id="7" name="TextBox 6">
            <a:extLst>
              <a:ext uri="{FF2B5EF4-FFF2-40B4-BE49-F238E27FC236}">
                <a16:creationId xmlns:a16="http://schemas.microsoft.com/office/drawing/2014/main" id="{C668DFAC-FD9D-9B54-3998-747BFCE7B361}"/>
              </a:ext>
            </a:extLst>
          </p:cNvPr>
          <p:cNvSpPr txBox="1"/>
          <p:nvPr/>
        </p:nvSpPr>
        <p:spPr>
          <a:xfrm>
            <a:off x="634365" y="5596686"/>
            <a:ext cx="6892290" cy="646331"/>
          </a:xfrm>
          <a:prstGeom prst="rect">
            <a:avLst/>
          </a:prstGeom>
          <a:noFill/>
        </p:spPr>
        <p:txBody>
          <a:bodyPr wrap="square">
            <a:spAutoFit/>
          </a:bodyPr>
          <a:lstStyle/>
          <a:p>
            <a:r>
              <a:rPr lang="en-GB" sz="1200" dirty="0"/>
              <a:t>Global mean sea level change (change from January 1993 in mm) shown for 1993–2025. The seasonal cycle has been removed from the data. The shaded area indicates the uncertainty. Source: Data from Aviso, Centre national </a:t>
            </a:r>
            <a:r>
              <a:rPr lang="en-GB" sz="1200" dirty="0" err="1"/>
              <a:t>d’études</a:t>
            </a:r>
            <a:r>
              <a:rPr lang="en-GB" sz="1200" dirty="0"/>
              <a:t> </a:t>
            </a:r>
            <a:r>
              <a:rPr lang="en-GB" sz="1200" dirty="0" err="1"/>
              <a:t>spatiales</a:t>
            </a:r>
            <a:r>
              <a:rPr lang="en-GB" sz="1200" dirty="0"/>
              <a:t> (CNES). </a:t>
            </a:r>
          </a:p>
        </p:txBody>
      </p:sp>
      <p:sp>
        <p:nvSpPr>
          <p:cNvPr id="9" name="TextBox 8">
            <a:extLst>
              <a:ext uri="{FF2B5EF4-FFF2-40B4-BE49-F238E27FC236}">
                <a16:creationId xmlns:a16="http://schemas.microsoft.com/office/drawing/2014/main" id="{E88A4D71-0DB8-2E5A-55BD-663133745390}"/>
              </a:ext>
            </a:extLst>
          </p:cNvPr>
          <p:cNvSpPr txBox="1"/>
          <p:nvPr/>
        </p:nvSpPr>
        <p:spPr>
          <a:xfrm>
            <a:off x="6803233" y="2249602"/>
            <a:ext cx="5049677" cy="2585323"/>
          </a:xfrm>
          <a:prstGeom prst="rect">
            <a:avLst/>
          </a:prstGeom>
          <a:noFill/>
        </p:spPr>
        <p:txBody>
          <a:bodyPr wrap="square">
            <a:spAutoFit/>
          </a:bodyPr>
          <a:lstStyle/>
          <a:p>
            <a:r>
              <a:rPr lang="en-GB" dirty="0"/>
              <a:t>In 2025, global mean sea level was comparable to the record-high levels observed in 2024 in the satellite altimetry record </a:t>
            </a:r>
          </a:p>
          <a:p>
            <a:endParaRPr lang="en-GB" dirty="0"/>
          </a:p>
          <a:p>
            <a:r>
              <a:rPr lang="en-GB" dirty="0"/>
              <a:t>Satellite altimetry records showed a rapid increase in global mean sea level of about 5 mm over 2023 and 2024 (see figure) associated with a strong El Niño that ended in early 2024.</a:t>
            </a:r>
            <a:br>
              <a:rPr lang="en-GB" dirty="0"/>
            </a:br>
            <a:endParaRPr lang="en-GB" dirty="0"/>
          </a:p>
        </p:txBody>
      </p:sp>
    </p:spTree>
    <p:extLst>
      <p:ext uri="{BB962C8B-B14F-4D97-AF65-F5344CB8AC3E}">
        <p14:creationId xmlns:p14="http://schemas.microsoft.com/office/powerpoint/2010/main" val="140092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A95887-62D8-74E0-13F3-F4D376B80229}"/>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DAF3411F-7644-9328-7C0D-41E0694321C6}"/>
              </a:ext>
            </a:extLst>
          </p:cNvPr>
          <p:cNvSpPr txBox="1"/>
          <p:nvPr/>
        </p:nvSpPr>
        <p:spPr>
          <a:xfrm>
            <a:off x="685800" y="2484674"/>
            <a:ext cx="3948177" cy="1011687"/>
          </a:xfrm>
          <a:prstGeom prst="rect">
            <a:avLst/>
          </a:prstGeom>
        </p:spPr>
        <p:txBody>
          <a:bodyPr lIns="0" tIns="0" rIns="0" bIns="0" rtlCol="0" anchor="t">
            <a:spAutoFit/>
          </a:bodyPr>
          <a:lstStyle/>
          <a:p>
            <a:pPr>
              <a:lnSpc>
                <a:spcPts val="2631"/>
              </a:lnSpc>
            </a:pPr>
            <a:r>
              <a:rPr lang="en-US" sz="2800" b="1">
                <a:solidFill>
                  <a:srgbClr val="003DA5"/>
                </a:solidFill>
                <a:latin typeface="Arial" panose="020B0604020202020204" pitchFamily="34" charset="0"/>
                <a:ea typeface="Montserrat Ultra-Bold"/>
                <a:cs typeface="Arial" panose="020B0604020202020204" pitchFamily="34" charset="0"/>
                <a:sym typeface="Montserrat Ultra-Bold"/>
              </a:rPr>
              <a:t>Ocean heat content in 2025 was the highest on record. </a:t>
            </a:r>
          </a:p>
        </p:txBody>
      </p:sp>
      <p:sp>
        <p:nvSpPr>
          <p:cNvPr id="3" name="TextBox 4">
            <a:extLst>
              <a:ext uri="{FF2B5EF4-FFF2-40B4-BE49-F238E27FC236}">
                <a16:creationId xmlns:a16="http://schemas.microsoft.com/office/drawing/2014/main" id="{8E496815-AE89-6E74-9A01-FBA3A1DDB0BC}"/>
              </a:ext>
            </a:extLst>
          </p:cNvPr>
          <p:cNvSpPr txBox="1"/>
          <p:nvPr/>
        </p:nvSpPr>
        <p:spPr>
          <a:xfrm>
            <a:off x="685800" y="3580892"/>
            <a:ext cx="3658900" cy="1104661"/>
          </a:xfrm>
          <a:prstGeom prst="rect">
            <a:avLst/>
          </a:prstGeom>
        </p:spPr>
        <p:txBody>
          <a:bodyPr wrap="square" lIns="0" tIns="0" rIns="0" bIns="0" rtlCol="0" anchor="t">
            <a:spAutoFit/>
          </a:bodyPr>
          <a:lstStyle/>
          <a:p>
            <a:pPr>
              <a:lnSpc>
                <a:spcPts val="2239"/>
              </a:lnSpc>
            </a:pPr>
            <a:r>
              <a:rPr lang="en-GB" sz="1600" dirty="0">
                <a:solidFill>
                  <a:srgbClr val="003DA5"/>
                </a:solidFill>
                <a:latin typeface="Arial" panose="020B0604020202020204" pitchFamily="34" charset="0"/>
                <a:ea typeface="Montserrat Medium"/>
                <a:cs typeface="Arial" panose="020B0604020202020204" pitchFamily="34" charset="0"/>
                <a:sym typeface="Montserrat Medium"/>
              </a:rPr>
              <a:t>The rate of ocean warming over the past two decades, 2005–2025, is more than twice that observed over the period 1960–2005.</a:t>
            </a:r>
            <a:endParaRPr lang="en-US" sz="1600" dirty="0">
              <a:solidFill>
                <a:srgbClr val="003DA5"/>
              </a:solidFill>
              <a:latin typeface="Arial" panose="020B0604020202020204" pitchFamily="34" charset="0"/>
              <a:ea typeface="Montserrat Medium"/>
              <a:cs typeface="Arial" panose="020B0604020202020204" pitchFamily="34" charset="0"/>
              <a:sym typeface="Montserrat Medium"/>
            </a:endParaRPr>
          </a:p>
        </p:txBody>
      </p:sp>
      <p:grpSp>
        <p:nvGrpSpPr>
          <p:cNvPr id="4" name="Group 5">
            <a:extLst>
              <a:ext uri="{FF2B5EF4-FFF2-40B4-BE49-F238E27FC236}">
                <a16:creationId xmlns:a16="http://schemas.microsoft.com/office/drawing/2014/main" id="{B373FD8D-4057-815E-518F-002AB222D6BB}"/>
              </a:ext>
            </a:extLst>
          </p:cNvPr>
          <p:cNvGrpSpPr/>
          <p:nvPr/>
        </p:nvGrpSpPr>
        <p:grpSpPr>
          <a:xfrm>
            <a:off x="685800" y="1063529"/>
            <a:ext cx="3093458" cy="31750"/>
            <a:chOff x="0" y="0"/>
            <a:chExt cx="1222107" cy="12543"/>
          </a:xfrm>
        </p:grpSpPr>
        <p:sp>
          <p:nvSpPr>
            <p:cNvPr id="5" name="Freeform 6">
              <a:extLst>
                <a:ext uri="{FF2B5EF4-FFF2-40B4-BE49-F238E27FC236}">
                  <a16:creationId xmlns:a16="http://schemas.microsoft.com/office/drawing/2014/main" id="{BFF27473-F946-844E-84AA-05967E658F59}"/>
                </a:ext>
              </a:extLst>
            </p:cNvPr>
            <p:cNvSpPr/>
            <p:nvPr/>
          </p:nvSpPr>
          <p:spPr>
            <a:xfrm>
              <a:off x="0" y="0"/>
              <a:ext cx="1222107" cy="12543"/>
            </a:xfrm>
            <a:custGeom>
              <a:avLst/>
              <a:gdLst/>
              <a:ahLst/>
              <a:cxnLst/>
              <a:rect l="l" t="t" r="r" b="b"/>
              <a:pathLst>
                <a:path w="1222107" h="12543">
                  <a:moveTo>
                    <a:pt x="0" y="0"/>
                  </a:moveTo>
                  <a:lnTo>
                    <a:pt x="1222107" y="0"/>
                  </a:lnTo>
                  <a:lnTo>
                    <a:pt x="1222107" y="12543"/>
                  </a:lnTo>
                  <a:lnTo>
                    <a:pt x="0" y="12543"/>
                  </a:lnTo>
                  <a:close/>
                </a:path>
              </a:pathLst>
            </a:custGeom>
            <a:solidFill>
              <a:srgbClr val="003DA5"/>
            </a:solidFill>
          </p:spPr>
          <p:txBody>
            <a:bodyPr/>
            <a:lstStyle/>
            <a:p>
              <a:endParaRPr lang="en-CH" sz="1200"/>
            </a:p>
          </p:txBody>
        </p:sp>
        <p:sp>
          <p:nvSpPr>
            <p:cNvPr id="6" name="TextBox 7">
              <a:extLst>
                <a:ext uri="{FF2B5EF4-FFF2-40B4-BE49-F238E27FC236}">
                  <a16:creationId xmlns:a16="http://schemas.microsoft.com/office/drawing/2014/main" id="{984A3430-B7D2-63E3-5C08-F8CED8070B3D}"/>
                </a:ext>
              </a:extLst>
            </p:cNvPr>
            <p:cNvSpPr txBox="1"/>
            <p:nvPr/>
          </p:nvSpPr>
          <p:spPr>
            <a:xfrm>
              <a:off x="0" y="-38100"/>
              <a:ext cx="1222107" cy="50643"/>
            </a:xfrm>
            <a:prstGeom prst="rect">
              <a:avLst/>
            </a:prstGeom>
          </p:spPr>
          <p:txBody>
            <a:bodyPr lIns="33867" tIns="33867" rIns="33867" bIns="33867" rtlCol="0" anchor="ctr"/>
            <a:lstStyle/>
            <a:p>
              <a:pPr algn="ctr">
                <a:lnSpc>
                  <a:spcPts val="1773"/>
                </a:lnSpc>
                <a:spcBef>
                  <a:spcPct val="0"/>
                </a:spcBef>
              </a:pPr>
              <a:endParaRPr sz="1200"/>
            </a:p>
          </p:txBody>
        </p:sp>
      </p:grpSp>
      <p:sp>
        <p:nvSpPr>
          <p:cNvPr id="7" name="TextBox 8">
            <a:extLst>
              <a:ext uri="{FF2B5EF4-FFF2-40B4-BE49-F238E27FC236}">
                <a16:creationId xmlns:a16="http://schemas.microsoft.com/office/drawing/2014/main" id="{E46B5E9A-5705-D83A-EBCD-56AA74490C27}"/>
              </a:ext>
            </a:extLst>
          </p:cNvPr>
          <p:cNvSpPr txBox="1"/>
          <p:nvPr/>
        </p:nvSpPr>
        <p:spPr>
          <a:xfrm>
            <a:off x="685800" y="660400"/>
            <a:ext cx="3743848" cy="262251"/>
          </a:xfrm>
          <a:prstGeom prst="rect">
            <a:avLst/>
          </a:prstGeom>
        </p:spPr>
        <p:txBody>
          <a:bodyPr lIns="0" tIns="0" rIns="0" bIns="0" rtlCol="0" anchor="t">
            <a:spAutoFit/>
          </a:bodyPr>
          <a:lstStyle/>
          <a:p>
            <a:pPr>
              <a:lnSpc>
                <a:spcPts val="2239"/>
              </a:lnSpc>
            </a:pPr>
            <a:r>
              <a:rPr lang="en-US" sz="1600">
                <a:solidFill>
                  <a:schemeClr val="bg2">
                    <a:lumMod val="50000"/>
                  </a:schemeClr>
                </a:solidFill>
                <a:latin typeface="Arial" panose="020B0604020202020204" pitchFamily="34" charset="0"/>
                <a:ea typeface="Montserrat Medium"/>
                <a:cs typeface="Arial" panose="020B0604020202020204" pitchFamily="34" charset="0"/>
                <a:sym typeface="Montserrat Medium"/>
              </a:rPr>
              <a:t>State of the Climate | Oceans</a:t>
            </a:r>
          </a:p>
        </p:txBody>
      </p:sp>
      <p:pic>
        <p:nvPicPr>
          <p:cNvPr id="18" name="Graphic 17">
            <a:extLst>
              <a:ext uri="{FF2B5EF4-FFF2-40B4-BE49-F238E27FC236}">
                <a16:creationId xmlns:a16="http://schemas.microsoft.com/office/drawing/2014/main" id="{3DE55BC0-FF1F-D243-9754-14D8F158098A}"/>
              </a:ext>
            </a:extLst>
          </p:cNvPr>
          <p:cNvPicPr>
            <a:picLocks noChangeAspect="1"/>
          </p:cNvPicPr>
          <p:nvPr/>
        </p:nvPicPr>
        <p:blipFill>
          <a:blip r:embed="rId3">
            <a:extLst>
              <a:ext uri="{96DAC541-7B7A-43D3-8B79-37D633B846F1}">
                <asvg:svgBlip xmlns:asvg="http://schemas.microsoft.com/office/drawing/2016/SVG/main" r:embed="rId4"/>
              </a:ext>
            </a:extLst>
          </a:blip>
          <a:srcRect l="3652" r="9259"/>
          <a:stretch>
            <a:fillRect/>
          </a:stretch>
        </p:blipFill>
        <p:spPr>
          <a:xfrm>
            <a:off x="4709613" y="1237655"/>
            <a:ext cx="7482388" cy="4832782"/>
          </a:xfrm>
          <a:prstGeom prst="rect">
            <a:avLst/>
          </a:prstGeom>
        </p:spPr>
      </p:pic>
      <p:grpSp>
        <p:nvGrpSpPr>
          <p:cNvPr id="15" name="Group 14">
            <a:extLst>
              <a:ext uri="{FF2B5EF4-FFF2-40B4-BE49-F238E27FC236}">
                <a16:creationId xmlns:a16="http://schemas.microsoft.com/office/drawing/2014/main" id="{BB537F71-3AF4-0029-36D0-EE8C1185CA8B}"/>
              </a:ext>
            </a:extLst>
          </p:cNvPr>
          <p:cNvGrpSpPr/>
          <p:nvPr/>
        </p:nvGrpSpPr>
        <p:grpSpPr>
          <a:xfrm>
            <a:off x="5728222" y="3295639"/>
            <a:ext cx="3918697" cy="587841"/>
            <a:chOff x="5722473" y="3289570"/>
            <a:chExt cx="3766204" cy="587841"/>
          </a:xfrm>
        </p:grpSpPr>
        <p:cxnSp>
          <p:nvCxnSpPr>
            <p:cNvPr id="9" name="Straight Connector 8">
              <a:extLst>
                <a:ext uri="{FF2B5EF4-FFF2-40B4-BE49-F238E27FC236}">
                  <a16:creationId xmlns:a16="http://schemas.microsoft.com/office/drawing/2014/main" id="{2B1CFED4-A3B5-EC3F-F1FA-01F7654A2A90}"/>
                </a:ext>
              </a:extLst>
            </p:cNvPr>
            <p:cNvCxnSpPr>
              <a:cxnSpLocks/>
            </p:cNvCxnSpPr>
            <p:nvPr/>
          </p:nvCxnSpPr>
          <p:spPr>
            <a:xfrm flipV="1">
              <a:off x="5815013" y="3429000"/>
              <a:ext cx="3476625" cy="4381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CDAC491-8398-6BDD-BDAD-E4BA1A281A78}"/>
                </a:ext>
              </a:extLst>
            </p:cNvPr>
            <p:cNvSpPr txBox="1"/>
            <p:nvPr/>
          </p:nvSpPr>
          <p:spPr>
            <a:xfrm rot="21146809">
              <a:off x="6457401" y="3336694"/>
              <a:ext cx="2191848"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3.05–3.91</a:t>
              </a:r>
              <a:r>
                <a:rPr lang="en-US" dirty="0">
                  <a:solidFill>
                    <a:srgbClr val="FF0000"/>
                  </a:solidFill>
                  <a:latin typeface="Arial" panose="020B0604020202020204" pitchFamily="34" charset="0"/>
                  <a:cs typeface="Arial" panose="020B0604020202020204" pitchFamily="34" charset="0"/>
                </a:rPr>
                <a:t> ZJ/year </a:t>
              </a:r>
            </a:p>
          </p:txBody>
        </p:sp>
        <p:sp>
          <p:nvSpPr>
            <p:cNvPr id="13" name="TextBox 12">
              <a:extLst>
                <a:ext uri="{FF2B5EF4-FFF2-40B4-BE49-F238E27FC236}">
                  <a16:creationId xmlns:a16="http://schemas.microsoft.com/office/drawing/2014/main" id="{79CB3C27-2EB4-44E1-7465-0E06C186BDFC}"/>
                </a:ext>
              </a:extLst>
            </p:cNvPr>
            <p:cNvSpPr txBox="1"/>
            <p:nvPr/>
          </p:nvSpPr>
          <p:spPr>
            <a:xfrm rot="21146809">
              <a:off x="5722473" y="3708134"/>
              <a:ext cx="489641" cy="169277"/>
            </a:xfrm>
            <a:prstGeom prst="rect">
              <a:avLst/>
            </a:prstGeom>
            <a:noFill/>
          </p:spPr>
          <p:txBody>
            <a:bodyPr wrap="square" rtlCol="0">
              <a:spAutoFit/>
            </a:bodyPr>
            <a:lstStyle/>
            <a:p>
              <a:r>
                <a:rPr lang="en-US" sz="500" dirty="0">
                  <a:solidFill>
                    <a:srgbClr val="FF0000"/>
                  </a:solidFill>
                  <a:latin typeface="Arial" panose="020B0604020202020204" pitchFamily="34" charset="0"/>
                  <a:cs typeface="Arial" panose="020B0604020202020204" pitchFamily="34" charset="0"/>
                </a:rPr>
                <a:t>1960</a:t>
              </a:r>
            </a:p>
          </p:txBody>
        </p:sp>
        <p:sp>
          <p:nvSpPr>
            <p:cNvPr id="14" name="TextBox 13">
              <a:extLst>
                <a:ext uri="{FF2B5EF4-FFF2-40B4-BE49-F238E27FC236}">
                  <a16:creationId xmlns:a16="http://schemas.microsoft.com/office/drawing/2014/main" id="{3C97681C-4677-49C7-3156-2DB654EDA5B2}"/>
                </a:ext>
              </a:extLst>
            </p:cNvPr>
            <p:cNvSpPr txBox="1"/>
            <p:nvPr/>
          </p:nvSpPr>
          <p:spPr>
            <a:xfrm rot="21146809">
              <a:off x="8999036" y="3289570"/>
              <a:ext cx="489641" cy="169277"/>
            </a:xfrm>
            <a:prstGeom prst="rect">
              <a:avLst/>
            </a:prstGeom>
            <a:noFill/>
          </p:spPr>
          <p:txBody>
            <a:bodyPr wrap="square" rtlCol="0">
              <a:spAutoFit/>
            </a:bodyPr>
            <a:lstStyle/>
            <a:p>
              <a:r>
                <a:rPr lang="en-US" sz="500" dirty="0">
                  <a:solidFill>
                    <a:srgbClr val="FF0000"/>
                  </a:solidFill>
                  <a:latin typeface="Arial" panose="020B0604020202020204" pitchFamily="34" charset="0"/>
                  <a:cs typeface="Arial" panose="020B0604020202020204" pitchFamily="34" charset="0"/>
                </a:rPr>
                <a:t>2005</a:t>
              </a:r>
            </a:p>
          </p:txBody>
        </p:sp>
      </p:grpSp>
      <p:grpSp>
        <p:nvGrpSpPr>
          <p:cNvPr id="22" name="Group 21">
            <a:extLst>
              <a:ext uri="{FF2B5EF4-FFF2-40B4-BE49-F238E27FC236}">
                <a16:creationId xmlns:a16="http://schemas.microsoft.com/office/drawing/2014/main" id="{760530E3-5711-E7D3-36CE-4D422B374827}"/>
              </a:ext>
            </a:extLst>
          </p:cNvPr>
          <p:cNvGrpSpPr/>
          <p:nvPr/>
        </p:nvGrpSpPr>
        <p:grpSpPr>
          <a:xfrm>
            <a:off x="9306879" y="1950488"/>
            <a:ext cx="2424004" cy="1545874"/>
            <a:chOff x="9342672" y="1940332"/>
            <a:chExt cx="2311252" cy="1488668"/>
          </a:xfrm>
        </p:grpSpPr>
        <p:cxnSp>
          <p:nvCxnSpPr>
            <p:cNvPr id="17" name="Straight Connector 16">
              <a:extLst>
                <a:ext uri="{FF2B5EF4-FFF2-40B4-BE49-F238E27FC236}">
                  <a16:creationId xmlns:a16="http://schemas.microsoft.com/office/drawing/2014/main" id="{F53485B0-D686-FC05-6EC5-CCAA794D6563}"/>
                </a:ext>
              </a:extLst>
            </p:cNvPr>
            <p:cNvCxnSpPr/>
            <p:nvPr/>
          </p:nvCxnSpPr>
          <p:spPr>
            <a:xfrm flipV="1">
              <a:off x="9530080" y="2021840"/>
              <a:ext cx="2077720" cy="140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D356866-D7CA-2A19-9549-63FDACDCCB9C}"/>
                </a:ext>
              </a:extLst>
            </p:cNvPr>
            <p:cNvSpPr txBox="1"/>
            <p:nvPr/>
          </p:nvSpPr>
          <p:spPr>
            <a:xfrm rot="19492420">
              <a:off x="9401844" y="3219964"/>
              <a:ext cx="489641" cy="163013"/>
            </a:xfrm>
            <a:prstGeom prst="rect">
              <a:avLst/>
            </a:prstGeom>
            <a:noFill/>
          </p:spPr>
          <p:txBody>
            <a:bodyPr wrap="square" rtlCol="0">
              <a:spAutoFit/>
            </a:bodyPr>
            <a:lstStyle/>
            <a:p>
              <a:r>
                <a:rPr lang="en-US" sz="500" dirty="0">
                  <a:solidFill>
                    <a:srgbClr val="FF0000"/>
                  </a:solidFill>
                  <a:latin typeface="Arial" panose="020B0604020202020204" pitchFamily="34" charset="0"/>
                  <a:cs typeface="Arial" panose="020B0604020202020204" pitchFamily="34" charset="0"/>
                </a:rPr>
                <a:t>2005</a:t>
              </a:r>
            </a:p>
          </p:txBody>
        </p:sp>
        <p:sp>
          <p:nvSpPr>
            <p:cNvPr id="20" name="TextBox 19">
              <a:extLst>
                <a:ext uri="{FF2B5EF4-FFF2-40B4-BE49-F238E27FC236}">
                  <a16:creationId xmlns:a16="http://schemas.microsoft.com/office/drawing/2014/main" id="{B3A9FE92-C890-11B7-114B-64DC3D53EDA9}"/>
                </a:ext>
              </a:extLst>
            </p:cNvPr>
            <p:cNvSpPr txBox="1"/>
            <p:nvPr/>
          </p:nvSpPr>
          <p:spPr>
            <a:xfrm rot="19492420">
              <a:off x="11327062" y="1940332"/>
              <a:ext cx="326862" cy="163013"/>
            </a:xfrm>
            <a:prstGeom prst="rect">
              <a:avLst/>
            </a:prstGeom>
            <a:noFill/>
          </p:spPr>
          <p:txBody>
            <a:bodyPr wrap="square" rtlCol="0">
              <a:spAutoFit/>
            </a:bodyPr>
            <a:lstStyle/>
            <a:p>
              <a:r>
                <a:rPr lang="en-US" sz="500" dirty="0">
                  <a:solidFill>
                    <a:srgbClr val="FF0000"/>
                  </a:solidFill>
                  <a:latin typeface="Arial" panose="020B0604020202020204" pitchFamily="34" charset="0"/>
                  <a:cs typeface="Arial" panose="020B0604020202020204" pitchFamily="34" charset="0"/>
                </a:rPr>
                <a:t>2025</a:t>
              </a:r>
            </a:p>
          </p:txBody>
        </p:sp>
        <p:sp>
          <p:nvSpPr>
            <p:cNvPr id="21" name="TextBox 20">
              <a:extLst>
                <a:ext uri="{FF2B5EF4-FFF2-40B4-BE49-F238E27FC236}">
                  <a16:creationId xmlns:a16="http://schemas.microsoft.com/office/drawing/2014/main" id="{4962A7F6-8516-4CC7-044F-7B52E1497640}"/>
                </a:ext>
              </a:extLst>
            </p:cNvPr>
            <p:cNvSpPr txBox="1"/>
            <p:nvPr/>
          </p:nvSpPr>
          <p:spPr>
            <a:xfrm rot="19540353">
              <a:off x="9342672" y="2405847"/>
              <a:ext cx="2191848" cy="369332"/>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11.0–12.2</a:t>
              </a:r>
              <a:r>
                <a:rPr lang="en-US" dirty="0">
                  <a:solidFill>
                    <a:srgbClr val="FF0000"/>
                  </a:solidFill>
                  <a:latin typeface="Arial" panose="020B0604020202020204" pitchFamily="34" charset="0"/>
                  <a:cs typeface="Arial" panose="020B0604020202020204" pitchFamily="34" charset="0"/>
                </a:rPr>
                <a:t> ZJ/year</a:t>
              </a:r>
            </a:p>
          </p:txBody>
        </p:sp>
      </p:grpSp>
    </p:spTree>
    <p:extLst>
      <p:ext uri="{BB962C8B-B14F-4D97-AF65-F5344CB8AC3E}">
        <p14:creationId xmlns:p14="http://schemas.microsoft.com/office/powerpoint/2010/main" val="18250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9A97CA-5A48-AB79-6A81-48945774D407}"/>
            </a:ext>
          </a:extLst>
        </p:cNvPr>
        <p:cNvGrpSpPr/>
        <p:nvPr/>
      </p:nvGrpSpPr>
      <p:grpSpPr>
        <a:xfrm>
          <a:off x="0" y="0"/>
          <a:ext cx="0" cy="0"/>
          <a:chOff x="0" y="0"/>
          <a:chExt cx="0" cy="0"/>
        </a:xfrm>
      </p:grpSpPr>
      <p:grpSp>
        <p:nvGrpSpPr>
          <p:cNvPr id="2" name="Group 5">
            <a:extLst>
              <a:ext uri="{FF2B5EF4-FFF2-40B4-BE49-F238E27FC236}">
                <a16:creationId xmlns:a16="http://schemas.microsoft.com/office/drawing/2014/main" id="{29EA6AB5-0535-56BE-9F25-E3CCFFE520A0}"/>
              </a:ext>
            </a:extLst>
          </p:cNvPr>
          <p:cNvGrpSpPr/>
          <p:nvPr/>
        </p:nvGrpSpPr>
        <p:grpSpPr>
          <a:xfrm>
            <a:off x="685800" y="967087"/>
            <a:ext cx="3093458" cy="128192"/>
            <a:chOff x="0" y="-38100"/>
            <a:chExt cx="1222107" cy="50643"/>
          </a:xfrm>
        </p:grpSpPr>
        <p:sp>
          <p:nvSpPr>
            <p:cNvPr id="3" name="Freeform 6">
              <a:extLst>
                <a:ext uri="{FF2B5EF4-FFF2-40B4-BE49-F238E27FC236}">
                  <a16:creationId xmlns:a16="http://schemas.microsoft.com/office/drawing/2014/main" id="{4692AB69-38DC-B0A6-E7E5-E954DD1E4BCB}"/>
                </a:ext>
              </a:extLst>
            </p:cNvPr>
            <p:cNvSpPr/>
            <p:nvPr/>
          </p:nvSpPr>
          <p:spPr>
            <a:xfrm>
              <a:off x="0" y="0"/>
              <a:ext cx="1222107" cy="12543"/>
            </a:xfrm>
            <a:custGeom>
              <a:avLst/>
              <a:gdLst/>
              <a:ahLst/>
              <a:cxnLst/>
              <a:rect l="l" t="t" r="r" b="b"/>
              <a:pathLst>
                <a:path w="1222107" h="12543">
                  <a:moveTo>
                    <a:pt x="0" y="0"/>
                  </a:moveTo>
                  <a:lnTo>
                    <a:pt x="1222107" y="0"/>
                  </a:lnTo>
                  <a:lnTo>
                    <a:pt x="1222107" y="12543"/>
                  </a:lnTo>
                  <a:lnTo>
                    <a:pt x="0" y="12543"/>
                  </a:lnTo>
                  <a:close/>
                </a:path>
              </a:pathLst>
            </a:custGeom>
            <a:solidFill>
              <a:srgbClr val="003DA5"/>
            </a:solidFill>
          </p:spPr>
          <p:txBody>
            <a:bodyPr/>
            <a:lstStyle/>
            <a:p>
              <a:endParaRPr lang="en-CH" sz="1200"/>
            </a:p>
          </p:txBody>
        </p:sp>
        <p:sp>
          <p:nvSpPr>
            <p:cNvPr id="4" name="TextBox 7">
              <a:extLst>
                <a:ext uri="{FF2B5EF4-FFF2-40B4-BE49-F238E27FC236}">
                  <a16:creationId xmlns:a16="http://schemas.microsoft.com/office/drawing/2014/main" id="{14823499-A69F-4475-130F-069B083BE3D0}"/>
                </a:ext>
              </a:extLst>
            </p:cNvPr>
            <p:cNvSpPr txBox="1"/>
            <p:nvPr/>
          </p:nvSpPr>
          <p:spPr>
            <a:xfrm>
              <a:off x="0" y="-38100"/>
              <a:ext cx="1222107" cy="50643"/>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TextBox 8">
            <a:extLst>
              <a:ext uri="{FF2B5EF4-FFF2-40B4-BE49-F238E27FC236}">
                <a16:creationId xmlns:a16="http://schemas.microsoft.com/office/drawing/2014/main" id="{FE80B3E0-99C6-C464-BFE0-7DF32C84C0C3}"/>
              </a:ext>
            </a:extLst>
          </p:cNvPr>
          <p:cNvSpPr txBox="1"/>
          <p:nvPr/>
        </p:nvSpPr>
        <p:spPr>
          <a:xfrm>
            <a:off x="685800" y="660400"/>
            <a:ext cx="3743848" cy="262251"/>
          </a:xfrm>
          <a:prstGeom prst="rect">
            <a:avLst/>
          </a:prstGeom>
        </p:spPr>
        <p:txBody>
          <a:bodyPr lIns="0" tIns="0" rIns="0" bIns="0" rtlCol="0" anchor="t">
            <a:spAutoFit/>
          </a:bodyPr>
          <a:lstStyle/>
          <a:p>
            <a:pPr>
              <a:lnSpc>
                <a:spcPts val="2239"/>
              </a:lnSpc>
            </a:pPr>
            <a:r>
              <a:rPr lang="en-US" sz="1600">
                <a:solidFill>
                  <a:schemeClr val="bg2">
                    <a:lumMod val="50000"/>
                  </a:schemeClr>
                </a:solidFill>
                <a:latin typeface="Arial" panose="020B0604020202020204" pitchFamily="34" charset="0"/>
                <a:ea typeface="Montserrat Medium"/>
                <a:cs typeface="Arial" panose="020B0604020202020204" pitchFamily="34" charset="0"/>
                <a:sym typeface="Montserrat Medium"/>
              </a:rPr>
              <a:t>State of the Climate | Oceans</a:t>
            </a:r>
          </a:p>
        </p:txBody>
      </p:sp>
      <p:sp>
        <p:nvSpPr>
          <p:cNvPr id="6" name="TextBox 3">
            <a:extLst>
              <a:ext uri="{FF2B5EF4-FFF2-40B4-BE49-F238E27FC236}">
                <a16:creationId xmlns:a16="http://schemas.microsoft.com/office/drawing/2014/main" id="{76EDAC29-D6F3-5BDD-305A-83532FDFEDAE}"/>
              </a:ext>
            </a:extLst>
          </p:cNvPr>
          <p:cNvSpPr txBox="1"/>
          <p:nvPr/>
        </p:nvSpPr>
        <p:spPr>
          <a:xfrm>
            <a:off x="752061" y="2780144"/>
            <a:ext cx="3948177" cy="679032"/>
          </a:xfrm>
          <a:prstGeom prst="rect">
            <a:avLst/>
          </a:prstGeom>
        </p:spPr>
        <p:txBody>
          <a:bodyPr lIns="0" tIns="0" rIns="0" bIns="0" rtlCol="0" anchor="t">
            <a:spAutoFit/>
          </a:bodyPr>
          <a:lstStyle/>
          <a:p>
            <a:pPr>
              <a:lnSpc>
                <a:spcPts val="2631"/>
              </a:lnSpc>
            </a:pPr>
            <a:r>
              <a:rPr lang="en-US" sz="2800" b="1">
                <a:solidFill>
                  <a:srgbClr val="003DA5"/>
                </a:solidFill>
                <a:latin typeface="Arial"/>
                <a:cs typeface="Arial"/>
                <a:sym typeface="Montserrat Ultra-Bold"/>
              </a:rPr>
              <a:t>Surface ocean pH continues to decline</a:t>
            </a:r>
            <a:endParaRPr lang="en-US"/>
          </a:p>
        </p:txBody>
      </p:sp>
      <p:pic>
        <p:nvPicPr>
          <p:cNvPr id="16" name="Graphic 15">
            <a:extLst>
              <a:ext uri="{FF2B5EF4-FFF2-40B4-BE49-F238E27FC236}">
                <a16:creationId xmlns:a16="http://schemas.microsoft.com/office/drawing/2014/main" id="{F0A93C72-9A1C-F1D2-1C43-8E8F60530CE7}"/>
              </a:ext>
            </a:extLst>
          </p:cNvPr>
          <p:cNvPicPr>
            <a:picLocks noChangeAspect="1"/>
          </p:cNvPicPr>
          <p:nvPr/>
        </p:nvPicPr>
        <p:blipFill>
          <a:blip r:embed="rId3">
            <a:extLst>
              <a:ext uri="{96DAC541-7B7A-43D3-8B79-37D633B846F1}">
                <asvg:svgBlip xmlns:asvg="http://schemas.microsoft.com/office/drawing/2016/SVG/main" r:embed="rId4"/>
              </a:ext>
            </a:extLst>
          </a:blip>
          <a:srcRect l="6525" r="6525"/>
          <a:stretch>
            <a:fillRect/>
          </a:stretch>
        </p:blipFill>
        <p:spPr>
          <a:xfrm>
            <a:off x="5025861" y="1556816"/>
            <a:ext cx="7169009" cy="4618519"/>
          </a:xfrm>
          <a:prstGeom prst="rect">
            <a:avLst/>
          </a:prstGeom>
        </p:spPr>
      </p:pic>
      <p:sp>
        <p:nvSpPr>
          <p:cNvPr id="17" name="TextBox 4">
            <a:extLst>
              <a:ext uri="{FF2B5EF4-FFF2-40B4-BE49-F238E27FC236}">
                <a16:creationId xmlns:a16="http://schemas.microsoft.com/office/drawing/2014/main" id="{5CDF058C-235F-420A-B495-90BFCC47C05E}"/>
              </a:ext>
            </a:extLst>
          </p:cNvPr>
          <p:cNvSpPr txBox="1"/>
          <p:nvPr/>
        </p:nvSpPr>
        <p:spPr>
          <a:xfrm>
            <a:off x="739974" y="3542383"/>
            <a:ext cx="3829444" cy="822533"/>
          </a:xfrm>
          <a:prstGeom prst="rect">
            <a:avLst/>
          </a:prstGeom>
        </p:spPr>
        <p:txBody>
          <a:bodyPr wrap="square" lIns="0" tIns="0" rIns="0" bIns="0" rtlCol="0" anchor="t">
            <a:spAutoFit/>
          </a:bodyPr>
          <a:lstStyle/>
          <a:p>
            <a:pPr>
              <a:lnSpc>
                <a:spcPts val="2239"/>
              </a:lnSpc>
            </a:pPr>
            <a:r>
              <a:rPr lang="en-GB"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rPr>
              <a:t>Ocean surface pH has changed at a rate of –0.017 ± 0.001 pH units</a:t>
            </a:r>
          </a:p>
          <a:p>
            <a:pPr>
              <a:lnSpc>
                <a:spcPts val="2239"/>
              </a:lnSpc>
            </a:pPr>
            <a:r>
              <a:rPr lang="en-GB"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rPr>
              <a:t>per decade over the period 1985–2025.</a:t>
            </a:r>
            <a:endParaRPr lang="en-US" sz="1600">
              <a:solidFill>
                <a:srgbClr val="003DA5"/>
              </a:solidFill>
              <a:latin typeface="Arial" panose="020B0604020202020204" pitchFamily="34" charset="0"/>
              <a:ea typeface="Verdana" panose="020B0604030504040204" pitchFamily="34" charset="0"/>
              <a:cs typeface="Arial" panose="020B0604020202020204" pitchFamily="34" charset="0"/>
              <a:sym typeface="Montserrat Medium"/>
            </a:endParaRPr>
          </a:p>
        </p:txBody>
      </p:sp>
    </p:spTree>
    <p:extLst>
      <p:ext uri="{BB962C8B-B14F-4D97-AF65-F5344CB8AC3E}">
        <p14:creationId xmlns:p14="http://schemas.microsoft.com/office/powerpoint/2010/main" val="34737257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WMOWFApprovalStatus xmlns="715fcdb6-58ff-4d84-993c-bb26a5b54815">Not Submitted</WMOWFApprovalStatus>
    <_dlc_DocId xmlns="9d2c9005-3129-4719-81ca-2fc8d806cf37">WMOSI-597960436-6709709</_dlc_DocId>
    <_dlc_DocIdUrl xmlns="9d2c9005-3129-4719-81ca-2fc8d806cf37">
      <Url>https://wmoomm.sharepoint.com/sites/SI/_layouts/15/DocIdRedir.aspx?ID=WMOSI-597960436-6709709</Url>
      <Description>WMOSI-597960436-6709709</Description>
    </_dlc_DocIdUrl>
    <lcf76f155ced4ddcb4097134ff3c332f xmlns="2c63548e-e22e-43cb-a415-9193d4d80a38">
      <Terms xmlns="http://schemas.microsoft.com/office/infopath/2007/PartnerControls"/>
    </lcf76f155ced4ddcb4097134ff3c332f>
    <TaxCatchAll xmlns="9d2c9005-3129-4719-81ca-2fc8d806cf37" xsi:nil="true"/>
    <_Flow_SignoffStatus xmlns="2c63548e-e22e-43cb-a415-9193d4d80a38" xsi:nil="true"/>
    <Number xmlns="2c63548e-e22e-43cb-a415-9193d4d80a38" xsi:nil="true"/>
    <_ApprovalAssignedTo xmlns="2c63548e-e22e-43cb-a415-9193d4d80a38">
      <UserInfo>
        <DisplayName/>
        <AccountId xsi:nil="true"/>
        <AccountType/>
      </UserInfo>
    </_ApprovalAssignedTo>
    <_ApprovalStatus xmlns="2c63548e-e22e-43cb-a415-9193d4d80a38">0</_ApprovalStatus>
    <_ApprovalRespondedBy xmlns="2c63548e-e22e-43cb-a415-9193d4d80a38">
      <UserInfo>
        <DisplayName/>
        <AccountId xsi:nil="true"/>
        <AccountType/>
      </UserInfo>
    </_ApprovalRespondedBy>
    <_ApprovalSentBy xmlns="2c63548e-e22e-43cb-a415-9193d4d80a38">
      <UserInfo>
        <DisplayName/>
        <AccountId xsi:nil="true"/>
        <AccountType/>
      </UserInfo>
    </_ApprovalSentBy>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2a3b380-abf6-46f2-87bb-c2c114de1c9e" ContentTypeId="0x01" PreviousValue="false"/>
</file>

<file path=customXml/item5.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5" ma:contentTypeDescription="Create a new document." ma:contentTypeScope="" ma:versionID="911dc419f4eb3fc7a09c80093b0d60f4">
  <xsd:schema xmlns:xsd="http://www.w3.org/2001/XMLSchema" xmlns:xs="http://www.w3.org/2001/XMLSchema" xmlns:p="http://schemas.microsoft.com/office/2006/metadata/properties" xmlns:ns2="715fcdb6-58ff-4d84-993c-bb26a5b54815" xmlns:ns3="2c63548e-e22e-43cb-a415-9193d4d80a38" xmlns:ns4="9d2c9005-3129-4719-81ca-2fc8d806cf37" targetNamespace="http://schemas.microsoft.com/office/2006/metadata/properties" ma:root="true" ma:fieldsID="93376cdba3e164cc38af42a56a8f45d0" ns2:_="" ns3:_="" ns4:_="">
    <xsd:import namespace="715fcdb6-58ff-4d84-993c-bb26a5b54815"/>
    <xsd:import namespace="2c63548e-e22e-43cb-a415-9193d4d80a38"/>
    <xsd:import namespace="9d2c9005-3129-4719-81ca-2fc8d806cf37"/>
    <xsd:element name="properties">
      <xsd:complexType>
        <xsd:sequence>
          <xsd:element name="documentManagement">
            <xsd:complexType>
              <xsd:all>
                <xsd:element ref="ns2:WMOWFApprovalStatu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Number" minOccurs="0"/>
                <xsd:element ref="ns3:MediaServiceBillingMetadata" minOccurs="0"/>
                <xsd:element ref="ns4:_dlc_DocId" minOccurs="0"/>
                <xsd:element ref="ns4:_dlc_DocIdUrl" minOccurs="0"/>
                <xsd:element ref="ns4:_dlc_DocIdPersistId" minOccurs="0"/>
                <xsd:element ref="ns3:_ApprovalAssignedTo" minOccurs="0"/>
                <xsd:element ref="ns3:_ApprovalRespondedBy" minOccurs="0"/>
                <xsd:element ref="ns3:_ApprovalSentBy" minOccurs="0"/>
                <xsd:element ref="ns3:_ApprovalStatu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cdb6-58ff-4d84-993c-bb26a5b54815" elementFormDefault="qualified">
    <xsd:import namespace="http://schemas.microsoft.com/office/2006/documentManagement/types"/>
    <xsd:import namespace="http://schemas.microsoft.com/office/infopath/2007/PartnerControls"/>
    <xsd:element name="WMOWFApprovalStatus" ma:index="2" nillable="true" ma:displayName="Workflow Approval Status" ma:default="Not Submitted" ma:format="Dropdown" ma:internalName="WMOWFApprovalStatus">
      <xsd:simpleType>
        <xsd:restriction base="dms:Choice">
          <xsd:enumeration value="Not Submitted"/>
          <xsd:enumeration value="Pending for Review"/>
          <xsd:enumeration value="Pending for Consolidation"/>
          <xsd:enumeration value="Pending for Approval"/>
          <xsd:enumeration value="Approved"/>
          <xsd:enumeration value="Rejected by Approver"/>
          <xsd:enumeration value="Cancelled by Requestor"/>
          <xsd:enumeration value="In Progress"/>
        </xsd:restriction>
      </xsd:simple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umber" ma:index="25" nillable="true" ma:displayName="Number" ma:format="Dropdown" ma:internalName="Number"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_ApprovalAssignedTo" ma:index="31"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32"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3"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4" nillable="true" ma:displayName="Approval status" ma:internalName="_ApprovalStatus" ma:readOnly="true">
      <xsd:simpleType>
        <xsd:restriction base="dms:Unknown"/>
      </xsd:simpleType>
    </xsd:element>
    <xsd:element name="_Flow_SignoffStatus" ma:index="36"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8e72c2-3be2-4c69-a9a3-0592c9f3eb49}"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5A67D-5B78-4326-B0F1-53351CB7E023}">
  <ds:schemaRefs>
    <ds:schemaRef ds:uri="http://www.w3.org/XML/1998/namespace"/>
    <ds:schemaRef ds:uri="http://purl.org/dc/terms/"/>
    <ds:schemaRef ds:uri="http://purl.org/dc/elements/1.1/"/>
    <ds:schemaRef ds:uri="http://schemas.microsoft.com/office/infopath/2007/PartnerControls"/>
    <ds:schemaRef ds:uri="http://purl.org/dc/dcmitype/"/>
    <ds:schemaRef ds:uri="9d2c9005-3129-4719-81ca-2fc8d806cf37"/>
    <ds:schemaRef ds:uri="http://schemas.microsoft.com/office/2006/metadata/properties"/>
    <ds:schemaRef ds:uri="http://schemas.microsoft.com/office/2006/documentManagement/types"/>
    <ds:schemaRef ds:uri="http://schemas.openxmlformats.org/package/2006/metadata/core-properties"/>
    <ds:schemaRef ds:uri="2c63548e-e22e-43cb-a415-9193d4d80a38"/>
    <ds:schemaRef ds:uri="715fcdb6-58ff-4d84-993c-bb26a5b54815"/>
  </ds:schemaRefs>
</ds:datastoreItem>
</file>

<file path=customXml/itemProps2.xml><?xml version="1.0" encoding="utf-8"?>
<ds:datastoreItem xmlns:ds="http://schemas.openxmlformats.org/officeDocument/2006/customXml" ds:itemID="{16A1D02E-E000-4312-90CB-EA74FDA2B7C6}">
  <ds:schemaRefs>
    <ds:schemaRef ds:uri="http://schemas.microsoft.com/sharepoint/events"/>
    <ds:schemaRef ds:uri="http://www.w3.org/2000/xmlns/"/>
  </ds:schemaRefs>
</ds:datastoreItem>
</file>

<file path=customXml/itemProps3.xml><?xml version="1.0" encoding="utf-8"?>
<ds:datastoreItem xmlns:ds="http://schemas.openxmlformats.org/officeDocument/2006/customXml" ds:itemID="{3BC468DB-D0B5-4FB0-9F4B-B209E2FA1513}">
  <ds:schemaRefs>
    <ds:schemaRef ds:uri="http://schemas.microsoft.com/sharepoint/v3/contenttype/forms"/>
  </ds:schemaRefs>
</ds:datastoreItem>
</file>

<file path=customXml/itemProps4.xml><?xml version="1.0" encoding="utf-8"?>
<ds:datastoreItem xmlns:ds="http://schemas.openxmlformats.org/officeDocument/2006/customXml" ds:itemID="{5EDD8012-736B-4A3A-8018-CD91A2CDD05B}">
  <ds:schemaRefs>
    <ds:schemaRef ds:uri="Microsoft.SharePoint.Taxonomy.ContentTypeSync"/>
  </ds:schemaRefs>
</ds:datastoreItem>
</file>

<file path=customXml/itemProps5.xml><?xml version="1.0" encoding="utf-8"?>
<ds:datastoreItem xmlns:ds="http://schemas.openxmlformats.org/officeDocument/2006/customXml" ds:itemID="{497E7908-94BB-4F99-8DE9-5BE68FA91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fcdb6-58ff-4d84-993c-bb26a5b54815"/>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d4fae52-39b3-4bfa-b0b3-022956b11194}" enabled="0" method="" siteId="{1d4fae52-39b3-4bfa-b0b3-022956b11194}" removed="1"/>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otalTime>192</TotalTime>
  <Words>1493</Words>
  <Application>Microsoft Office PowerPoint</Application>
  <PresentationFormat>Widescreen</PresentationFormat>
  <Paragraphs>171</Paragraphs>
  <Slides>15</Slides>
  <Notes>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15</vt:i4>
      </vt:variant>
    </vt:vector>
  </HeadingPairs>
  <TitlesOfParts>
    <vt:vector size="30" baseType="lpstr">
      <vt:lpstr>Aptos</vt:lpstr>
      <vt:lpstr>Aptos Display</vt:lpstr>
      <vt:lpstr>Arial</vt:lpstr>
      <vt:lpstr>Calibri</vt:lpstr>
      <vt:lpstr>Calibri Light</vt:lpstr>
      <vt:lpstr>Lato</vt:lpstr>
      <vt:lpstr>Verdana</vt:lpstr>
      <vt:lpstr>Custom Design</vt:lpstr>
      <vt:lpstr>1_Custom Design</vt:lpstr>
      <vt:lpstr>Office Theme</vt:lpstr>
      <vt:lpstr>2_Custom Design</vt:lpstr>
      <vt:lpstr>3_Custom Design</vt:lpstr>
      <vt:lpstr>4_Custom Design</vt:lpstr>
      <vt:lpstr>5_Custom Design</vt:lpstr>
      <vt:lpstr>1_Office Theme</vt:lpstr>
      <vt:lpstr>Agenda Item 2.2.2 -  Reports from Non-IOC Bodies: WMO</vt:lpstr>
      <vt:lpstr>WMO Information System (WIS 2.0)</vt:lpstr>
      <vt:lpstr>PowerPoint Presentation</vt:lpstr>
      <vt:lpstr>PowerPoint Presentation</vt:lpstr>
      <vt:lpstr>PowerPoint Presentation</vt:lpstr>
      <vt:lpstr>State of the Global Climate 2025</vt:lpstr>
      <vt:lpstr>State of the Global Climate 2025: Global mean sea level </vt:lpstr>
      <vt:lpstr>PowerPoint Presentation</vt:lpstr>
      <vt:lpstr>PowerPoint Presentation</vt:lpstr>
      <vt:lpstr>PowerPoint Presentation</vt:lpstr>
      <vt:lpstr>PowerPoint Presentation</vt:lpstr>
      <vt:lpstr>New Technical Regulations for Early Warnings</vt:lpstr>
      <vt:lpstr>New Technical Regulations for Early Warnings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 Task Force on Recommended Modifications to the Strategic and Operating Plans for  2026-2027</dc:title>
  <dc:creator>Assia Alexieva</dc:creator>
  <cp:lastModifiedBy>Muhibuddin Usamah</cp:lastModifiedBy>
  <cp:revision>65</cp:revision>
  <dcterms:created xsi:type="dcterms:W3CDTF">2025-09-14T14:50:06Z</dcterms:created>
  <dcterms:modified xsi:type="dcterms:W3CDTF">2026-03-30T12:12:55Z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0x010100B0C1E5BA222991439BA07A4745E8FDAA</vt:lpwstr>
  </property>
  <property fmtid="{D5CDD505-2E9C-101B-9397-08002B2CF9AE}" pid="4" name="_dlc_DocIdItemGuid">
    <vt:lpwstr>ecea4969-c222-4583-a8cd-35dac791524b</vt:lpwstr>
  </property>
</Properties>
</file>