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58" r:id="rId6"/>
    <p:sldId id="283" r:id="rId7"/>
    <p:sldId id="284" r:id="rId8"/>
    <p:sldId id="285" r:id="rId9"/>
    <p:sldId id="291" r:id="rId10"/>
    <p:sldId id="286" r:id="rId11"/>
    <p:sldId id="289" r:id="rId12"/>
    <p:sldId id="288" r:id="rId13"/>
    <p:sldId id="290" r:id="rId14"/>
    <p:sldId id="287" r:id="rId15"/>
    <p:sldId id="267" r:id="rId16"/>
  </p:sldIdLst>
  <p:sldSz cx="18288000" cy="10287000"/>
  <p:notesSz cx="6858000" cy="9144000"/>
  <p:embeddedFontLst>
    <p:embeddedFont>
      <p:font typeface="Arial Bold" panose="020F0502020204030204"/>
      <p:regular r:id="rId18"/>
      <p:bold r:id="rId19"/>
      <p:italic r:id="rId20"/>
      <p:boldItalic r:id="rId21"/>
    </p:embeddedFont>
    <p:embeddedFont>
      <p:font typeface="Avenir Book" panose="02000503020000020003" pitchFamily="2" charset="0"/>
      <p:regular r:id="rId22"/>
      <p:italic r:id="rId23"/>
    </p:embeddedFont>
    <p:embeddedFont>
      <p:font typeface="Calibri (MS)" panose="020F0502020204030204"/>
      <p:regular r:id="rId24"/>
      <p:bold r:id="rId25"/>
      <p:italic r:id="rId26"/>
      <p:boldItalic r:id="rId27"/>
    </p:embeddedFont>
    <p:embeddedFont>
      <p:font typeface="Noto Sans" panose="020B0502040504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9CB2"/>
    <a:srgbClr val="00D6EE"/>
    <a:srgbClr val="126AB5"/>
    <a:srgbClr val="0048AA"/>
    <a:srgbClr val="2335B7"/>
    <a:srgbClr val="004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64" autoAdjust="0"/>
    <p:restoredTop sz="91941" autoAdjust="0"/>
  </p:normalViewPr>
  <p:slideViewPr>
    <p:cSldViewPr>
      <p:cViewPr>
        <p:scale>
          <a:sx n="134" d="100"/>
          <a:sy n="134" d="100"/>
        </p:scale>
        <p:origin x="-5344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ol/Downloads/Book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34-8E41-A8FE-3A3E13492B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34-8E41-A8FE-3A3E13492B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34-8E41-A8FE-3A3E13492B5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34-8E41-A8FE-3A3E13492B5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0722042097679"/>
          <c:y val="0.16500839895013122"/>
          <c:w val="0.27489887293500076"/>
          <c:h val="0.6033165354330708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4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gender!$F$1:$F$3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69-5F4D-8C3A-873FF14ECD57}"/>
            </c:ext>
          </c:extLst>
        </c:ser>
        <c:ser>
          <c:idx val="5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D69-5F4D-8C3A-873FF14ECD57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D69-5F4D-8C3A-873FF14ECD57}"/>
            </c:ext>
          </c:extLst>
        </c:ser>
        <c:ser>
          <c:idx val="7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D69-5F4D-8C3A-873FF14ECD57}"/>
            </c:ext>
          </c:extLst>
        </c:ser>
        <c:ser>
          <c:idx val="1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D69-5F4D-8C3A-873FF14ECD57}"/>
            </c:ext>
          </c:extLst>
        </c:ser>
        <c:ser>
          <c:idx val="2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D69-5F4D-8C3A-873FF14ECD57}"/>
            </c:ext>
          </c:extLst>
        </c:ser>
        <c:ser>
          <c:idx val="3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3D69-5F4D-8C3A-873FF14ECD5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3D69-5F4D-8C3A-873FF14ECD57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3D69-5F4D-8C3A-873FF14ECD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3D69-5F4D-8C3A-873FF14ECD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3D69-5F4D-8C3A-873FF14ECD5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D69-5F4D-8C3A-873FF14ECD5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80-504A-B797-6C33B5875B34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80-504A-B797-6C33B5875B3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(2)'!$F$1:$F$2</c:f>
              <c:numCache>
                <c:formatCode>General</c:formatCode>
                <c:ptCount val="2"/>
                <c:pt idx="0">
                  <c:v>112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80-504A-B797-6C33B5875B34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680-504A-B797-6C33B5875B34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F680-504A-B797-6C33B5875B3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680-504A-B797-6C33B5875B34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680-504A-B797-6C33B5875B34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680-504A-B797-6C33B5875B3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680-504A-B797-6C33B5875B34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F680-504A-B797-6C33B5875B34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F680-504A-B797-6C33B5875B3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680-504A-B797-6C33B5875B3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005440727150907"/>
          <c:y val="0.26337184487453091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8A-614B-B17E-03370BCCD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8A-614B-B17E-03370BCCD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8A-614B-B17E-03370BCCDD9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(2)'!$F$1:$F$3</c:f>
              <c:numCache>
                <c:formatCode>General</c:formatCode>
                <c:ptCount val="3"/>
                <c:pt idx="0">
                  <c:v>131</c:v>
                </c:pt>
                <c:pt idx="1">
                  <c:v>82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8A-614B-B17E-03370BCCDD9C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68A-614B-B17E-03370BCCD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68A-614B-B17E-03370BCCD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C68A-614B-B17E-03370BCCDD9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68A-614B-B17E-03370BCCDD9C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68A-614B-B17E-03370BCCD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68A-614B-B17E-03370BCCD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68A-614B-B17E-03370BCCDD9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68A-614B-B17E-03370BCCDD9C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C68A-614B-B17E-03370BCCD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C68A-614B-B17E-03370BCCD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C68A-614B-B17E-03370BCCDD9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C68A-614B-B17E-03370BCCDD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E42-2B4A-B4D6-B55C1DF3D37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E42-2B4A-B4D6-B55C1DF3D37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(2)'!$H$1:$H$2</c:f>
              <c:numCache>
                <c:formatCode>General</c:formatCode>
                <c:ptCount val="2"/>
                <c:pt idx="0">
                  <c:v>7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42-2B4A-B4D6-B55C1DF3D371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E42-2B4A-B4D6-B55C1DF3D37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E42-2B4A-B4D6-B55C1DF3D37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42-2B4A-B4D6-B55C1DF3D371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E42-2B4A-B4D6-B55C1DF3D37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E42-2B4A-B4D6-B55C1DF3D37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42-2B4A-B4D6-B55C1DF3D371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E42-2B4A-B4D6-B55C1DF3D37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7E42-2B4A-B4D6-B55C1DF3D37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E42-2B4A-B4D6-B55C1DF3D37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8D-794E-9AAB-302E55C82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8D-794E-9AAB-302E55C825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8D-794E-9AAB-302E55C8253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(2)'!$H$1:$H$3</c:f>
              <c:numCache>
                <c:formatCode>General</c:formatCode>
                <c:ptCount val="3"/>
                <c:pt idx="0">
                  <c:v>13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8D-794E-9AAB-302E55C82535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C8D-794E-9AAB-302E55C82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C8D-794E-9AAB-302E55C825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C8D-794E-9AAB-302E55C8253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C8D-794E-9AAB-302E55C82535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C8D-794E-9AAB-302E55C82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C8D-794E-9AAB-302E55C825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C8D-794E-9AAB-302E55C8253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C8D-794E-9AAB-302E55C82535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AC8D-794E-9AAB-302E55C82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AC8D-794E-9AAB-302E55C825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AC8D-794E-9AAB-302E55C8253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C8D-794E-9AAB-302E55C8253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B3-8047-913F-B9E13395F4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B3-8047-913F-B9E13395F4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B3-8047-913F-B9E13395F416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(2)'!$I$1:$I$3</c:f>
              <c:numCache>
                <c:formatCode>General</c:formatCode>
                <c:ptCount val="3"/>
                <c:pt idx="0">
                  <c:v>19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B3-8047-913F-B9E13395F416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0B3-8047-913F-B9E13395F4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0B3-8047-913F-B9E13395F4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0B3-8047-913F-B9E13395F416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B3-8047-913F-B9E13395F416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0B3-8047-913F-B9E13395F4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0B3-8047-913F-B9E13395F4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0B3-8047-913F-B9E13395F416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0B3-8047-913F-B9E13395F416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E0B3-8047-913F-B9E13395F4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E0B3-8047-913F-B9E13395F4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E0B3-8047-913F-B9E13395F41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0B3-8047-913F-B9E13395F4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330-1445-8160-DEA1CFA6A6E5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330-1445-8160-DEA1CFA6A6E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30-1445-8160-DEA1CFA6A6E5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(2)'!$I$1:$I$2</c:f>
              <c:numCache>
                <c:formatCode>General</c:formatCode>
                <c:ptCount val="2"/>
                <c:pt idx="0">
                  <c:v>0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30-1445-8160-DEA1CFA6A6E5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8330-1445-8160-DEA1CFA6A6E5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8330-1445-8160-DEA1CFA6A6E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330-1445-8160-DEA1CFA6A6E5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330-1445-8160-DEA1CFA6A6E5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330-1445-8160-DEA1CFA6A6E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330-1445-8160-DEA1CFA6A6E5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330-1445-8160-DEA1CFA6A6E5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8330-1445-8160-DEA1CFA6A6E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330-1445-8160-DEA1CFA6A6E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422102431188596"/>
          <c:y val="0.24841863517060367"/>
          <c:w val="0.39577886097571136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rate'!$H$1:$H$2</c:f>
              <c:numCache>
                <c:formatCode>General</c:formatCode>
                <c:ptCount val="2"/>
                <c:pt idx="0">
                  <c:v>11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59-D340-AB5E-0F84A4ACB481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E59-D340-AB5E-0F84A4ACB481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E59-D340-AB5E-0F84A4ACB481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E59-D340-AB5E-0F84A4ACB481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E59-D340-AB5E-0F84A4ACB481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9E59-D340-AB5E-0F84A4ACB481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9E59-D340-AB5E-0F84A4ACB481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9E59-D340-AB5E-0F84A4ACB481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9E59-D340-AB5E-0F84A4ACB481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9E59-D340-AB5E-0F84A4ACB481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9E59-D340-AB5E-0F84A4ACB481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9E59-D340-AB5E-0F84A4ACB481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9E59-D340-AB5E-0F84A4ACB481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9E59-D340-AB5E-0F84A4ACB481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9E59-D340-AB5E-0F84A4ACB48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9E59-D340-AB5E-0F84A4ACB481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9E59-D340-AB5E-0F84A4ACB4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9E59-D340-AB5E-0F84A4ACB4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9E59-D340-AB5E-0F84A4ACB48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gender!$H$1:$H$3</c:f>
              <c:numCache>
                <c:formatCode>General</c:formatCode>
                <c:ptCount val="3"/>
                <c:pt idx="0">
                  <c:v>21</c:v>
                </c:pt>
                <c:pt idx="1">
                  <c:v>13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9A-CE4E-87F9-273A796D3E21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F9A-CE4E-87F9-273A796D3E21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F9A-CE4E-87F9-273A796D3E21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9F9A-CE4E-87F9-273A796D3E21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9F9A-CE4E-87F9-273A796D3E21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9F9A-CE4E-87F9-273A796D3E21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9F9A-CE4E-87F9-273A796D3E21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9F9A-CE4E-87F9-273A796D3E21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gender!$F$1:$F$3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9F9A-CE4E-87F9-273A796D3E21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0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9F9A-CE4E-87F9-273A796D3E21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9F9A-CE4E-87F9-273A796D3E21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0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2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9F9A-CE4E-87F9-273A796D3E21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9F9A-CE4E-87F9-273A796D3E21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9F9A-CE4E-87F9-273A796D3E21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3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5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7-9F9A-CE4E-87F9-273A796D3E21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8-9F9A-CE4E-87F9-273A796D3E21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A-9F9A-CE4E-87F9-273A796D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C-9F9A-CE4E-87F9-273A796D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E-9F9A-CE4E-87F9-273A796D3E2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F-9F9A-CE4E-87F9-273A796D3E2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rate'!$I$1:$I$2</c:f>
              <c:numCache>
                <c:formatCode>General</c:formatCode>
                <c:ptCount val="2"/>
                <c:pt idx="0">
                  <c:v>9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AA-914C-B3AD-C1BC7B105777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9AA-914C-B3AD-C1BC7B105777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AA-914C-B3AD-C1BC7B105777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9AA-914C-B3AD-C1BC7B105777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9AA-914C-B3AD-C1BC7B105777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9AA-914C-B3AD-C1BC7B105777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9AA-914C-B3AD-C1BC7B105777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9AA-914C-B3AD-C1BC7B105777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49AA-914C-B3AD-C1BC7B105777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49AA-914C-B3AD-C1BC7B105777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49AA-914C-B3AD-C1BC7B105777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49AA-914C-B3AD-C1BC7B105777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49AA-914C-B3AD-C1BC7B105777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49AA-914C-B3AD-C1BC7B105777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49AA-914C-B3AD-C1BC7B10577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49AA-914C-B3AD-C1BC7B105777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49AA-914C-B3AD-C1BC7B10577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49AA-914C-B3AD-C1BC7B10577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49AA-914C-B3AD-C1BC7B1057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692933891076112"/>
          <c:y val="0.16275162474542412"/>
          <c:w val="0.38076020222128054"/>
          <c:h val="0.6613176977260051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1D-B043-B19B-D7E7F06E2E4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B1D-B043-B19B-D7E7F06E2E4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1D-B043-B19B-D7E7F06E2E4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575953967292547"/>
          <c:y val="0.22940115052971785"/>
          <c:w val="0.38076020222128054"/>
          <c:h val="0.465127968354193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CFF-F049-B92F-0CAF709BE79B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FF-F049-B92F-0CAF709BE79B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gender!$I$1:$I$3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FF-F049-B92F-0CAF709BE79B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CFF-F049-B92F-0CAF709BE79B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CFF-F049-B92F-0CAF709BE79B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8CFF-F049-B92F-0CAF709BE79B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8CFF-F049-B92F-0CAF709BE79B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8CFF-F049-B92F-0CAF709BE79B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CFF-F049-B92F-0CAF709BE79B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8CFF-F049-B92F-0CAF709BE79B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gender!$F$1:$F$3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8CFF-F049-B92F-0CAF709BE79B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0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8CFF-F049-B92F-0CAF709BE79B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8CFF-F049-B92F-0CAF709BE79B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0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2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8CFF-F049-B92F-0CAF709BE79B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8CFF-F049-B92F-0CAF709BE79B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8CFF-F049-B92F-0CAF709BE79B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3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5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7-8CFF-F049-B92F-0CAF709BE79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8-8CFF-F049-B92F-0CAF709BE79B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A-8CFF-F049-B92F-0CAF709BE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C-8CFF-F049-B92F-0CAF709BE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E-8CFF-F049-B92F-0CAF709BE79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F-8CFF-F049-B92F-0CAF709BE79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5244706911636041"/>
          <c:y val="0.19834173228346455"/>
          <c:w val="0.23366404199475066"/>
          <c:h val="0.6033165354330708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8AD-FF49-89A3-0444E9B99B7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AD-FF49-89A3-0444E9B99B73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rate'!$G$1:$G$2</c:f>
              <c:numCache>
                <c:formatCode>General</c:formatCode>
                <c:ptCount val="2"/>
                <c:pt idx="0">
                  <c:v>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AD-FF49-89A3-0444E9B99B73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8AD-FF49-89A3-0444E9B99B73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8AD-FF49-89A3-0444E9B99B73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8AD-FF49-89A3-0444E9B99B73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8AD-FF49-89A3-0444E9B99B73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D8AD-FF49-89A3-0444E9B99B73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8AD-FF49-89A3-0444E9B99B73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D8AD-FF49-89A3-0444E9B99B73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D8AD-FF49-89A3-0444E9B99B73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D8AD-FF49-89A3-0444E9B99B73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D8AD-FF49-89A3-0444E9B99B73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D8AD-FF49-89A3-0444E9B99B73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D8AD-FF49-89A3-0444E9B99B73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D8AD-FF49-89A3-0444E9B99B73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D8AD-FF49-89A3-0444E9B99B7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D8AD-FF49-89A3-0444E9B99B73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D8AD-FF49-89A3-0444E9B99B73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D8AD-FF49-89A3-0444E9B99B7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D8AD-FF49-89A3-0444E9B99B7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4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gender!$G$1:$G$3</c:f>
              <c:numCache>
                <c:formatCode>General</c:formatCode>
                <c:ptCount val="3"/>
                <c:pt idx="0">
                  <c:v>12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F9-CC49-9869-C8BAEBFEB9CF}"/>
            </c:ext>
          </c:extLst>
        </c:ser>
        <c:ser>
          <c:idx val="5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AF9-CC49-9869-C8BAEBFEB9CF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AF9-CC49-9869-C8BAEBFEB9CF}"/>
            </c:ext>
          </c:extLst>
        </c:ser>
        <c:ser>
          <c:idx val="7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CAF9-CC49-9869-C8BAEBFEB9CF}"/>
            </c:ext>
          </c:extLst>
        </c:ser>
        <c:ser>
          <c:idx val="1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AF9-CC49-9869-C8BAEBFEB9CF}"/>
            </c:ext>
          </c:extLst>
        </c:ser>
        <c:ser>
          <c:idx val="2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CAF9-CC49-9869-C8BAEBFEB9CF}"/>
            </c:ext>
          </c:extLst>
        </c:ser>
        <c:ser>
          <c:idx val="3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CAF9-CC49-9869-C8BAEBFEB9C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CAF9-CC49-9869-C8BAEBFEB9CF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CAF9-CC49-9869-C8BAEBFEB9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CAF9-CC49-9869-C8BAEBFEB9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CAF9-CC49-9869-C8BAEBFEB9C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CAF9-CC49-9869-C8BAEBFEB9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D36-2F42-874A-D8B3FB5B10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D36-2F42-874A-D8B3FB5B10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D36-2F42-874A-D8B3FB5B106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(2)'!$K$1:$K$3</c:f>
              <c:numCache>
                <c:formatCode>General</c:formatCode>
                <c:ptCount val="3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36-2F42-874A-D8B3FB5B1065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D36-2F42-874A-D8B3FB5B10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7D36-2F42-874A-D8B3FB5B10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D36-2F42-874A-D8B3FB5B106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D36-2F42-874A-D8B3FB5B1065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D36-2F42-874A-D8B3FB5B10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D36-2F42-874A-D8B3FB5B10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D36-2F42-874A-D8B3FB5B1065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D36-2F42-874A-D8B3FB5B1065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7D36-2F42-874A-D8B3FB5B10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7D36-2F42-874A-D8B3FB5B10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7D36-2F42-874A-D8B3FB5B106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7D36-2F42-874A-D8B3FB5B106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65-2049-94F2-AED48A70D40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65-2049-94F2-AED48A70D407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rate'!$G$1:$G$2</c:f>
              <c:numCache>
                <c:formatCode>General</c:formatCode>
                <c:ptCount val="2"/>
                <c:pt idx="0">
                  <c:v>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65-2049-94F2-AED48A70D407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C65-2049-94F2-AED48A70D407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C65-2049-94F2-AED48A70D407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C65-2049-94F2-AED48A70D407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C65-2049-94F2-AED48A70D407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C65-2049-94F2-AED48A70D407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2C65-2049-94F2-AED48A70D407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2C65-2049-94F2-AED48A70D407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2C65-2049-94F2-AED48A70D407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2C65-2049-94F2-AED48A70D407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2C65-2049-94F2-AED48A70D407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2C65-2049-94F2-AED48A70D407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2C65-2049-94F2-AED48A70D407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2C65-2049-94F2-AED48A70D407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2C65-2049-94F2-AED48A70D40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2C65-2049-94F2-AED48A70D407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2C65-2049-94F2-AED48A70D40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2C65-2049-94F2-AED48A70D40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2C65-2049-94F2-AED48A70D40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53-8F43-882F-E1C107F566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53-8F43-882F-E1C107F5667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(2)'!$K$1:$K$2</c:f>
              <c:numCache>
                <c:formatCode>General</c:formatCode>
                <c:ptCount val="2"/>
                <c:pt idx="0">
                  <c:v>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53-8F43-882F-E1C107F5667E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C53-8F43-882F-E1C107F566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1C53-8F43-882F-E1C107F5667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53-8F43-882F-E1C107F5667E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C53-8F43-882F-E1C107F566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C53-8F43-882F-E1C107F5667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C53-8F43-882F-E1C107F5667E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1C53-8F43-882F-E1C107F566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1C53-8F43-882F-E1C107F5667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C53-8F43-882F-E1C107F566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79-9F49-8359-C46AF8616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79-9F49-8359-C46AF8616C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79-9F49-8359-C46AF8616C0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(2)'!$L$1:$L$3</c:f>
              <c:numCache>
                <c:formatCode>General</c:formatCode>
                <c:ptCount val="3"/>
                <c:pt idx="0">
                  <c:v>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79-9F49-8359-C46AF8616C0F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2D79-9F49-8359-C46AF8616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2D79-9F49-8359-C46AF8616C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2D79-9F49-8359-C46AF8616C0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D79-9F49-8359-C46AF8616C0F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D79-9F49-8359-C46AF8616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D79-9F49-8359-C46AF8616C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D79-9F49-8359-C46AF8616C0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D79-9F49-8359-C46AF8616C0F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2D79-9F49-8359-C46AF8616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2D79-9F49-8359-C46AF8616C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2D79-9F49-8359-C46AF8616C0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D79-9F49-8359-C46AF8616C0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DD9-984E-A05D-671F9222EE9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D9-984E-A05D-671F9222EE9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(2)'!$L$1:$L$2</c:f>
              <c:numCache>
                <c:formatCode>General</c:formatCode>
                <c:ptCount val="2"/>
                <c:pt idx="0">
                  <c:v>1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D9-984E-A05D-671F9222EE90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DD9-984E-A05D-671F9222EE9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FDD9-984E-A05D-671F9222EE9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DD9-984E-A05D-671F9222EE90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DD9-984E-A05D-671F9222EE9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DD9-984E-A05D-671F9222EE9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DD9-984E-A05D-671F9222EE90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FDD9-984E-A05D-671F9222EE9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FDD9-984E-A05D-671F9222EE9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 (2)'!$A$1:$A$2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 (2)'!$B$1:$B$2</c:f>
              <c:numCache>
                <c:formatCode>General</c:formatCode>
                <c:ptCount val="2"/>
                <c:pt idx="0">
                  <c:v>27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DD9-984E-A05D-671F9222EE9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422102431188596"/>
          <c:y val="0.24841863517060367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2FC-194D-98E0-BCA8704F7E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2FC-194D-98E0-BCA8704F7E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2FC-194D-98E0-BCA8704F7EB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(2)'!$M$1:$M$3</c:f>
              <c:numCache>
                <c:formatCode>General</c:formatCode>
                <c:ptCount val="3"/>
                <c:pt idx="0">
                  <c:v>15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FC-194D-98E0-BCA8704F7EB3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02FC-194D-98E0-BCA8704F7E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02FC-194D-98E0-BCA8704F7E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02FC-194D-98E0-BCA8704F7EB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FC-194D-98E0-BCA8704F7EB3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2FC-194D-98E0-BCA8704F7E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2FC-194D-98E0-BCA8704F7E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2FC-194D-98E0-BCA8704F7EB3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2FC-194D-98E0-BCA8704F7EB3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02FC-194D-98E0-BCA8704F7E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02FC-194D-98E0-BCA8704F7E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02FC-194D-98E0-BCA8704F7EB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(2)'!$A$1:$A$3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'gender (2)'!$B$1:$B$3</c:f>
              <c:numCache>
                <c:formatCode>General</c:formatCode>
                <c:ptCount val="3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2FC-194D-98E0-BCA8704F7EB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57-6B43-85F9-6467E5CDAAF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57-6B43-85F9-6467E5CDAAF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57-6B43-85F9-6467E5CDAAFE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0E57-6B43-85F9-6467E5CDAAF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0E57-6B43-85F9-6467E5CDAAF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E57-6B43-85F9-6467E5CDAAFE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E57-6B43-85F9-6467E5CDAAF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E57-6B43-85F9-6467E5CDAAF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E57-6B43-85F9-6467E5CDAAFE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0E57-6B43-85F9-6467E5CDAAF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0E57-6B43-85F9-6467E5CDAAF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E57-6B43-85F9-6467E5CDAAF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184008248968874"/>
          <c:y val="0.18669048313405265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955-0141-B9A5-2A0627BFB7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955-0141-B9A5-2A0627BFB7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955-0141-B9A5-2A0627BFB76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55-0141-B9A5-2A0627BFB768}"/>
            </c:ext>
          </c:extLst>
        </c:ser>
        <c:ser>
          <c:idx val="2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955-0141-B9A5-2A0627BFB7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D955-0141-B9A5-2A0627BFB7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D955-0141-B9A5-2A0627BFB76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955-0141-B9A5-2A0627BFB768}"/>
            </c:ext>
          </c:extLst>
        </c:ser>
        <c:ser>
          <c:idx val="3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955-0141-B9A5-2A0627BFB7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D955-0141-B9A5-2A0627BFB7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D955-0141-B9A5-2A0627BFB76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955-0141-B9A5-2A0627BFB768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D955-0141-B9A5-2A0627BFB7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D955-0141-B9A5-2A0627BFB7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D955-0141-B9A5-2A0627BFB76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955-0141-B9A5-2A0627BFB76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52713572093812"/>
          <c:y val="0.1586619220674339"/>
          <c:w val="0.22612649225298451"/>
          <c:h val="0.5801120533010296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4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0D-024A-9664-AB67251BAE9D}"/>
            </c:ext>
          </c:extLst>
        </c:ser>
        <c:ser>
          <c:idx val="5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F0D-024A-9664-AB67251BAE9D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F0D-024A-9664-AB67251BAE9D}"/>
            </c:ext>
          </c:extLst>
        </c:ser>
        <c:ser>
          <c:idx val="7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F0D-024A-9664-AB67251BAE9D}"/>
            </c:ext>
          </c:extLst>
        </c:ser>
        <c:ser>
          <c:idx val="1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F0D-024A-9664-AB67251BAE9D}"/>
            </c:ext>
          </c:extLst>
        </c:ser>
        <c:ser>
          <c:idx val="2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DF0D-024A-9664-AB67251BAE9D}"/>
            </c:ext>
          </c:extLst>
        </c:ser>
        <c:ser>
          <c:idx val="3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DF0D-024A-9664-AB67251BAE9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F0D-024A-9664-AB67251BAE9D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DF0D-024A-9664-AB67251BAE9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DF0D-024A-9664-AB67251BAE9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DF0D-024A-9664-AB67251BAE9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768232905627678"/>
          <c:y val="0.24841884056091013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4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gender!$D$1:$D$3</c:f>
              <c:numCache>
                <c:formatCode>General</c:formatCode>
                <c:ptCount val="3"/>
                <c:pt idx="0">
                  <c:v>53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D5-B14D-B4D9-B9DEAED25BEF}"/>
            </c:ext>
          </c:extLst>
        </c:ser>
        <c:ser>
          <c:idx val="5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1D5-B14D-B4D9-B9DEAED25BEF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1D5-B14D-B4D9-B9DEAED25BEF}"/>
            </c:ext>
          </c:extLst>
        </c:ser>
        <c:ser>
          <c:idx val="7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1D5-B14D-B4D9-B9DEAED25BEF}"/>
            </c:ext>
          </c:extLst>
        </c:ser>
        <c:ser>
          <c:idx val="1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01D5-B14D-B4D9-B9DEAED25BEF}"/>
            </c:ext>
          </c:extLst>
        </c:ser>
        <c:ser>
          <c:idx val="2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01D5-B14D-B4D9-B9DEAED25BEF}"/>
            </c:ext>
          </c:extLst>
        </c:ser>
        <c:ser>
          <c:idx val="3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01D5-B14D-B4D9-B9DEAED25BEF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01D5-B14D-B4D9-B9DEAED25BEF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01D5-B14D-B4D9-B9DEAED25B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01D5-B14D-B4D9-B9DEAED25B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01D5-B14D-B4D9-B9DEAED25BE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01D5-B14D-B4D9-B9DEAED25BE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9906709029792327"/>
          <c:y val="0.26440847671818801"/>
          <c:w val="0.24596214946815859"/>
          <c:h val="0.3724176144648585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13-FD45-AF99-6972F973807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13-FD45-AF99-6972F973807C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rate'!$E$1:$E$2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13-FD45-AF99-6972F973807C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13-FD45-AF99-6972F973807C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013-FD45-AF99-6972F973807C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013-FD45-AF99-6972F973807C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013-FD45-AF99-6972F973807C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013-FD45-AF99-6972F973807C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013-FD45-AF99-6972F973807C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A013-FD45-AF99-6972F973807C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A013-FD45-AF99-6972F973807C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013-FD45-AF99-6972F973807C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A013-FD45-AF99-6972F973807C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A013-FD45-AF99-6972F973807C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A013-FD45-AF99-6972F973807C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A013-FD45-AF99-6972F973807C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A013-FD45-AF99-6972F973807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A013-FD45-AF99-6972F973807C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A013-FD45-AF99-6972F973807C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A013-FD45-AF99-6972F973807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A013-FD45-AF99-6972F973807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3164041994750655"/>
          <c:y val="0.24841857889547683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4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gender!$E$1:$E$3</c:f>
              <c:numCache>
                <c:formatCode>General</c:formatCode>
                <c:ptCount val="3"/>
                <c:pt idx="0">
                  <c:v>18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C0-D443-988E-035DA514EF24}"/>
            </c:ext>
          </c:extLst>
        </c:ser>
        <c:ser>
          <c:idx val="5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6C0-D443-988E-035DA514EF24}"/>
            </c:ext>
          </c:extLst>
        </c:ser>
        <c:ser>
          <c:idx val="6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6C0-D443-988E-035DA514EF24}"/>
            </c:ext>
          </c:extLst>
        </c:ser>
        <c:ser>
          <c:idx val="7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C6C0-D443-988E-035DA514EF24}"/>
            </c:ext>
          </c:extLst>
        </c:ser>
        <c:ser>
          <c:idx val="1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gender!$C$1:$C$3</c:f>
              <c:numCache>
                <c:formatCode>General</c:formatCode>
                <c:ptCount val="3"/>
                <c:pt idx="0">
                  <c:v>137</c:v>
                </c:pt>
                <c:pt idx="1">
                  <c:v>111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6C0-D443-988E-035DA514EF24}"/>
            </c:ext>
          </c:extLst>
        </c:ser>
        <c:ser>
          <c:idx val="2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C6C0-D443-988E-035DA514EF24}"/>
            </c:ext>
          </c:extLst>
        </c:ser>
        <c:ser>
          <c:idx val="3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C6C0-D443-988E-035DA514EF2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C6C0-D443-988E-035DA514EF24}"/>
            </c:ext>
          </c:extLst>
        </c:ser>
        <c:ser>
          <c:idx val="0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C6C0-D443-988E-035DA514EF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C6C0-D443-988E-035DA514EF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C6C0-D443-988E-035DA514EF2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gender!$A$1:$A$3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na</c:v>
                </c:pt>
              </c:strCache>
            </c:strRef>
          </c:cat>
          <c:val>
            <c:numRef>
              <c:f>gender!$B$1:$B$3</c:f>
              <c:numCache>
                <c:formatCode>General</c:formatCode>
                <c:ptCount val="3"/>
                <c:pt idx="0">
                  <c:v>256</c:v>
                </c:pt>
                <c:pt idx="1">
                  <c:v>224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C6C0-D443-988E-035DA514EF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8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rate'!$F$1:$F$2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55-FF45-A8FE-15226666F2AB}"/>
            </c:ext>
          </c:extLst>
        </c:ser>
        <c:ser>
          <c:idx val="9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E55-FF45-A8FE-15226666F2AB}"/>
            </c:ext>
          </c:extLst>
        </c:ser>
        <c:ser>
          <c:idx val="10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55-FF45-A8FE-15226666F2AB}"/>
            </c:ext>
          </c:extLst>
        </c:ser>
        <c:ser>
          <c:idx val="11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E55-FF45-A8FE-15226666F2AB}"/>
            </c:ext>
          </c:extLst>
        </c:ser>
        <c:ser>
          <c:idx val="12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E55-FF45-A8FE-15226666F2AB}"/>
            </c:ext>
          </c:extLst>
        </c:ser>
        <c:ser>
          <c:idx val="13"/>
          <c:order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E55-FF45-A8FE-15226666F2AB}"/>
            </c:ext>
          </c:extLst>
        </c:ser>
        <c:ser>
          <c:idx val="14"/>
          <c:order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E55-FF45-A8FE-15226666F2AB}"/>
            </c:ext>
          </c:extLst>
        </c:ser>
        <c:ser>
          <c:idx val="15"/>
          <c:order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E55-FF45-A8FE-15226666F2AB}"/>
            </c:ext>
          </c:extLst>
        </c:ser>
        <c:ser>
          <c:idx val="4"/>
          <c:order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rate'!$D$1:$D$2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4E55-FF45-A8FE-15226666F2AB}"/>
            </c:ext>
          </c:extLst>
        </c:ser>
        <c:ser>
          <c:idx val="5"/>
          <c:order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4E55-FF45-A8FE-15226666F2AB}"/>
            </c:ext>
          </c:extLst>
        </c:ser>
        <c:ser>
          <c:idx val="6"/>
          <c:order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4E55-FF45-A8FE-15226666F2AB}"/>
            </c:ext>
          </c:extLst>
        </c:ser>
        <c:ser>
          <c:idx val="7"/>
          <c:order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4E55-FF45-A8FE-15226666F2AB}"/>
            </c:ext>
          </c:extLst>
        </c:ser>
        <c:ser>
          <c:idx val="1"/>
          <c:order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rate'!$C$1:$C$2</c:f>
              <c:numCache>
                <c:formatCode>General</c:formatCode>
                <c:ptCount val="2"/>
                <c:pt idx="0">
                  <c:v>157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4E55-FF45-A8FE-15226666F2AB}"/>
            </c:ext>
          </c:extLst>
        </c:ser>
        <c:ser>
          <c:idx val="2"/>
          <c:order val="1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4E55-FF45-A8FE-15226666F2AB}"/>
            </c:ext>
          </c:extLst>
        </c:ser>
        <c:ser>
          <c:idx val="3"/>
          <c:order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4E55-FF45-A8FE-15226666F2A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4E55-FF45-A8FE-15226666F2AB}"/>
            </c:ext>
          </c:extLst>
        </c:ser>
        <c:ser>
          <c:idx val="0"/>
          <c:order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4E55-FF45-A8FE-15226666F2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4E55-FF45-A8FE-15226666F2A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'completion rate'!$A$1:$A$2</c:f>
              <c:strCache>
                <c:ptCount val="2"/>
                <c:pt idx="0">
                  <c:v>not completed</c:v>
                </c:pt>
                <c:pt idx="1">
                  <c:v>completed</c:v>
                </c:pt>
              </c:strCache>
            </c:strRef>
          </c:cat>
          <c:val>
            <c:numRef>
              <c:f>'completion rate'!$B$1:$B$2</c:f>
              <c:numCache>
                <c:formatCode>General</c:formatCode>
                <c:ptCount val="2"/>
                <c:pt idx="0">
                  <c:v>208</c:v>
                </c:pt>
                <c:pt idx="1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4E55-FF45-A8FE-15226666F2A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959652389819991"/>
          <c:y val="0.25475772739184149"/>
          <c:w val="0.38076020222128054"/>
          <c:h val="0.503162729658792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BA72-7405-E849-8C0D-1C5BD1CA0050}" type="datetimeFigureOut">
              <a:rPr lang="en-BE" smtClean="0"/>
              <a:t>30/03/2026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0FC01-06E1-214D-9330-455248E71AD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979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0FC01-06E1-214D-9330-455248E71ADB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0229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oc.training@unesco.org" TargetMode="External"/><Relationship Id="rId5" Type="http://schemas.openxmlformats.org/officeDocument/2006/relationships/hyperlink" Target="mailto:ac.mazzuco@unesco.org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9.png"/><Relationship Id="rId10" Type="http://schemas.openxmlformats.org/officeDocument/2006/relationships/chart" Target="../charts/chart4.xml"/><Relationship Id="rId4" Type="http://schemas.openxmlformats.org/officeDocument/2006/relationships/image" Target="../media/image14.png"/><Relationship Id="rId9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10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chart" Target="../charts/chart9.xml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chart" Target="../charts/chart8.xml"/><Relationship Id="rId5" Type="http://schemas.openxmlformats.org/officeDocument/2006/relationships/image" Target="../media/image16.png"/><Relationship Id="rId10" Type="http://schemas.openxmlformats.org/officeDocument/2006/relationships/chart" Target="../charts/chart7.xml"/><Relationship Id="rId4" Type="http://schemas.openxmlformats.org/officeDocument/2006/relationships/image" Target="../media/image10.png"/><Relationship Id="rId9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hart" Target="../charts/chart15.xml"/><Relationship Id="rId3" Type="http://schemas.openxmlformats.org/officeDocument/2006/relationships/image" Target="../media/image3.svg"/><Relationship Id="rId7" Type="http://schemas.openxmlformats.org/officeDocument/2006/relationships/image" Target="../media/image20.png"/><Relationship Id="rId12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chart" Target="../charts/chart13.xml"/><Relationship Id="rId5" Type="http://schemas.openxmlformats.org/officeDocument/2006/relationships/image" Target="../media/image10.png"/><Relationship Id="rId10" Type="http://schemas.openxmlformats.org/officeDocument/2006/relationships/chart" Target="../charts/chart12.xml"/><Relationship Id="rId4" Type="http://schemas.openxmlformats.org/officeDocument/2006/relationships/image" Target="../media/image4.png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13" Type="http://schemas.openxmlformats.org/officeDocument/2006/relationships/chart" Target="../charts/chart22.xml"/><Relationship Id="rId3" Type="http://schemas.openxmlformats.org/officeDocument/2006/relationships/image" Target="../media/image4.png"/><Relationship Id="rId7" Type="http://schemas.openxmlformats.org/officeDocument/2006/relationships/chart" Target="../charts/chart18.xml"/><Relationship Id="rId12" Type="http://schemas.openxmlformats.org/officeDocument/2006/relationships/chart" Target="../charts/chart21.xml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chart" Target="../charts/char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13" Type="http://schemas.openxmlformats.org/officeDocument/2006/relationships/chart" Target="../charts/chart28.xml"/><Relationship Id="rId3" Type="http://schemas.openxmlformats.org/officeDocument/2006/relationships/image" Target="../media/image3.svg"/><Relationship Id="rId7" Type="http://schemas.openxmlformats.org/officeDocument/2006/relationships/image" Target="../media/image26.png"/><Relationship Id="rId12" Type="http://schemas.openxmlformats.org/officeDocument/2006/relationships/chart" Target="../charts/chart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chart" Target="../charts/chart26.xml"/><Relationship Id="rId5" Type="http://schemas.openxmlformats.org/officeDocument/2006/relationships/image" Target="../media/image24.png"/><Relationship Id="rId10" Type="http://schemas.openxmlformats.org/officeDocument/2006/relationships/chart" Target="../charts/chart25.xml"/><Relationship Id="rId4" Type="http://schemas.openxmlformats.org/officeDocument/2006/relationships/image" Target="../media/image12.png"/><Relationship Id="rId9" Type="http://schemas.openxmlformats.org/officeDocument/2006/relationships/chart" Target="../charts/char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48ADC41-E757-0C27-0EB5-21C55033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0501"/>
          <a:stretch>
            <a:fillRect/>
          </a:stretch>
        </p:blipFill>
        <p:spPr>
          <a:xfrm>
            <a:off x="7633109" y="0"/>
            <a:ext cx="10654891" cy="1032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D03295-5959-3624-9951-1072C8C8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62" r="8391"/>
          <a:stretch>
            <a:fillRect/>
          </a:stretch>
        </p:blipFill>
        <p:spPr>
          <a:xfrm>
            <a:off x="0" y="0"/>
            <a:ext cx="8846455" cy="10401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DC3665B-6B8E-093A-06B0-FA5ECDD4BC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0" y="266700"/>
            <a:ext cx="1713614" cy="160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BCB62-11FA-092A-316D-944BA9EBAF3A}"/>
              </a:ext>
            </a:extLst>
          </p:cNvPr>
          <p:cNvSpPr txBox="1"/>
          <p:nvPr/>
        </p:nvSpPr>
        <p:spPr>
          <a:xfrm>
            <a:off x="685800" y="8115300"/>
            <a:ext cx="7239000" cy="1318181"/>
          </a:xfrm>
          <a:prstGeom prst="rect">
            <a:avLst/>
          </a:prstGeom>
          <a:solidFill>
            <a:srgbClr val="0C9CB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highlight>
                  <a:srgbClr val="0C9CB2"/>
                </a:highlight>
                <a:latin typeface="Avenir Book" panose="02000503020000020003" pitchFamily="2" charset="0"/>
                <a:cs typeface="Calibri" panose="020F0502020204030204" pitchFamily="34" charset="0"/>
              </a:rPr>
              <a:t>Empowering the global community with the blue skills of the future</a:t>
            </a:r>
            <a:endParaRPr lang="en-GB" sz="2800" dirty="0">
              <a:solidFill>
                <a:schemeClr val="bg1"/>
              </a:solidFill>
              <a:effectLst/>
              <a:highlight>
                <a:srgbClr val="0C9CB2"/>
              </a:highlight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EBE27-D06B-9B43-24B8-7C00CCAFB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A75673D-A571-284B-E6C6-9C4B22623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E6A01AD-B1C1-90C0-5758-AB5B497116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D3FE6-052B-CBDC-3C5D-012A63E16EC2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Traineeships</a:t>
            </a:r>
            <a:endParaRPr lang="en-BE" sz="3600" b="1" dirty="0">
              <a:solidFill>
                <a:srgbClr val="126AB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8AF45-F896-87B3-7483-6713F0A1E0DF}"/>
              </a:ext>
            </a:extLst>
          </p:cNvPr>
          <p:cNvSpPr txBox="1"/>
          <p:nvPr/>
        </p:nvSpPr>
        <p:spPr>
          <a:xfrm>
            <a:off x="2209800" y="800100"/>
            <a:ext cx="8229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ITIC participated in the 2024 cohort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2024: Trainee from Indonesia (Taniela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Takeifanga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2024: Trainee from Tonga (Taniela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Takeifanga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sz="2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INCOIS participated in the 2024 and 2025 cohorts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2024: Trainee from Sri Lanka ( Peshala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Thilakrathna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Trainee from Côte d’Ivoire (Yago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Amemou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DCC-CR participated in the 2025 cohort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2025: Trainee from Nigeria (Esther </a:t>
            </a:r>
            <a:r>
              <a:rPr lang="en-GB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Kadiene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1A2AD5-7D34-250F-BA95-6E13BE596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305300"/>
            <a:ext cx="3392181" cy="499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53FBBE-D275-12F6-A6C9-10E74FCC0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8200" y="7277100"/>
            <a:ext cx="5023093" cy="2795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3D9843-23C4-EBD1-3BE5-846D85B790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4493" b="13871"/>
          <a:stretch/>
        </p:blipFill>
        <p:spPr bwMode="auto">
          <a:xfrm>
            <a:off x="11353800" y="1028700"/>
            <a:ext cx="5605302" cy="3573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891E2-26E4-F9BA-F2B2-15D5ECF9F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4076700"/>
            <a:ext cx="4134853" cy="31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7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87F4B-B410-FA4B-EF41-59CE1B3A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48D1C6D-A1CA-DB2A-57DC-AC28418EEB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6479F0-DBE7-E851-2FA7-A7F6699B8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0C5FD19-748A-626B-6A68-FD1FCA55BB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EC8F9F-5FF6-80E3-3572-005F4732DD6A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F729F-87DA-3AC4-0E57-69BEB9B4008C}"/>
              </a:ext>
            </a:extLst>
          </p:cNvPr>
          <p:cNvSpPr txBox="1"/>
          <p:nvPr/>
        </p:nvSpPr>
        <p:spPr>
          <a:xfrm>
            <a:off x="1143000" y="1104900"/>
            <a:ext cx="932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COURSES TO BE LAUNCHED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B7E1B-8FB7-FC71-B336-5288FDEE0206}"/>
              </a:ext>
            </a:extLst>
          </p:cNvPr>
          <p:cNvSpPr txBox="1"/>
          <p:nvPr/>
        </p:nvSpPr>
        <p:spPr>
          <a:xfrm>
            <a:off x="1905000" y="1790700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 Tsunami Warning Centre Minimum Staff Competency Trainings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STC ITIC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Science, Earthquake and Forecasting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&amp; blended cycles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Coastal Growth and Resilience (Asia Pacific)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RTC China, DCC-CR, SIO, Decade Capacity Development Facility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and Mid Career Ocean Professionals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&amp; blended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3BB0CD-DE76-D7DC-56D8-C4183557D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50800" y="12700"/>
            <a:ext cx="5537200" cy="415290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ACDAF-B271-26CF-318B-60EE8FF5FEC0}"/>
              </a:ext>
            </a:extLst>
          </p:cNvPr>
          <p:cNvSpPr txBox="1"/>
          <p:nvPr/>
        </p:nvSpPr>
        <p:spPr>
          <a:xfrm>
            <a:off x="4800600" y="6515100"/>
            <a:ext cx="932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NEEDS, PRIORITIES, OPPORTUNITIES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1594C-7115-A4C6-8BE3-5254DCCC722D}"/>
              </a:ext>
            </a:extLst>
          </p:cNvPr>
          <p:cNvSpPr txBox="1"/>
          <p:nvPr/>
        </p:nvSpPr>
        <p:spPr>
          <a:xfrm>
            <a:off x="6172200" y="7429500"/>
            <a:ext cx="11049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of training resources (re-use, replication, update)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approaches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Face-to-face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Cyclic and/or continuous training frameworks</a:t>
            </a:r>
          </a:p>
        </p:txBody>
      </p:sp>
    </p:spTree>
    <p:extLst>
      <p:ext uri="{BB962C8B-B14F-4D97-AF65-F5344CB8AC3E}">
        <p14:creationId xmlns:p14="http://schemas.microsoft.com/office/powerpoint/2010/main" val="142042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68405" y="9534517"/>
            <a:ext cx="4114800" cy="547688"/>
            <a:chOff x="0" y="0"/>
            <a:chExt cx="5486400" cy="730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864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160"/>
                </a:lnSpc>
              </a:pPr>
              <a:r>
                <a:rPr lang="en-US" sz="1800">
                  <a:solidFill>
                    <a:srgbClr val="88888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‹#›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961111" y="4636090"/>
            <a:ext cx="1992597" cy="188657"/>
            <a:chOff x="0" y="0"/>
            <a:chExt cx="2656796" cy="251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6840" cy="251587"/>
            </a:xfrm>
            <a:custGeom>
              <a:avLst/>
              <a:gdLst/>
              <a:ahLst/>
              <a:cxnLst/>
              <a:rect l="l" t="t" r="r" b="b"/>
              <a:pathLst>
                <a:path w="2656840" h="251587">
                  <a:moveTo>
                    <a:pt x="0" y="0"/>
                  </a:moveTo>
                  <a:lnTo>
                    <a:pt x="2656840" y="0"/>
                  </a:lnTo>
                  <a:lnTo>
                    <a:pt x="2656840" y="251587"/>
                  </a:lnTo>
                  <a:lnTo>
                    <a:pt x="0" y="2515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85729" y="-9525"/>
            <a:ext cx="14759506" cy="10306050"/>
            <a:chOff x="0" y="0"/>
            <a:chExt cx="19679342" cy="13741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19653886" cy="13716000"/>
            </a:xfrm>
            <a:custGeom>
              <a:avLst/>
              <a:gdLst/>
              <a:ahLst/>
              <a:cxnLst/>
              <a:rect l="l" t="t" r="r" b="b"/>
              <a:pathLst>
                <a:path w="19653886" h="13716000">
                  <a:moveTo>
                    <a:pt x="0" y="0"/>
                  </a:moveTo>
                  <a:lnTo>
                    <a:pt x="19653886" y="0"/>
                  </a:lnTo>
                  <a:lnTo>
                    <a:pt x="196538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9679286" cy="13741400"/>
            </a:xfrm>
            <a:custGeom>
              <a:avLst/>
              <a:gdLst/>
              <a:ahLst/>
              <a:cxnLst/>
              <a:rect l="l" t="t" r="r" b="b"/>
              <a:pathLst>
                <a:path w="19679286" h="13741400">
                  <a:moveTo>
                    <a:pt x="12700" y="0"/>
                  </a:moveTo>
                  <a:lnTo>
                    <a:pt x="19666586" y="0"/>
                  </a:lnTo>
                  <a:cubicBezTo>
                    <a:pt x="19673571" y="0"/>
                    <a:pt x="19679286" y="5715"/>
                    <a:pt x="19679286" y="12700"/>
                  </a:cubicBezTo>
                  <a:lnTo>
                    <a:pt x="19679286" y="13728700"/>
                  </a:lnTo>
                  <a:cubicBezTo>
                    <a:pt x="19679286" y="13735686"/>
                    <a:pt x="19673571" y="13741400"/>
                    <a:pt x="19666586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19666586" y="13716000"/>
                  </a:lnTo>
                  <a:lnTo>
                    <a:pt x="19666586" y="13728700"/>
                  </a:lnTo>
                  <a:lnTo>
                    <a:pt x="19653886" y="13728700"/>
                  </a:lnTo>
                  <a:lnTo>
                    <a:pt x="19653886" y="12700"/>
                  </a:lnTo>
                  <a:lnTo>
                    <a:pt x="19666586" y="12700"/>
                  </a:lnTo>
                  <a:lnTo>
                    <a:pt x="1966658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1B7C8"/>
            </a:solid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27408" y="4187203"/>
            <a:ext cx="1111652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0"/>
              </a:lnSpc>
            </a:pPr>
            <a:r>
              <a:rPr lang="en-US" sz="105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82948" y="4179595"/>
            <a:ext cx="1742848" cy="1302486"/>
            <a:chOff x="0" y="0"/>
            <a:chExt cx="2323798" cy="1736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23846" cy="1736598"/>
            </a:xfrm>
            <a:custGeom>
              <a:avLst/>
              <a:gdLst/>
              <a:ahLst/>
              <a:cxnLst/>
              <a:rect l="l" t="t" r="r" b="b"/>
              <a:pathLst>
                <a:path w="2323846" h="1736598">
                  <a:moveTo>
                    <a:pt x="0" y="0"/>
                  </a:moveTo>
                  <a:lnTo>
                    <a:pt x="2323846" y="0"/>
                  </a:lnTo>
                  <a:lnTo>
                    <a:pt x="2323846" y="1736598"/>
                  </a:lnTo>
                  <a:lnTo>
                    <a:pt x="0" y="1736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745" r="1543" b="-4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552781" y="5119688"/>
            <a:ext cx="3635133" cy="47625"/>
            <a:chOff x="0" y="0"/>
            <a:chExt cx="4846844" cy="63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46828" cy="63498"/>
            </a:xfrm>
            <a:custGeom>
              <a:avLst/>
              <a:gdLst/>
              <a:ahLst/>
              <a:cxnLst/>
              <a:rect l="l" t="t" r="r" b="b"/>
              <a:pathLst>
                <a:path w="4846828" h="63498">
                  <a:moveTo>
                    <a:pt x="0" y="0"/>
                  </a:moveTo>
                  <a:lnTo>
                    <a:pt x="4846828" y="0"/>
                  </a:lnTo>
                  <a:lnTo>
                    <a:pt x="4846828" y="63498"/>
                  </a:lnTo>
                  <a:lnTo>
                    <a:pt x="0" y="63498"/>
                  </a:lnTo>
                  <a:close/>
                </a:path>
              </a:pathLst>
            </a:custGeom>
            <a:solidFill>
              <a:srgbClr val="183254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191742" y="294800"/>
            <a:ext cx="2067558" cy="1986842"/>
            <a:chOff x="0" y="0"/>
            <a:chExt cx="2747146" cy="2639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47137" cy="2639949"/>
            </a:xfrm>
            <a:custGeom>
              <a:avLst/>
              <a:gdLst/>
              <a:ahLst/>
              <a:cxnLst/>
              <a:rect l="l" t="t" r="r" b="b"/>
              <a:pathLst>
                <a:path w="2747137" h="2639949">
                  <a:moveTo>
                    <a:pt x="0" y="0"/>
                  </a:moveTo>
                  <a:lnTo>
                    <a:pt x="2747137" y="0"/>
                  </a:lnTo>
                  <a:lnTo>
                    <a:pt x="2747137" y="2639949"/>
                  </a:lnTo>
                  <a:lnTo>
                    <a:pt x="0" y="2639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1609" r="-159548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707ADD-8BD0-A440-0EB7-C1AC5B4CB817}"/>
              </a:ext>
            </a:extLst>
          </p:cNvPr>
          <p:cNvSpPr txBox="1"/>
          <p:nvPr/>
        </p:nvSpPr>
        <p:spPr>
          <a:xfrm>
            <a:off x="4267200" y="7658100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ac.mazzuco@unesco.org</a:t>
            </a: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ioc.training@unesco.org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F09C5-8B5D-BC03-3281-FF99651D78DE}"/>
              </a:ext>
            </a:extLst>
          </p:cNvPr>
          <p:cNvSpPr txBox="1"/>
          <p:nvPr/>
        </p:nvSpPr>
        <p:spPr>
          <a:xfrm>
            <a:off x="4343400" y="6286500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Carolina Mazzuco</a:t>
            </a: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 Training Coordinator / OTGA Coordinator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5B3DF7D-F345-94EC-DEDE-30EB6D4AB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F01AA0-E6EF-403E-BEE6-EFDD98FC3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A62CC07-9469-99B1-C681-488DD1B637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0E717C-CB9E-9655-A821-6C646F980842}"/>
              </a:ext>
            </a:extLst>
          </p:cNvPr>
          <p:cNvSpPr txBox="1"/>
          <p:nvPr/>
        </p:nvSpPr>
        <p:spPr>
          <a:xfrm>
            <a:off x="1447800" y="495300"/>
            <a:ext cx="93266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3200" b="1" dirty="0" err="1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200" b="1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 </a:t>
            </a:r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3200" b="1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</a:t>
            </a:r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 platform and learning management system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enabled by a global network of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Regional and Specialised Training Centres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affiliated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aiming to build </a:t>
            </a:r>
            <a:r>
              <a:rPr lang="en-GB" sz="3200" b="1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equitable capacity 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ocean </a:t>
            </a:r>
            <a:r>
              <a:rPr lang="en-GB" sz="3200" b="1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science, observations, and services</a:t>
            </a:r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worldwide through knowledge sharing and coordinated training.</a:t>
            </a:r>
            <a:endParaRPr lang="en-GB" sz="3200" dirty="0">
              <a:solidFill>
                <a:srgbClr val="004DA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69D0E8-C1F7-C8B6-8082-F84FE625E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5225519"/>
            <a:ext cx="7467600" cy="3575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F18F3-5548-DF69-2DBB-1947AC07E874}"/>
              </a:ext>
            </a:extLst>
          </p:cNvPr>
          <p:cNvSpPr txBox="1"/>
          <p:nvPr/>
        </p:nvSpPr>
        <p:spPr>
          <a:xfrm>
            <a:off x="4648200" y="5295900"/>
            <a:ext cx="548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</a:t>
            </a:r>
            <a:r>
              <a:rPr lang="en-GB" sz="28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flagship component of </a:t>
            </a:r>
            <a:r>
              <a:rPr lang="en-GB" sz="2800" b="1" u="sng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 Capacity Development</a:t>
            </a:r>
            <a:r>
              <a:rPr lang="en-GB" sz="2800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action, ross-cutting, supporting the implementation of its strategic framework.</a:t>
            </a:r>
            <a:endParaRPr lang="en-GB" sz="2800" dirty="0">
              <a:solidFill>
                <a:srgbClr val="0048A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D6C4B-FD4A-18EE-4029-FAE4C98B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D915D983-8B1E-0862-1A61-6A00CA9B67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342BC8-D09B-9C23-7EB3-9B6D3E262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0F00B28-8C7B-FE7F-9914-6EF9AC029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481C5-59AE-F79C-C602-852748D23A30}"/>
              </a:ext>
            </a:extLst>
          </p:cNvPr>
          <p:cNvSpPr txBox="1"/>
          <p:nvPr/>
        </p:nvSpPr>
        <p:spPr>
          <a:xfrm>
            <a:off x="4953000" y="5905500"/>
            <a:ext cx="1112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 equips communities and countries with the skills needed to make impactful ocean decisions and policies, </a:t>
            </a: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on a legacy of decades of training initiatives led or facilitated by </a:t>
            </a:r>
            <a:r>
              <a:rPr lang="en-GB" sz="28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 Programmes, Regional Sub-Commissions</a:t>
            </a:r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GB" sz="28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 States.</a:t>
            </a:r>
          </a:p>
        </p:txBody>
      </p:sp>
      <p:pic>
        <p:nvPicPr>
          <p:cNvPr id="4" name="Picture 3" descr="A group of people sitting on rocks&#10;&#10;AI-generated content may be incorrect.">
            <a:extLst>
              <a:ext uri="{FF2B5EF4-FFF2-40B4-BE49-F238E27FC236}">
                <a16:creationId xmlns:a16="http://schemas.microsoft.com/office/drawing/2014/main" id="{7B238331-D9D1-5B59-97A4-B5CBBC81B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060" y="17023"/>
            <a:ext cx="6530503" cy="4897877"/>
          </a:xfrm>
          <a:prstGeom prst="flowChartDocument">
            <a:avLst/>
          </a:prstGeom>
          <a:effectLst>
            <a:outerShdw sx="1000" sy="1000" algn="t" rotWithShape="0">
              <a:srgbClr val="00D6EE">
                <a:alpha val="0"/>
              </a:srgbClr>
            </a:outerShdw>
          </a:effectLst>
        </p:spPr>
      </p:pic>
      <p:pic>
        <p:nvPicPr>
          <p:cNvPr id="5" name="Picture 2" descr="SDGs | KnowSDGs">
            <a:extLst>
              <a:ext uri="{FF2B5EF4-FFF2-40B4-BE49-F238E27FC236}">
                <a16:creationId xmlns:a16="http://schemas.microsoft.com/office/drawing/2014/main" id="{34055CAA-88FC-A00E-6CC8-CAC2ECF8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485900"/>
            <a:ext cx="3445404" cy="34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FE67A-45F8-2CBD-4C76-1517C5A21D78}"/>
              </a:ext>
            </a:extLst>
          </p:cNvPr>
          <p:cNvSpPr txBox="1"/>
          <p:nvPr/>
        </p:nvSpPr>
        <p:spPr>
          <a:xfrm>
            <a:off x="2895600" y="1714500"/>
            <a:ext cx="50579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a complete set of </a:t>
            </a:r>
            <a:r>
              <a:rPr lang="en-GB" sz="32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services and products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accredited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openly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freely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available to the ocean community.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60CC1-DA42-62E6-E08A-3D9515E22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0" r="3843" b="22893"/>
          <a:stretch>
            <a:fillRect/>
          </a:stretch>
        </p:blipFill>
        <p:spPr>
          <a:xfrm>
            <a:off x="16840200" y="4076700"/>
            <a:ext cx="1181763" cy="1531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12CBD6-2CBC-C4EE-ED29-74C7DDEBCBAE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7F884-ED6C-1CC2-751E-E2131E080461}"/>
              </a:ext>
            </a:extLst>
          </p:cNvPr>
          <p:cNvSpPr txBox="1"/>
          <p:nvPr/>
        </p:nvSpPr>
        <p:spPr>
          <a:xfrm>
            <a:off x="6629400" y="8115300"/>
            <a:ext cx="2438400" cy="52322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335B7"/>
                </a:solidFill>
                <a:effectLst/>
                <a:latin typeface="Noto Sans" panose="020B0502040504020204" pitchFamily="34" charset="0"/>
              </a:rPr>
              <a:t>17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RTC/STC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C85C3-EDBD-4DC7-0FC8-1C877C1B11BD}"/>
              </a:ext>
            </a:extLst>
          </p:cNvPr>
          <p:cNvSpPr txBox="1"/>
          <p:nvPr/>
        </p:nvSpPr>
        <p:spPr>
          <a:xfrm>
            <a:off x="9296400" y="8115300"/>
            <a:ext cx="2895600" cy="53340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335B7"/>
                </a:solidFill>
                <a:effectLst/>
                <a:latin typeface="Noto Sans" panose="020B0502040504020204" pitchFamily="34" charset="0"/>
              </a:rPr>
              <a:t>+100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partners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1118A-4663-EBBC-B232-3BBB668D34F9}"/>
              </a:ext>
            </a:extLst>
          </p:cNvPr>
          <p:cNvSpPr txBox="1"/>
          <p:nvPr/>
        </p:nvSpPr>
        <p:spPr>
          <a:xfrm>
            <a:off x="12420600" y="8115300"/>
            <a:ext cx="3124200" cy="52322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335B7"/>
                </a:solidFill>
                <a:effectLst/>
                <a:latin typeface="Noto Sans" panose="020B0502040504020204" pitchFamily="34" charset="0"/>
              </a:rPr>
              <a:t>1000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facilitators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68E5E-0F06-8638-0F03-DA150316CB98}"/>
              </a:ext>
            </a:extLst>
          </p:cNvPr>
          <p:cNvSpPr txBox="1"/>
          <p:nvPr/>
        </p:nvSpPr>
        <p:spPr>
          <a:xfrm>
            <a:off x="7620000" y="8877300"/>
            <a:ext cx="2286000" cy="53340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35B7"/>
                </a:solidFill>
                <a:latin typeface="Noto Sans" panose="020B0502040504020204" pitchFamily="34" charset="0"/>
              </a:rPr>
              <a:t>4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languages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93C83-4761-6E66-4740-EA84D662DFB2}"/>
              </a:ext>
            </a:extLst>
          </p:cNvPr>
          <p:cNvSpPr txBox="1"/>
          <p:nvPr/>
        </p:nvSpPr>
        <p:spPr>
          <a:xfrm>
            <a:off x="10210800" y="8877300"/>
            <a:ext cx="2438400" cy="53340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35B7"/>
                </a:solidFill>
                <a:latin typeface="Noto Sans" panose="020B0502040504020204" pitchFamily="34" charset="0"/>
              </a:rPr>
              <a:t>2K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hours/y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0253C1-8CEF-8AA1-A00E-F8FE69906D0C}"/>
              </a:ext>
            </a:extLst>
          </p:cNvPr>
          <p:cNvSpPr txBox="1"/>
          <p:nvPr/>
        </p:nvSpPr>
        <p:spPr>
          <a:xfrm>
            <a:off x="12954000" y="8877300"/>
            <a:ext cx="2438400" cy="53340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35B7"/>
                </a:solidFill>
                <a:latin typeface="Noto Sans" panose="020B0502040504020204" pitchFamily="34" charset="0"/>
              </a:rPr>
              <a:t>ISO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certified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019F1B-BD94-2C1B-0A9D-DED066F5F7BB}"/>
              </a:ext>
            </a:extLst>
          </p:cNvPr>
          <p:cNvSpPr txBox="1"/>
          <p:nvPr/>
        </p:nvSpPr>
        <p:spPr>
          <a:xfrm>
            <a:off x="8839200" y="9639300"/>
            <a:ext cx="2743200" cy="52322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35B7"/>
                </a:solidFill>
                <a:latin typeface="Noto Sans" panose="020B0502040504020204" pitchFamily="34" charset="0"/>
              </a:rPr>
              <a:t>1800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learners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354CC3-5742-48E2-06FD-C479FFA5C5FE}"/>
              </a:ext>
            </a:extLst>
          </p:cNvPr>
          <p:cNvSpPr txBox="1"/>
          <p:nvPr/>
        </p:nvSpPr>
        <p:spPr>
          <a:xfrm>
            <a:off x="11887200" y="9649480"/>
            <a:ext cx="2743200" cy="523220"/>
          </a:xfrm>
          <a:prstGeom prst="rect">
            <a:avLst/>
          </a:prstGeom>
          <a:noFill/>
          <a:ln w="19050">
            <a:solidFill>
              <a:srgbClr val="004DA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35B7"/>
                </a:solidFill>
                <a:latin typeface="Noto Sans" panose="020B0502040504020204" pitchFamily="34" charset="0"/>
              </a:rPr>
              <a:t>187</a:t>
            </a:r>
            <a:r>
              <a:rPr lang="en-GB" sz="28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28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countries</a:t>
            </a:r>
          </a:p>
        </p:txBody>
      </p:sp>
    </p:spTree>
    <p:extLst>
      <p:ext uri="{BB962C8B-B14F-4D97-AF65-F5344CB8AC3E}">
        <p14:creationId xmlns:p14="http://schemas.microsoft.com/office/powerpoint/2010/main" val="78060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2F8BD-844F-7769-2970-DF4A8A7A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FABB28C-D291-7069-55A6-A5ED60466D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26363E-ED4F-92AC-9251-57C0883B4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C028497-CFDF-8396-77C1-3DC8063DE9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6A4D7D-665B-46A0-B9E2-B0F06C6D0EEA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pic>
        <p:nvPicPr>
          <p:cNvPr id="1026" name="Picture 2" descr="Logos - International Tsunami Information Center">
            <a:extLst>
              <a:ext uri="{FF2B5EF4-FFF2-40B4-BE49-F238E27FC236}">
                <a16:creationId xmlns:a16="http://schemas.microsoft.com/office/drawing/2014/main" id="{B6CF409F-48BE-DC68-3650-D223C4BC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81100"/>
            <a:ext cx="2819400" cy="28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ology, Climatology, and Geophysical Agency - Wikipedia">
            <a:extLst>
              <a:ext uri="{FF2B5EF4-FFF2-40B4-BE49-F238E27FC236}">
                <a16:creationId xmlns:a16="http://schemas.microsoft.com/office/drawing/2014/main" id="{4F7E719A-DB24-3C23-10D1-CDBD5CC63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09700"/>
            <a:ext cx="215138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EAD3A-1B0F-4786-530C-BE6BDA7EFA54}"/>
              </a:ext>
            </a:extLst>
          </p:cNvPr>
          <p:cNvSpPr txBox="1"/>
          <p:nvPr/>
        </p:nvSpPr>
        <p:spPr>
          <a:xfrm>
            <a:off x="2514600" y="4381500"/>
            <a:ext cx="3886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STC</a:t>
            </a:r>
          </a:p>
          <a:p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Tsunami Information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13129-9F69-7083-C106-A7EC3D9E533E}"/>
              </a:ext>
            </a:extLst>
          </p:cNvPr>
          <p:cNvSpPr txBox="1"/>
          <p:nvPr/>
        </p:nvSpPr>
        <p:spPr>
          <a:xfrm>
            <a:off x="6248400" y="4686300"/>
            <a:ext cx="2667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STC</a:t>
            </a:r>
          </a:p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Indonesia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A7075-6345-F5E9-9803-B899C99DABAC}"/>
              </a:ext>
            </a:extLst>
          </p:cNvPr>
          <p:cNvSpPr txBox="1"/>
          <p:nvPr/>
        </p:nvSpPr>
        <p:spPr>
          <a:xfrm>
            <a:off x="9982200" y="4533900"/>
            <a:ext cx="2667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</a:t>
            </a:r>
          </a:p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</p:txBody>
      </p:sp>
      <p:pic>
        <p:nvPicPr>
          <p:cNvPr id="1030" name="Picture 6" descr="Ocean Information Services (@incois ...">
            <a:extLst>
              <a:ext uri="{FF2B5EF4-FFF2-40B4-BE49-F238E27FC236}">
                <a16:creationId xmlns:a16="http://schemas.microsoft.com/office/drawing/2014/main" id="{996B95EB-D345-0198-7212-0B17AB7A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933700"/>
            <a:ext cx="334896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92E81E8-24C6-74C1-42E0-45BBD1BA4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6896100"/>
            <a:ext cx="500637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BC0D0-CC2D-25B1-5BA0-450BCC7A8093}"/>
              </a:ext>
            </a:extLst>
          </p:cNvPr>
          <p:cNvSpPr txBox="1"/>
          <p:nvPr/>
        </p:nvSpPr>
        <p:spPr>
          <a:xfrm>
            <a:off x="12268200" y="8801100"/>
            <a:ext cx="304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DCC</a:t>
            </a:r>
          </a:p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Resilience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17663-20BB-9668-E6CA-9865100A5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21548" r="13881" b="21486"/>
          <a:stretch>
            <a:fillRect/>
          </a:stretch>
        </p:blipFill>
        <p:spPr>
          <a:xfrm>
            <a:off x="13320249" y="1562100"/>
            <a:ext cx="4967751" cy="246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6CA9E-0591-FE46-E146-810B2EA5874A}"/>
              </a:ext>
            </a:extLst>
          </p:cNvPr>
          <p:cNvSpPr txBox="1"/>
          <p:nvPr/>
        </p:nvSpPr>
        <p:spPr>
          <a:xfrm>
            <a:off x="14554200" y="4457700"/>
            <a:ext cx="2667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</a:t>
            </a:r>
          </a:p>
          <a:p>
            <a:pPr algn="ctr"/>
            <a:r>
              <a:rPr lang="en-GB" sz="2800" b="1" dirty="0">
                <a:solidFill>
                  <a:srgbClr val="0048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127421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60ED1-F039-7B7A-F11D-C644DD9A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560036B2-CBCE-C2EC-9460-2288D49226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F4C58D-31EB-2D98-34CE-8211BD3E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19E15E2-34E9-A854-B54D-FC32C64990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68DB8-76BA-D04B-21A2-860E132B3A9C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73776-6FDA-CF3F-FF04-49059A013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866900"/>
            <a:ext cx="2895600" cy="2820875"/>
          </a:xfrm>
          <a:prstGeom prst="rect">
            <a:avLst/>
          </a:prstGeom>
        </p:spPr>
      </p:pic>
      <p:pic>
        <p:nvPicPr>
          <p:cNvPr id="4" name="Picture 2" descr="Logos - International Tsunami Information Center">
            <a:extLst>
              <a:ext uri="{FF2B5EF4-FFF2-40B4-BE49-F238E27FC236}">
                <a16:creationId xmlns:a16="http://schemas.microsoft.com/office/drawing/2014/main" id="{27E3D4CD-ACB4-3A5F-07FD-A2B464D5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0100"/>
            <a:ext cx="2438400" cy="24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AF7C5-9B5C-91ED-923C-ACCAA421B22F}"/>
              </a:ext>
            </a:extLst>
          </p:cNvPr>
          <p:cNvSpPr txBox="1"/>
          <p:nvPr/>
        </p:nvSpPr>
        <p:spPr>
          <a:xfrm>
            <a:off x="3352800" y="48387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self-paced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486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(17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944CAE0-353C-4B66-B167-1CB2D3992D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573559"/>
              </p:ext>
            </p:extLst>
          </p:nvPr>
        </p:nvGraphicFramePr>
        <p:xfrm>
          <a:off x="4648200" y="6896100"/>
          <a:ext cx="38862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AB6A488-507A-1A4F-BE1B-62A7EDF02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111966"/>
              </p:ext>
            </p:extLst>
          </p:nvPr>
        </p:nvGraphicFramePr>
        <p:xfrm>
          <a:off x="6400800" y="8229600"/>
          <a:ext cx="5257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816AF86-1E08-8C6B-38FB-83AD033A3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0" y="1409700"/>
            <a:ext cx="2844800" cy="3068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DF3B34-CD06-F278-1539-940BFCAF4D90}"/>
              </a:ext>
            </a:extLst>
          </p:cNvPr>
          <p:cNvSpPr txBox="1"/>
          <p:nvPr/>
        </p:nvSpPr>
        <p:spPr>
          <a:xfrm>
            <a:off x="11430000" y="4686300"/>
            <a:ext cx="586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self-paced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244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(6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CB2F107-01F9-804D-9FA1-7452C3BC5B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222561"/>
              </p:ext>
            </p:extLst>
          </p:nvPr>
        </p:nvGraphicFramePr>
        <p:xfrm>
          <a:off x="13335000" y="8229600"/>
          <a:ext cx="5334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F7EC9B6-AED6-2648-92D7-ADEA92503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190871"/>
              </p:ext>
            </p:extLst>
          </p:nvPr>
        </p:nvGraphicFramePr>
        <p:xfrm>
          <a:off x="10896600" y="6972300"/>
          <a:ext cx="47244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3D4C10-CF18-1BC6-5223-B5A392F97FCB}"/>
              </a:ext>
            </a:extLst>
          </p:cNvPr>
          <p:cNvSpPr txBox="1"/>
          <p:nvPr/>
        </p:nvSpPr>
        <p:spPr>
          <a:xfrm>
            <a:off x="11353800" y="30079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5 years results and impact -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TSUNAMI</a:t>
            </a:r>
          </a:p>
        </p:txBody>
      </p:sp>
    </p:spTree>
    <p:extLst>
      <p:ext uri="{BB962C8B-B14F-4D97-AF65-F5344CB8AC3E}">
        <p14:creationId xmlns:p14="http://schemas.microsoft.com/office/powerpoint/2010/main" val="124357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1C1C-01C8-73FA-6008-7F13A6AFE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88AE0A7-B207-6B8F-29C2-8E70A760CB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4C1B7A-9573-7D9D-903C-BF41DD858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0C86F70-2AA9-7200-D2F4-3EB80C78DB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3E95B-D5E5-1524-5BFB-2F61AC914766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77525-4E0F-8697-C3FF-2436D1865782}"/>
              </a:ext>
            </a:extLst>
          </p:cNvPr>
          <p:cNvSpPr txBox="1"/>
          <p:nvPr/>
        </p:nvSpPr>
        <p:spPr>
          <a:xfrm>
            <a:off x="3352800" y="42291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7D404-A68B-3787-7B5D-223E45185634}"/>
              </a:ext>
            </a:extLst>
          </p:cNvPr>
          <p:cNvSpPr txBox="1"/>
          <p:nvPr/>
        </p:nvSpPr>
        <p:spPr>
          <a:xfrm>
            <a:off x="7924800" y="4381500"/>
            <a:ext cx="586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Face-to-face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(1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Picture 4" descr="Meteorology, Climatology, and Geophysical Agency - Wikipedia">
            <a:extLst>
              <a:ext uri="{FF2B5EF4-FFF2-40B4-BE49-F238E27FC236}">
                <a16:creationId xmlns:a16="http://schemas.microsoft.com/office/drawing/2014/main" id="{A039DBFF-9342-BDF1-BC3C-86433B3E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52501"/>
            <a:ext cx="178257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D1809-70E5-C1B9-30BA-DEE362A92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257301"/>
            <a:ext cx="2478366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3FCCD4-8683-6644-32E4-6FDCB5C43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1333500"/>
            <a:ext cx="2438400" cy="289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8E3A3-30BF-D914-2777-1971759F8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8800" y="1181100"/>
            <a:ext cx="2514600" cy="2835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CBFF59-35F6-91B3-8A4A-8A826AB965C7}"/>
              </a:ext>
            </a:extLst>
          </p:cNvPr>
          <p:cNvSpPr txBox="1"/>
          <p:nvPr/>
        </p:nvSpPr>
        <p:spPr>
          <a:xfrm>
            <a:off x="13182600" y="4229100"/>
            <a:ext cx="586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(1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F4FB9408-0E1C-AE3F-F29B-B949E4E2B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986514"/>
              </p:ext>
            </p:extLst>
          </p:nvPr>
        </p:nvGraphicFramePr>
        <p:xfrm>
          <a:off x="3886200" y="8191500"/>
          <a:ext cx="4962525" cy="192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2FFA6861-D644-A555-550F-8BCB07A1E2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222974"/>
              </p:ext>
            </p:extLst>
          </p:nvPr>
        </p:nvGraphicFramePr>
        <p:xfrm>
          <a:off x="3124200" y="6362700"/>
          <a:ext cx="43434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304CCC0-47D5-6B03-993B-4EFF139036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118306"/>
              </p:ext>
            </p:extLst>
          </p:nvPr>
        </p:nvGraphicFramePr>
        <p:xfrm>
          <a:off x="8305800" y="8267700"/>
          <a:ext cx="4724400" cy="185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3016491A-70FE-8D6B-8F4B-06E26A28C2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34479"/>
              </p:ext>
            </p:extLst>
          </p:nvPr>
        </p:nvGraphicFramePr>
        <p:xfrm>
          <a:off x="8077200" y="6515100"/>
          <a:ext cx="35814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D3DB44ED-5A08-8C23-0AE4-B883AFD51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00800"/>
              </p:ext>
            </p:extLst>
          </p:nvPr>
        </p:nvGraphicFramePr>
        <p:xfrm>
          <a:off x="13487400" y="8265795"/>
          <a:ext cx="511492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A257029-CE2F-DC34-C33E-60B7CFDFC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355869"/>
              </p:ext>
            </p:extLst>
          </p:nvPr>
        </p:nvGraphicFramePr>
        <p:xfrm>
          <a:off x="12725400" y="6438900"/>
          <a:ext cx="3657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42A450-B272-0E55-9571-BDBC6A94FB65}"/>
              </a:ext>
            </a:extLst>
          </p:cNvPr>
          <p:cNvSpPr txBox="1"/>
          <p:nvPr/>
        </p:nvSpPr>
        <p:spPr>
          <a:xfrm>
            <a:off x="10287000" y="0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5 years results and impact -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TSUNAMI</a:t>
            </a:r>
          </a:p>
        </p:txBody>
      </p:sp>
    </p:spTree>
    <p:extLst>
      <p:ext uri="{BB962C8B-B14F-4D97-AF65-F5344CB8AC3E}">
        <p14:creationId xmlns:p14="http://schemas.microsoft.com/office/powerpoint/2010/main" val="189978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29648-EBE6-5375-8195-0A0ABFFA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816DA01-C2CF-D84F-3D84-E13BB6B6BC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022A19-B36F-7AD8-D560-A1BEE3232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43E639F-15AB-CFB5-AC62-5DEE91B884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F3EAB-B25B-C422-DE43-1847BBFB4F57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69347-D55D-FDE8-62AD-8373A0E5E71F}"/>
              </a:ext>
            </a:extLst>
          </p:cNvPr>
          <p:cNvSpPr txBox="1"/>
          <p:nvPr/>
        </p:nvSpPr>
        <p:spPr>
          <a:xfrm>
            <a:off x="3581400" y="44577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2021, 2022, 2023, 2024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216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+200h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(8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Picture 4" descr="Meteorology, Climatology, and Geophysical Agency - Wikipedia">
            <a:extLst>
              <a:ext uri="{FF2B5EF4-FFF2-40B4-BE49-F238E27FC236}">
                <a16:creationId xmlns:a16="http://schemas.microsoft.com/office/drawing/2014/main" id="{35BB286C-A39F-4F4A-0E38-0A69E960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1100"/>
            <a:ext cx="1981200" cy="24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AD7B5-643F-B753-34E0-CE0A01496C4A}"/>
              </a:ext>
            </a:extLst>
          </p:cNvPr>
          <p:cNvSpPr txBox="1"/>
          <p:nvPr/>
        </p:nvSpPr>
        <p:spPr>
          <a:xfrm>
            <a:off x="10287000" y="0"/>
            <a:ext cx="708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5 years results and impact –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Other hazards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6B4772-6B7B-4272-26C3-4D724EF71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1104900"/>
            <a:ext cx="2209800" cy="2812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FE9BA7-2E89-DDED-C821-63DAB9562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1104900"/>
            <a:ext cx="2057400" cy="2983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BBFA7-D250-08B1-2144-F8B889F12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3600" y="1104900"/>
            <a:ext cx="2286000" cy="2814145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E3A3FCE-7BB3-CD44-AFA1-D27FC3CF9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728682"/>
              </p:ext>
            </p:extLst>
          </p:nvPr>
        </p:nvGraphicFramePr>
        <p:xfrm>
          <a:off x="3276600" y="8191500"/>
          <a:ext cx="5486399" cy="169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F81150-19F2-DC49-BD87-7A33DA8851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509175"/>
              </p:ext>
            </p:extLst>
          </p:nvPr>
        </p:nvGraphicFramePr>
        <p:xfrm>
          <a:off x="2819400" y="6362700"/>
          <a:ext cx="39624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9F0F75FD-A909-1043-880F-789F215B7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393128"/>
              </p:ext>
            </p:extLst>
          </p:nvPr>
        </p:nvGraphicFramePr>
        <p:xfrm>
          <a:off x="13173075" y="8359775"/>
          <a:ext cx="5114925" cy="192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D8E20040-F878-1C47-936C-88AD377D9D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24219"/>
              </p:ext>
            </p:extLst>
          </p:nvPr>
        </p:nvGraphicFramePr>
        <p:xfrm>
          <a:off x="12420600" y="6286500"/>
          <a:ext cx="3886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9AEB777-892E-BE8A-B6EF-C3427834A772}"/>
              </a:ext>
            </a:extLst>
          </p:cNvPr>
          <p:cNvSpPr txBox="1"/>
          <p:nvPr/>
        </p:nvSpPr>
        <p:spPr>
          <a:xfrm>
            <a:off x="13563600" y="43815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(5 in Africa, 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CBB85B-291D-D957-F4BC-491113D629A4}"/>
              </a:ext>
            </a:extLst>
          </p:cNvPr>
          <p:cNvSpPr txBox="1"/>
          <p:nvPr/>
        </p:nvSpPr>
        <p:spPr>
          <a:xfrm>
            <a:off x="8382000" y="44577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(2 in Africa,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9761F84-7EDC-D247-9F81-AF3E020CE0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757039"/>
              </p:ext>
            </p:extLst>
          </p:nvPr>
        </p:nvGraphicFramePr>
        <p:xfrm>
          <a:off x="8153400" y="6362700"/>
          <a:ext cx="32004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B6A408-EA34-BD42-B3DC-231E55780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513187"/>
              </p:ext>
            </p:extLst>
          </p:nvPr>
        </p:nvGraphicFramePr>
        <p:xfrm>
          <a:off x="8001000" y="8191500"/>
          <a:ext cx="4876800" cy="185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67377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C78A-B371-4BCE-4ADE-1B2CDFB71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8902F5BB-86FF-0C23-3407-67B0209EF5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DDACF5-1B6A-6082-D508-F5CC04C0A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E187C04-D5DD-7202-4A40-C4B883BE52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EBDD3-E602-D552-EEF9-01C32821982D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pic>
        <p:nvPicPr>
          <p:cNvPr id="3" name="Picture 6" descr="Ocean Information Services (@incois ...">
            <a:extLst>
              <a:ext uri="{FF2B5EF4-FFF2-40B4-BE49-F238E27FC236}">
                <a16:creationId xmlns:a16="http://schemas.microsoft.com/office/drawing/2014/main" id="{86515C12-93E6-4057-10BD-1E3F428F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0100"/>
            <a:ext cx="300251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186D8-07FB-5D51-9CB1-BC80D68B8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876300"/>
            <a:ext cx="2310425" cy="350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8C6564-84D9-A288-CE5C-714E85192885}"/>
              </a:ext>
            </a:extLst>
          </p:cNvPr>
          <p:cNvSpPr txBox="1"/>
          <p:nvPr/>
        </p:nvSpPr>
        <p:spPr>
          <a:xfrm>
            <a:off x="4191000" y="4762500"/>
            <a:ext cx="6019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80h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(6 in Africa, </a:t>
            </a:r>
            <a:r>
              <a:rPr lang="en-GB" sz="2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SIDs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F3C7A-8466-60AC-CEF6-971E29FF33E1}"/>
              </a:ext>
            </a:extLst>
          </p:cNvPr>
          <p:cNvSpPr txBox="1"/>
          <p:nvPr/>
        </p:nvSpPr>
        <p:spPr>
          <a:xfrm>
            <a:off x="4191000" y="7353300"/>
            <a:ext cx="6019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80h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22D8FB6-C376-2E45-88AD-EF8AA5AA5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52158"/>
              </p:ext>
            </p:extLst>
          </p:nvPr>
        </p:nvGraphicFramePr>
        <p:xfrm>
          <a:off x="7391400" y="8519795"/>
          <a:ext cx="5334000" cy="177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30E986D-BFF1-4940-A74A-6BEDC8832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063768"/>
              </p:ext>
            </p:extLst>
          </p:nvPr>
        </p:nvGraphicFramePr>
        <p:xfrm>
          <a:off x="7315200" y="7429500"/>
          <a:ext cx="38100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156859B-50EB-B242-940A-48AD7D70F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142897"/>
              </p:ext>
            </p:extLst>
          </p:nvPr>
        </p:nvGraphicFramePr>
        <p:xfrm>
          <a:off x="8610600" y="5524500"/>
          <a:ext cx="4876800" cy="192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F0D4638-80E1-7446-9BC5-09BA0981D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111230"/>
              </p:ext>
            </p:extLst>
          </p:nvPr>
        </p:nvGraphicFramePr>
        <p:xfrm>
          <a:off x="7848600" y="4305300"/>
          <a:ext cx="4572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43928C1-60D3-6881-FEFE-F53A05A8B4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73200" y="1257300"/>
            <a:ext cx="2514600" cy="3592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66603-017E-8E55-B675-C56349914C13}"/>
              </a:ext>
            </a:extLst>
          </p:cNvPr>
          <p:cNvSpPr txBox="1"/>
          <p:nvPr/>
        </p:nvSpPr>
        <p:spPr>
          <a:xfrm>
            <a:off x="14097000" y="5067300"/>
            <a:ext cx="6019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Face-to-face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36h 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</a:t>
            </a:r>
            <a:r>
              <a:rPr lang="en-GB" sz="2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 Africa</a:t>
            </a:r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E2FD0-832E-C398-4E6D-44007834D0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21548" r="13881" b="21486"/>
          <a:stretch>
            <a:fillRect/>
          </a:stretch>
        </p:blipFill>
        <p:spPr>
          <a:xfrm>
            <a:off x="13639800" y="876300"/>
            <a:ext cx="3535678" cy="17526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6377141-B60B-C66D-8924-0AEA9CE78B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513996"/>
              </p:ext>
            </p:extLst>
          </p:nvPr>
        </p:nvGraphicFramePr>
        <p:xfrm>
          <a:off x="13167360" y="8604250"/>
          <a:ext cx="5105400" cy="179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F16C04E-EAEE-2659-05F7-0D51D0D82D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783864"/>
              </p:ext>
            </p:extLst>
          </p:nvPr>
        </p:nvGraphicFramePr>
        <p:xfrm>
          <a:off x="13030200" y="7353300"/>
          <a:ext cx="40386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53111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26BF-5CF7-4E0C-38A0-2B20C421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C8B177E-D2F1-D641-3C56-958CB920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9"/>
            <a:ext cx="8382000" cy="1030807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223429-F431-CF90-1027-EBFFBC284B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E9577-55EB-CFFD-0168-46CDDD29F782}"/>
              </a:ext>
            </a:extLst>
          </p:cNvPr>
          <p:cNvSpPr txBox="1"/>
          <p:nvPr/>
        </p:nvSpPr>
        <p:spPr>
          <a:xfrm>
            <a:off x="228600" y="12700"/>
            <a:ext cx="916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6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</a:t>
            </a:r>
            <a:endParaRPr lang="en-BE" sz="3600" b="1" dirty="0">
              <a:solidFill>
                <a:srgbClr val="126AB5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393C24B-CCFF-17EF-A44D-73233FE12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9"/>
          <a:stretch>
            <a:fillRect/>
          </a:stretch>
        </p:blipFill>
        <p:spPr bwMode="auto">
          <a:xfrm>
            <a:off x="228600" y="952500"/>
            <a:ext cx="308605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C95684-8A2D-735F-86F0-1D7793F06A9A}"/>
              </a:ext>
            </a:extLst>
          </p:cNvPr>
          <p:cNvSpPr txBox="1"/>
          <p:nvPr/>
        </p:nvSpPr>
        <p:spPr>
          <a:xfrm>
            <a:off x="10287000" y="-34089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5 years results and impact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C040C3-0BE1-AE46-4001-AC5CAC8FF927}"/>
              </a:ext>
            </a:extLst>
          </p:cNvPr>
          <p:cNvSpPr txBox="1"/>
          <p:nvPr/>
        </p:nvSpPr>
        <p:spPr>
          <a:xfrm>
            <a:off x="3505200" y="39243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Africa, 4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0D922-1360-3975-CC72-EAF598AE2082}"/>
              </a:ext>
            </a:extLst>
          </p:cNvPr>
          <p:cNvSpPr txBox="1"/>
          <p:nvPr/>
        </p:nvSpPr>
        <p:spPr>
          <a:xfrm>
            <a:off x="8534400" y="40005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 (5 in Africa,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D78C3-BF6F-32C9-70C9-75D02C931199}"/>
              </a:ext>
            </a:extLst>
          </p:cNvPr>
          <p:cNvSpPr txBox="1"/>
          <p:nvPr/>
        </p:nvSpPr>
        <p:spPr>
          <a:xfrm>
            <a:off x="13563600" y="4000500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50h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C1D01-173D-8B65-8E46-7D7AB95C2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952500"/>
            <a:ext cx="2057400" cy="280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495BF1-F50A-18C8-E541-B10DE3391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952500"/>
            <a:ext cx="2098158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E502BB-C371-6FDA-6938-BCD242706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400" y="876300"/>
            <a:ext cx="2133600" cy="2789537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035D54C-277D-2849-826E-913ECAA794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612613"/>
              </p:ext>
            </p:extLst>
          </p:nvPr>
        </p:nvGraphicFramePr>
        <p:xfrm>
          <a:off x="3352800" y="5981700"/>
          <a:ext cx="33528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DD4E82D-AB3C-DE46-3703-2B84C21CBA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297650"/>
              </p:ext>
            </p:extLst>
          </p:nvPr>
        </p:nvGraphicFramePr>
        <p:xfrm>
          <a:off x="3429000" y="7962900"/>
          <a:ext cx="5105400" cy="179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5B56C07-8EF0-0749-957D-6E2BC425DD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960922"/>
              </p:ext>
            </p:extLst>
          </p:nvPr>
        </p:nvGraphicFramePr>
        <p:xfrm>
          <a:off x="9144000" y="8335108"/>
          <a:ext cx="4114800" cy="194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C3C192F-7F43-8240-98B7-9BEF1898D4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355280"/>
              </p:ext>
            </p:extLst>
          </p:nvPr>
        </p:nvGraphicFramePr>
        <p:xfrm>
          <a:off x="8458200" y="5981700"/>
          <a:ext cx="3505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FB7FF2F-C8A0-B24A-9BCE-FA151BFBB1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300244"/>
              </p:ext>
            </p:extLst>
          </p:nvPr>
        </p:nvGraphicFramePr>
        <p:xfrm>
          <a:off x="13792200" y="8283575"/>
          <a:ext cx="397192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B338870E-5AD5-B24A-B36B-5744AF52A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087874"/>
              </p:ext>
            </p:extLst>
          </p:nvPr>
        </p:nvGraphicFramePr>
        <p:xfrm>
          <a:off x="13106400" y="6057900"/>
          <a:ext cx="35052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941744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52AE3B198CF34DBEC0D8868F4F92AA" ma:contentTypeVersion="17" ma:contentTypeDescription="Create a new document." ma:contentTypeScope="" ma:versionID="13b62b624e8f7952f2ac190987abf7d5">
  <xsd:schema xmlns:xsd="http://www.w3.org/2001/XMLSchema" xmlns:xs="http://www.w3.org/2001/XMLSchema" xmlns:p="http://schemas.microsoft.com/office/2006/metadata/properties" xmlns:ns2="16cd7552-9f27-4d75-b018-7d481f1fb909" xmlns:ns3="9b993e51-acad-4d81-b3ed-65011e69d4a0" targetNamespace="http://schemas.microsoft.com/office/2006/metadata/properties" ma:root="true" ma:fieldsID="cf201e076bb9520ef9ada81554530d42" ns2:_="" ns3:_="">
    <xsd:import namespace="16cd7552-9f27-4d75-b018-7d481f1fb909"/>
    <xsd:import namespace="9b993e51-acad-4d81-b3ed-65011e69d4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d7552-9f27-4d75-b018-7d481f1fb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93e51-acad-4d81-b3ed-65011e69d4a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eec5fa0-0fa8-488d-aa14-7a31228da448}" ma:internalName="TaxCatchAll" ma:showField="CatchAllData" ma:web="9b993e51-acad-4d81-b3ed-65011e69d4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993e51-acad-4d81-b3ed-65011e69d4a0" xsi:nil="true"/>
    <lcf76f155ced4ddcb4097134ff3c332f xmlns="16cd7552-9f27-4d75-b018-7d481f1fb9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A483AE-DA46-4115-8DEF-DEE033325F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612B16-CCBA-421A-975F-4655593766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d7552-9f27-4d75-b018-7d481f1fb909"/>
    <ds:schemaRef ds:uri="9b993e51-acad-4d81-b3ed-65011e69d4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9C44CE-00A7-4404-AB19-2C4ACBBFD50A}">
  <ds:schemaRefs>
    <ds:schemaRef ds:uri="http://schemas.microsoft.com/office/2006/metadata/properties"/>
    <ds:schemaRef ds:uri="http://schemas.microsoft.com/office/infopath/2007/PartnerControls"/>
    <ds:schemaRef ds:uri="9b993e51-acad-4d81-b3ed-65011e69d4a0"/>
    <ds:schemaRef ds:uri="16cd7552-9f27-4d75-b018-7d481f1fb909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624</Words>
  <Application>Microsoft Macintosh PowerPoint</Application>
  <PresentationFormat>Custom</PresentationFormat>
  <Paragraphs>140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Avenir Book</vt:lpstr>
      <vt:lpstr>Aptos</vt:lpstr>
      <vt:lpstr>Arial Bold</vt:lpstr>
      <vt:lpstr>Calibri</vt:lpstr>
      <vt:lpstr>Arial</vt:lpstr>
      <vt:lpstr>Calibri (MS)</vt:lpstr>
      <vt:lpstr>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Screens_UN emblem</dc:title>
  <cp:lastModifiedBy>Mazzuco, Ana Carolina</cp:lastModifiedBy>
  <cp:revision>197</cp:revision>
  <cp:lastPrinted>2026-03-30T16:06:46Z</cp:lastPrinted>
  <dcterms:created xsi:type="dcterms:W3CDTF">2006-08-16T00:00:00Z</dcterms:created>
  <dcterms:modified xsi:type="dcterms:W3CDTF">2026-03-30T16:07:36Z</dcterms:modified>
  <dc:identifier>DAGiNMm9PYo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0x0101002E52AE3B198CF34DBEC0D8868F4F92AA</vt:lpwstr>
  </property>
</Properties>
</file>