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8" r:id="rId5"/>
    <p:sldMasterId id="2147483676" r:id="rId6"/>
    <p:sldMasterId id="2147490887" r:id="rId7"/>
  </p:sldMasterIdLst>
  <p:notesMasterIdLst>
    <p:notesMasterId r:id="rId18"/>
  </p:notesMasterIdLst>
  <p:sldIdLst>
    <p:sldId id="256" r:id="rId8"/>
    <p:sldId id="4368" r:id="rId9"/>
    <p:sldId id="2325" r:id="rId10"/>
    <p:sldId id="2319" r:id="rId11"/>
    <p:sldId id="1266" r:id="rId12"/>
    <p:sldId id="609" r:id="rId13"/>
    <p:sldId id="4359" r:id="rId14"/>
    <p:sldId id="4363" r:id="rId15"/>
    <p:sldId id="2329" r:id="rId16"/>
    <p:sldId id="268" r:id="rId17"/>
  </p:sldIdLst>
  <p:sldSz cx="12192000" cy="6858000"/>
  <p:notesSz cx="6858000" cy="9144000"/>
  <p:embeddedFontLst>
    <p:embeddedFont>
      <p:font typeface="Roboto" panose="020000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1" roundtripDataSignature="AMtx7mhfl7V5e24uAWjTYx6+bnQdys7x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8000"/>
    <a:srgbClr val="FFFF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9E7F9E-F856-65A9-4DBA-A766E7A71AB7}" v="6" dt="2026-03-27T09:15:42.869"/>
    <p1510:client id="{869635D0-5699-444C-A47C-26D1B4237C27}" v="530" dt="2026-03-27T07:54:52.229"/>
    <p1510:client id="{8EB537DE-0439-64C0-D7F4-264C74D3FB54}" v="7" dt="2026-03-28T12:03:41.319"/>
    <p1510:client id="{9DEB2A94-3513-4B37-8A93-E77D1739A995}" v="6" dt="2026-03-27T08:43:25.079"/>
    <p1510:client id="{A8871D38-0633-57E4-300E-F3DE6CE7CD84}" v="452" dt="2026-03-27T09:33:11.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font" Target="fonts/font3.fntdata"/><Relationship Id="rId63"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font" Target="fonts/font2.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66"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61" Type="http://customschemas.google.com/relationships/presentationmetadata" Target="metadata"/><Relationship Id="rId10" Type="http://schemas.openxmlformats.org/officeDocument/2006/relationships/slide" Target="slides/slide3.xml"/><Relationship Id="rId19" Type="http://schemas.openxmlformats.org/officeDocument/2006/relationships/font" Target="fonts/font1.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4.fntdata"/><Relationship Id="rId6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12215-1FF3-ED24-E81C-125EF30F7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A0A049-767C-DFE2-0D68-B96DC2BE0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1B407-4D95-7B8D-7729-8FC029C1BA5A}"/>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6F1BE849-11FF-4C78-6413-48DDA0C46FE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4916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0999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497FF8FA-97CE-2593-1649-3EFE40CB04F8}"/>
            </a:ext>
          </a:extLst>
        </p:cNvPr>
        <p:cNvGrpSpPr/>
        <p:nvPr/>
      </p:nvGrpSpPr>
      <p:grpSpPr>
        <a:xfrm>
          <a:off x="0" y="0"/>
          <a:ext cx="0" cy="0"/>
          <a:chOff x="0" y="0"/>
          <a:chExt cx="0" cy="0"/>
        </a:xfrm>
      </p:grpSpPr>
      <p:sp>
        <p:nvSpPr>
          <p:cNvPr id="175" name="Google Shape;175;p5:notes">
            <a:extLst>
              <a:ext uri="{FF2B5EF4-FFF2-40B4-BE49-F238E27FC236}">
                <a16:creationId xmlns:a16="http://schemas.microsoft.com/office/drawing/2014/main" id="{14FAE750-04A8-D410-89DA-C7ED8692FA9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5:notes">
            <a:extLst>
              <a:ext uri="{FF2B5EF4-FFF2-40B4-BE49-F238E27FC236}">
                <a16:creationId xmlns:a16="http://schemas.microsoft.com/office/drawing/2014/main" id="{B6A5BF38-B988-692D-19D7-BD88E0043B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657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2D75B6"/>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3/30/2026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7717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rgbClr val="2D75B6"/>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37404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in banner">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326291"/>
            <a:ext cx="6172200" cy="4993416"/>
          </a:xfrm>
        </p:spPr>
        <p:txBody>
          <a:bodyPr anchor="t">
            <a:normAutofit/>
          </a:bodyPr>
          <a:lstStyle>
            <a:lvl1pPr marL="0" indent="0">
              <a:buNone/>
              <a:defRPr sz="1600">
                <a:solidFill>
                  <a:schemeClr val="tx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1326291"/>
            <a:ext cx="3932237" cy="4993416"/>
          </a:xfrm>
        </p:spPr>
        <p:txBody>
          <a:bodyPr>
            <a:normAutofit/>
          </a:bodyPr>
          <a:lstStyle>
            <a:lvl1pPr marL="0" indent="0">
              <a:buNone/>
              <a:defRPr sz="4267">
                <a:solidFill>
                  <a:srgbClr val="0097A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Text Placeholder 2">
            <a:extLst>
              <a:ext uri="{FF2B5EF4-FFF2-40B4-BE49-F238E27FC236}">
                <a16:creationId xmlns:a16="http://schemas.microsoft.com/office/drawing/2014/main" id="{4E1E4E75-7B56-F44F-89B4-78A371ABF15D}"/>
              </a:ext>
            </a:extLst>
          </p:cNvPr>
          <p:cNvSpPr>
            <a:spLocks noGrp="1"/>
          </p:cNvSpPr>
          <p:nvPr>
            <p:ph type="body" sz="quarter" idx="12" hasCustomPrompt="1"/>
          </p:nvPr>
        </p:nvSpPr>
        <p:spPr>
          <a:xfrm>
            <a:off x="288000" y="288000"/>
            <a:ext cx="8777341" cy="422400"/>
          </a:xfrm>
        </p:spPr>
        <p:txBody>
          <a:bodyPr/>
          <a:lstStyle>
            <a:lvl1pPr marL="0" indent="0">
              <a:buNone/>
              <a:defRPr>
                <a:solidFill>
                  <a:schemeClr val="bg1"/>
                </a:solidFill>
              </a:defRPr>
            </a:lvl1pPr>
          </a:lstStyle>
          <a:p>
            <a:r>
              <a:rPr lang="en-US"/>
              <a:t>IRDR0010 Advanced Hazards (22/23)</a:t>
            </a:r>
          </a:p>
        </p:txBody>
      </p:sp>
    </p:spTree>
    <p:extLst>
      <p:ext uri="{BB962C8B-B14F-4D97-AF65-F5344CB8AC3E}">
        <p14:creationId xmlns:p14="http://schemas.microsoft.com/office/powerpoint/2010/main" val="1794637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57"/>
        <p:cNvGrpSpPr/>
        <p:nvPr/>
      </p:nvGrpSpPr>
      <p:grpSpPr>
        <a:xfrm>
          <a:off x="0" y="0"/>
          <a:ext cx="0" cy="0"/>
          <a:chOff x="0" y="0"/>
          <a:chExt cx="0" cy="0"/>
        </a:xfrm>
      </p:grpSpPr>
      <p:pic>
        <p:nvPicPr>
          <p:cNvPr id="58" name="Google Shape;58;p23"/>
          <p:cNvPicPr preferRelativeResize="0"/>
          <p:nvPr/>
        </p:nvPicPr>
        <p:blipFill rotWithShape="1">
          <a:blip r:embed="rId2">
            <a:alphaModFix/>
          </a:blip>
          <a:srcRect l="1241" t="77476" r="38086" b="1775"/>
          <a:stretch/>
        </p:blipFill>
        <p:spPr>
          <a:xfrm>
            <a:off x="0" y="6148552"/>
            <a:ext cx="12192000" cy="709447"/>
          </a:xfrm>
          <a:prstGeom prst="rect">
            <a:avLst/>
          </a:prstGeom>
          <a:noFill/>
          <a:ln>
            <a:noFill/>
          </a:ln>
        </p:spPr>
      </p:pic>
    </p:spTree>
    <p:extLst>
      <p:ext uri="{BB962C8B-B14F-4D97-AF65-F5344CB8AC3E}">
        <p14:creationId xmlns:p14="http://schemas.microsoft.com/office/powerpoint/2010/main" val="2299355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1276A2"/>
                </a:solidFill>
                <a:latin typeface="Arial MT"/>
                <a:cs typeface="Arial MT"/>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defRPr sz="1800" b="0" i="1">
                <a:solidFill>
                  <a:schemeClr val="bg1"/>
                </a:solidFill>
                <a:latin typeface="Arial"/>
                <a:cs typeface="Arial"/>
              </a:defRPr>
            </a:lvl1pPr>
          </a:lstStyle>
          <a:p>
            <a:pPr marL="12700">
              <a:lnSpc>
                <a:spcPts val="2090"/>
              </a:lnSpc>
            </a:pPr>
            <a:r>
              <a:t>ICG/IOTWMS</a:t>
            </a:r>
            <a:r>
              <a:rPr spc="-60"/>
              <a:t> </a:t>
            </a:r>
            <a:r>
              <a:t>Working</a:t>
            </a:r>
            <a:r>
              <a:rPr spc="-35"/>
              <a:t> </a:t>
            </a:r>
            <a:r>
              <a:t>Group</a:t>
            </a:r>
            <a:r>
              <a:rPr spc="-25"/>
              <a:t> </a:t>
            </a:r>
            <a:r>
              <a:t>2</a:t>
            </a:r>
            <a:r>
              <a:rPr spc="-40"/>
              <a:t> </a:t>
            </a:r>
            <a:r>
              <a:t>Meeting,</a:t>
            </a:r>
            <a:r>
              <a:rPr spc="-25"/>
              <a:t> </a:t>
            </a:r>
            <a:r>
              <a:t>25</a:t>
            </a:r>
            <a:r>
              <a:rPr spc="-95"/>
              <a:t> </a:t>
            </a:r>
            <a:r>
              <a:t>August</a:t>
            </a:r>
            <a:r>
              <a:rPr spc="-30"/>
              <a:t> </a:t>
            </a:r>
            <a:r>
              <a:rPr spc="-20"/>
              <a:t>2025</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923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1276A2"/>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defRPr sz="1800" b="0" i="1">
                <a:solidFill>
                  <a:schemeClr val="bg1"/>
                </a:solidFill>
                <a:latin typeface="Arial"/>
                <a:cs typeface="Arial"/>
              </a:defRPr>
            </a:lvl1pPr>
          </a:lstStyle>
          <a:p>
            <a:pPr marL="12700">
              <a:lnSpc>
                <a:spcPts val="2090"/>
              </a:lnSpc>
            </a:pPr>
            <a:r>
              <a:t>ICG/IOTWMS</a:t>
            </a:r>
            <a:r>
              <a:rPr spc="-60"/>
              <a:t> </a:t>
            </a:r>
            <a:r>
              <a:t>Working</a:t>
            </a:r>
            <a:r>
              <a:rPr spc="-35"/>
              <a:t> </a:t>
            </a:r>
            <a:r>
              <a:t>Group</a:t>
            </a:r>
            <a:r>
              <a:rPr spc="-25"/>
              <a:t> </a:t>
            </a:r>
            <a:r>
              <a:t>2</a:t>
            </a:r>
            <a:r>
              <a:rPr spc="-40"/>
              <a:t> </a:t>
            </a:r>
            <a:r>
              <a:t>Meeting,</a:t>
            </a:r>
            <a:r>
              <a:rPr spc="-25"/>
              <a:t> </a:t>
            </a:r>
            <a:r>
              <a:t>25</a:t>
            </a:r>
            <a:r>
              <a:rPr spc="-95"/>
              <a:t> </a:t>
            </a:r>
            <a:r>
              <a:t>August</a:t>
            </a:r>
            <a:r>
              <a:rPr spc="-30"/>
              <a:t> </a:t>
            </a:r>
            <a:r>
              <a:rPr spc="-20"/>
              <a:t>2025</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3/30/2026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8555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57"/>
        <p:cNvGrpSpPr/>
        <p:nvPr/>
      </p:nvGrpSpPr>
      <p:grpSpPr>
        <a:xfrm>
          <a:off x="0" y="0"/>
          <a:ext cx="0" cy="0"/>
          <a:chOff x="0" y="0"/>
          <a:chExt cx="0" cy="0"/>
        </a:xfrm>
      </p:grpSpPr>
      <p:pic>
        <p:nvPicPr>
          <p:cNvPr id="58" name="Google Shape;58;p23"/>
          <p:cNvPicPr preferRelativeResize="0"/>
          <p:nvPr/>
        </p:nvPicPr>
        <p:blipFill rotWithShape="1">
          <a:blip r:embed="rId2">
            <a:alphaModFix/>
          </a:blip>
          <a:srcRect l="1241" t="77476" r="38086" b="1775"/>
          <a:stretch/>
        </p:blipFill>
        <p:spPr>
          <a:xfrm>
            <a:off x="0" y="6148552"/>
            <a:ext cx="12192000" cy="7094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62"/>
        <p:cNvGrpSpPr/>
        <p:nvPr/>
      </p:nvGrpSpPr>
      <p:grpSpPr>
        <a:xfrm>
          <a:off x="0" y="0"/>
          <a:ext cx="0" cy="0"/>
          <a:chOff x="0" y="0"/>
          <a:chExt cx="0" cy="0"/>
        </a:xfrm>
      </p:grpSpPr>
      <p:pic>
        <p:nvPicPr>
          <p:cNvPr id="63" name="Google Shape;63;p41"/>
          <p:cNvPicPr preferRelativeResize="0"/>
          <p:nvPr/>
        </p:nvPicPr>
        <p:blipFill rotWithShape="1">
          <a:blip r:embed="rId2">
            <a:alphaModFix/>
          </a:blip>
          <a:srcRect/>
          <a:stretch/>
        </p:blipFill>
        <p:spPr>
          <a:xfrm>
            <a:off x="7661409" y="1881352"/>
            <a:ext cx="3490842" cy="35314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64"/>
        <p:cNvGrpSpPr/>
        <p:nvPr/>
      </p:nvGrpSpPr>
      <p:grpSpPr>
        <a:xfrm>
          <a:off x="0" y="0"/>
          <a:ext cx="0" cy="0"/>
          <a:chOff x="0" y="0"/>
          <a:chExt cx="0" cy="0"/>
        </a:xfrm>
      </p:grpSpPr>
      <p:pic>
        <p:nvPicPr>
          <p:cNvPr id="65" name="Google Shape;65;p42"/>
          <p:cNvPicPr preferRelativeResize="0"/>
          <p:nvPr/>
        </p:nvPicPr>
        <p:blipFill rotWithShape="1">
          <a:blip r:embed="rId2">
            <a:alphaModFix/>
          </a:blip>
          <a:srcRect l="-9850" t="-943" r="-1"/>
          <a:stretch/>
        </p:blipFill>
        <p:spPr>
          <a:xfrm>
            <a:off x="7338429" y="1779105"/>
            <a:ext cx="3970734" cy="3977470"/>
          </a:xfrm>
          <a:prstGeom prst="rect">
            <a:avLst/>
          </a:prstGeom>
          <a:noFill/>
          <a:ln>
            <a:noFill/>
          </a:ln>
        </p:spPr>
      </p:pic>
      <p:sp>
        <p:nvSpPr>
          <p:cNvPr id="66" name="Google Shape;66;p42"/>
          <p:cNvSpPr txBox="1"/>
          <p:nvPr/>
        </p:nvSpPr>
        <p:spPr>
          <a:xfrm>
            <a:off x="9045603" y="6356345"/>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Roboto"/>
                <a:ea typeface="Roboto"/>
                <a:cs typeface="Roboto"/>
                <a:sym typeface="Roboto"/>
              </a:rPr>
              <a:t>‹#›</a:t>
            </a:fld>
            <a:endParaRPr sz="1200">
              <a:solidFill>
                <a:srgbClr val="888888"/>
              </a:solidFill>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293749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FB29-3829-BC0C-490F-05648FBB1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6B762-B52F-C622-29F0-B6BCA84F6D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4657F-7431-EEC9-9970-931742331E53}"/>
              </a:ext>
            </a:extLst>
          </p:cNvPr>
          <p:cNvSpPr>
            <a:spLocks noGrp="1"/>
          </p:cNvSpPr>
          <p:nvPr>
            <p:ph type="dt" sz="half" idx="10"/>
          </p:nvPr>
        </p:nvSpPr>
        <p:spPr/>
        <p:txBody>
          <a:bodyPr/>
          <a:lstStyle/>
          <a:p>
            <a:fld id="{F1878EC8-1AC4-469E-AB42-477837DF1937}" type="datetimeFigureOut">
              <a:rPr lang="en-US" smtClean="0"/>
              <a:t>3/30/2026</a:t>
            </a:fld>
            <a:endParaRPr lang="en-US"/>
          </a:p>
        </p:txBody>
      </p:sp>
      <p:sp>
        <p:nvSpPr>
          <p:cNvPr id="5" name="Footer Placeholder 4">
            <a:extLst>
              <a:ext uri="{FF2B5EF4-FFF2-40B4-BE49-F238E27FC236}">
                <a16:creationId xmlns:a16="http://schemas.microsoft.com/office/drawing/2014/main" id="{556DB379-C81D-5B5C-A2C8-1634A5C6E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F64F4-9812-5221-7AF1-89007993C1B0}"/>
              </a:ext>
            </a:extLst>
          </p:cNvPr>
          <p:cNvSpPr>
            <a:spLocks noGrp="1"/>
          </p:cNvSpPr>
          <p:nvPr>
            <p:ph type="sldNum" sz="quarter" idx="12"/>
          </p:nvPr>
        </p:nvSpPr>
        <p:spPr/>
        <p:txBody>
          <a:bodyPr/>
          <a:lstStyle/>
          <a:p>
            <a:fld id="{227C9555-F493-4886-9073-8035D5B8E644}" type="slidenum">
              <a:rPr lang="en-US" smtClean="0"/>
              <a:t>‹#›</a:t>
            </a:fld>
            <a:endParaRPr lang="en-US"/>
          </a:p>
        </p:txBody>
      </p:sp>
    </p:spTree>
    <p:extLst>
      <p:ext uri="{BB962C8B-B14F-4D97-AF65-F5344CB8AC3E}">
        <p14:creationId xmlns:p14="http://schemas.microsoft.com/office/powerpoint/2010/main" val="219758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2983130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FB29-3829-BC0C-490F-05648FBB1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6B762-B52F-C622-29F0-B6BCA84F6D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4657F-7431-EEC9-9970-931742331E53}"/>
              </a:ext>
            </a:extLst>
          </p:cNvPr>
          <p:cNvSpPr>
            <a:spLocks noGrp="1"/>
          </p:cNvSpPr>
          <p:nvPr>
            <p:ph type="dt" sz="half" idx="10"/>
          </p:nvPr>
        </p:nvSpPr>
        <p:spPr/>
        <p:txBody>
          <a:bodyPr/>
          <a:lstStyle/>
          <a:p>
            <a:fld id="{F1878EC8-1AC4-469E-AB42-477837DF1937}" type="datetimeFigureOut">
              <a:rPr lang="en-US" smtClean="0"/>
              <a:t>3/30/2026</a:t>
            </a:fld>
            <a:endParaRPr lang="en-US"/>
          </a:p>
        </p:txBody>
      </p:sp>
      <p:sp>
        <p:nvSpPr>
          <p:cNvPr id="5" name="Footer Placeholder 4">
            <a:extLst>
              <a:ext uri="{FF2B5EF4-FFF2-40B4-BE49-F238E27FC236}">
                <a16:creationId xmlns:a16="http://schemas.microsoft.com/office/drawing/2014/main" id="{556DB379-C81D-5B5C-A2C8-1634A5C6E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F64F4-9812-5221-7AF1-89007993C1B0}"/>
              </a:ext>
            </a:extLst>
          </p:cNvPr>
          <p:cNvSpPr>
            <a:spLocks noGrp="1"/>
          </p:cNvSpPr>
          <p:nvPr>
            <p:ph type="sldNum" sz="quarter" idx="12"/>
          </p:nvPr>
        </p:nvSpPr>
        <p:spPr/>
        <p:txBody>
          <a:bodyPr/>
          <a:lstStyle/>
          <a:p>
            <a:fld id="{227C9555-F493-4886-9073-8035D5B8E644}" type="slidenum">
              <a:rPr lang="en-US" smtClean="0"/>
              <a:t>‹#›</a:t>
            </a:fld>
            <a:endParaRPr lang="en-US"/>
          </a:p>
        </p:txBody>
      </p:sp>
    </p:spTree>
    <p:extLst>
      <p:ext uri="{BB962C8B-B14F-4D97-AF65-F5344CB8AC3E}">
        <p14:creationId xmlns:p14="http://schemas.microsoft.com/office/powerpoint/2010/main" val="6235414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3.png"/><Relationship Id="rId4" Type="http://schemas.openxmlformats.org/officeDocument/2006/relationships/slideLayout" Target="../slideLayouts/slideLayout1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5"/>
          <p:cNvPicPr preferRelativeResize="0"/>
          <p:nvPr/>
        </p:nvPicPr>
        <p:blipFill rotWithShape="1">
          <a:blip r:embed="rId3">
            <a:alphaModFix/>
          </a:blip>
          <a:srcRect/>
          <a:stretch/>
        </p:blipFill>
        <p:spPr>
          <a:xfrm>
            <a:off x="10071544" y="216362"/>
            <a:ext cx="1999700" cy="951923"/>
          </a:xfrm>
          <a:prstGeom prst="rect">
            <a:avLst/>
          </a:prstGeom>
          <a:noFill/>
          <a:ln>
            <a:noFill/>
          </a:ln>
        </p:spPr>
      </p:pic>
      <p:sp>
        <p:nvSpPr>
          <p:cNvPr id="14" name="Google Shape;14;p15"/>
          <p:cNvSpPr/>
          <p:nvPr/>
        </p:nvSpPr>
        <p:spPr>
          <a:xfrm rot="5400000">
            <a:off x="1721007" y="3812568"/>
            <a:ext cx="1639614" cy="110484"/>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 name="Google Shape;15;p15"/>
          <p:cNvSpPr/>
          <p:nvPr/>
        </p:nvSpPr>
        <p:spPr>
          <a:xfrm>
            <a:off x="0" y="-7428"/>
            <a:ext cx="12192000" cy="6858000"/>
          </a:xfrm>
          <a:prstGeom prst="rect">
            <a:avLst/>
          </a:prstGeom>
          <a:solidFill>
            <a:srgbClr val="006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 name="Google Shape;16;p15"/>
          <p:cNvPicPr preferRelativeResize="0"/>
          <p:nvPr/>
        </p:nvPicPr>
        <p:blipFill rotWithShape="1">
          <a:blip r:embed="rId4">
            <a:alphaModFix/>
          </a:blip>
          <a:srcRect/>
          <a:stretch/>
        </p:blipFill>
        <p:spPr>
          <a:xfrm>
            <a:off x="1548951" y="2025894"/>
            <a:ext cx="2920169" cy="2806212"/>
          </a:xfrm>
          <a:prstGeom prst="rect">
            <a:avLst/>
          </a:prstGeom>
          <a:noFill/>
          <a:ln>
            <a:noFill/>
          </a:ln>
        </p:spPr>
      </p:pic>
      <p:sp>
        <p:nvSpPr>
          <p:cNvPr id="17" name="Google Shape;17;p15"/>
          <p:cNvSpPr/>
          <p:nvPr/>
        </p:nvSpPr>
        <p:spPr>
          <a:xfrm rot="5400000">
            <a:off x="4884289" y="3379881"/>
            <a:ext cx="2423422" cy="98238"/>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
        <p:cNvGrpSpPr/>
        <p:nvPr/>
      </p:nvGrpSpPr>
      <p:grpSpPr>
        <a:xfrm>
          <a:off x="0" y="0"/>
          <a:ext cx="0" cy="0"/>
          <a:chOff x="0" y="0"/>
          <a:chExt cx="0" cy="0"/>
        </a:xfrm>
      </p:grpSpPr>
      <p:sp>
        <p:nvSpPr>
          <p:cNvPr id="52" name="Google Shape;52;p21"/>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Roboto"/>
              <a:ea typeface="Roboto"/>
              <a:cs typeface="Roboto"/>
              <a:sym typeface="Roboto"/>
            </a:endParaRPr>
          </a:p>
        </p:txBody>
      </p:sp>
      <p:pic>
        <p:nvPicPr>
          <p:cNvPr id="53" name="Google Shape;53;p21"/>
          <p:cNvPicPr preferRelativeResize="0"/>
          <p:nvPr/>
        </p:nvPicPr>
        <p:blipFill rotWithShape="1">
          <a:blip r:embed="rId7">
            <a:alphaModFix/>
          </a:blip>
          <a:srcRect/>
          <a:stretch/>
        </p:blipFill>
        <p:spPr>
          <a:xfrm>
            <a:off x="10575486" y="152363"/>
            <a:ext cx="1495758" cy="1405711"/>
          </a:xfrm>
          <a:prstGeom prst="rect">
            <a:avLst/>
          </a:prstGeom>
          <a:noFill/>
          <a:ln>
            <a:noFill/>
          </a:ln>
        </p:spPr>
      </p:pic>
      <p:sp>
        <p:nvSpPr>
          <p:cNvPr id="54" name="Google Shape;54;p21"/>
          <p:cNvSpPr/>
          <p:nvPr/>
        </p:nvSpPr>
        <p:spPr>
          <a:xfrm>
            <a:off x="0" y="6148552"/>
            <a:ext cx="12192000" cy="709448"/>
          </a:xfrm>
          <a:prstGeom prst="rect">
            <a:avLst/>
          </a:prstGeom>
          <a:solidFill>
            <a:srgbClr val="0069B4"/>
          </a:solidFill>
          <a:ln>
            <a:noFill/>
          </a:ln>
        </p:spPr>
        <p:txBody>
          <a:bodyPr spcFirstLastPara="1" wrap="square" lIns="65000" tIns="65000" rIns="65000" bIns="65000" anchor="ctr" anchorCtr="0">
            <a:spAutoFit/>
          </a:bodyPr>
          <a:lstStyle/>
          <a:p>
            <a:pPr marL="0" marR="0" lvl="0" indent="0" algn="l" rtl="0">
              <a:lnSpc>
                <a:spcPct val="100000"/>
              </a:lnSpc>
              <a:spcBef>
                <a:spcPts val="0"/>
              </a:spcBef>
              <a:spcAft>
                <a:spcPts val="0"/>
              </a:spcAft>
              <a:buClr>
                <a:schemeClr val="dk1"/>
              </a:buClr>
              <a:buSzPts val="2400"/>
              <a:buFont typeface="Roboto"/>
              <a:buNone/>
            </a:pPr>
            <a:endParaRPr sz="2400" b="0" i="0" u="none" strike="noStrike" cap="none">
              <a:solidFill>
                <a:srgbClr val="000000"/>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60" r:id="rId1"/>
    <p:sldLayoutId id="2147483663" r:id="rId2"/>
    <p:sldLayoutId id="2147483664" r:id="rId3"/>
    <p:sldLayoutId id="2147483693" r:id="rId4"/>
    <p:sldLayoutId id="214748369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Google Shape;115;p34"/>
          <p:cNvSpPr txBox="1">
            <a:spLocks noGrp="1"/>
          </p:cNvSpPr>
          <p:nvPr>
            <p:ph type="ftr" idx="11"/>
          </p:nvPr>
        </p:nvSpPr>
        <p:spPr>
          <a:xfrm>
            <a:off x="4238897" y="6356346"/>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34"/>
          <p:cNvSpPr txBox="1"/>
          <p:nvPr/>
        </p:nvSpPr>
        <p:spPr>
          <a:xfrm>
            <a:off x="9045603" y="6356345"/>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sp>
        <p:nvSpPr>
          <p:cNvPr id="117" name="Google Shape;11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8" name="Google Shape;118;p34"/>
          <p:cNvSpPr/>
          <p:nvPr/>
        </p:nvSpPr>
        <p:spPr>
          <a:xfrm rot="5400000">
            <a:off x="1974074" y="3090727"/>
            <a:ext cx="1328398" cy="125771"/>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34"/>
          <p:cNvSpPr/>
          <p:nvPr/>
        </p:nvSpPr>
        <p:spPr>
          <a:xfrm>
            <a:off x="2396836" y="0"/>
            <a:ext cx="9826971" cy="6858000"/>
          </a:xfrm>
          <a:prstGeom prst="rect">
            <a:avLst/>
          </a:prstGeom>
          <a:solidFill>
            <a:srgbClr val="0069B4"/>
          </a:solidFill>
          <a:ln w="12700" cap="flat" cmpd="sng">
            <a:solidFill>
              <a:srgbClr val="41B7C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34"/>
          <p:cNvSpPr/>
          <p:nvPr/>
        </p:nvSpPr>
        <p:spPr>
          <a:xfrm>
            <a:off x="3820886" y="670731"/>
            <a:ext cx="7532914"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7000"/>
              <a:buFont typeface="Arial"/>
              <a:buNone/>
            </a:pPr>
            <a:r>
              <a:rPr lang="en-US" sz="7000" b="1" i="0" u="none" strike="noStrike" cap="none">
                <a:solidFill>
                  <a:schemeClr val="lt1"/>
                </a:solidFill>
                <a:latin typeface="Arial"/>
                <a:ea typeface="Arial"/>
                <a:cs typeface="Arial"/>
                <a:sym typeface="Arial"/>
              </a:rPr>
              <a:t>Thank you.</a:t>
            </a:r>
            <a:endParaRPr sz="7000" b="1" i="0" u="none" strike="noStrike" cap="none">
              <a:solidFill>
                <a:schemeClr val="lt1"/>
              </a:solidFill>
              <a:latin typeface="Arial"/>
              <a:ea typeface="Arial"/>
              <a:cs typeface="Arial"/>
              <a:sym typeface="Arial"/>
            </a:endParaRPr>
          </a:p>
        </p:txBody>
      </p:sp>
      <p:pic>
        <p:nvPicPr>
          <p:cNvPr id="122" name="Google Shape;122;p34"/>
          <p:cNvPicPr preferRelativeResize="0"/>
          <p:nvPr/>
        </p:nvPicPr>
        <p:blipFill rotWithShape="1">
          <a:blip r:embed="rId3">
            <a:alphaModFix/>
          </a:blip>
          <a:srcRect/>
          <a:stretch/>
        </p:blipFill>
        <p:spPr>
          <a:xfrm>
            <a:off x="10575486" y="136525"/>
            <a:ext cx="1495758" cy="1437388"/>
          </a:xfrm>
          <a:prstGeom prst="rect">
            <a:avLst/>
          </a:prstGeom>
          <a:noFill/>
          <a:ln>
            <a:noFill/>
          </a:ln>
        </p:spPr>
      </p:pic>
      <p:sp>
        <p:nvSpPr>
          <p:cNvPr id="123" name="Google Shape;123;p34"/>
          <p:cNvSpPr/>
          <p:nvPr/>
        </p:nvSpPr>
        <p:spPr>
          <a:xfrm rot="5400000">
            <a:off x="1001943" y="3379881"/>
            <a:ext cx="2423422" cy="98238"/>
          </a:xfrm>
          <a:prstGeom prst="rect">
            <a:avLst/>
          </a:prstGeom>
          <a:solidFill>
            <a:srgbClr val="183254"/>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
        <p:cNvGrpSpPr/>
        <p:nvPr/>
      </p:nvGrpSpPr>
      <p:grpSpPr>
        <a:xfrm>
          <a:off x="0" y="0"/>
          <a:ext cx="0" cy="0"/>
          <a:chOff x="0" y="0"/>
          <a:chExt cx="0" cy="0"/>
        </a:xfrm>
      </p:grpSpPr>
      <p:sp>
        <p:nvSpPr>
          <p:cNvPr id="52" name="Google Shape;52;p21"/>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Roboto"/>
              <a:ea typeface="Roboto"/>
              <a:cs typeface="Roboto"/>
              <a:sym typeface="Roboto"/>
            </a:endParaRPr>
          </a:p>
        </p:txBody>
      </p:sp>
      <p:pic>
        <p:nvPicPr>
          <p:cNvPr id="53" name="Google Shape;53;p21"/>
          <p:cNvPicPr preferRelativeResize="0"/>
          <p:nvPr userDrawn="1"/>
        </p:nvPicPr>
        <p:blipFill rotWithShape="1">
          <a:blip r:embed="rId10">
            <a:alphaModFix/>
          </a:blip>
          <a:srcRect/>
          <a:stretch/>
        </p:blipFill>
        <p:spPr>
          <a:xfrm>
            <a:off x="10819071" y="150590"/>
            <a:ext cx="1232729" cy="1243643"/>
          </a:xfrm>
          <a:prstGeom prst="rect">
            <a:avLst/>
          </a:prstGeom>
          <a:noFill/>
          <a:ln>
            <a:noFill/>
          </a:ln>
        </p:spPr>
      </p:pic>
      <p:sp>
        <p:nvSpPr>
          <p:cNvPr id="54" name="Google Shape;54;p21"/>
          <p:cNvSpPr/>
          <p:nvPr/>
        </p:nvSpPr>
        <p:spPr>
          <a:xfrm>
            <a:off x="0" y="6299142"/>
            <a:ext cx="12192000" cy="408268"/>
          </a:xfrm>
          <a:prstGeom prst="rect">
            <a:avLst/>
          </a:prstGeom>
          <a:solidFill>
            <a:srgbClr val="0069B4"/>
          </a:solidFill>
          <a:ln>
            <a:noFill/>
          </a:ln>
        </p:spPr>
        <p:txBody>
          <a:bodyPr spcFirstLastPara="1" wrap="square" lIns="65000" tIns="65000" rIns="65000" bIns="65000" anchor="ctr" anchorCtr="0">
            <a:spAutoFit/>
          </a:bodyPr>
          <a:lstStyle/>
          <a:p>
            <a:pPr marL="0" marR="0" lvl="0" indent="0" algn="ctr" rtl="0">
              <a:spcBef>
                <a:spcPts val="0"/>
              </a:spcBef>
              <a:spcAft>
                <a:spcPts val="0"/>
              </a:spcAft>
              <a:buNone/>
            </a:pPr>
            <a:endParaRPr lang="en-US" sz="1800" b="1" i="0" u="none" strike="noStrike" cap="none">
              <a:solidFill>
                <a:schemeClr val="lt1"/>
              </a:solidFill>
              <a:latin typeface="Arial"/>
              <a:ea typeface="Arial"/>
              <a:cs typeface="Arial"/>
              <a:sym typeface="Arial"/>
            </a:endParaRPr>
          </a:p>
        </p:txBody>
      </p:sp>
      <p:sp>
        <p:nvSpPr>
          <p:cNvPr id="2" name="TextBox 1">
            <a:extLst>
              <a:ext uri="{FF2B5EF4-FFF2-40B4-BE49-F238E27FC236}">
                <a16:creationId xmlns:a16="http://schemas.microsoft.com/office/drawing/2014/main" id="{BCDD01F3-6506-2356-3748-805BA67B45BC}"/>
              </a:ext>
            </a:extLst>
          </p:cNvPr>
          <p:cNvSpPr txBox="1"/>
          <p:nvPr userDrawn="1"/>
        </p:nvSpPr>
        <p:spPr>
          <a:xfrm>
            <a:off x="304800" y="6377356"/>
            <a:ext cx="11762154" cy="276999"/>
          </a:xfrm>
          <a:prstGeom prst="rect">
            <a:avLst/>
          </a:prstGeom>
          <a:noFill/>
        </p:spPr>
        <p:txBody>
          <a:bodyPr wrap="square" rtlCol="0">
            <a:spAutoFit/>
          </a:bodyPr>
          <a:lstStyle/>
          <a:p>
            <a:pPr algn="ctr"/>
            <a:r>
              <a:rPr lang="en-US" sz="1200" b="1">
                <a:ea typeface="Arial"/>
                <a:cs typeface="Arial"/>
                <a:sym typeface="Arial"/>
              </a:rPr>
              <a:t>Meeting of the TOWS-WG Task Team on Tsunami Watch Operations (TT-TWO), 5-6 March 2026</a:t>
            </a:r>
          </a:p>
        </p:txBody>
      </p:sp>
    </p:spTree>
    <p:extLst>
      <p:ext uri="{BB962C8B-B14F-4D97-AF65-F5344CB8AC3E}">
        <p14:creationId xmlns:p14="http://schemas.microsoft.com/office/powerpoint/2010/main" val="1548030141"/>
      </p:ext>
    </p:extLst>
  </p:cSld>
  <p:clrMap bg1="lt1" tx1="dk1" bg2="dk2" tx2="lt2" accent1="accent1" accent2="accent2" accent3="accent3" accent4="accent4" accent5="accent5" accent6="accent6" hlink="hlink" folHlink="folHlink"/>
  <p:sldLayoutIdLst>
    <p:sldLayoutId id="2147490888" r:id="rId1"/>
    <p:sldLayoutId id="2147490889" r:id="rId2"/>
    <p:sldLayoutId id="2147490890" r:id="rId3"/>
    <p:sldLayoutId id="2147490891" r:id="rId4"/>
    <p:sldLayoutId id="2147490892" r:id="rId5"/>
    <p:sldLayoutId id="2147490893" r:id="rId6"/>
    <p:sldLayoutId id="2147490912" r:id="rId7"/>
    <p:sldLayoutId id="214749091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hyperlink" Target="https://unesdoc.unesco.org/ark:/48223/pf0000395090"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Rectangle 1">
            <a:extLst>
              <a:ext uri="{FF2B5EF4-FFF2-40B4-BE49-F238E27FC236}">
                <a16:creationId xmlns:a16="http://schemas.microsoft.com/office/drawing/2014/main" id="{E558A443-B14A-2C7A-F8CA-9B17797EA5AE}"/>
              </a:ext>
            </a:extLst>
          </p:cNvPr>
          <p:cNvSpPr/>
          <p:nvPr/>
        </p:nvSpPr>
        <p:spPr>
          <a:xfrm>
            <a:off x="8819715" y="209228"/>
            <a:ext cx="3223261" cy="1692771"/>
          </a:xfrm>
          <a:prstGeom prst="rect">
            <a:avLst/>
          </a:prstGeom>
        </p:spPr>
        <p:txBody>
          <a:bodyPr wrap="square">
            <a:spAutoFit/>
          </a:bodyPr>
          <a:lstStyle/>
          <a:p>
            <a:r>
              <a:rPr lang="en-US" sz="3200" b="1">
                <a:solidFill>
                  <a:schemeClr val="bg1"/>
                </a:solidFill>
                <a:latin typeface="Calibri" panose="020F0502020204030204" pitchFamily="34" charset="0"/>
                <a:ea typeface="Calibri" panose="020F0502020204030204" pitchFamily="34" charset="0"/>
                <a:cs typeface="Calibri" panose="020F0502020204030204" pitchFamily="34" charset="0"/>
              </a:rPr>
              <a:t>TOWS-WG-XIX</a:t>
            </a:r>
          </a:p>
          <a:p>
            <a:r>
              <a:rPr lang="en-US" sz="2400" b="1">
                <a:solidFill>
                  <a:schemeClr val="bg1"/>
                </a:solidFill>
                <a:latin typeface="Calibri" panose="020F0502020204030204" pitchFamily="34" charset="0"/>
                <a:ea typeface="Calibri" panose="020F0502020204030204" pitchFamily="34" charset="0"/>
                <a:cs typeface="Calibri" panose="020F0502020204030204" pitchFamily="34" charset="0"/>
              </a:rPr>
              <a:t>31 March – 1 April 2026</a:t>
            </a:r>
          </a:p>
          <a:p>
            <a:endParaRPr lang="en-US" sz="2400" b="1">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2400" b="1">
                <a:solidFill>
                  <a:schemeClr val="bg1"/>
                </a:solidFill>
                <a:latin typeface="Calibri" panose="020F0502020204030204" pitchFamily="34" charset="0"/>
                <a:ea typeface="Calibri" panose="020F0502020204030204" pitchFamily="34" charset="0"/>
                <a:cs typeface="Calibri" panose="020F0502020204030204" pitchFamily="34" charset="0"/>
              </a:rPr>
              <a:t>Item: 2.1</a:t>
            </a:r>
          </a:p>
        </p:txBody>
      </p:sp>
      <p:sp>
        <p:nvSpPr>
          <p:cNvPr id="3" name="Google Shape;159;p1">
            <a:extLst>
              <a:ext uri="{FF2B5EF4-FFF2-40B4-BE49-F238E27FC236}">
                <a16:creationId xmlns:a16="http://schemas.microsoft.com/office/drawing/2014/main" id="{8F056675-0F5E-58E0-21E6-9B1BF91A3D3D}"/>
              </a:ext>
            </a:extLst>
          </p:cNvPr>
          <p:cNvSpPr/>
          <p:nvPr/>
        </p:nvSpPr>
        <p:spPr>
          <a:xfrm>
            <a:off x="6361785" y="2132034"/>
            <a:ext cx="5261404" cy="2015896"/>
          </a:xfrm>
          <a:prstGeom prst="rect">
            <a:avLst/>
          </a:prstGeom>
          <a:noFill/>
          <a:ln>
            <a:noFill/>
          </a:ln>
        </p:spPr>
        <p:txBody>
          <a:bodyPr spcFirstLastPara="1" wrap="square" lIns="91425" tIns="45700" rIns="91425" bIns="45700" anchor="t" anchorCtr="0">
            <a:spAutoFit/>
          </a:bodyPr>
          <a:lstStyle/>
          <a:p>
            <a:pPr>
              <a:lnSpc>
                <a:spcPts val="3000"/>
              </a:lnSpc>
            </a:pPr>
            <a:r>
              <a:rPr lang="en-GB" sz="3200" b="1">
                <a:solidFill>
                  <a:schemeClr val="bg1"/>
                </a:solidFill>
                <a:latin typeface="Calibri" panose="020F0502020204030204" pitchFamily="34" charset="0"/>
                <a:ea typeface="Calibri" panose="020F0502020204030204" pitchFamily="34" charset="0"/>
                <a:cs typeface="Calibri" panose="020F0502020204030204" pitchFamily="34" charset="0"/>
              </a:rPr>
              <a:t>Intergovernmental Coordination Group for the Indian Ocean Tsunami Warning and Mitigation System (</a:t>
            </a:r>
            <a:r>
              <a:rPr lang="en-GB" sz="3200" b="1">
                <a:solidFill>
                  <a:schemeClr val="bg1"/>
                </a:solidFill>
                <a:effectLst/>
                <a:latin typeface="Calibri" panose="020F0502020204030204" pitchFamily="34" charset="0"/>
                <a:ea typeface="Calibri" panose="020F0502020204030204" pitchFamily="34" charset="0"/>
                <a:cs typeface="Calibri" panose="020F0502020204030204" pitchFamily="34" charset="0"/>
              </a:rPr>
              <a:t>ICG/IOTWMS)</a:t>
            </a:r>
            <a:endParaRPr lang="en-GB" sz="2800" b="1" i="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5D3C90A-7BCE-6D67-FCFF-1C0A69DA382A}"/>
              </a:ext>
            </a:extLst>
          </p:cNvPr>
          <p:cNvSpPr txBox="1"/>
          <p:nvPr/>
        </p:nvSpPr>
        <p:spPr>
          <a:xfrm>
            <a:off x="5943600" y="4549140"/>
            <a:ext cx="6099376" cy="1846659"/>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Calibri" panose="020F0502020204030204" pitchFamily="34" charset="0"/>
                <a:ea typeface="DengXian" panose="02010600030101010101" pitchFamily="2" charset="-122"/>
                <a:cs typeface="Calibri" panose="020F0502020204030204" pitchFamily="34" charset="0"/>
              </a:rPr>
              <a:t>Eluri Pattabhi Rama Rao</a:t>
            </a:r>
            <a:endParaRPr kumimoji="0" lang="en-GB" sz="2000" b="0" i="0" u="none" strike="noStrike" kern="100" cap="none" spc="0" normalizeH="0" baseline="0" noProof="0">
              <a:ln>
                <a:noFill/>
              </a:ln>
              <a:solidFill>
                <a:srgbClr val="FFFFFF"/>
              </a:solidFill>
              <a:effectLst/>
              <a:uLnTx/>
              <a:uFillTx/>
              <a:latin typeface="Calibri" panose="020F0502020204030204" pitchFamily="34" charset="0"/>
              <a:ea typeface="DengXian" panose="02010600030101010101" pitchFamily="2" charset="-122"/>
              <a:cs typeface="Arial" panose="020B0604020202020204" pitchFamily="34" charset="0"/>
            </a:endParaRPr>
          </a:p>
          <a:p>
            <a:pPr marL="0" marR="0" lvl="0" indent="0" algn="ctr" defTabSz="914400" rtl="0" eaLnBrk="1" fontAlgn="auto" latinLnBrk="0" hangingPunct="1">
              <a:spcBef>
                <a:spcPts val="0"/>
              </a:spcBef>
              <a:spcAft>
                <a:spcPts val="0"/>
              </a:spcAft>
              <a:buClrTx/>
              <a:buSzTx/>
              <a:buFontTx/>
              <a:buNone/>
              <a:tabLst/>
              <a:defRPr/>
            </a:pPr>
            <a:r>
              <a:rPr kumimoji="0" lang="en-GB" sz="1800" b="1" u="none" strike="noStrike" kern="0" cap="none" spc="0" normalizeH="0" baseline="0" noProof="0">
                <a:ln>
                  <a:noFill/>
                </a:ln>
                <a:solidFill>
                  <a:srgbClr val="FFFFFF"/>
                </a:solidFill>
                <a:effectLst/>
                <a:uLnTx/>
                <a:uFillTx/>
                <a:latin typeface="Calibri" panose="020F0502020204030204" pitchFamily="34" charset="0"/>
                <a:ea typeface="DengXian" panose="02010600030101010101" pitchFamily="2" charset="-122"/>
                <a:cs typeface="Calibri" panose="020F0502020204030204" pitchFamily="34" charset="0"/>
              </a:rPr>
              <a:t>Chair, ICG/IOTWMS</a:t>
            </a:r>
          </a:p>
          <a:p>
            <a:pPr marL="0" marR="0" lvl="0" indent="0" algn="ctr" defTabSz="914400" rtl="0" eaLnBrk="1" fontAlgn="auto" latinLnBrk="0" hangingPunct="1">
              <a:spcBef>
                <a:spcPts val="0"/>
              </a:spcBef>
              <a:spcAft>
                <a:spcPts val="0"/>
              </a:spcAft>
              <a:buClrTx/>
              <a:buSzTx/>
              <a:buFontTx/>
              <a:buNone/>
              <a:tabLst/>
              <a:defRPr/>
            </a:pPr>
            <a:endParaRPr kumimoji="0" lang="en-GB" sz="2800" b="1" u="none" strike="noStrike" kern="0" cap="none" spc="0" normalizeH="0" baseline="0" noProof="0">
              <a:ln>
                <a:noFill/>
              </a:ln>
              <a:solidFill>
                <a:srgbClr val="FFFFFF"/>
              </a:solidFill>
              <a:effectLst/>
              <a:uLnTx/>
              <a:uFillTx/>
              <a:latin typeface="Calibri" panose="020F0502020204030204" pitchFamily="34" charset="0"/>
              <a:ea typeface="DengXian" panose="02010600030101010101" pitchFamily="2" charset="-122"/>
              <a:cs typeface="Calibri" panose="020F0502020204030204" pitchFamily="34" charset="0"/>
            </a:endParaRPr>
          </a:p>
          <a:p>
            <a:pPr marL="0" marR="0" lvl="0" indent="0" algn="ctr" defTabSz="914400" rtl="0" eaLnBrk="1" fontAlgn="auto" latinLnBrk="0" hangingPunct="1">
              <a:spcBef>
                <a:spcPts val="0"/>
              </a:spcBef>
              <a:spcAft>
                <a:spcPts val="0"/>
              </a:spcAft>
              <a:buClrTx/>
              <a:buSzTx/>
              <a:buFontTx/>
              <a:buNone/>
              <a:tabLst/>
              <a:defRPr/>
            </a:pPr>
            <a:r>
              <a:rPr lang="en-GB" sz="1600" b="1">
                <a:solidFill>
                  <a:srgbClr val="FFFFFF"/>
                </a:solidFill>
                <a:latin typeface="Calibri" panose="020F0502020204030204" pitchFamily="34" charset="0"/>
                <a:ea typeface="DengXian" panose="02010600030101010101" pitchFamily="2" charset="-122"/>
                <a:cs typeface="Calibri" panose="020F0502020204030204" pitchFamily="34" charset="0"/>
              </a:rPr>
              <a:t>Acknowledgements: </a:t>
            </a:r>
          </a:p>
          <a:p>
            <a:pPr marL="0" marR="0" lvl="0" indent="0" algn="ctr" defTabSz="914400" rtl="0" eaLnBrk="1" fontAlgn="auto" latinLnBrk="0" hangingPunct="1">
              <a:spcBef>
                <a:spcPts val="0"/>
              </a:spcBef>
              <a:spcAft>
                <a:spcPts val="0"/>
              </a:spcAft>
              <a:buClrTx/>
              <a:buSzTx/>
              <a:buFontTx/>
              <a:buNone/>
              <a:tabLst/>
              <a:defRPr/>
            </a:pPr>
            <a:r>
              <a:rPr lang="en-GB" sz="1600" i="1">
                <a:solidFill>
                  <a:srgbClr val="FFFFFF"/>
                </a:solidFill>
                <a:latin typeface="Calibri" panose="020F0502020204030204" pitchFamily="34" charset="0"/>
                <a:ea typeface="DengXian" panose="02010600030101010101" pitchFamily="2" charset="-122"/>
                <a:cs typeface="Calibri" panose="020F0502020204030204" pitchFamily="34" charset="0"/>
              </a:rPr>
              <a:t>Yuelong Miao, Harkunti Rahayu </a:t>
            </a:r>
          </a:p>
          <a:p>
            <a:pPr marL="0" marR="0" lvl="0" indent="0" algn="ctr" defTabSz="914400" rtl="0" eaLnBrk="1" fontAlgn="auto" latinLnBrk="0" hangingPunct="1">
              <a:spcBef>
                <a:spcPts val="0"/>
              </a:spcBef>
              <a:spcAft>
                <a:spcPts val="0"/>
              </a:spcAft>
              <a:buClrTx/>
              <a:buSzTx/>
              <a:buFontTx/>
              <a:buNone/>
              <a:tabLst/>
              <a:defRPr/>
            </a:pPr>
            <a:r>
              <a:rPr lang="en-GB" sz="1600" i="1">
                <a:solidFill>
                  <a:srgbClr val="FFFFFF"/>
                </a:solidFill>
                <a:latin typeface="Calibri" panose="020F0502020204030204" pitchFamily="34" charset="0"/>
                <a:ea typeface="DengXian" panose="02010600030101010101" pitchFamily="2" charset="-122"/>
                <a:cs typeface="Calibri" panose="020F0502020204030204" pitchFamily="34" charset="0"/>
              </a:rPr>
              <a:t>Srinivasa Kumar, Ardito </a:t>
            </a:r>
            <a:r>
              <a:rPr lang="en-GB" sz="1600" i="1" err="1">
                <a:solidFill>
                  <a:srgbClr val="FFFFFF"/>
                </a:solidFill>
                <a:latin typeface="Calibri" panose="020F0502020204030204" pitchFamily="34" charset="0"/>
                <a:ea typeface="DengXian" panose="02010600030101010101" pitchFamily="2" charset="-122"/>
                <a:cs typeface="Calibri" panose="020F0502020204030204" pitchFamily="34" charset="0"/>
              </a:rPr>
              <a:t>Kodijat</a:t>
            </a:r>
            <a:r>
              <a:rPr lang="en-GB" sz="1600" i="1">
                <a:solidFill>
                  <a:srgbClr val="FFFFFF"/>
                </a:solidFill>
                <a:latin typeface="Calibri" panose="020F0502020204030204" pitchFamily="34" charset="0"/>
                <a:ea typeface="DengXian" panose="02010600030101010101" pitchFamily="2" charset="-122"/>
                <a:cs typeface="Calibri" panose="020F0502020204030204" pitchFamily="34" charset="0"/>
              </a:rPr>
              <a:t>, Nora Gale</a:t>
            </a:r>
            <a:endParaRPr lang="en-GB" sz="3200" b="1" i="1" kern="100">
              <a:solidFill>
                <a:srgbClr val="FFFFFF"/>
              </a:solidFill>
              <a:latin typeface="Calibri" panose="020F0502020204030204" pitchFamily="34" charset="0"/>
              <a:ea typeface="DengXian"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C4DFB486-7981-BA66-586E-38C99C657E59}"/>
              </a:ext>
            </a:extLst>
          </p:cNvPr>
          <p:cNvSpPr txBox="1"/>
          <p:nvPr/>
        </p:nvSpPr>
        <p:spPr>
          <a:xfrm>
            <a:off x="52740" y="6400800"/>
            <a:ext cx="12086519" cy="261610"/>
          </a:xfrm>
          <a:prstGeom prst="rect">
            <a:avLst/>
          </a:prstGeom>
          <a:noFill/>
        </p:spPr>
        <p:txBody>
          <a:bodyPr wrap="square">
            <a:spAutoFit/>
          </a:bodyPr>
          <a:lstStyle/>
          <a:p>
            <a:pPr algn="ctr"/>
            <a:r>
              <a:rPr lang="en-US" sz="1100" i="1">
                <a:solidFill>
                  <a:schemeClr val="bg1"/>
                </a:solidFill>
              </a:rPr>
              <a:t>31  March 2026</a:t>
            </a:r>
            <a:endParaRPr lang="en-IN" sz="1100" i="1">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9DCB5570-50A8-9657-710D-EDF0E0E7B0CD}"/>
              </a:ext>
            </a:extLst>
          </p:cNvPr>
          <p:cNvPicPr>
            <a:picLocks noChangeAspect="1"/>
          </p:cNvPicPr>
          <p:nvPr/>
        </p:nvPicPr>
        <p:blipFill>
          <a:blip r:embed="rId3" cstate="print">
            <a:extLst>
              <a:ext uri="{28A0092B-C50C-407E-A947-70E740481C1C}">
                <a14:useLocalDpi xmlns:a14="http://schemas.microsoft.com/office/drawing/2010/main" val="0"/>
              </a:ext>
            </a:extLst>
          </a:blip>
          <a:srcRect t="32649" b="22094"/>
          <a:stretch/>
        </p:blipFill>
        <p:spPr>
          <a:xfrm>
            <a:off x="2799102" y="2245426"/>
            <a:ext cx="9144505" cy="3367645"/>
          </a:xfrm>
          <a:prstGeom prst="rect">
            <a:avLst/>
          </a:prstGeom>
          <a:ln w="38100">
            <a:solidFill>
              <a:srgbClr val="003366"/>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96D07-88DE-AEE2-654F-F18EF390A5A8}"/>
            </a:ext>
          </a:extLst>
        </p:cNvPr>
        <p:cNvGrpSpPr/>
        <p:nvPr/>
      </p:nvGrpSpPr>
      <p:grpSpPr>
        <a:xfrm>
          <a:off x="0" y="0"/>
          <a:ext cx="0" cy="0"/>
          <a:chOff x="0" y="0"/>
          <a:chExt cx="0" cy="0"/>
        </a:xfrm>
      </p:grpSpPr>
      <p:sp>
        <p:nvSpPr>
          <p:cNvPr id="2" name="Google Shape;184;p6">
            <a:extLst>
              <a:ext uri="{FF2B5EF4-FFF2-40B4-BE49-F238E27FC236}">
                <a16:creationId xmlns:a16="http://schemas.microsoft.com/office/drawing/2014/main" id="{1369CFB7-3855-BC78-2BE7-7EB15BB134D6}"/>
              </a:ext>
            </a:extLst>
          </p:cNvPr>
          <p:cNvSpPr txBox="1"/>
          <p:nvPr/>
        </p:nvSpPr>
        <p:spPr>
          <a:xfrm>
            <a:off x="393145" y="261766"/>
            <a:ext cx="9676640" cy="623712"/>
          </a:xfrm>
          <a:prstGeom prst="rect">
            <a:avLst/>
          </a:prstGeom>
          <a:noFill/>
          <a:ln>
            <a:noFill/>
          </a:ln>
        </p:spPr>
        <p:txBody>
          <a:bodyPr spcFirstLastPara="1" wrap="square" lIns="65000" tIns="65000" rIns="65000" bIns="65000" anchor="t" anchorCtr="0">
            <a:spAutoFit/>
          </a:bodyPr>
          <a:lstStyle/>
          <a:p>
            <a:pPr defTabSz="914400" eaLnBrk="1" fontAlgn="auto" latinLnBrk="0" hangingPunct="1">
              <a:buClr>
                <a:srgbClr val="002060"/>
              </a:buClr>
              <a:buSzPts val="2400"/>
              <a:tabLst/>
              <a:defRPr/>
            </a:pPr>
            <a:r>
              <a:rPr lang="en-US" sz="3200" b="1">
                <a:solidFill>
                  <a:srgbClr val="002060"/>
                </a:solidFill>
              </a:rPr>
              <a:t>Implementation of Previous Recommendations</a:t>
            </a:r>
          </a:p>
        </p:txBody>
      </p:sp>
      <p:sp>
        <p:nvSpPr>
          <p:cNvPr id="22" name="object 4">
            <a:extLst>
              <a:ext uri="{FF2B5EF4-FFF2-40B4-BE49-F238E27FC236}">
                <a16:creationId xmlns:a16="http://schemas.microsoft.com/office/drawing/2014/main" id="{4995F4A8-6CAC-4DF2-9EFC-3E3689EF04C1}"/>
              </a:ext>
            </a:extLst>
          </p:cNvPr>
          <p:cNvSpPr txBox="1"/>
          <p:nvPr/>
        </p:nvSpPr>
        <p:spPr>
          <a:xfrm>
            <a:off x="6185353" y="1276588"/>
            <a:ext cx="5678269" cy="4409540"/>
          </a:xfrm>
          <a:prstGeom prst="rect">
            <a:avLst/>
          </a:prstGeom>
        </p:spPr>
        <p:txBody>
          <a:bodyPr vert="horz" wrap="square" lIns="0" tIns="13335" rIns="0" bIns="0" rtlCol="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US" sz="1600" b="1" i="0" u="none" strike="noStrike" kern="0" cap="none" spc="0" normalizeH="0" baseline="0" noProof="0">
                <a:ln>
                  <a:noFill/>
                </a:ln>
                <a:solidFill>
                  <a:srgbClr val="41B7C8"/>
                </a:solidFill>
                <a:effectLst/>
                <a:uLnTx/>
                <a:uFillTx/>
                <a:latin typeface="Arial"/>
                <a:ea typeface="Arial"/>
                <a:cs typeface="Arial"/>
                <a:sym typeface="Arial"/>
              </a:rPr>
              <a:t>33</a:t>
            </a:r>
            <a:r>
              <a:rPr kumimoji="0" lang="en-US" sz="1600" b="1" i="0" u="none" strike="noStrike" kern="0" cap="none" spc="0" normalizeH="0" baseline="30000" noProof="0">
                <a:ln>
                  <a:noFill/>
                </a:ln>
                <a:solidFill>
                  <a:srgbClr val="41B7C8"/>
                </a:solidFill>
                <a:effectLst/>
                <a:uLnTx/>
                <a:uFillTx/>
                <a:latin typeface="Arial"/>
                <a:ea typeface="Arial"/>
                <a:cs typeface="Arial"/>
                <a:sym typeface="Arial"/>
              </a:rPr>
              <a:t>rd</a:t>
            </a:r>
            <a:r>
              <a:rPr kumimoji="0" lang="en-US" sz="1600" b="1" i="0" u="none" strike="noStrike" kern="0" cap="none" spc="0" normalizeH="0" baseline="0" noProof="0">
                <a:ln>
                  <a:noFill/>
                </a:ln>
                <a:solidFill>
                  <a:srgbClr val="41B7C8"/>
                </a:solidFill>
                <a:effectLst/>
                <a:uLnTx/>
                <a:uFillTx/>
                <a:latin typeface="Arial"/>
                <a:ea typeface="Arial"/>
                <a:cs typeface="Arial"/>
                <a:sym typeface="Arial"/>
              </a:rPr>
              <a:t> Session of the Assembly</a:t>
            </a:r>
            <a:endParaRPr lang="en-US">
              <a:solidFill>
                <a:srgbClr val="FF0000"/>
              </a:solidFill>
              <a:latin typeface="Calibri"/>
              <a:cs typeface="Calibri"/>
            </a:endParaRPr>
          </a:p>
          <a:p>
            <a:pPr algn="just">
              <a:spcBef>
                <a:spcPts val="105"/>
              </a:spcBef>
              <a:tabLst>
                <a:tab pos="354965" algn="l"/>
              </a:tabLst>
              <a:defRPr/>
            </a:pPr>
            <a:r>
              <a:rPr lang="en-US">
                <a:solidFill>
                  <a:schemeClr val="tx1"/>
                </a:solidFill>
                <a:latin typeface="Calibri"/>
                <a:cs typeface="Calibri"/>
              </a:rPr>
              <a:t>Recommends the regional ICGs:</a:t>
            </a:r>
          </a:p>
          <a:p>
            <a:pPr marL="285750" indent="-285750" algn="just">
              <a:spcBef>
                <a:spcPts val="105"/>
              </a:spcBef>
              <a:buFont typeface="Arial" panose="020B0604020202020204" pitchFamily="34" charset="0"/>
              <a:buChar char="•"/>
              <a:tabLst>
                <a:tab pos="354965" algn="l"/>
              </a:tabLst>
              <a:defRPr/>
            </a:pPr>
            <a:r>
              <a:rPr lang="en-US">
                <a:solidFill>
                  <a:schemeClr val="tx1"/>
                </a:solidFill>
                <a:latin typeface="Calibri"/>
                <a:cs typeface="Calibri"/>
              </a:rPr>
              <a:t>to create relationships between National Meteorological and Hydrological Services (NMHS) and TSPs/NTWCs in order to ensure that tsunami-specific instrumentation including Tsunameters/DART® and ocean cable systems are correctly monitored and utilized for detection of meteotsunami; </a:t>
            </a:r>
            <a:r>
              <a:rPr lang="en-US">
                <a:solidFill>
                  <a:srgbClr val="FF0000"/>
                </a:solidFill>
                <a:latin typeface="Calibri"/>
                <a:cs typeface="Calibri"/>
              </a:rPr>
              <a:t>Initial discussion commenced.</a:t>
            </a:r>
          </a:p>
          <a:p>
            <a:pPr marL="285750" indent="-285750" algn="just">
              <a:spcBef>
                <a:spcPts val="105"/>
              </a:spcBef>
              <a:buFont typeface="Arial" panose="020B0604020202020204" pitchFamily="34" charset="0"/>
              <a:buChar char="•"/>
              <a:tabLst>
                <a:tab pos="354965" algn="l"/>
              </a:tabLst>
              <a:defRPr/>
            </a:pPr>
            <a:r>
              <a:rPr lang="en-US">
                <a:solidFill>
                  <a:schemeClr val="tx1"/>
                </a:solidFill>
                <a:latin typeface="Calibri"/>
                <a:cs typeface="Calibri"/>
              </a:rPr>
              <a:t>continuation of the investigation and the possibility to adopt tsunami forecasting methods, including probabilistic methodologies, toward impact-based forecasting, that could also assist post-disaster response, recovery and needs assessment processes; </a:t>
            </a:r>
            <a:r>
              <a:rPr lang="en-US">
                <a:solidFill>
                  <a:srgbClr val="FF0000"/>
                </a:solidFill>
                <a:latin typeface="Calibri"/>
                <a:cs typeface="Calibri"/>
              </a:rPr>
              <a:t>Ongoing.</a:t>
            </a:r>
          </a:p>
          <a:p>
            <a:pPr marL="285750" indent="-285750" algn="just">
              <a:spcBef>
                <a:spcPts val="105"/>
              </a:spcBef>
              <a:buFont typeface="Arial" panose="020B0604020202020204" pitchFamily="34" charset="0"/>
              <a:buChar char="•"/>
              <a:tabLst>
                <a:tab pos="354965" algn="l"/>
              </a:tabLst>
              <a:defRPr/>
            </a:pPr>
            <a:r>
              <a:rPr lang="en-US">
                <a:solidFill>
                  <a:schemeClr val="tx1"/>
                </a:solidFill>
                <a:latin typeface="Calibri"/>
                <a:cs typeface="Calibri"/>
              </a:rPr>
              <a:t>to prioritize regional Tsunami Ready workshops or summits in 2025 and conduct further workshops or summits before 2030; </a:t>
            </a:r>
            <a:r>
              <a:rPr lang="en-US">
                <a:solidFill>
                  <a:srgbClr val="FF0000"/>
                </a:solidFill>
                <a:latin typeface="Calibri"/>
                <a:cs typeface="Calibri"/>
              </a:rPr>
              <a:t>Regional Tsunami Ready training conducted in Hyderabad, India during 15-23 April 2025. Targeted training for Madagascar, Maldives, Seychelles, Sri Lanka conducted in Hyderabad, India during 16-21 March 2026.</a:t>
            </a:r>
          </a:p>
          <a:p>
            <a:pPr marL="285750" indent="-285750" algn="just">
              <a:spcBef>
                <a:spcPts val="105"/>
              </a:spcBef>
              <a:buFont typeface="Arial" panose="020B0604020202020204" pitchFamily="34" charset="0"/>
              <a:buChar char="•"/>
              <a:tabLst>
                <a:tab pos="354965" algn="l"/>
              </a:tabLst>
              <a:defRPr/>
            </a:pPr>
            <a:endParaRPr lang="en-US">
              <a:solidFill>
                <a:schemeClr val="tx1"/>
              </a:solidFill>
              <a:latin typeface="Calibri"/>
              <a:cs typeface="Calibri"/>
            </a:endParaRPr>
          </a:p>
          <a:p>
            <a:pPr marL="285750" indent="-285750" algn="just">
              <a:spcBef>
                <a:spcPts val="105"/>
              </a:spcBef>
              <a:buFont typeface="Arial" panose="020B0604020202020204" pitchFamily="34" charset="0"/>
              <a:buChar char="•"/>
              <a:tabLst>
                <a:tab pos="354965" algn="l"/>
              </a:tabLst>
              <a:defRPr/>
            </a:pPr>
            <a:endParaRPr lang="en-US">
              <a:solidFill>
                <a:schemeClr val="tx1"/>
              </a:solidFill>
              <a:latin typeface="Calibri"/>
              <a:cs typeface="Calibri"/>
            </a:endParaRPr>
          </a:p>
          <a:p>
            <a:pPr marL="12700" algn="just">
              <a:spcBef>
                <a:spcPts val="105"/>
              </a:spcBef>
              <a:buClrTx/>
              <a:tabLst>
                <a:tab pos="354965" algn="l"/>
              </a:tabLst>
              <a:defRPr/>
            </a:pPr>
            <a:endParaRPr lang="en-US" spc="-10">
              <a:latin typeface="Calibri" panose="020F0502020204030204" pitchFamily="34" charset="0"/>
              <a:ea typeface="Calibri" panose="020F0502020204030204" pitchFamily="34" charset="0"/>
              <a:cs typeface="Calibri" panose="020F0502020204030204" pitchFamily="34" charset="0"/>
            </a:endParaRPr>
          </a:p>
          <a:p>
            <a:pPr marL="12700" marR="0" lvl="0" indent="0" algn="just" defTabSz="914400" rtl="0" eaLnBrk="1" fontAlgn="auto" latinLnBrk="0" hangingPunct="1">
              <a:lnSpc>
                <a:spcPct val="100000"/>
              </a:lnSpc>
              <a:spcBef>
                <a:spcPts val="105"/>
              </a:spcBef>
              <a:spcAft>
                <a:spcPts val="0"/>
              </a:spcAft>
              <a:buClr>
                <a:srgbClr val="000000"/>
              </a:buClr>
              <a:buSzTx/>
              <a:buFont typeface="Arial"/>
              <a:buNone/>
              <a:tabLst>
                <a:tab pos="354965" algn="l"/>
              </a:tabLst>
              <a:defRPr/>
            </a:pPr>
            <a:endParaRPr kumimoji="0" lang="en-US" sz="1100" b="0" i="0" u="none" strike="noStrike" kern="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object 4">
            <a:extLst>
              <a:ext uri="{FF2B5EF4-FFF2-40B4-BE49-F238E27FC236}">
                <a16:creationId xmlns:a16="http://schemas.microsoft.com/office/drawing/2014/main" id="{4FA0FAE6-0DE2-A345-0AB4-AE714C17F827}"/>
              </a:ext>
            </a:extLst>
          </p:cNvPr>
          <p:cNvSpPr txBox="1"/>
          <p:nvPr/>
        </p:nvSpPr>
        <p:spPr>
          <a:xfrm>
            <a:off x="328377" y="1276588"/>
            <a:ext cx="5436894" cy="4801956"/>
          </a:xfrm>
          <a:prstGeom prst="rect">
            <a:avLst/>
          </a:prstGeom>
        </p:spPr>
        <p:txBody>
          <a:bodyPr vert="horz" wrap="square" lIns="0" tIns="13335" rIns="0" bIns="0" rtlCol="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US" sz="1600" b="1" i="0" u="none" strike="noStrike" kern="0" cap="none" spc="0" normalizeH="0" baseline="0" noProof="0">
                <a:ln>
                  <a:noFill/>
                </a:ln>
                <a:solidFill>
                  <a:srgbClr val="41B7C8"/>
                </a:solidFill>
                <a:effectLst/>
                <a:uLnTx/>
                <a:uFillTx/>
                <a:latin typeface="Arial"/>
                <a:ea typeface="Arial"/>
                <a:cs typeface="Arial"/>
                <a:sym typeface="Arial"/>
              </a:rPr>
              <a:t>TOWS-WG Meetings</a:t>
            </a:r>
            <a:endParaRPr lang="en-US" sz="1300">
              <a:solidFill>
                <a:srgbClr val="FF0000"/>
              </a:solidFill>
              <a:latin typeface="Calibri"/>
              <a:cs typeface="Calibri"/>
            </a:endParaRPr>
          </a:p>
          <a:p>
            <a:pPr marL="180975" indent="-180975" algn="just">
              <a:spcBef>
                <a:spcPts val="105"/>
              </a:spcBef>
              <a:buFont typeface="Arial MT"/>
              <a:buChar char="•"/>
              <a:tabLst>
                <a:tab pos="354965" algn="l"/>
              </a:tabLst>
              <a:defRPr/>
            </a:pPr>
            <a:r>
              <a:rPr lang="en-US" i="1">
                <a:solidFill>
                  <a:schemeClr val="bg2">
                    <a:lumMod val="50000"/>
                  </a:schemeClr>
                </a:solidFill>
                <a:latin typeface="Calibri"/>
                <a:cs typeface="Calibri"/>
              </a:rPr>
              <a:t>TWO-2024-02-03: </a:t>
            </a:r>
            <a:r>
              <a:rPr lang="en-US">
                <a:solidFill>
                  <a:schemeClr val="tx1"/>
                </a:solidFill>
                <a:latin typeface="Calibri"/>
                <a:cs typeface="Calibri"/>
              </a:rPr>
              <a:t>Organise online webinars for each ICG involving relevant Volcano Observatories and Volcanic Ash Advisory Centers (VAACs). </a:t>
            </a:r>
            <a:r>
              <a:rPr lang="en-US">
                <a:solidFill>
                  <a:srgbClr val="FF0000"/>
                </a:solidFill>
                <a:latin typeface="Calibri"/>
                <a:cs typeface="Calibri"/>
              </a:rPr>
              <a:t>Global webinar conducted on 16 &amp; 23 April 2025. </a:t>
            </a:r>
          </a:p>
          <a:p>
            <a:pPr marL="180975" indent="-180975" algn="just">
              <a:spcBef>
                <a:spcPts val="105"/>
              </a:spcBef>
              <a:buFont typeface="Arial MT"/>
              <a:buChar char="•"/>
              <a:tabLst>
                <a:tab pos="354965" algn="l"/>
              </a:tabLst>
              <a:defRPr/>
            </a:pPr>
            <a:r>
              <a:rPr lang="en-US" i="1">
                <a:solidFill>
                  <a:schemeClr val="bg2">
                    <a:lumMod val="50000"/>
                  </a:schemeClr>
                </a:solidFill>
                <a:latin typeface="Calibri"/>
                <a:cs typeface="Calibri"/>
              </a:rPr>
              <a:t>TWO-2024-02-05: </a:t>
            </a:r>
            <a:r>
              <a:rPr lang="en-US">
                <a:solidFill>
                  <a:schemeClr val="tx1"/>
                </a:solidFill>
                <a:latin typeface="Calibri"/>
                <a:cs typeface="Calibri"/>
              </a:rPr>
              <a:t>Organise in 2024 webinars in coordination with IHO for the NAVAREA operators and back-up METAREA operators to introduce the new service and products for the maritime community, and obtain and advise TSPs of the contact information for their respective NAVAREA and METAREA operators to disseminate the new maritime bulletins. </a:t>
            </a:r>
            <a:r>
              <a:rPr lang="en-US">
                <a:solidFill>
                  <a:srgbClr val="FF0000"/>
                </a:solidFill>
                <a:latin typeface="Calibri"/>
                <a:cs typeface="Calibri"/>
              </a:rPr>
              <a:t>Pre-IOWave25 webinar for NAVAREA coordinators held on 21 October 2025</a:t>
            </a:r>
          </a:p>
          <a:p>
            <a:pPr marL="180975" indent="-180975" algn="just">
              <a:spcBef>
                <a:spcPts val="105"/>
              </a:spcBef>
              <a:buFont typeface="Arial MT"/>
              <a:buChar char="•"/>
              <a:tabLst>
                <a:tab pos="354965" algn="l"/>
              </a:tabLst>
              <a:defRPr/>
            </a:pPr>
            <a:r>
              <a:rPr lang="en-US" i="1">
                <a:solidFill>
                  <a:schemeClr val="bg2">
                    <a:lumMod val="50000"/>
                  </a:schemeClr>
                </a:solidFill>
                <a:latin typeface="Calibri"/>
                <a:cs typeface="Calibri"/>
              </a:rPr>
              <a:t>TWO-2025-02-03: </a:t>
            </a:r>
            <a:r>
              <a:rPr lang="en-US">
                <a:solidFill>
                  <a:schemeClr val="tx1"/>
                </a:solidFill>
                <a:latin typeface="Calibri"/>
                <a:cs typeface="Calibri"/>
              </a:rPr>
              <a:t>Dissemination of the specialized TSP bulletins for the maritime community is tested in CARIBE-EWS, IOTWMS and NEAMTWS by at least one TSP either through the planned communication tests or planned  tsunami exercises. </a:t>
            </a:r>
            <a:r>
              <a:rPr lang="en-US">
                <a:solidFill>
                  <a:srgbClr val="FF0000"/>
                </a:solidFill>
                <a:latin typeface="Calibri"/>
                <a:cs typeface="Calibri"/>
              </a:rPr>
              <a:t>NAVAREA bulletins tested during Exercise IOWave25 on 5 Nov 2025.</a:t>
            </a:r>
          </a:p>
          <a:p>
            <a:pPr marL="180975" indent="-180975" algn="just">
              <a:spcBef>
                <a:spcPts val="105"/>
              </a:spcBef>
              <a:buFont typeface="Arial MT"/>
              <a:buChar char="•"/>
              <a:tabLst>
                <a:tab pos="354965" algn="l"/>
              </a:tabLst>
              <a:defRPr/>
            </a:pPr>
            <a:r>
              <a:rPr lang="en-US" i="1">
                <a:solidFill>
                  <a:schemeClr val="bg2">
                    <a:lumMod val="50000"/>
                  </a:schemeClr>
                </a:solidFill>
                <a:latin typeface="Calibri"/>
                <a:cs typeface="Calibri"/>
              </a:rPr>
              <a:t>TWO-2025-02-04: </a:t>
            </a:r>
            <a:r>
              <a:rPr lang="en-US">
                <a:solidFill>
                  <a:schemeClr val="tx1"/>
                </a:solidFill>
                <a:latin typeface="Calibri"/>
                <a:cs typeface="Calibri"/>
              </a:rPr>
              <a:t>Each ICG to develop SOPs for volcanoes with a tsunamigenic potential within their Earthquake Source Zone (ESZ). </a:t>
            </a:r>
            <a:r>
              <a:rPr lang="en-US">
                <a:solidFill>
                  <a:srgbClr val="FF0000"/>
                </a:solidFill>
                <a:latin typeface="Calibri"/>
                <a:cs typeface="Calibri"/>
              </a:rPr>
              <a:t>SOPs for volcano (and non-seismic) sources developed through IOTWMS WG2, included in IOTWMS Tsunami Service Providers Standard Service Definition Document (Version 5), and tested during Exercise IOWave25.</a:t>
            </a:r>
          </a:p>
          <a:p>
            <a:pPr marL="12700" marR="0" lvl="0" indent="0" algn="just" defTabSz="914400" rtl="0" eaLnBrk="1" fontAlgn="auto" latinLnBrk="0" hangingPunct="1">
              <a:lnSpc>
                <a:spcPct val="100000"/>
              </a:lnSpc>
              <a:spcBef>
                <a:spcPts val="105"/>
              </a:spcBef>
              <a:spcAft>
                <a:spcPts val="0"/>
              </a:spcAft>
              <a:buClr>
                <a:srgbClr val="000000"/>
              </a:buClr>
              <a:buSzTx/>
              <a:buFont typeface="Arial"/>
              <a:buNone/>
              <a:tabLst>
                <a:tab pos="354965" algn="l"/>
              </a:tabLst>
              <a:defRPr/>
            </a:pPr>
            <a:endParaRPr kumimoji="0" lang="en-US" sz="1100" b="0" i="0" u="none" strike="noStrike" kern="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cxnSp>
        <p:nvCxnSpPr>
          <p:cNvPr id="7" name="Straight Connector 6">
            <a:extLst>
              <a:ext uri="{FF2B5EF4-FFF2-40B4-BE49-F238E27FC236}">
                <a16:creationId xmlns:a16="http://schemas.microsoft.com/office/drawing/2014/main" id="{2418A2B1-CCBD-CB5D-F8D5-FD7334B6CFA7}"/>
              </a:ext>
            </a:extLst>
          </p:cNvPr>
          <p:cNvCxnSpPr>
            <a:cxnSpLocks/>
          </p:cNvCxnSpPr>
          <p:nvPr/>
        </p:nvCxnSpPr>
        <p:spPr>
          <a:xfrm>
            <a:off x="5852516" y="1276588"/>
            <a:ext cx="0" cy="4700684"/>
          </a:xfrm>
          <a:prstGeom prst="line">
            <a:avLst/>
          </a:prstGeom>
          <a:effectLst>
            <a:glow rad="63500">
              <a:schemeClr val="accent4">
                <a:satMod val="175000"/>
                <a:alpha val="40000"/>
              </a:schemeClr>
            </a:glo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7996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1027D-F43C-7F92-E8F8-1A9444A348FC}"/>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31DCDB0-588F-8928-B6C4-519A45B3C004}"/>
              </a:ext>
            </a:extLst>
          </p:cNvPr>
          <p:cNvCxnSpPr>
            <a:cxnSpLocks/>
          </p:cNvCxnSpPr>
          <p:nvPr/>
        </p:nvCxnSpPr>
        <p:spPr>
          <a:xfrm>
            <a:off x="4828694" y="1246063"/>
            <a:ext cx="0" cy="2879623"/>
          </a:xfrm>
          <a:prstGeom prst="line">
            <a:avLst/>
          </a:prstGeom>
          <a:effectLst>
            <a:glow rad="63500">
              <a:schemeClr val="accent4">
                <a:satMod val="175000"/>
                <a:alpha val="40000"/>
              </a:schemeClr>
            </a:glow>
          </a:effectLst>
        </p:spPr>
        <p:style>
          <a:lnRef idx="1">
            <a:schemeClr val="accent6"/>
          </a:lnRef>
          <a:fillRef idx="0">
            <a:schemeClr val="accent6"/>
          </a:fillRef>
          <a:effectRef idx="0">
            <a:schemeClr val="accent6"/>
          </a:effectRef>
          <a:fontRef idx="minor">
            <a:schemeClr val="tx1"/>
          </a:fontRef>
        </p:style>
      </p:cxnSp>
      <p:pic>
        <p:nvPicPr>
          <p:cNvPr id="13" name="Picture 2" descr="Image">
            <a:extLst>
              <a:ext uri="{FF2B5EF4-FFF2-40B4-BE49-F238E27FC236}">
                <a16:creationId xmlns:a16="http://schemas.microsoft.com/office/drawing/2014/main" id="{293D94EA-A6A5-70FA-EACA-EAC221FE0B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709" b="10751"/>
          <a:stretch/>
        </p:blipFill>
        <p:spPr bwMode="auto">
          <a:xfrm>
            <a:off x="393145" y="4363235"/>
            <a:ext cx="6076811" cy="2448249"/>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8" name="Google Shape;184;p6">
            <a:extLst>
              <a:ext uri="{FF2B5EF4-FFF2-40B4-BE49-F238E27FC236}">
                <a16:creationId xmlns:a16="http://schemas.microsoft.com/office/drawing/2014/main" id="{3D69EC3F-6D81-D37A-1E79-8988941C9972}"/>
              </a:ext>
            </a:extLst>
          </p:cNvPr>
          <p:cNvSpPr txBox="1"/>
          <p:nvPr/>
        </p:nvSpPr>
        <p:spPr>
          <a:xfrm>
            <a:off x="5075719" y="2122029"/>
            <a:ext cx="2907022" cy="2139512"/>
          </a:xfrm>
          <a:prstGeom prst="rect">
            <a:avLst/>
          </a:prstGeom>
          <a:noFill/>
          <a:ln>
            <a:noFill/>
          </a:ln>
        </p:spPr>
        <p:txBody>
          <a:bodyPr spcFirstLastPara="1" wrap="square" lIns="65000" tIns="65000" rIns="65000" bIns="650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US" sz="1600" b="1" i="0" u="none" strike="noStrike" kern="0" cap="none" spc="0" normalizeH="0" baseline="0" noProof="0">
                <a:ln>
                  <a:noFill/>
                </a:ln>
                <a:solidFill>
                  <a:srgbClr val="41B7C8"/>
                </a:solidFill>
                <a:effectLst/>
                <a:uLnTx/>
                <a:uFillTx/>
                <a:latin typeface="Arial"/>
                <a:ea typeface="Arial"/>
                <a:cs typeface="Arial"/>
                <a:sym typeface="Arial"/>
              </a:rPr>
              <a:t>Upcoming Meetings</a:t>
            </a:r>
          </a:p>
          <a:p>
            <a:pPr marL="180975" indent="-180975" algn="just">
              <a:spcBef>
                <a:spcPts val="105"/>
              </a:spcBef>
              <a:buFont typeface="Arial MT"/>
              <a:buChar char="•"/>
              <a:tabLst>
                <a:tab pos="354965" algn="l"/>
              </a:tabLst>
              <a:defRPr/>
            </a:pPr>
            <a:r>
              <a:rPr lang="en-US">
                <a:solidFill>
                  <a:srgbClr val="FF0000"/>
                </a:solidFill>
                <a:latin typeface="Calibri"/>
                <a:cs typeface="Calibri"/>
              </a:rPr>
              <a:t>Intersessional Meetings of the Working Groups &amp; Task Teams </a:t>
            </a:r>
            <a:r>
              <a:rPr lang="en-US">
                <a:solidFill>
                  <a:schemeClr val="tx1"/>
                </a:solidFill>
                <a:latin typeface="Calibri"/>
                <a:cs typeface="Calibri"/>
              </a:rPr>
              <a:t>(to be confirmed)</a:t>
            </a:r>
          </a:p>
          <a:p>
            <a:pPr marL="180975" indent="-180975" algn="just">
              <a:spcBef>
                <a:spcPts val="105"/>
              </a:spcBef>
              <a:buFont typeface="Arial MT"/>
              <a:buChar char="•"/>
              <a:tabLst>
                <a:tab pos="354965" algn="l"/>
              </a:tabLst>
              <a:defRPr/>
            </a:pPr>
            <a:r>
              <a:rPr lang="en-US">
                <a:solidFill>
                  <a:srgbClr val="FF0000"/>
                </a:solidFill>
                <a:latin typeface="Calibri"/>
                <a:cs typeface="Calibri"/>
              </a:rPr>
              <a:t>20th Meeting of the Steering Group</a:t>
            </a:r>
            <a:r>
              <a:rPr lang="en-US">
                <a:solidFill>
                  <a:schemeClr val="tx1"/>
                </a:solidFill>
                <a:latin typeface="Calibri"/>
                <a:cs typeface="Calibri"/>
              </a:rPr>
              <a:t>, Perth, Australia, 9-11 June 2025</a:t>
            </a:r>
            <a:endParaRPr lang="en-US" b="1">
              <a:solidFill>
                <a:schemeClr val="tx1"/>
              </a:solidFill>
            </a:endParaRPr>
          </a:p>
          <a:p>
            <a:pPr marL="180975" marR="0" lvl="0" indent="-180975" algn="just" defTabSz="914400" rtl="0" eaLnBrk="1" fontAlgn="auto" latinLnBrk="0" hangingPunct="1">
              <a:lnSpc>
                <a:spcPct val="100000"/>
              </a:lnSpc>
              <a:spcBef>
                <a:spcPts val="105"/>
              </a:spcBef>
              <a:spcAft>
                <a:spcPts val="0"/>
              </a:spcAft>
              <a:buClr>
                <a:srgbClr val="000000"/>
              </a:buClr>
              <a:buSzTx/>
              <a:buFont typeface="Arial MT"/>
              <a:buChar char="•"/>
              <a:tabLst>
                <a:tab pos="354965" algn="l"/>
              </a:tabLst>
              <a:defRPr/>
            </a:pPr>
            <a:r>
              <a:rPr kumimoji="0" lang="en-US" b="0" i="0" u="none" strike="noStrike" kern="0" cap="none" spc="0" normalizeH="0" baseline="0" noProof="0">
                <a:ln>
                  <a:noFill/>
                </a:ln>
                <a:solidFill>
                  <a:srgbClr val="FF0000"/>
                </a:solidFill>
                <a:effectLst/>
                <a:uLnTx/>
                <a:uFillTx/>
                <a:latin typeface="Calibri"/>
                <a:cs typeface="Calibri"/>
                <a:sym typeface="Arial"/>
              </a:rPr>
              <a:t>15</a:t>
            </a:r>
            <a:r>
              <a:rPr kumimoji="0" lang="en-US" b="0" i="0" u="none" strike="noStrike" kern="0" cap="none" spc="0" normalizeH="0" baseline="30000" noProof="0">
                <a:ln>
                  <a:noFill/>
                </a:ln>
                <a:solidFill>
                  <a:srgbClr val="FF0000"/>
                </a:solidFill>
                <a:effectLst/>
                <a:uLnTx/>
                <a:uFillTx/>
                <a:latin typeface="Calibri"/>
                <a:cs typeface="Calibri"/>
                <a:sym typeface="Arial"/>
              </a:rPr>
              <a:t>th</a:t>
            </a:r>
            <a:r>
              <a:rPr kumimoji="0" lang="en-US" b="0" i="0" u="none" strike="noStrike" kern="0" cap="none" spc="0" normalizeH="0" baseline="0" noProof="0">
                <a:ln>
                  <a:noFill/>
                </a:ln>
                <a:solidFill>
                  <a:srgbClr val="FF0000"/>
                </a:solidFill>
                <a:effectLst/>
                <a:uLnTx/>
                <a:uFillTx/>
                <a:latin typeface="Calibri"/>
                <a:cs typeface="Calibri"/>
                <a:sym typeface="Arial"/>
              </a:rPr>
              <a:t> Session of the ICG/IOTWMS</a:t>
            </a:r>
            <a:r>
              <a:rPr kumimoji="0" lang="en-US" b="0" i="0" u="none" strike="noStrike" kern="0" cap="none" spc="0" normalizeH="0" baseline="0" noProof="0">
                <a:ln>
                  <a:noFill/>
                </a:ln>
                <a:solidFill>
                  <a:schemeClr val="tx1"/>
                </a:solidFill>
                <a:effectLst/>
                <a:uLnTx/>
                <a:uFillTx/>
                <a:latin typeface="Calibri"/>
                <a:cs typeface="Calibri"/>
                <a:sym typeface="Arial"/>
              </a:rPr>
              <a:t>, Muscat, Oman, 15-19 Nov 2026</a:t>
            </a:r>
            <a:endParaRPr lang="en-US" spc="-1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84;p6">
            <a:extLst>
              <a:ext uri="{FF2B5EF4-FFF2-40B4-BE49-F238E27FC236}">
                <a16:creationId xmlns:a16="http://schemas.microsoft.com/office/drawing/2014/main" id="{9F729020-35FD-A0B0-1812-B0552C88534D}"/>
              </a:ext>
            </a:extLst>
          </p:cNvPr>
          <p:cNvSpPr txBox="1"/>
          <p:nvPr/>
        </p:nvSpPr>
        <p:spPr>
          <a:xfrm>
            <a:off x="393145" y="261766"/>
            <a:ext cx="9676640" cy="623712"/>
          </a:xfrm>
          <a:prstGeom prst="rect">
            <a:avLst/>
          </a:prstGeom>
          <a:noFill/>
          <a:ln>
            <a:noFill/>
          </a:ln>
        </p:spPr>
        <p:txBody>
          <a:bodyPr spcFirstLastPara="1" wrap="square" lIns="65000" tIns="65000" rIns="65000" bIns="65000" anchor="t" anchorCtr="0">
            <a:spAutoFit/>
          </a:bodyPr>
          <a:lstStyle/>
          <a:p>
            <a:pPr>
              <a:buClr>
                <a:srgbClr val="002060"/>
              </a:buClr>
              <a:buSzPts val="2400"/>
              <a:defRPr/>
            </a:pPr>
            <a:r>
              <a:rPr lang="en-US" sz="3200" b="1">
                <a:solidFill>
                  <a:srgbClr val="002060"/>
                </a:solidFill>
              </a:rPr>
              <a:t>Intersessional Meetings &amp; Projects</a:t>
            </a:r>
          </a:p>
        </p:txBody>
      </p:sp>
      <p:cxnSp>
        <p:nvCxnSpPr>
          <p:cNvPr id="10" name="Straight Connector 9">
            <a:extLst>
              <a:ext uri="{FF2B5EF4-FFF2-40B4-BE49-F238E27FC236}">
                <a16:creationId xmlns:a16="http://schemas.microsoft.com/office/drawing/2014/main" id="{C0E64AAE-84CD-4C7E-AE21-8363AC38D518}"/>
              </a:ext>
            </a:extLst>
          </p:cNvPr>
          <p:cNvCxnSpPr>
            <a:cxnSpLocks/>
          </p:cNvCxnSpPr>
          <p:nvPr/>
        </p:nvCxnSpPr>
        <p:spPr>
          <a:xfrm>
            <a:off x="8516203" y="1246063"/>
            <a:ext cx="0" cy="4700684"/>
          </a:xfrm>
          <a:prstGeom prst="line">
            <a:avLst/>
          </a:prstGeom>
          <a:effectLst>
            <a:glow rad="63500">
              <a:schemeClr val="accent4">
                <a:satMod val="175000"/>
                <a:alpha val="40000"/>
              </a:schemeClr>
            </a:glow>
          </a:effectLst>
        </p:spPr>
        <p:style>
          <a:lnRef idx="1">
            <a:schemeClr val="accent6"/>
          </a:lnRef>
          <a:fillRef idx="0">
            <a:schemeClr val="accent6"/>
          </a:fillRef>
          <a:effectRef idx="0">
            <a:schemeClr val="accent6"/>
          </a:effectRef>
          <a:fontRef idx="minor">
            <a:schemeClr val="tx1"/>
          </a:fontRef>
        </p:style>
      </p:cxnSp>
      <p:sp>
        <p:nvSpPr>
          <p:cNvPr id="22" name="object 4">
            <a:extLst>
              <a:ext uri="{FF2B5EF4-FFF2-40B4-BE49-F238E27FC236}">
                <a16:creationId xmlns:a16="http://schemas.microsoft.com/office/drawing/2014/main" id="{C0639FFD-9632-387A-E279-E48EBB0DB5CB}"/>
              </a:ext>
            </a:extLst>
          </p:cNvPr>
          <p:cNvSpPr txBox="1"/>
          <p:nvPr/>
        </p:nvSpPr>
        <p:spPr>
          <a:xfrm>
            <a:off x="8658209" y="1518366"/>
            <a:ext cx="3194972" cy="4809650"/>
          </a:xfrm>
          <a:prstGeom prst="rect">
            <a:avLst/>
          </a:prstGeom>
        </p:spPr>
        <p:txBody>
          <a:bodyPr vert="horz" wrap="square" lIns="0" tIns="13335" rIns="0" bIns="0" rtlCol="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US" sz="1600" b="1" i="0" u="none" strike="noStrike" kern="0" cap="none" spc="0" normalizeH="0" baseline="0" noProof="0">
                <a:ln>
                  <a:noFill/>
                </a:ln>
                <a:solidFill>
                  <a:srgbClr val="41B7C8"/>
                </a:solidFill>
                <a:effectLst/>
                <a:uLnTx/>
                <a:uFillTx/>
                <a:latin typeface="Arial"/>
                <a:ea typeface="Arial"/>
                <a:cs typeface="Arial"/>
                <a:sym typeface="Arial"/>
              </a:rPr>
              <a:t>Funded Projects</a:t>
            </a:r>
            <a:endParaRPr lang="en-US">
              <a:solidFill>
                <a:srgbClr val="FF0000"/>
              </a:solidFill>
              <a:latin typeface="Calibri"/>
              <a:cs typeface="Calibri"/>
            </a:endParaRPr>
          </a:p>
          <a:p>
            <a:pPr marL="180975" indent="-180975" algn="just">
              <a:spcBef>
                <a:spcPts val="105"/>
              </a:spcBef>
              <a:buFont typeface="Arial MT"/>
              <a:buChar char="•"/>
              <a:tabLst>
                <a:tab pos="354965" algn="l"/>
              </a:tabLst>
              <a:defRPr/>
            </a:pPr>
            <a:r>
              <a:rPr lang="en-US">
                <a:solidFill>
                  <a:srgbClr val="FF0000"/>
                </a:solidFill>
                <a:latin typeface="Calibri"/>
                <a:cs typeface="Calibri"/>
              </a:rPr>
              <a:t>Flanders UNESCO Science Trust Fund (FUST) </a:t>
            </a:r>
            <a:r>
              <a:rPr lang="en-US">
                <a:latin typeface="Calibri"/>
                <a:cs typeface="Calibri"/>
              </a:rPr>
              <a:t>project on  </a:t>
            </a:r>
            <a:r>
              <a:rPr lang="en-IN">
                <a:solidFill>
                  <a:srgbClr val="FF0000"/>
                </a:solidFill>
                <a:latin typeface="Calibri"/>
                <a:cs typeface="Calibri"/>
              </a:rPr>
              <a:t>Strengthening Community Resilience to ocean hazards through implementation of TRRP in SIDS and Africa</a:t>
            </a:r>
            <a:r>
              <a:rPr lang="en-IN">
                <a:latin typeface="Calibri"/>
                <a:cs typeface="Calibri"/>
              </a:rPr>
              <a:t> </a:t>
            </a:r>
            <a:r>
              <a:rPr lang="en-IN" sz="1300">
                <a:latin typeface="Calibri"/>
                <a:cs typeface="Calibri"/>
              </a:rPr>
              <a:t>(Madagascar &amp; Seychelles)</a:t>
            </a:r>
            <a:endParaRPr lang="en-US" sz="1300">
              <a:latin typeface="Calibri"/>
              <a:cs typeface="Calibri"/>
            </a:endParaRPr>
          </a:p>
          <a:p>
            <a:pPr marL="180975" indent="-180975" algn="just">
              <a:spcBef>
                <a:spcPts val="105"/>
              </a:spcBef>
              <a:buFont typeface="Arial MT"/>
              <a:buChar char="•"/>
              <a:tabLst>
                <a:tab pos="354965" algn="l"/>
              </a:tabLst>
              <a:defRPr/>
            </a:pPr>
            <a:r>
              <a:rPr lang="en-US">
                <a:solidFill>
                  <a:srgbClr val="FF0000"/>
                </a:solidFill>
                <a:latin typeface="Calibri"/>
                <a:cs typeface="Calibri"/>
              </a:rPr>
              <a:t>Phase 3 UNESCAP Project on Strengthening Tsunami Warning in the North-West Indian Ocean through Regional Cooperation </a:t>
            </a:r>
            <a:r>
              <a:rPr lang="en-US" sz="1300">
                <a:latin typeface="Calibri"/>
                <a:cs typeface="Calibri"/>
              </a:rPr>
              <a:t>(India, Iran, Maldives, Pakistan, Sri Lanka + Oman, UAE)</a:t>
            </a:r>
          </a:p>
          <a:p>
            <a:pPr marL="180975" indent="-180975" algn="just">
              <a:spcBef>
                <a:spcPts val="105"/>
              </a:spcBef>
              <a:buFont typeface="Arial MT"/>
              <a:buChar char="•"/>
              <a:tabLst>
                <a:tab pos="354965" algn="l"/>
              </a:tabLst>
              <a:defRPr/>
            </a:pPr>
            <a:endParaRPr lang="en-US" sz="1300">
              <a:latin typeface="Calibri"/>
              <a:cs typeface="Calibri"/>
            </a:endParaRPr>
          </a:p>
          <a:p>
            <a:pPr algn="just">
              <a:spcBef>
                <a:spcPts val="105"/>
              </a:spcBef>
              <a:tabLst>
                <a:tab pos="354965" algn="l"/>
              </a:tabLst>
              <a:defRPr/>
            </a:pPr>
            <a:r>
              <a:rPr lang="en-US" b="1">
                <a:solidFill>
                  <a:srgbClr val="41B7C8"/>
                </a:solidFill>
              </a:rPr>
              <a:t>Project Proposals</a:t>
            </a:r>
            <a:endParaRPr lang="en-US">
              <a:solidFill>
                <a:srgbClr val="FF0000"/>
              </a:solidFill>
              <a:latin typeface="Calibri"/>
              <a:cs typeface="Calibri"/>
            </a:endParaRPr>
          </a:p>
          <a:p>
            <a:pPr marL="180975" indent="-180975" algn="just">
              <a:spcBef>
                <a:spcPts val="105"/>
              </a:spcBef>
              <a:buFont typeface="Arial MT"/>
              <a:buChar char="•"/>
              <a:tabLst>
                <a:tab pos="354965" algn="l"/>
              </a:tabLst>
              <a:defRPr/>
            </a:pPr>
            <a:r>
              <a:rPr lang="en-US">
                <a:solidFill>
                  <a:srgbClr val="FF0000"/>
                </a:solidFill>
                <a:latin typeface="Calibri"/>
                <a:cs typeface="Calibri"/>
              </a:rPr>
              <a:t>FUST Phase 2 </a:t>
            </a:r>
            <a:r>
              <a:rPr lang="en-US">
                <a:solidFill>
                  <a:schemeClr val="tx1"/>
                </a:solidFill>
                <a:latin typeface="Calibri"/>
                <a:cs typeface="Calibri"/>
              </a:rPr>
              <a:t>project on Integrated Sea-Level Warning and Resilience Network (ISL‑WARN)</a:t>
            </a:r>
            <a:endParaRPr lang="en-US">
              <a:solidFill>
                <a:srgbClr val="FF0000"/>
              </a:solidFill>
              <a:latin typeface="Calibri"/>
              <a:cs typeface="Calibri"/>
            </a:endParaRPr>
          </a:p>
          <a:p>
            <a:pPr marL="180975" indent="-180975" algn="just">
              <a:spcBef>
                <a:spcPts val="105"/>
              </a:spcBef>
              <a:buFont typeface="Arial MT"/>
              <a:buChar char="•"/>
              <a:tabLst>
                <a:tab pos="354965" algn="l"/>
              </a:tabLst>
              <a:defRPr/>
            </a:pPr>
            <a:r>
              <a:rPr lang="en-US">
                <a:solidFill>
                  <a:srgbClr val="FF0000"/>
                </a:solidFill>
                <a:latin typeface="Calibri"/>
                <a:cs typeface="Calibri"/>
              </a:rPr>
              <a:t>ESCAP w/ GMT </a:t>
            </a:r>
            <a:r>
              <a:rPr lang="en-US">
                <a:solidFill>
                  <a:schemeClr val="tx1"/>
                </a:solidFill>
                <a:latin typeface="Calibri"/>
                <a:cs typeface="Calibri"/>
              </a:rPr>
              <a:t>project on Building Capacities for Next‑Generation Tsunami and Coastal Multi‑Hazard Warning Systems in the Pacific and Indian Oceans</a:t>
            </a:r>
            <a:r>
              <a:rPr lang="en-US">
                <a:solidFill>
                  <a:schemeClr val="tx1"/>
                </a:solidFill>
                <a:highlight>
                  <a:srgbClr val="FFFF00"/>
                </a:highlight>
                <a:latin typeface="Calibri"/>
                <a:cs typeface="Calibri"/>
              </a:rPr>
              <a:t>.</a:t>
            </a:r>
            <a:endParaRPr lang="en-US">
              <a:solidFill>
                <a:srgbClr val="FF0000"/>
              </a:solidFill>
              <a:highlight>
                <a:srgbClr val="FFFF00"/>
              </a:highlight>
              <a:latin typeface="Calibri"/>
              <a:cs typeface="Calibri"/>
            </a:endParaRPr>
          </a:p>
          <a:p>
            <a:pPr marL="12700" algn="just">
              <a:spcBef>
                <a:spcPts val="105"/>
              </a:spcBef>
              <a:buClrTx/>
              <a:tabLst>
                <a:tab pos="354965" algn="l"/>
              </a:tabLst>
              <a:defRPr/>
            </a:pPr>
            <a:endParaRPr lang="en-US" spc="-10">
              <a:latin typeface="Calibri" panose="020F0502020204030204" pitchFamily="34" charset="0"/>
              <a:ea typeface="Calibri" panose="020F0502020204030204" pitchFamily="34" charset="0"/>
              <a:cs typeface="Calibri" panose="020F0502020204030204" pitchFamily="34" charset="0"/>
            </a:endParaRPr>
          </a:p>
          <a:p>
            <a:pPr marL="12700" marR="0" lvl="0" indent="0" algn="just" defTabSz="914400" rtl="0" eaLnBrk="1" fontAlgn="auto" latinLnBrk="0" hangingPunct="1">
              <a:lnSpc>
                <a:spcPct val="100000"/>
              </a:lnSpc>
              <a:spcBef>
                <a:spcPts val="105"/>
              </a:spcBef>
              <a:spcAft>
                <a:spcPts val="0"/>
              </a:spcAft>
              <a:buClr>
                <a:srgbClr val="000000"/>
              </a:buClr>
              <a:buSzTx/>
              <a:buFont typeface="Arial"/>
              <a:buNone/>
              <a:tabLst>
                <a:tab pos="354965" algn="l"/>
              </a:tabLst>
              <a:defRPr/>
            </a:pPr>
            <a:endParaRPr kumimoji="0" lang="en-US" sz="1100" b="0" i="0" u="none" strike="noStrike" kern="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object 4">
            <a:extLst>
              <a:ext uri="{FF2B5EF4-FFF2-40B4-BE49-F238E27FC236}">
                <a16:creationId xmlns:a16="http://schemas.microsoft.com/office/drawing/2014/main" id="{4AEE263D-41E9-5BCB-E418-96825A46599D}"/>
              </a:ext>
            </a:extLst>
          </p:cNvPr>
          <p:cNvSpPr txBox="1"/>
          <p:nvPr/>
        </p:nvSpPr>
        <p:spPr>
          <a:xfrm>
            <a:off x="272143" y="1390760"/>
            <a:ext cx="4103913" cy="2888611"/>
          </a:xfrm>
          <a:prstGeom prst="rect">
            <a:avLst/>
          </a:prstGeom>
        </p:spPr>
        <p:txBody>
          <a:bodyPr vert="horz" wrap="square" lIns="0" tIns="13335" rIns="0" bIns="0" rtlCol="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Arial"/>
              <a:buNone/>
              <a:tabLst/>
              <a:defRPr/>
            </a:pPr>
            <a:r>
              <a:rPr kumimoji="0" lang="en-US" sz="1600" b="1" i="0" u="none" strike="noStrike" kern="0" cap="none" spc="0" normalizeH="0" baseline="0" noProof="0">
                <a:ln>
                  <a:noFill/>
                </a:ln>
                <a:solidFill>
                  <a:srgbClr val="41B7C8"/>
                </a:solidFill>
                <a:effectLst/>
                <a:uLnTx/>
                <a:uFillTx/>
                <a:latin typeface="Arial"/>
                <a:ea typeface="Arial"/>
                <a:cs typeface="Arial"/>
                <a:sym typeface="Arial"/>
              </a:rPr>
              <a:t>Intersessional Meetings</a:t>
            </a:r>
            <a:endParaRPr lang="en-US" sz="1300">
              <a:solidFill>
                <a:srgbClr val="FF0000"/>
              </a:solidFill>
              <a:latin typeface="Calibri"/>
              <a:cs typeface="Calibri"/>
            </a:endParaRPr>
          </a:p>
          <a:p>
            <a:pPr marL="180975" indent="-180975" algn="just">
              <a:spcBef>
                <a:spcPts val="105"/>
              </a:spcBef>
              <a:buFont typeface="Arial MT"/>
              <a:buChar char="•"/>
              <a:tabLst>
                <a:tab pos="354965" algn="l"/>
              </a:tabLst>
              <a:defRPr/>
            </a:pPr>
            <a:r>
              <a:rPr lang="en-US">
                <a:solidFill>
                  <a:srgbClr val="FF0000"/>
                </a:solidFill>
                <a:latin typeface="Calibri"/>
                <a:cs typeface="Calibri"/>
              </a:rPr>
              <a:t>Working Group 1</a:t>
            </a:r>
            <a:r>
              <a:rPr lang="en-US">
                <a:solidFill>
                  <a:schemeClr val="tx1"/>
                </a:solidFill>
                <a:latin typeface="Calibri"/>
                <a:cs typeface="Calibri"/>
              </a:rPr>
              <a:t> on Tsunami Risk Community Awareness &amp; Preparedness, 23 July 2025</a:t>
            </a:r>
          </a:p>
          <a:p>
            <a:pPr marL="180975" indent="-180975" algn="just">
              <a:spcBef>
                <a:spcPts val="105"/>
              </a:spcBef>
              <a:buFont typeface="Arial MT"/>
              <a:buChar char="•"/>
              <a:tabLst>
                <a:tab pos="354965" algn="l"/>
              </a:tabLst>
              <a:defRPr/>
            </a:pPr>
            <a:r>
              <a:rPr lang="en-US">
                <a:solidFill>
                  <a:srgbClr val="FF0000"/>
                </a:solidFill>
                <a:latin typeface="Calibri"/>
                <a:cs typeface="Calibri"/>
              </a:rPr>
              <a:t>19</a:t>
            </a:r>
            <a:r>
              <a:rPr lang="en-US" baseline="30000">
                <a:solidFill>
                  <a:srgbClr val="FF0000"/>
                </a:solidFill>
                <a:latin typeface="Calibri"/>
                <a:cs typeface="Calibri"/>
              </a:rPr>
              <a:t>th</a:t>
            </a:r>
            <a:r>
              <a:rPr lang="en-US">
                <a:solidFill>
                  <a:srgbClr val="FF0000"/>
                </a:solidFill>
                <a:latin typeface="Calibri"/>
                <a:cs typeface="Calibri"/>
              </a:rPr>
              <a:t> Meeting of the Steering Group</a:t>
            </a:r>
            <a:r>
              <a:rPr lang="en-US">
                <a:solidFill>
                  <a:schemeClr val="tx1"/>
                </a:solidFill>
                <a:latin typeface="Calibri"/>
                <a:cs typeface="Calibri"/>
              </a:rPr>
              <a:t>, Jakarta, Indonesia, 17-19 June 2025</a:t>
            </a:r>
          </a:p>
          <a:p>
            <a:pPr marL="180975" indent="-180975" algn="just">
              <a:spcBef>
                <a:spcPts val="105"/>
              </a:spcBef>
              <a:buFont typeface="Arial MT"/>
              <a:buChar char="•"/>
              <a:tabLst>
                <a:tab pos="354965" algn="l"/>
              </a:tabLst>
              <a:defRPr/>
            </a:pPr>
            <a:r>
              <a:rPr lang="en-US">
                <a:solidFill>
                  <a:srgbClr val="FF0000"/>
                </a:solidFill>
                <a:latin typeface="Calibri"/>
                <a:cs typeface="Calibri"/>
              </a:rPr>
              <a:t>Working Group 2 </a:t>
            </a:r>
            <a:r>
              <a:rPr lang="en-US">
                <a:solidFill>
                  <a:schemeClr val="tx1"/>
                </a:solidFill>
                <a:latin typeface="Calibri"/>
                <a:cs typeface="Calibri"/>
              </a:rPr>
              <a:t>on Tsunami Detection, Warning and Dissemination, 25 Aug 2025</a:t>
            </a:r>
          </a:p>
          <a:p>
            <a:pPr marL="180975" indent="-180975" algn="just">
              <a:spcBef>
                <a:spcPts val="105"/>
              </a:spcBef>
              <a:buFont typeface="Arial MT"/>
              <a:buChar char="•"/>
              <a:tabLst>
                <a:tab pos="354965" algn="l"/>
              </a:tabLst>
              <a:defRPr/>
            </a:pPr>
            <a:r>
              <a:rPr lang="en-US">
                <a:solidFill>
                  <a:srgbClr val="FF0000"/>
                </a:solidFill>
                <a:latin typeface="Calibri"/>
                <a:cs typeface="Calibri"/>
              </a:rPr>
              <a:t>Working Group 3 </a:t>
            </a:r>
            <a:r>
              <a:rPr lang="en-US">
                <a:solidFill>
                  <a:schemeClr val="tx1"/>
                </a:solidFill>
                <a:latin typeface="Calibri"/>
                <a:cs typeface="Calibri"/>
              </a:rPr>
              <a:t>on Tsunami Ready Implementation, 15 Oct 2025</a:t>
            </a:r>
          </a:p>
          <a:p>
            <a:pPr marL="180975" indent="-180975" algn="just">
              <a:spcBef>
                <a:spcPts val="105"/>
              </a:spcBef>
              <a:buFont typeface="Arial MT"/>
              <a:buChar char="•"/>
              <a:tabLst>
                <a:tab pos="354965" algn="l"/>
              </a:tabLst>
              <a:defRPr/>
            </a:pPr>
            <a:r>
              <a:rPr lang="en-US">
                <a:solidFill>
                  <a:schemeClr val="tx1"/>
                </a:solidFill>
                <a:latin typeface="Calibri"/>
                <a:cs typeface="Calibri"/>
              </a:rPr>
              <a:t>Subregional </a:t>
            </a:r>
            <a:r>
              <a:rPr lang="en-US">
                <a:solidFill>
                  <a:srgbClr val="FF0000"/>
                </a:solidFill>
                <a:latin typeface="Calibri"/>
                <a:cs typeface="Calibri"/>
              </a:rPr>
              <a:t>Working Group for the North- West Indian Ocean</a:t>
            </a:r>
            <a:r>
              <a:rPr lang="en-US">
                <a:solidFill>
                  <a:schemeClr val="tx1"/>
                </a:solidFill>
                <a:latin typeface="Calibri"/>
                <a:cs typeface="Calibri"/>
              </a:rPr>
              <a:t>, 8 Oct 2025</a:t>
            </a:r>
          </a:p>
          <a:p>
            <a:pPr marL="180975" indent="-180975" algn="just">
              <a:spcBef>
                <a:spcPts val="105"/>
              </a:spcBef>
              <a:buFont typeface="Arial MT"/>
              <a:buChar char="•"/>
              <a:tabLst>
                <a:tab pos="354965" algn="l"/>
              </a:tabLst>
              <a:defRPr/>
            </a:pPr>
            <a:r>
              <a:rPr lang="en-US">
                <a:solidFill>
                  <a:srgbClr val="FF0000"/>
                </a:solidFill>
                <a:latin typeface="Calibri"/>
                <a:cs typeface="Calibri"/>
              </a:rPr>
              <a:t>Task Team on Exercise IOWave25</a:t>
            </a:r>
            <a:r>
              <a:rPr lang="en-US">
                <a:solidFill>
                  <a:schemeClr val="tx1"/>
                </a:solidFill>
                <a:latin typeface="Calibri"/>
                <a:cs typeface="Calibri"/>
              </a:rPr>
              <a:t>, 30 April 2025</a:t>
            </a:r>
          </a:p>
          <a:p>
            <a:pPr marL="12700" marR="0" lvl="0" indent="0" algn="just" defTabSz="914400" rtl="0" eaLnBrk="1" fontAlgn="auto" latinLnBrk="0" hangingPunct="1">
              <a:lnSpc>
                <a:spcPct val="100000"/>
              </a:lnSpc>
              <a:spcBef>
                <a:spcPts val="105"/>
              </a:spcBef>
              <a:spcAft>
                <a:spcPts val="0"/>
              </a:spcAft>
              <a:buClr>
                <a:srgbClr val="000000"/>
              </a:buClr>
              <a:buSzTx/>
              <a:buFont typeface="Arial"/>
              <a:buNone/>
              <a:tabLst>
                <a:tab pos="354965" algn="l"/>
              </a:tabLst>
              <a:defRPr/>
            </a:pPr>
            <a:endParaRPr kumimoji="0" lang="en-US" sz="1100" b="0" i="0" u="none" strike="noStrike" kern="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C563B706-F75B-2580-291A-F00BA941CD6C}"/>
              </a:ext>
            </a:extLst>
          </p:cNvPr>
          <p:cNvSpPr txBox="1"/>
          <p:nvPr/>
        </p:nvSpPr>
        <p:spPr>
          <a:xfrm>
            <a:off x="6535391" y="4764121"/>
            <a:ext cx="1773372" cy="1169551"/>
          </a:xfrm>
          <a:prstGeom prst="rect">
            <a:avLst/>
          </a:prstGeom>
          <a:noFill/>
        </p:spPr>
        <p:txBody>
          <a:bodyPr wrap="square" rtlCol="0">
            <a:spAutoFit/>
          </a:bodyPr>
          <a:lstStyle/>
          <a:p>
            <a:r>
              <a:rPr lang="en-US" i="1"/>
              <a:t>Participants at the 19</a:t>
            </a:r>
            <a:r>
              <a:rPr lang="en-US" i="1" baseline="30000"/>
              <a:t>th</a:t>
            </a:r>
            <a:r>
              <a:rPr lang="en-US" i="1"/>
              <a:t> Meeting of the Steering Group, Jakarta, Indonesia, 17-19 June 2025</a:t>
            </a:r>
            <a:endParaRPr lang="en-AU" i="1"/>
          </a:p>
        </p:txBody>
      </p:sp>
      <p:sp>
        <p:nvSpPr>
          <p:cNvPr id="7" name="Google Shape;184;p6">
            <a:extLst>
              <a:ext uri="{FF2B5EF4-FFF2-40B4-BE49-F238E27FC236}">
                <a16:creationId xmlns:a16="http://schemas.microsoft.com/office/drawing/2014/main" id="{3D589299-C3E6-358D-799E-C7E0D9748FD0}"/>
              </a:ext>
            </a:extLst>
          </p:cNvPr>
          <p:cNvSpPr txBox="1"/>
          <p:nvPr/>
        </p:nvSpPr>
        <p:spPr>
          <a:xfrm>
            <a:off x="5055927" y="1043353"/>
            <a:ext cx="3253385" cy="1154627"/>
          </a:xfrm>
          <a:prstGeom prst="rect">
            <a:avLst/>
          </a:prstGeom>
          <a:noFill/>
          <a:ln>
            <a:noFill/>
          </a:ln>
        </p:spPr>
        <p:txBody>
          <a:bodyPr spcFirstLastPara="1" wrap="square" lIns="65000" tIns="65000" rIns="65000" bIns="65000" anchor="t" anchorCtr="0">
            <a:spAutoFit/>
          </a:bodyPr>
          <a:lstStyle/>
          <a:p>
            <a:pPr>
              <a:buClr>
                <a:srgbClr val="002060"/>
              </a:buClr>
              <a:buSzPts val="2400"/>
              <a:defRPr/>
            </a:pPr>
            <a:r>
              <a:rPr lang="en-US" b="1" dirty="0">
                <a:solidFill>
                  <a:srgbClr val="41B7C8"/>
                </a:solidFill>
              </a:rPr>
              <a:t>Conferences </a:t>
            </a:r>
            <a:endParaRPr kumimoji="0" lang="en-US" b="1" i="0" u="none" strike="noStrike" kern="0" cap="none" spc="0" normalizeH="0" baseline="0" noProof="0" dirty="0">
              <a:ln>
                <a:noFill/>
              </a:ln>
              <a:solidFill>
                <a:srgbClr val="41B7C8"/>
              </a:solidFill>
              <a:effectLst/>
              <a:uLnTx/>
              <a:uFillTx/>
              <a:latin typeface="Arial"/>
              <a:ea typeface="Arial"/>
              <a:cs typeface="Arial"/>
              <a:sym typeface="Arial"/>
            </a:endParaRPr>
          </a:p>
          <a:p>
            <a:pPr marL="180975" indent="-180975" algn="just">
              <a:spcBef>
                <a:spcPts val="105"/>
              </a:spcBef>
              <a:buFont typeface="Arial MT"/>
              <a:buChar char="•"/>
              <a:tabLst>
                <a:tab pos="354965" algn="l"/>
              </a:tabLst>
              <a:defRPr/>
            </a:pPr>
            <a:r>
              <a:rPr lang="en-US" sz="1200" dirty="0">
                <a:solidFill>
                  <a:srgbClr val="FF0000"/>
                </a:solidFill>
                <a:latin typeface="Calibri"/>
                <a:cs typeface="Calibri"/>
              </a:rPr>
              <a:t>ITS-2025, 12-14 Nov 2025, Hyderabad, India</a:t>
            </a:r>
          </a:p>
          <a:p>
            <a:pPr marL="180975" indent="-180975" algn="just">
              <a:spcBef>
                <a:spcPts val="105"/>
              </a:spcBef>
              <a:buFont typeface="Arial MT"/>
              <a:buChar char="•"/>
              <a:tabLst>
                <a:tab pos="354965" algn="l"/>
              </a:tabLst>
              <a:defRPr/>
            </a:pPr>
            <a:r>
              <a:rPr lang="en-US" sz="1200" dirty="0">
                <a:solidFill>
                  <a:srgbClr val="FF0000"/>
                </a:solidFill>
                <a:latin typeface="Calibri"/>
                <a:cs typeface="Calibri"/>
              </a:rPr>
              <a:t>ODTP Conference, 10-11 Nov 2025, Hyderabad, India </a:t>
            </a:r>
          </a:p>
          <a:p>
            <a:pPr marL="180975" indent="-180975" algn="just">
              <a:spcBef>
                <a:spcPts val="105"/>
              </a:spcBef>
              <a:buFont typeface="Arial MT"/>
              <a:buChar char="•"/>
              <a:tabLst>
                <a:tab pos="354965" algn="l"/>
              </a:tabLst>
              <a:defRPr/>
            </a:pPr>
            <a:r>
              <a:rPr lang="en-US" sz="1200" dirty="0">
                <a:solidFill>
                  <a:srgbClr val="FF0000"/>
                </a:solidFill>
                <a:latin typeface="Calibri"/>
                <a:cs typeface="Calibri"/>
              </a:rPr>
              <a:t>PCTWIN, 08-11 April 2025, Kochi, India </a:t>
            </a:r>
          </a:p>
        </p:txBody>
      </p:sp>
    </p:spTree>
    <p:extLst>
      <p:ext uri="{BB962C8B-B14F-4D97-AF65-F5344CB8AC3E}">
        <p14:creationId xmlns:p14="http://schemas.microsoft.com/office/powerpoint/2010/main" val="583878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65CD9-D400-CECD-15B4-D6D4E24C6E2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0030C39-8CAD-E3AA-4BD6-B3802F82C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137" y="5122391"/>
            <a:ext cx="2885278" cy="1696822"/>
          </a:xfrm>
          <a:prstGeom prst="rect">
            <a:avLst/>
          </a:prstGeom>
          <a:ln>
            <a:solidFill>
              <a:schemeClr val="tx1"/>
            </a:solidFill>
          </a:ln>
        </p:spPr>
      </p:pic>
      <p:pic>
        <p:nvPicPr>
          <p:cNvPr id="8" name="Picture 7">
            <a:extLst>
              <a:ext uri="{FF2B5EF4-FFF2-40B4-BE49-F238E27FC236}">
                <a16:creationId xmlns:a16="http://schemas.microsoft.com/office/drawing/2014/main" id="{B84AF4F8-CFF3-D68F-25FC-7FA965C12384}"/>
              </a:ext>
            </a:extLst>
          </p:cNvPr>
          <p:cNvPicPr>
            <a:picLocks noChangeAspect="1"/>
          </p:cNvPicPr>
          <p:nvPr/>
        </p:nvPicPr>
        <p:blipFill>
          <a:blip r:embed="rId3">
            <a:extLst>
              <a:ext uri="{28A0092B-C50C-407E-A947-70E740481C1C}">
                <a14:useLocalDpi xmlns:a14="http://schemas.microsoft.com/office/drawing/2010/main" val="0"/>
              </a:ext>
            </a:extLst>
          </a:blip>
          <a:srcRect l="6852" t="26667" b="23276"/>
          <a:stretch>
            <a:fillRect/>
          </a:stretch>
        </p:blipFill>
        <p:spPr>
          <a:xfrm>
            <a:off x="-19545" y="5122391"/>
            <a:ext cx="3971366" cy="1669737"/>
          </a:xfrm>
          <a:prstGeom prst="rect">
            <a:avLst/>
          </a:prstGeom>
          <a:ln>
            <a:solidFill>
              <a:schemeClr val="tx1"/>
            </a:solidFill>
          </a:ln>
        </p:spPr>
      </p:pic>
      <p:sp>
        <p:nvSpPr>
          <p:cNvPr id="23" name="Google Shape;184;p6">
            <a:extLst>
              <a:ext uri="{FF2B5EF4-FFF2-40B4-BE49-F238E27FC236}">
                <a16:creationId xmlns:a16="http://schemas.microsoft.com/office/drawing/2014/main" id="{5F3D626F-F713-54C8-65F9-92F29C83446A}"/>
              </a:ext>
            </a:extLst>
          </p:cNvPr>
          <p:cNvSpPr txBox="1"/>
          <p:nvPr/>
        </p:nvSpPr>
        <p:spPr>
          <a:xfrm>
            <a:off x="250371" y="224605"/>
            <a:ext cx="10584206" cy="562157"/>
          </a:xfrm>
          <a:prstGeom prst="rect">
            <a:avLst/>
          </a:prstGeom>
          <a:noFill/>
          <a:ln>
            <a:noFill/>
          </a:ln>
        </p:spPr>
        <p:txBody>
          <a:bodyPr spcFirstLastPara="1" wrap="square" lIns="65000" tIns="65000" rIns="65000" bIns="65000" anchor="t" anchorCtr="0">
            <a:spAutoFit/>
          </a:bodyPr>
          <a:lstStyle>
            <a:defPPr marR="0" lvl="0" algn="l" rtl="0">
              <a:lnSpc>
                <a:spcPct val="100000"/>
              </a:lnSpc>
              <a:spcBef>
                <a:spcPts val="0"/>
              </a:spcBef>
              <a:spcAft>
                <a:spcPts val="0"/>
              </a:spcAft>
            </a:defPPr>
            <a:lvl1pPr marL="0" indent="0">
              <a:buClr>
                <a:srgbClr val="002060"/>
              </a:buClr>
              <a:buSzPts val="2400"/>
              <a:buNone/>
              <a:defRPr sz="2800" b="1">
                <a:solidFill>
                  <a:srgbClr val="002060"/>
                </a:solidFill>
              </a:defRPr>
            </a:lvl1pPr>
          </a:lstStyle>
          <a:p>
            <a:r>
              <a:rPr lang="en-US"/>
              <a:t>Capacity Development Activities </a:t>
            </a:r>
            <a:endParaRPr/>
          </a:p>
        </p:txBody>
      </p:sp>
      <p:cxnSp>
        <p:nvCxnSpPr>
          <p:cNvPr id="24" name="Straight Connector 23">
            <a:extLst>
              <a:ext uri="{FF2B5EF4-FFF2-40B4-BE49-F238E27FC236}">
                <a16:creationId xmlns:a16="http://schemas.microsoft.com/office/drawing/2014/main" id="{65E81200-337D-63D1-DC5F-7FB25339F049}"/>
              </a:ext>
            </a:extLst>
          </p:cNvPr>
          <p:cNvCxnSpPr>
            <a:cxnSpLocks/>
          </p:cNvCxnSpPr>
          <p:nvPr/>
        </p:nvCxnSpPr>
        <p:spPr>
          <a:xfrm>
            <a:off x="6462899" y="599715"/>
            <a:ext cx="0" cy="4331514"/>
          </a:xfrm>
          <a:prstGeom prst="line">
            <a:avLst/>
          </a:prstGeom>
          <a:effectLst>
            <a:glow rad="63500">
              <a:schemeClr val="accent4">
                <a:satMod val="175000"/>
                <a:alpha val="40000"/>
              </a:schemeClr>
            </a:glow>
          </a:effectLst>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2E2E96F2-9C4C-752A-66EC-672C65413126}"/>
              </a:ext>
            </a:extLst>
          </p:cNvPr>
          <p:cNvSpPr txBox="1"/>
          <p:nvPr/>
        </p:nvSpPr>
        <p:spPr>
          <a:xfrm>
            <a:off x="6672598" y="1422297"/>
            <a:ext cx="5666184" cy="4271939"/>
          </a:xfrm>
          <a:prstGeom prst="rect">
            <a:avLst/>
          </a:prstGeom>
          <a:noFill/>
        </p:spPr>
        <p:txBody>
          <a:bodyPr wrap="square" rtlCol="0">
            <a:spAutoFit/>
          </a:bodyPr>
          <a:lstStyle/>
          <a:p>
            <a:pPr marR="0" lvl="0" algn="l" defTabSz="914400" rtl="0" eaLnBrk="0" fontAlgn="base" latinLnBrk="0" hangingPunct="0">
              <a:lnSpc>
                <a:spcPct val="100000"/>
              </a:lnSpc>
              <a:spcBef>
                <a:spcPct val="20000"/>
              </a:spcBef>
              <a:spcAft>
                <a:spcPct val="0"/>
              </a:spcAft>
              <a:buClr>
                <a:srgbClr val="000000"/>
              </a:buClr>
              <a:buSzTx/>
              <a:tabLst/>
              <a:defRPr/>
            </a:pPr>
            <a:r>
              <a:rPr lang="en-AU" b="1">
                <a:solidFill>
                  <a:schemeClr val="accent4"/>
                </a:solidFill>
                <a:latin typeface="Calibri" panose="020F0502020204030204" pitchFamily="34" charset="0"/>
                <a:ea typeface="ＭＳ Ｐゴシック" pitchFamily="34" charset="-128"/>
                <a:cs typeface="Calibri" panose="020F0502020204030204" pitchFamily="34" charset="0"/>
              </a:rPr>
              <a:t>Early Warning Chains and SOPs</a:t>
            </a:r>
            <a:endParaRPr kumimoji="0" lang="en-AU" sz="1400" b="1" i="0" u="none" strike="noStrike" kern="0" cap="none" spc="0" normalizeH="0" baseline="0" noProof="0">
              <a:ln>
                <a:noFill/>
              </a:ln>
              <a:solidFill>
                <a:schemeClr val="accent4"/>
              </a:solidFill>
              <a:effectLst/>
              <a:uLnTx/>
              <a:uFillTx/>
              <a:latin typeface="Calibri" panose="020F0502020204030204" pitchFamily="34" charset="0"/>
              <a:ea typeface="ＭＳ Ｐゴシック" pitchFamily="34" charset="-128"/>
              <a:cs typeface="Calibri" panose="020F0502020204030204" pitchFamily="34" charset="0"/>
              <a:sym typeface="Arial"/>
            </a:endParaRPr>
          </a:p>
          <a:p>
            <a:pPr marL="179388" marR="0" lvl="0" indent="-179388" algn="l" defTabSz="914400" rtl="0" eaLnBrk="0" fontAlgn="base" latinLnBrk="0" hangingPunct="0">
              <a:lnSpc>
                <a:spcPct val="100000"/>
              </a:lnSpc>
              <a:spcBef>
                <a:spcPct val="20000"/>
              </a:spcBef>
              <a:spcAft>
                <a:spcPct val="0"/>
              </a:spcAft>
              <a:buClr>
                <a:srgbClr val="000000"/>
              </a:buClr>
              <a:buSzTx/>
              <a:buFont typeface="Wingdings" panose="05000000000000000000" pitchFamily="2" charset="2"/>
              <a:buChar char="Ø"/>
              <a:tabLst/>
              <a:defRPr/>
            </a:pPr>
            <a:r>
              <a:rPr kumimoji="0" lang="en-US" sz="1400" b="0" i="0" u="none" strike="noStrike" kern="0" cap="none" spc="0" normalizeH="0" baseline="0" noProof="0">
                <a:ln>
                  <a:noFill/>
                </a:ln>
                <a:solidFill>
                  <a:srgbClr val="FF0000"/>
                </a:solidFill>
                <a:effectLst/>
                <a:uLnTx/>
                <a:uFillTx/>
                <a:latin typeface="Calibri" panose="020F0502020204030204" pitchFamily="34" charset="0"/>
                <a:ea typeface="ＭＳ Ｐゴシック" pitchFamily="34" charset="-128"/>
                <a:cs typeface="Calibri" panose="020F0502020204030204" pitchFamily="34" charset="0"/>
                <a:sym typeface="Arial"/>
              </a:rPr>
              <a:t>Pre-IOWave 2025 Workshops </a:t>
            </a:r>
            <a:r>
              <a:rPr kumimoji="0" lang="en-US" sz="1400" b="0" i="0" u="none" strike="noStrike" kern="0" cap="none" spc="0" normalizeH="0" baseline="0" noProof="0">
                <a:ln>
                  <a:noFill/>
                </a:ln>
                <a:solidFill>
                  <a:schemeClr val="tx1"/>
                </a:solidFill>
                <a:effectLst/>
                <a:uLnTx/>
                <a:uFillTx/>
                <a:latin typeface="Calibri" panose="020F0502020204030204" pitchFamily="34" charset="0"/>
                <a:ea typeface="ＭＳ Ｐゴシック" pitchFamily="34" charset="-128"/>
                <a:cs typeface="Calibri" panose="020F0502020204030204" pitchFamily="34" charset="0"/>
                <a:sym typeface="Arial"/>
              </a:rPr>
              <a:t>on Standard Operating Procedures for National Tsunami Warning Centres and Disaster Management Organisations</a:t>
            </a:r>
            <a:endParaRPr kumimoji="0" lang="en-US" sz="14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34" charset="-128"/>
              <a:cs typeface="Calibri" panose="020F0502020204030204" pitchFamily="34" charset="0"/>
              <a:sym typeface="Arial"/>
            </a:endParaRPr>
          </a:p>
          <a:p>
            <a:pPr marL="179388" lvl="3" indent="-179388" eaLnBrk="0" fontAlgn="base" hangingPunct="0">
              <a:spcBef>
                <a:spcPct val="20000"/>
              </a:spcBef>
              <a:spcAft>
                <a:spcPct val="0"/>
              </a:spcAft>
              <a:buFont typeface="Courier New" panose="02070309020205020404" pitchFamily="49" charset="0"/>
              <a:buChar char="o"/>
              <a:defRPr/>
            </a:pPr>
            <a:r>
              <a:rPr lang="en-US">
                <a:latin typeface="Calibri" panose="020F0502020204030204" pitchFamily="34" charset="0"/>
                <a:ea typeface="ＭＳ Ｐゴシック" pitchFamily="34" charset="-128"/>
                <a:cs typeface="Calibri" panose="020F0502020204030204" pitchFamily="34" charset="0"/>
              </a:rPr>
              <a:t>Eastern Indian Ocean Member States, 04-06 Aug 2025</a:t>
            </a:r>
          </a:p>
          <a:p>
            <a:pPr marL="179388" marR="0" lvl="3" indent="-179388" algn="l" defTabSz="914400" rtl="0" eaLnBrk="0" fontAlgn="base" latinLnBrk="0" hangingPunct="0">
              <a:lnSpc>
                <a:spcPct val="100000"/>
              </a:lnSpc>
              <a:spcBef>
                <a:spcPct val="20000"/>
              </a:spcBef>
              <a:spcAft>
                <a:spcPct val="0"/>
              </a:spcAft>
              <a:buClr>
                <a:srgbClr val="000000"/>
              </a:buClr>
              <a:buSzTx/>
              <a:buFont typeface="Courier New" panose="02070309020205020404" pitchFamily="49" charset="0"/>
              <a:buChar char="o"/>
              <a:tabLst/>
              <a:defRPr/>
            </a:pPr>
            <a:r>
              <a:rPr kumimoji="0" lang="en-US" sz="14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34" charset="-128"/>
                <a:cs typeface="Calibri" panose="020F0502020204030204" pitchFamily="34" charset="0"/>
                <a:sym typeface="Arial"/>
              </a:rPr>
              <a:t>Western Indian Ocean Member States, 11-13 Aug 2025</a:t>
            </a:r>
          </a:p>
          <a:p>
            <a:pPr marL="179388" marR="0" lvl="3" indent="-179388" algn="l" defTabSz="914400" rtl="0" eaLnBrk="0" fontAlgn="base" latinLnBrk="0" hangingPunct="0">
              <a:lnSpc>
                <a:spcPct val="100000"/>
              </a:lnSpc>
              <a:spcBef>
                <a:spcPct val="20000"/>
              </a:spcBef>
              <a:spcAft>
                <a:spcPct val="0"/>
              </a:spcAft>
              <a:buClr>
                <a:srgbClr val="000000"/>
              </a:buClr>
              <a:buSzTx/>
              <a:buFont typeface="Courier New" panose="02070309020205020404" pitchFamily="49" charset="0"/>
              <a:buChar char="o"/>
              <a:tabLst/>
              <a:defRPr/>
            </a:pPr>
            <a:r>
              <a:rPr kumimoji="0" lang="en-US" sz="14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34" charset="-128"/>
                <a:cs typeface="Calibri" panose="020F0502020204030204" pitchFamily="34" charset="0"/>
                <a:sym typeface="Arial"/>
              </a:rPr>
              <a:t>Online regional workshops and in-person national workshops.</a:t>
            </a:r>
          </a:p>
          <a:p>
            <a:pPr marL="179388" marR="0" lvl="3" indent="-179388" algn="l" defTabSz="914400" rtl="0" eaLnBrk="0" fontAlgn="base" latinLnBrk="0" hangingPunct="0">
              <a:lnSpc>
                <a:spcPct val="100000"/>
              </a:lnSpc>
              <a:spcBef>
                <a:spcPct val="20000"/>
              </a:spcBef>
              <a:spcAft>
                <a:spcPct val="0"/>
              </a:spcAft>
              <a:buClr>
                <a:srgbClr val="000000"/>
              </a:buClr>
              <a:buSzTx/>
              <a:buFont typeface="Courier New" panose="02070309020205020404" pitchFamily="49" charset="0"/>
              <a:buChar char="o"/>
              <a:tabLst/>
              <a:defRPr/>
            </a:pPr>
            <a:r>
              <a:rPr kumimoji="0" lang="en-US" sz="14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34" charset="-128"/>
                <a:cs typeface="Calibri" panose="020F0502020204030204" pitchFamily="34" charset="0"/>
                <a:sym typeface="Arial"/>
              </a:rPr>
              <a:t>Draft booklet on Strengthening Tsunami Warning Chains</a:t>
            </a:r>
          </a:p>
          <a:p>
            <a:pPr lvl="3" eaLnBrk="0" fontAlgn="base" hangingPunct="0">
              <a:spcBef>
                <a:spcPct val="20000"/>
              </a:spcBef>
              <a:spcAft>
                <a:spcPct val="0"/>
              </a:spcAft>
              <a:defRPr/>
            </a:pPr>
            <a:r>
              <a:rPr lang="en-AU" b="1">
                <a:solidFill>
                  <a:schemeClr val="accent4"/>
                </a:solidFill>
                <a:latin typeface="Calibri" panose="020F0502020204030204" pitchFamily="34" charset="0"/>
                <a:ea typeface="ＭＳ Ｐゴシック" pitchFamily="34" charset="-128"/>
                <a:cs typeface="Calibri" panose="020F0502020204030204" pitchFamily="34" charset="0"/>
              </a:rPr>
              <a:t>Tsunami Messages for NAVAREA Coordinators</a:t>
            </a:r>
          </a:p>
          <a:p>
            <a:pPr marL="285750" lvl="3" indent="-285750" eaLnBrk="0" fontAlgn="base" hangingPunct="0">
              <a:spcBef>
                <a:spcPct val="20000"/>
              </a:spcBef>
              <a:spcAft>
                <a:spcPct val="0"/>
              </a:spcAft>
              <a:buFont typeface="Wingdings" panose="05000000000000000000" pitchFamily="2" charset="2"/>
              <a:buChar char="Ø"/>
              <a:defRPr/>
            </a:pPr>
            <a:r>
              <a:rPr lang="en-US">
                <a:solidFill>
                  <a:srgbClr val="FF0000"/>
                </a:solidFill>
                <a:latin typeface="Calibri" panose="020F0502020204030204" pitchFamily="34" charset="0"/>
                <a:ea typeface="ＭＳ Ｐゴシック" pitchFamily="34" charset="-128"/>
                <a:cs typeface="Calibri" panose="020F0502020204030204" pitchFamily="34" charset="0"/>
              </a:rPr>
              <a:t>Pre-IOWave25 Webinar for NAVAREA Coordinators</a:t>
            </a:r>
            <a:r>
              <a:rPr lang="en-US">
                <a:solidFill>
                  <a:schemeClr val="tx1"/>
                </a:solidFill>
                <a:latin typeface="Calibri" panose="020F0502020204030204" pitchFamily="34" charset="0"/>
                <a:ea typeface="ＭＳ Ｐゴシック" pitchFamily="34" charset="-128"/>
                <a:cs typeface="Calibri" panose="020F0502020204030204" pitchFamily="34" charset="0"/>
              </a:rPr>
              <a:t> on Strengthening Maritime Tsunami Alerting Mechanism. </a:t>
            </a:r>
            <a:endParaRPr lang="en-AU" b="1">
              <a:solidFill>
                <a:schemeClr val="accent4"/>
              </a:solidFill>
              <a:latin typeface="Calibri" panose="020F0502020204030204" pitchFamily="34" charset="0"/>
              <a:ea typeface="ＭＳ Ｐゴシック" pitchFamily="34" charset="-128"/>
              <a:cs typeface="Calibri" panose="020F0502020204030204" pitchFamily="34" charset="0"/>
            </a:endParaRPr>
          </a:p>
          <a:p>
            <a:pPr lvl="3" eaLnBrk="0" fontAlgn="base" hangingPunct="0">
              <a:spcBef>
                <a:spcPct val="20000"/>
              </a:spcBef>
              <a:spcAft>
                <a:spcPct val="0"/>
              </a:spcAft>
              <a:defRPr/>
            </a:pPr>
            <a:r>
              <a:rPr lang="en-AU" b="1">
                <a:solidFill>
                  <a:schemeClr val="accent4"/>
                </a:solidFill>
                <a:latin typeface="Calibri" panose="020F0502020204030204" pitchFamily="34" charset="0"/>
                <a:ea typeface="ＭＳ Ｐゴシック" pitchFamily="34" charset="-128"/>
                <a:cs typeface="Calibri" panose="020F0502020204030204" pitchFamily="34" charset="0"/>
              </a:rPr>
              <a:t>Post-IOWave25 Webinar</a:t>
            </a:r>
          </a:p>
          <a:p>
            <a:pPr marL="285750" lvl="3" indent="-285750" eaLnBrk="0" fontAlgn="base" hangingPunct="0">
              <a:spcBef>
                <a:spcPct val="20000"/>
              </a:spcBef>
              <a:spcAft>
                <a:spcPct val="0"/>
              </a:spcAft>
              <a:buFont typeface="Wingdings" panose="05000000000000000000" pitchFamily="2" charset="2"/>
              <a:buChar char="Ø"/>
              <a:defRPr/>
            </a:pPr>
            <a:r>
              <a:rPr lang="en-US">
                <a:solidFill>
                  <a:schemeClr val="tx1"/>
                </a:solidFill>
                <a:latin typeface="Calibri" panose="020F0502020204030204" pitchFamily="34" charset="0"/>
                <a:ea typeface="ＭＳ Ｐゴシック" pitchFamily="34" charset="-128"/>
                <a:cs typeface="Calibri" panose="020F0502020204030204" pitchFamily="34" charset="0"/>
              </a:rPr>
              <a:t>Webinar on </a:t>
            </a:r>
            <a:r>
              <a:rPr lang="en-US">
                <a:solidFill>
                  <a:srgbClr val="FF0000"/>
                </a:solidFill>
                <a:latin typeface="Calibri" panose="020F0502020204030204" pitchFamily="34" charset="0"/>
                <a:ea typeface="ＭＳ Ｐゴシック" pitchFamily="34" charset="-128"/>
                <a:cs typeface="Calibri" panose="020F0502020204030204" pitchFamily="34" charset="0"/>
              </a:rPr>
              <a:t>Lessons Learnt during Exercise Indian Ocean Wave 2025</a:t>
            </a:r>
            <a:r>
              <a:rPr lang="en-US">
                <a:solidFill>
                  <a:schemeClr val="tx1"/>
                </a:solidFill>
                <a:latin typeface="Calibri" panose="020F0502020204030204" pitchFamily="34" charset="0"/>
                <a:ea typeface="ＭＳ Ｐゴシック" pitchFamily="34" charset="-128"/>
                <a:cs typeface="Calibri" panose="020F0502020204030204" pitchFamily="34" charset="0"/>
              </a:rPr>
              <a:t>, 16-17 Dec 2025</a:t>
            </a:r>
            <a:endParaRPr lang="en-AU" b="1">
              <a:solidFill>
                <a:schemeClr val="accent4"/>
              </a:solidFill>
              <a:latin typeface="Calibri" panose="020F0502020204030204" pitchFamily="34" charset="0"/>
              <a:ea typeface="ＭＳ Ｐゴシック" pitchFamily="34" charset="-128"/>
              <a:cs typeface="Calibri" panose="020F0502020204030204" pitchFamily="34" charset="0"/>
            </a:endParaRPr>
          </a:p>
          <a:p>
            <a:pPr lvl="3" eaLnBrk="0" fontAlgn="base" hangingPunct="0">
              <a:spcBef>
                <a:spcPct val="20000"/>
              </a:spcBef>
              <a:spcAft>
                <a:spcPct val="0"/>
              </a:spcAft>
              <a:defRPr/>
            </a:pPr>
            <a:endParaRPr lang="en-AU" b="1">
              <a:solidFill>
                <a:schemeClr val="tx1"/>
              </a:solidFill>
              <a:latin typeface="Calibri" panose="020F0502020204030204" pitchFamily="34" charset="0"/>
              <a:ea typeface="ＭＳ Ｐゴシック" pitchFamily="34" charset="-128"/>
              <a:cs typeface="Calibri" panose="020F0502020204030204" pitchFamily="34" charset="0"/>
            </a:endParaRPr>
          </a:p>
          <a:p>
            <a:pPr lvl="3" eaLnBrk="0" fontAlgn="base" hangingPunct="0">
              <a:spcBef>
                <a:spcPct val="20000"/>
              </a:spcBef>
              <a:spcAft>
                <a:spcPct val="0"/>
              </a:spcAft>
              <a:defRPr/>
            </a:pPr>
            <a:endParaRPr lang="en-AU" b="1">
              <a:solidFill>
                <a:schemeClr val="accent4"/>
              </a:solidFill>
              <a:latin typeface="Calibri" panose="020F0502020204030204" pitchFamily="34" charset="0"/>
              <a:ea typeface="ＭＳ Ｐゴシック" pitchFamily="34" charset="-128"/>
              <a:cs typeface="Calibri" panose="020F0502020204030204" pitchFamily="34" charset="0"/>
            </a:endParaRPr>
          </a:p>
          <a:p>
            <a:pPr marR="0" lvl="3" algn="l" defTabSz="914400" rtl="0" eaLnBrk="0" fontAlgn="base" latinLnBrk="0" hangingPunct="0">
              <a:lnSpc>
                <a:spcPct val="100000"/>
              </a:lnSpc>
              <a:spcBef>
                <a:spcPct val="20000"/>
              </a:spcBef>
              <a:spcAft>
                <a:spcPct val="0"/>
              </a:spcAft>
              <a:buClr>
                <a:srgbClr val="000000"/>
              </a:buClr>
              <a:buSzTx/>
              <a:tabLst/>
              <a:defRPr/>
            </a:pPr>
            <a:endParaRPr kumimoji="0" lang="en-US" sz="14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34" charset="-128"/>
              <a:cs typeface="Calibri" panose="020F0502020204030204" pitchFamily="34" charset="0"/>
              <a:sym typeface="Arial"/>
            </a:endParaRPr>
          </a:p>
        </p:txBody>
      </p:sp>
      <p:sp>
        <p:nvSpPr>
          <p:cNvPr id="5" name="Content Placeholder 2">
            <a:extLst>
              <a:ext uri="{FF2B5EF4-FFF2-40B4-BE49-F238E27FC236}">
                <a16:creationId xmlns:a16="http://schemas.microsoft.com/office/drawing/2014/main" id="{438472BB-F32C-7C27-D2D4-674908ADC7A3}"/>
              </a:ext>
            </a:extLst>
          </p:cNvPr>
          <p:cNvSpPr txBox="1">
            <a:spLocks/>
          </p:cNvSpPr>
          <p:nvPr/>
        </p:nvSpPr>
        <p:spPr>
          <a:xfrm>
            <a:off x="65997" y="1904514"/>
            <a:ext cx="6255986" cy="2143182"/>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0" marR="0" lvl="3" indent="0" algn="l" defTabSz="914400" rtl="0" eaLnBrk="0" fontAlgn="base" latinLnBrk="0" hangingPunct="0">
              <a:lnSpc>
                <a:spcPct val="100000"/>
              </a:lnSpc>
              <a:spcBef>
                <a:spcPct val="20000"/>
              </a:spcBef>
              <a:spcAft>
                <a:spcPct val="0"/>
              </a:spcAft>
              <a:buClr>
                <a:srgbClr val="000000"/>
              </a:buClr>
              <a:buSzTx/>
              <a:buFont typeface="Arial"/>
              <a:buNone/>
              <a:tabLst/>
              <a:defRPr/>
            </a:pPr>
            <a:r>
              <a:rPr kumimoji="0" lang="en-AU" sz="1400" b="1" i="0" u="none" strike="noStrike" kern="0" cap="none" spc="0" normalizeH="0" baseline="0" noProof="0">
                <a:ln>
                  <a:noFill/>
                </a:ln>
                <a:solidFill>
                  <a:srgbClr val="1A6798"/>
                </a:solidFill>
                <a:effectLst/>
                <a:uLnTx/>
                <a:uFillTx/>
                <a:latin typeface="Calibri" panose="020F0502020204030204" pitchFamily="34" charset="0"/>
                <a:ea typeface="ＭＳ Ｐゴシック" pitchFamily="34" charset="-128"/>
                <a:cs typeface="Calibri" panose="020F0502020204030204" pitchFamily="34" charset="0"/>
                <a:sym typeface="Arial"/>
              </a:rPr>
              <a:t>Tsunami Generated by Volcanoes</a:t>
            </a:r>
          </a:p>
          <a:p>
            <a:pPr marL="285750" marR="0" lvl="3" indent="-285750" algn="l" defTabSz="914400" rtl="0" eaLnBrk="0" fontAlgn="base" latinLnBrk="0" hangingPunct="0">
              <a:lnSpc>
                <a:spcPct val="100000"/>
              </a:lnSpc>
              <a:spcBef>
                <a:spcPct val="20000"/>
              </a:spcBef>
              <a:spcAft>
                <a:spcPct val="0"/>
              </a:spcAft>
              <a:buClr>
                <a:srgbClr val="000000"/>
              </a:buClr>
              <a:buSzTx/>
              <a:buFont typeface="Wingdings" panose="05000000000000000000" pitchFamily="2" charset="2"/>
              <a:buChar char="Ø"/>
              <a:tabLst/>
              <a:defRPr/>
            </a:pPr>
            <a:r>
              <a:rPr kumimoji="0" lang="en-US" sz="14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34" charset="-128"/>
                <a:cs typeface="Calibri" panose="020F0502020204030204" pitchFamily="34" charset="0"/>
                <a:sym typeface="Arial"/>
              </a:rPr>
              <a:t>Webinar on </a:t>
            </a:r>
            <a:r>
              <a:rPr kumimoji="0" lang="en-US" sz="1400" b="0" i="0" u="none" strike="noStrike" kern="0" cap="none" spc="0" normalizeH="0" baseline="0" noProof="0">
                <a:ln>
                  <a:noFill/>
                </a:ln>
                <a:solidFill>
                  <a:srgbClr val="FF0000"/>
                </a:solidFill>
                <a:effectLst/>
                <a:uLnTx/>
                <a:uFillTx/>
                <a:latin typeface="Calibri" panose="020F0502020204030204" pitchFamily="34" charset="0"/>
                <a:ea typeface="ＭＳ Ｐゴシック" pitchFamily="34" charset="-128"/>
                <a:cs typeface="Calibri" panose="020F0502020204030204" pitchFamily="34" charset="0"/>
                <a:sym typeface="Arial"/>
              </a:rPr>
              <a:t>Monitoring and Warning for Tsunamis Generated by Volcanos</a:t>
            </a:r>
            <a:r>
              <a:rPr kumimoji="0" lang="en-US" sz="14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34" charset="-128"/>
                <a:cs typeface="Calibri" panose="020F0502020204030204" pitchFamily="34" charset="0"/>
                <a:sym typeface="Arial"/>
              </a:rPr>
              <a:t>, 16 &amp; 23 April 2025</a:t>
            </a:r>
          </a:p>
          <a:p>
            <a:pPr marL="0" marR="0" lvl="3" indent="0" algn="l" defTabSz="914400" rtl="0" eaLnBrk="0" fontAlgn="base" latinLnBrk="0" hangingPunct="0">
              <a:lnSpc>
                <a:spcPct val="100000"/>
              </a:lnSpc>
              <a:spcBef>
                <a:spcPct val="20000"/>
              </a:spcBef>
              <a:spcAft>
                <a:spcPct val="0"/>
              </a:spcAft>
              <a:buClr>
                <a:srgbClr val="000000"/>
              </a:buClr>
              <a:buSzTx/>
              <a:buFont typeface="Arial"/>
              <a:buNone/>
              <a:tabLst/>
              <a:defRPr/>
            </a:pPr>
            <a:r>
              <a:rPr kumimoji="0" lang="en-AU" sz="1400" b="1" i="0" u="none" strike="noStrike" kern="0" cap="none" spc="0" normalizeH="0" baseline="0" noProof="0">
                <a:ln>
                  <a:noFill/>
                </a:ln>
                <a:solidFill>
                  <a:srgbClr val="1A6798"/>
                </a:solidFill>
                <a:effectLst/>
                <a:uLnTx/>
                <a:uFillTx/>
                <a:latin typeface="Calibri" panose="020F0502020204030204" pitchFamily="34" charset="0"/>
                <a:ea typeface="ＭＳ Ｐゴシック" pitchFamily="34" charset="-128"/>
                <a:cs typeface="Calibri" panose="020F0502020204030204" pitchFamily="34" charset="0"/>
                <a:sym typeface="Arial"/>
              </a:rPr>
              <a:t>Tsunami United Sessions </a:t>
            </a:r>
          </a:p>
          <a:p>
            <a:pPr marL="342900" marR="0" lvl="3" indent="-342900" algn="l" defTabSz="914400" rtl="0" eaLnBrk="0" fontAlgn="base" latinLnBrk="0" hangingPunct="0">
              <a:lnSpc>
                <a:spcPct val="100000"/>
              </a:lnSpc>
              <a:spcBef>
                <a:spcPct val="20000"/>
              </a:spcBef>
              <a:spcAft>
                <a:spcPct val="0"/>
              </a:spcAft>
              <a:buClr>
                <a:srgbClr val="000000"/>
              </a:buClr>
              <a:buSzTx/>
              <a:buFont typeface="Wingdings" panose="05000000000000000000" pitchFamily="2" charset="2"/>
              <a:buChar char="Ø"/>
              <a:tabLst/>
              <a:defRPr/>
            </a:pPr>
            <a:r>
              <a:rPr kumimoji="0" lang="en-US" sz="1400" b="0" i="0" u="none" strike="noStrike" kern="0" cap="none" spc="0" normalizeH="0" baseline="0" noProof="0">
                <a:ln>
                  <a:noFill/>
                </a:ln>
                <a:solidFill>
                  <a:srgbClr val="FF0000"/>
                </a:solidFill>
                <a:effectLst/>
                <a:uLnTx/>
                <a:uFillTx/>
                <a:latin typeface="Calibri" panose="020F0502020204030204" pitchFamily="34" charset="0"/>
                <a:ea typeface="ＭＳ Ｐゴシック" pitchFamily="34" charset="-128"/>
                <a:cs typeface="Calibri" panose="020F0502020204030204" pitchFamily="34" charset="0"/>
                <a:sym typeface="Arial"/>
              </a:rPr>
              <a:t>Tsunami United Sessions </a:t>
            </a:r>
            <a:r>
              <a:rPr kumimoji="0" lang="en-US" sz="14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34" charset="-128"/>
                <a:cs typeface="Calibri" panose="020F0502020204030204" pitchFamily="34" charset="0"/>
                <a:sym typeface="Arial"/>
              </a:rPr>
              <a:t>for high school students including interactive online session, coaching and campaigns to raise awareness and build resilience against tsunami threats, 14 Aug – 19 Sep 2025</a:t>
            </a:r>
          </a:p>
          <a:p>
            <a:pPr marL="0" indent="0">
              <a:buFont typeface="Arial"/>
              <a:buNone/>
              <a:defRPr/>
            </a:pPr>
            <a:r>
              <a:rPr lang="en-AU" sz="1400" b="1">
                <a:solidFill>
                  <a:schemeClr val="accent4"/>
                </a:solidFill>
                <a:latin typeface="Calibri" panose="020F0502020204030204" pitchFamily="34" charset="0"/>
                <a:cs typeface="Calibri" panose="020F0502020204030204" pitchFamily="34" charset="0"/>
              </a:rPr>
              <a:t>Tsunami Evacuation Maps, Plans and Procedures</a:t>
            </a:r>
          </a:p>
          <a:p>
            <a:pPr marL="179388" marR="0" lvl="0" indent="-179388" algn="just" defTabSz="914400" rtl="0" eaLnBrk="1" fontAlgn="base" latinLnBrk="0" hangingPunct="1">
              <a:lnSpc>
                <a:spcPct val="100000"/>
              </a:lnSpc>
              <a:spcBef>
                <a:spcPct val="20000"/>
              </a:spcBef>
              <a:spcAft>
                <a:spcPct val="0"/>
              </a:spcAft>
              <a:buClr>
                <a:srgbClr val="000000"/>
              </a:buClr>
              <a:buSzTx/>
              <a:buFont typeface="Wingdings" panose="05000000000000000000" pitchFamily="2" charset="2"/>
              <a:buChar char="Ø"/>
              <a:tabLst/>
              <a:defRPr/>
            </a:pPr>
            <a:r>
              <a:rPr kumimoji="0" lang="en-AU" sz="1400" b="0" i="0" u="none" strike="noStrike" kern="0" cap="none" spc="0" normalizeH="0" baseline="0" noProof="0">
                <a:ln>
                  <a:noFill/>
                </a:ln>
                <a:solidFill>
                  <a:srgbClr val="FF0000"/>
                </a:solidFill>
                <a:effectLst/>
                <a:uLnTx/>
                <a:uFillTx/>
                <a:latin typeface="Calibri" panose="020F0502020204030204" pitchFamily="34" charset="0"/>
                <a:ea typeface="ＭＳ Ｐゴシック" pitchFamily="34" charset="-128"/>
                <a:cs typeface="Calibri" panose="020F0502020204030204" pitchFamily="34" charset="0"/>
                <a:sym typeface="Arial"/>
              </a:rPr>
              <a:t>TEMPP Training </a:t>
            </a:r>
            <a:r>
              <a:rPr kumimoji="0" lang="en-AU" sz="1400" b="0" i="0" u="none" strike="noStrike" kern="0" cap="none" spc="0" normalizeH="0" baseline="0" noProof="0">
                <a:ln>
                  <a:noFill/>
                </a:ln>
                <a:effectLst/>
                <a:uLnTx/>
                <a:uFillTx/>
                <a:latin typeface="Calibri" panose="020F0502020204030204" pitchFamily="34" charset="0"/>
                <a:ea typeface="ＭＳ Ｐゴシック" pitchFamily="34" charset="-128"/>
                <a:cs typeface="Calibri" panose="020F0502020204030204" pitchFamily="34" charset="0"/>
                <a:sym typeface="Arial"/>
              </a:rPr>
              <a:t>focused on </a:t>
            </a:r>
            <a:r>
              <a:rPr kumimoji="0" lang="en-AU" sz="14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34" charset="-128"/>
                <a:cs typeface="Calibri" panose="020F0502020204030204" pitchFamily="34" charset="0"/>
                <a:sym typeface="Arial"/>
              </a:rPr>
              <a:t>a) Tsunami Inundation Modelling, b) Tsunami Evacuation Maps, Plans and Procedures &amp; c) the UNESCO-IOC Tsunami Ready Recognition Programme ( 15-23 April 2025, Hyderabad, India)</a:t>
            </a:r>
            <a:endParaRPr lang="en-AU" sz="1400">
              <a:solidFill>
                <a:srgbClr val="000000"/>
              </a:solidFill>
              <a:latin typeface="Calibri" panose="020F0502020204030204" pitchFamily="34" charset="0"/>
              <a:cs typeface="Calibri" panose="020F0502020204030204" pitchFamily="34" charset="0"/>
            </a:endParaRPr>
          </a:p>
          <a:p>
            <a:pPr marL="179388" marR="0" lvl="0" indent="-179388" algn="just" defTabSz="914400" rtl="0" eaLnBrk="1" fontAlgn="base" latinLnBrk="0" hangingPunct="1">
              <a:lnSpc>
                <a:spcPct val="100000"/>
              </a:lnSpc>
              <a:spcBef>
                <a:spcPct val="20000"/>
              </a:spcBef>
              <a:spcAft>
                <a:spcPct val="0"/>
              </a:spcAft>
              <a:buClr>
                <a:srgbClr val="000000"/>
              </a:buClr>
              <a:buSzTx/>
              <a:buFont typeface="Wingdings" panose="05000000000000000000" pitchFamily="2" charset="2"/>
              <a:buChar char="Ø"/>
              <a:tabLst/>
              <a:defRPr/>
            </a:pPr>
            <a:r>
              <a:rPr kumimoji="0" lang="en-AU" sz="1400" b="0" i="0" u="none" strike="noStrike" kern="0" cap="none" spc="0" normalizeH="0" baseline="0" noProof="0">
                <a:ln>
                  <a:noFill/>
                </a:ln>
                <a:solidFill>
                  <a:srgbClr val="FF0000"/>
                </a:solidFill>
                <a:effectLst/>
                <a:uLnTx/>
                <a:uFillTx/>
                <a:latin typeface="Calibri" panose="020F0502020204030204" pitchFamily="34" charset="0"/>
                <a:ea typeface="ＭＳ Ｐゴシック" pitchFamily="34" charset="-128"/>
                <a:cs typeface="Calibri" panose="020F0502020204030204" pitchFamily="34" charset="0"/>
                <a:sym typeface="Arial"/>
              </a:rPr>
              <a:t>TIMM Training </a:t>
            </a:r>
            <a:r>
              <a:rPr kumimoji="0" lang="en-AU" sz="14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34" charset="-128"/>
                <a:cs typeface="Calibri" panose="020F0502020204030204" pitchFamily="34" charset="0"/>
                <a:sym typeface="Arial"/>
              </a:rPr>
              <a:t>focused on Tsunami Ready implementation in Madagascar, Seychelles and Sri Lanka (16-21 March 2026, Hyderabad, India)</a:t>
            </a:r>
          </a:p>
        </p:txBody>
      </p:sp>
      <p:pic>
        <p:nvPicPr>
          <p:cNvPr id="6" name="Grafik 1">
            <a:extLst>
              <a:ext uri="{FF2B5EF4-FFF2-40B4-BE49-F238E27FC236}">
                <a16:creationId xmlns:a16="http://schemas.microsoft.com/office/drawing/2014/main" id="{94E5EC71-7AE5-12A6-A710-3BB2AC6A5956}"/>
              </a:ext>
            </a:extLst>
          </p:cNvPr>
          <p:cNvPicPr>
            <a:picLocks noChangeAspect="1"/>
          </p:cNvPicPr>
          <p:nvPr/>
        </p:nvPicPr>
        <p:blipFill rotWithShape="1">
          <a:blip r:embed="rId4"/>
          <a:srcRect l="16875" t="13340" r="16875" b="15514"/>
          <a:stretch/>
        </p:blipFill>
        <p:spPr>
          <a:xfrm>
            <a:off x="9372977" y="5062309"/>
            <a:ext cx="2751372" cy="1661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7C464A0F-876D-4D76-69BB-52E6C34C19F6}"/>
              </a:ext>
            </a:extLst>
          </p:cNvPr>
          <p:cNvPicPr>
            <a:picLocks noChangeAspect="1"/>
          </p:cNvPicPr>
          <p:nvPr/>
        </p:nvPicPr>
        <p:blipFill>
          <a:blip r:embed="rId5"/>
          <a:stretch>
            <a:fillRect/>
          </a:stretch>
        </p:blipFill>
        <p:spPr>
          <a:xfrm>
            <a:off x="6959195" y="5107200"/>
            <a:ext cx="2300222" cy="1648973"/>
          </a:xfrm>
          <a:prstGeom prst="rect">
            <a:avLst/>
          </a:prstGeom>
          <a:ln>
            <a:solidFill>
              <a:schemeClr val="tx1"/>
            </a:solidFill>
          </a:ln>
        </p:spPr>
      </p:pic>
      <p:sp>
        <p:nvSpPr>
          <p:cNvPr id="13" name="TextBox 12">
            <a:extLst>
              <a:ext uri="{FF2B5EF4-FFF2-40B4-BE49-F238E27FC236}">
                <a16:creationId xmlns:a16="http://schemas.microsoft.com/office/drawing/2014/main" id="{B8D136AE-CB67-2A4D-8443-335B76567698}"/>
              </a:ext>
            </a:extLst>
          </p:cNvPr>
          <p:cNvSpPr txBox="1"/>
          <p:nvPr/>
        </p:nvSpPr>
        <p:spPr>
          <a:xfrm>
            <a:off x="32998" y="1206021"/>
            <a:ext cx="6321983" cy="655436"/>
          </a:xfrm>
          <a:prstGeom prst="rect">
            <a:avLst/>
          </a:prstGeom>
          <a:solidFill>
            <a:schemeClr val="accent3">
              <a:lumMod val="20000"/>
              <a:lumOff val="80000"/>
            </a:schemeClr>
          </a:solidFill>
          <a:ln>
            <a:solidFill>
              <a:schemeClr val="tx1"/>
            </a:solidFill>
          </a:ln>
        </p:spPr>
        <p:txBody>
          <a:bodyPr wrap="square" rtlCol="0">
            <a:spAutoFit/>
          </a:bodyPr>
          <a:lstStyle/>
          <a:p>
            <a:pPr>
              <a:lnSpc>
                <a:spcPct val="150000"/>
              </a:lnSpc>
            </a:pPr>
            <a:r>
              <a:rPr lang="en-US" sz="1300" i="1">
                <a:solidFill>
                  <a:schemeClr val="tx1"/>
                </a:solidFill>
              </a:rPr>
              <a:t>The </a:t>
            </a:r>
            <a:r>
              <a:rPr lang="en-US" sz="1300" b="1" i="1">
                <a:solidFill>
                  <a:schemeClr val="tx1"/>
                </a:solidFill>
                <a:hlinkClick r:id="rId6">
                  <a:extLst>
                    <a:ext uri="{A12FA001-AC4F-418D-AE19-62706E023703}">
                      <ahyp:hlinkClr xmlns:ahyp="http://schemas.microsoft.com/office/drawing/2018/hyperlinkcolor" val="tx"/>
                    </a:ext>
                  </a:extLst>
                </a:hlinkClick>
              </a:rPr>
              <a:t>2024 Capacity Assessment of Tsunami Preparedness in the Indian Ocean</a:t>
            </a:r>
            <a:r>
              <a:rPr lang="en-US" sz="1300" b="1" i="1">
                <a:solidFill>
                  <a:schemeClr val="tx1"/>
                </a:solidFill>
              </a:rPr>
              <a:t> </a:t>
            </a:r>
            <a:r>
              <a:rPr lang="en-US" sz="1300" i="1">
                <a:solidFill>
                  <a:schemeClr val="tx1"/>
                </a:solidFill>
              </a:rPr>
              <a:t>(IOC Technical Series 193) guides capacity development initiatives &amp; training.</a:t>
            </a:r>
            <a:endParaRPr lang="en-AU" sz="1300" i="1">
              <a:solidFill>
                <a:schemeClr val="tx1"/>
              </a:solidFill>
            </a:endParaRPr>
          </a:p>
        </p:txBody>
      </p:sp>
    </p:spTree>
    <p:extLst>
      <p:ext uri="{BB962C8B-B14F-4D97-AF65-F5344CB8AC3E}">
        <p14:creationId xmlns:p14="http://schemas.microsoft.com/office/powerpoint/2010/main" val="2824915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a:extLst>
              <a:ext uri="{FF2B5EF4-FFF2-40B4-BE49-F238E27FC236}">
                <a16:creationId xmlns:a16="http://schemas.microsoft.com/office/drawing/2014/main" id="{D050C256-B105-02A9-ACBB-6BEF748BCE65}"/>
              </a:ext>
            </a:extLst>
          </p:cNvPr>
          <p:cNvSpPr txBox="1">
            <a:spLocks/>
          </p:cNvSpPr>
          <p:nvPr/>
        </p:nvSpPr>
        <p:spPr>
          <a:xfrm>
            <a:off x="451480" y="219933"/>
            <a:ext cx="7357745" cy="627736"/>
          </a:xfrm>
          <a:prstGeom prst="rect">
            <a:avLst/>
          </a:prstGeom>
          <a:noFill/>
        </p:spPr>
        <p:txBody>
          <a:bodyPr vert="horz" lIns="45720" tIns="45720" rIns="45720" bIns="45720" anchor="ctr">
            <a:normAutofit fontScale="97500"/>
          </a:bodyPr>
          <a:lstStyle>
            <a:defPPr marR="0" lvl="0" algn="l" rtl="0">
              <a:lnSpc>
                <a:spcPct val="100000"/>
              </a:lnSpc>
              <a:spcBef>
                <a:spcPts val="0"/>
              </a:spcBef>
              <a:spcAft>
                <a:spcPts val="0"/>
              </a:spcAft>
              <a:defRPr lang="en-US"/>
            </a:defPPr>
            <a:lvl1pPr marR="0" lvl="0">
              <a:lnSpc>
                <a:spcPct val="100000"/>
              </a:lnSpc>
              <a:spcBef>
                <a:spcPct val="0"/>
              </a:spcBef>
              <a:spcAft>
                <a:spcPts val="0"/>
              </a:spcAft>
              <a:buClrTx/>
              <a:buFont typeface="Arial"/>
              <a:defRPr sz="3200" b="1" i="0" u="none" strike="noStrike" cap="none">
                <a:solidFill>
                  <a:srgbClr val="5B9BD5">
                    <a:lumMod val="75000"/>
                  </a:srgbClr>
                </a:solidFill>
                <a:latin typeface="Century Gothic" panose="020B0502020202020204"/>
                <a:ea typeface="+mj-ea"/>
                <a:cs typeface="+mj-cs"/>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marR="0" lvl="0" indent="0" algn="l" defTabSz="914400" rtl="0" eaLnBrk="1" fontAlgn="auto" latinLnBrk="0" hangingPunct="1">
              <a:lnSpc>
                <a:spcPct val="100000"/>
              </a:lnSpc>
              <a:spcBef>
                <a:spcPct val="0"/>
              </a:spcBef>
              <a:spcAft>
                <a:spcPts val="0"/>
              </a:spcAft>
              <a:buClrTx/>
              <a:buSzTx/>
              <a:buFont typeface="Arial"/>
              <a:buNone/>
              <a:tabLst/>
              <a:defRPr/>
            </a:pPr>
            <a:r>
              <a:rPr kumimoji="0" lang="en-US" sz="3200" b="1" i="0" u="none" strike="noStrike" kern="1200" cap="none" spc="0" normalizeH="0" baseline="0" noProof="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TSPs Progress </a:t>
            </a:r>
          </a:p>
        </p:txBody>
      </p:sp>
      <p:grpSp>
        <p:nvGrpSpPr>
          <p:cNvPr id="21" name="Group 20">
            <a:extLst>
              <a:ext uri="{FF2B5EF4-FFF2-40B4-BE49-F238E27FC236}">
                <a16:creationId xmlns:a16="http://schemas.microsoft.com/office/drawing/2014/main" id="{DD692406-5D82-5AE3-CE38-3E8692F95E0F}"/>
              </a:ext>
            </a:extLst>
          </p:cNvPr>
          <p:cNvGrpSpPr/>
          <p:nvPr/>
        </p:nvGrpSpPr>
        <p:grpSpPr>
          <a:xfrm>
            <a:off x="0" y="1301764"/>
            <a:ext cx="12142673" cy="5656580"/>
            <a:chOff x="6743" y="1208227"/>
            <a:chExt cx="12142673" cy="5656580"/>
          </a:xfrm>
        </p:grpSpPr>
        <p:grpSp>
          <p:nvGrpSpPr>
            <p:cNvPr id="2" name="object 2">
              <a:extLst>
                <a:ext uri="{FF2B5EF4-FFF2-40B4-BE49-F238E27FC236}">
                  <a16:creationId xmlns:a16="http://schemas.microsoft.com/office/drawing/2014/main" id="{24B4B525-2918-BDF9-6AFC-1ADF3ABE74B7}"/>
                </a:ext>
              </a:extLst>
            </p:cNvPr>
            <p:cNvGrpSpPr/>
            <p:nvPr/>
          </p:nvGrpSpPr>
          <p:grpSpPr>
            <a:xfrm>
              <a:off x="6743" y="1208227"/>
              <a:ext cx="8008620" cy="5656580"/>
              <a:chOff x="6743" y="1208227"/>
              <a:chExt cx="8008620" cy="5656580"/>
            </a:xfrm>
          </p:grpSpPr>
          <p:sp>
            <p:nvSpPr>
              <p:cNvPr id="3" name="object 3">
                <a:extLst>
                  <a:ext uri="{FF2B5EF4-FFF2-40B4-BE49-F238E27FC236}">
                    <a16:creationId xmlns:a16="http://schemas.microsoft.com/office/drawing/2014/main" id="{576E28F5-E446-30C8-F2F4-F63B8A15013E}"/>
                  </a:ext>
                </a:extLst>
              </p:cNvPr>
              <p:cNvSpPr/>
              <p:nvPr/>
            </p:nvSpPr>
            <p:spPr>
              <a:xfrm>
                <a:off x="4033367" y="1214577"/>
                <a:ext cx="3975735" cy="5643880"/>
              </a:xfrm>
              <a:custGeom>
                <a:avLst/>
                <a:gdLst/>
                <a:ahLst/>
                <a:cxnLst/>
                <a:rect l="l" t="t" r="r" b="b"/>
                <a:pathLst>
                  <a:path w="3975734" h="5643880">
                    <a:moveTo>
                      <a:pt x="3975353" y="0"/>
                    </a:moveTo>
                    <a:lnTo>
                      <a:pt x="0" y="0"/>
                    </a:lnTo>
                    <a:lnTo>
                      <a:pt x="0" y="5643422"/>
                    </a:lnTo>
                    <a:lnTo>
                      <a:pt x="3975353" y="5643422"/>
                    </a:lnTo>
                    <a:lnTo>
                      <a:pt x="3975353" y="0"/>
                    </a:lnTo>
                    <a:close/>
                  </a:path>
                </a:pathLst>
              </a:custGeom>
              <a:solidFill>
                <a:srgbClr val="F7C9A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object 4">
                <a:extLst>
                  <a:ext uri="{FF2B5EF4-FFF2-40B4-BE49-F238E27FC236}">
                    <a16:creationId xmlns:a16="http://schemas.microsoft.com/office/drawing/2014/main" id="{89D48596-BF17-861D-028F-3FF6D0929E6B}"/>
                  </a:ext>
                </a:extLst>
              </p:cNvPr>
              <p:cNvSpPr/>
              <p:nvPr/>
            </p:nvSpPr>
            <p:spPr>
              <a:xfrm>
                <a:off x="4033380" y="1214577"/>
                <a:ext cx="3975735" cy="5643880"/>
              </a:xfrm>
              <a:custGeom>
                <a:avLst/>
                <a:gdLst/>
                <a:ahLst/>
                <a:cxnLst/>
                <a:rect l="l" t="t" r="r" b="b"/>
                <a:pathLst>
                  <a:path w="3975734" h="5643880">
                    <a:moveTo>
                      <a:pt x="0" y="0"/>
                    </a:moveTo>
                    <a:lnTo>
                      <a:pt x="3975353" y="0"/>
                    </a:lnTo>
                    <a:lnTo>
                      <a:pt x="3975353" y="5643422"/>
                    </a:lnTo>
                    <a:lnTo>
                      <a:pt x="0" y="5643422"/>
                    </a:lnTo>
                    <a:lnTo>
                      <a:pt x="0" y="0"/>
                    </a:lnTo>
                    <a:close/>
                  </a:path>
                </a:pathLst>
              </a:custGeom>
              <a:ln w="12700">
                <a:solidFill>
                  <a:srgbClr val="E0EED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object 5">
                <a:extLst>
                  <a:ext uri="{FF2B5EF4-FFF2-40B4-BE49-F238E27FC236}">
                    <a16:creationId xmlns:a16="http://schemas.microsoft.com/office/drawing/2014/main" id="{B91DA9B0-817D-0898-A255-C986C58DB45B}"/>
                  </a:ext>
                </a:extLst>
              </p:cNvPr>
              <p:cNvSpPr/>
              <p:nvPr/>
            </p:nvSpPr>
            <p:spPr>
              <a:xfrm>
                <a:off x="13093" y="1219428"/>
                <a:ext cx="3975735" cy="5638800"/>
              </a:xfrm>
              <a:custGeom>
                <a:avLst/>
                <a:gdLst/>
                <a:ahLst/>
                <a:cxnLst/>
                <a:rect l="l" t="t" r="r" b="b"/>
                <a:pathLst>
                  <a:path w="3975735" h="5638800">
                    <a:moveTo>
                      <a:pt x="3975354" y="0"/>
                    </a:moveTo>
                    <a:lnTo>
                      <a:pt x="0" y="0"/>
                    </a:lnTo>
                    <a:lnTo>
                      <a:pt x="0" y="5638571"/>
                    </a:lnTo>
                    <a:lnTo>
                      <a:pt x="3975354" y="5638571"/>
                    </a:lnTo>
                    <a:lnTo>
                      <a:pt x="3975354" y="0"/>
                    </a:lnTo>
                    <a:close/>
                  </a:path>
                </a:pathLst>
              </a:custGeom>
              <a:solidFill>
                <a:srgbClr val="E0EED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object 6">
                <a:extLst>
                  <a:ext uri="{FF2B5EF4-FFF2-40B4-BE49-F238E27FC236}">
                    <a16:creationId xmlns:a16="http://schemas.microsoft.com/office/drawing/2014/main" id="{8D0936EA-023A-023F-9461-DDFB58C3E642}"/>
                  </a:ext>
                </a:extLst>
              </p:cNvPr>
              <p:cNvSpPr/>
              <p:nvPr/>
            </p:nvSpPr>
            <p:spPr>
              <a:xfrm>
                <a:off x="13093" y="1219428"/>
                <a:ext cx="3975735" cy="5638800"/>
              </a:xfrm>
              <a:custGeom>
                <a:avLst/>
                <a:gdLst/>
                <a:ahLst/>
                <a:cxnLst/>
                <a:rect l="l" t="t" r="r" b="b"/>
                <a:pathLst>
                  <a:path w="3975735" h="5638800">
                    <a:moveTo>
                      <a:pt x="0" y="0"/>
                    </a:moveTo>
                    <a:lnTo>
                      <a:pt x="3975354" y="0"/>
                    </a:lnTo>
                    <a:lnTo>
                      <a:pt x="3975354" y="5638571"/>
                    </a:lnTo>
                  </a:path>
                  <a:path w="3975735" h="5638800">
                    <a:moveTo>
                      <a:pt x="0" y="5638571"/>
                    </a:moveTo>
                    <a:lnTo>
                      <a:pt x="0" y="0"/>
                    </a:lnTo>
                  </a:path>
                </a:pathLst>
              </a:custGeom>
              <a:ln w="12700">
                <a:solidFill>
                  <a:srgbClr val="E0EED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9" name="object 9">
              <a:extLst>
                <a:ext uri="{FF2B5EF4-FFF2-40B4-BE49-F238E27FC236}">
                  <a16:creationId xmlns:a16="http://schemas.microsoft.com/office/drawing/2014/main" id="{608CC47C-A46D-D895-F51E-8A9C1D32BCD4}"/>
                </a:ext>
              </a:extLst>
            </p:cNvPr>
            <p:cNvSpPr txBox="1"/>
            <p:nvPr/>
          </p:nvSpPr>
          <p:spPr>
            <a:xfrm>
              <a:off x="130693" y="3190388"/>
              <a:ext cx="3729647" cy="3245119"/>
            </a:xfrm>
            <a:prstGeom prst="rect">
              <a:avLst/>
            </a:prstGeom>
          </p:spPr>
          <p:txBody>
            <a:bodyPr vert="horz" wrap="square" lIns="0" tIns="13335" rIns="0" bIns="0"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NAVAREA &amp; TGV Products:</a:t>
              </a:r>
              <a:r>
                <a:rPr kumimoji="0" lang="en-IN"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Implemented</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BOM‑JATWC ISO 9001:</a:t>
              </a:r>
              <a:r>
                <a:rPr kumimoji="0" lang="en-IN"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Accredited 2020; re-accredited 2023 → valid to 2026</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Audits:</a:t>
              </a:r>
              <a:r>
                <a:rPr kumimoji="0" lang="en-IN"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Annual surveillance 2024; next July 2025</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Bureau-JATWC has implemented 2 minor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updates to TOAST system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These updates contain bug fixes and ease of use features.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DART Stations:</a:t>
              </a:r>
              <a:r>
                <a:rPr kumimoji="0" lang="en-IN"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Two Tasman Sea DARTs restored; 5 of 6 are online.</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GA‑JATWC ISO 9001:</a:t>
              </a:r>
              <a:r>
                <a:rPr kumimoji="0" lang="en-IN"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Work underway toward ISO 9001:2015</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Upgraded to </a:t>
              </a:r>
              <a:r>
                <a:rPr kumimoji="0" lang="en-IN"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SeisComP6 &amp; </a:t>
              </a:r>
              <a:r>
                <a:rPr kumimoji="0" lang="en-IN"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currently in testing</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Seismic Array:</a:t>
              </a:r>
              <a:r>
                <a:rPr kumimoji="0" lang="en-IN"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Real-time processor tested in parallel; performance assessment ongoing</a:t>
              </a:r>
            </a:p>
          </p:txBody>
        </p:sp>
        <p:grpSp>
          <p:nvGrpSpPr>
            <p:cNvPr id="10" name="object 20">
              <a:extLst>
                <a:ext uri="{FF2B5EF4-FFF2-40B4-BE49-F238E27FC236}">
                  <a16:creationId xmlns:a16="http://schemas.microsoft.com/office/drawing/2014/main" id="{1F90A055-0C8D-EE7E-0DCA-9362BBF952AC}"/>
                </a:ext>
              </a:extLst>
            </p:cNvPr>
            <p:cNvGrpSpPr/>
            <p:nvPr/>
          </p:nvGrpSpPr>
          <p:grpSpPr>
            <a:xfrm>
              <a:off x="8053666" y="1240876"/>
              <a:ext cx="4095750" cy="5583138"/>
              <a:chOff x="8053666" y="1180134"/>
              <a:chExt cx="4095750" cy="5643880"/>
            </a:xfrm>
          </p:grpSpPr>
          <p:sp>
            <p:nvSpPr>
              <p:cNvPr id="11" name="object 21">
                <a:extLst>
                  <a:ext uri="{FF2B5EF4-FFF2-40B4-BE49-F238E27FC236}">
                    <a16:creationId xmlns:a16="http://schemas.microsoft.com/office/drawing/2014/main" id="{BF3345B4-4C09-7990-F962-8849F61AE293}"/>
                  </a:ext>
                </a:extLst>
              </p:cNvPr>
              <p:cNvSpPr/>
              <p:nvPr/>
            </p:nvSpPr>
            <p:spPr>
              <a:xfrm>
                <a:off x="8053666" y="1180134"/>
                <a:ext cx="4095750" cy="5643880"/>
              </a:xfrm>
              <a:custGeom>
                <a:avLst/>
                <a:gdLst/>
                <a:ahLst/>
                <a:cxnLst/>
                <a:rect l="l" t="t" r="r" b="b"/>
                <a:pathLst>
                  <a:path w="4095750" h="5643880">
                    <a:moveTo>
                      <a:pt x="4095635" y="0"/>
                    </a:moveTo>
                    <a:lnTo>
                      <a:pt x="0" y="0"/>
                    </a:lnTo>
                    <a:lnTo>
                      <a:pt x="0" y="5643422"/>
                    </a:lnTo>
                    <a:lnTo>
                      <a:pt x="4095635" y="5643422"/>
                    </a:lnTo>
                    <a:lnTo>
                      <a:pt x="4095635" y="0"/>
                    </a:lnTo>
                    <a:close/>
                  </a:path>
                </a:pathLst>
              </a:custGeom>
              <a:solidFill>
                <a:srgbClr val="BAD5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object 22">
                <a:extLst>
                  <a:ext uri="{FF2B5EF4-FFF2-40B4-BE49-F238E27FC236}">
                    <a16:creationId xmlns:a16="http://schemas.microsoft.com/office/drawing/2014/main" id="{323A8664-FD80-ED83-D881-EB4F8D8D320C}"/>
                  </a:ext>
                </a:extLst>
              </p:cNvPr>
              <p:cNvSpPr/>
              <p:nvPr/>
            </p:nvSpPr>
            <p:spPr>
              <a:xfrm>
                <a:off x="8053666" y="1180134"/>
                <a:ext cx="4095750" cy="5643880"/>
              </a:xfrm>
              <a:custGeom>
                <a:avLst/>
                <a:gdLst/>
                <a:ahLst/>
                <a:cxnLst/>
                <a:rect l="l" t="t" r="r" b="b"/>
                <a:pathLst>
                  <a:path w="4095750" h="5643880">
                    <a:moveTo>
                      <a:pt x="0" y="0"/>
                    </a:moveTo>
                    <a:lnTo>
                      <a:pt x="4095635" y="0"/>
                    </a:lnTo>
                    <a:lnTo>
                      <a:pt x="4095635" y="5643422"/>
                    </a:lnTo>
                    <a:lnTo>
                      <a:pt x="0" y="5643422"/>
                    </a:lnTo>
                    <a:lnTo>
                      <a:pt x="0" y="0"/>
                    </a:lnTo>
                    <a:close/>
                  </a:path>
                </a:pathLst>
              </a:custGeom>
              <a:ln w="12700">
                <a:solidFill>
                  <a:srgbClr val="E0EED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 name="object 24">
              <a:extLst>
                <a:ext uri="{FF2B5EF4-FFF2-40B4-BE49-F238E27FC236}">
                  <a16:creationId xmlns:a16="http://schemas.microsoft.com/office/drawing/2014/main" id="{36AD7FBC-88EA-8DA1-679F-F4B5DBDE8305}"/>
                </a:ext>
              </a:extLst>
            </p:cNvPr>
            <p:cNvSpPr txBox="1"/>
            <p:nvPr/>
          </p:nvSpPr>
          <p:spPr>
            <a:xfrm>
              <a:off x="8114550" y="3264466"/>
              <a:ext cx="3959390" cy="3029034"/>
            </a:xfrm>
            <a:prstGeom prst="rect">
              <a:avLst/>
            </a:prstGeom>
          </p:spPr>
          <p:txBody>
            <a:bodyPr vert="horz" wrap="square" lIns="0" tIns="12700" rIns="0" bIns="0"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Tested NAVAREA &amp; TGV Products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Backup Operational </a:t>
              </a:r>
              <a:r>
                <a:rPr kumimoji="0" lang="en-IN" sz="14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Center</a:t>
              </a:r>
              <a:r>
                <a:rPr kumimoji="0" lang="en-IN"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of </a:t>
              </a:r>
              <a:r>
                <a:rPr kumimoji="0" lang="en-IN" sz="14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InaTEWS</a:t>
              </a:r>
              <a:r>
                <a:rPr kumimoji="0" lang="en-IN"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Bali launched on </a:t>
              </a:r>
              <a:r>
                <a:rPr kumimoji="0" lang="en-IN" sz="1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14 June 2025</a:t>
              </a:r>
              <a:r>
                <a:rPr kumimoji="0" lang="en-IN"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by BMKG equipped with </a:t>
              </a:r>
              <a:r>
                <a:rPr kumimoji="0" lang="en-IN" sz="1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Base Isolator Technology </a:t>
              </a:r>
              <a:r>
                <a:rPr kumimoji="0" lang="en-IN"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 ensure earthquake resilience and operational continuity;</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Experimenting AI-based earthquake processing and ~10,000 tsunami scenarios for faster, more comprehensive warnings.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Develop a New Magnitude Formula </a:t>
              </a:r>
              <a:r>
                <a:rPr kumimoji="0" lang="en-US" sz="14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Mbmkg</a:t>
              </a: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Expanded Sunda Zone tsunami database with 1,800 new pre-calculated scenarios (Mw 7.1–7.3), including ‘odd’ magnitudes from West Sumatra to Sumbawa</a:t>
              </a:r>
            </a:p>
          </p:txBody>
        </p:sp>
        <p:sp>
          <p:nvSpPr>
            <p:cNvPr id="16" name="object 30">
              <a:extLst>
                <a:ext uri="{FF2B5EF4-FFF2-40B4-BE49-F238E27FC236}">
                  <a16:creationId xmlns:a16="http://schemas.microsoft.com/office/drawing/2014/main" id="{AAF65B3C-9768-D33A-4D00-CDCFF965BA29}"/>
                </a:ext>
              </a:extLst>
            </p:cNvPr>
            <p:cNvSpPr txBox="1"/>
            <p:nvPr/>
          </p:nvSpPr>
          <p:spPr>
            <a:xfrm>
              <a:off x="11877243" y="6454999"/>
              <a:ext cx="1416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a:t>
              </a: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E712E177-2770-32B5-D182-6553AD084168}"/>
                </a:ext>
              </a:extLst>
            </p:cNvPr>
            <p:cNvPicPr>
              <a:picLocks noChangeAspect="1"/>
            </p:cNvPicPr>
            <p:nvPr/>
          </p:nvPicPr>
          <p:blipFill>
            <a:blip r:embed="rId2"/>
            <a:stretch>
              <a:fillRect/>
            </a:stretch>
          </p:blipFill>
          <p:spPr>
            <a:xfrm>
              <a:off x="4094289" y="1240876"/>
              <a:ext cx="3959352" cy="1972447"/>
            </a:xfrm>
            <a:prstGeom prst="rect">
              <a:avLst/>
            </a:prstGeom>
          </p:spPr>
        </p:pic>
        <p:sp>
          <p:nvSpPr>
            <p:cNvPr id="18" name="TextBox 17">
              <a:extLst>
                <a:ext uri="{FF2B5EF4-FFF2-40B4-BE49-F238E27FC236}">
                  <a16:creationId xmlns:a16="http://schemas.microsoft.com/office/drawing/2014/main" id="{17E1758C-BD68-0D44-5955-90BDD37A7EBF}"/>
                </a:ext>
              </a:extLst>
            </p:cNvPr>
            <p:cNvSpPr txBox="1"/>
            <p:nvPr/>
          </p:nvSpPr>
          <p:spPr>
            <a:xfrm>
              <a:off x="4049757" y="3274065"/>
              <a:ext cx="3959352" cy="353943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IN" sz="1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NAVAREA &amp; TGV Products:</a:t>
              </a:r>
              <a:r>
                <a:rPr kumimoji="0" lang="en-IN"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Implemented</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Maintaining CFZs Layers for IOTWMS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Established </a:t>
              </a: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15 new tide gauges with co-located GPS</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along Indian coast.</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Upgraded </a:t>
              </a:r>
              <a:r>
                <a:rPr kumimoji="0" lang="en-IN" sz="1400" b="1"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SeisComP</a:t>
              </a: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7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operational.</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HPC facility “TARANG” at INCOIS -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Dedicated to real-time tsunami inundation modeling, operational oceanography, and advanced simulations.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INCOIS (TSP India) is contributing to the ODTP goals through various projects like PCTWIN, SMART Cables, Tsunami Ready at Odisha, etc.</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INCOIS is also contributing for the ESCAP Phase-3 project of NWIO region.</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India hosted TEMPP, and UNESCO-TRRP training workshop during 15-23 April 2025;</a:t>
              </a:r>
            </a:p>
          </p:txBody>
        </p:sp>
        <p:grpSp>
          <p:nvGrpSpPr>
            <p:cNvPr id="25" name="Group 24">
              <a:extLst>
                <a:ext uri="{FF2B5EF4-FFF2-40B4-BE49-F238E27FC236}">
                  <a16:creationId xmlns:a16="http://schemas.microsoft.com/office/drawing/2014/main" id="{6982A83B-1EC2-3E7A-CD37-E43DE6A3CCF4}"/>
                </a:ext>
              </a:extLst>
            </p:cNvPr>
            <p:cNvGrpSpPr/>
            <p:nvPr/>
          </p:nvGrpSpPr>
          <p:grpSpPr>
            <a:xfrm>
              <a:off x="130693" y="1312976"/>
              <a:ext cx="3375530" cy="1900347"/>
              <a:chOff x="42584" y="1242453"/>
              <a:chExt cx="3645087" cy="2052101"/>
            </a:xfrm>
          </p:grpSpPr>
          <p:pic>
            <p:nvPicPr>
              <p:cNvPr id="24" name="Picture 23">
                <a:extLst>
                  <a:ext uri="{FF2B5EF4-FFF2-40B4-BE49-F238E27FC236}">
                    <a16:creationId xmlns:a16="http://schemas.microsoft.com/office/drawing/2014/main" id="{4DD0C7C6-4556-ABDD-C7BA-5B810FC97F5B}"/>
                  </a:ext>
                </a:extLst>
              </p:cNvPr>
              <p:cNvPicPr>
                <a:picLocks noChangeAspect="1"/>
              </p:cNvPicPr>
              <p:nvPr/>
            </p:nvPicPr>
            <p:blipFill>
              <a:blip r:embed="rId3"/>
              <a:srcRect b="14654"/>
              <a:stretch>
                <a:fillRect/>
              </a:stretch>
            </p:blipFill>
            <p:spPr>
              <a:xfrm>
                <a:off x="42584" y="1242453"/>
                <a:ext cx="3645087" cy="1062279"/>
              </a:xfrm>
              <a:prstGeom prst="rect">
                <a:avLst/>
              </a:prstGeom>
            </p:spPr>
          </p:pic>
          <p:pic>
            <p:nvPicPr>
              <p:cNvPr id="19" name="Picture 18">
                <a:extLst>
                  <a:ext uri="{FF2B5EF4-FFF2-40B4-BE49-F238E27FC236}">
                    <a16:creationId xmlns:a16="http://schemas.microsoft.com/office/drawing/2014/main" id="{A25FC174-31AF-B90A-8C74-58C0D2DC002B}"/>
                  </a:ext>
                </a:extLst>
              </p:cNvPr>
              <p:cNvPicPr>
                <a:picLocks noChangeAspect="1"/>
              </p:cNvPicPr>
              <p:nvPr/>
            </p:nvPicPr>
            <p:blipFill>
              <a:blip r:embed="rId4"/>
              <a:stretch>
                <a:fillRect/>
              </a:stretch>
            </p:blipFill>
            <p:spPr>
              <a:xfrm>
                <a:off x="884496" y="2327757"/>
                <a:ext cx="1961261" cy="966797"/>
              </a:xfrm>
              <a:prstGeom prst="rect">
                <a:avLst/>
              </a:prstGeom>
            </p:spPr>
          </p:pic>
        </p:grpSp>
        <p:grpSp>
          <p:nvGrpSpPr>
            <p:cNvPr id="35" name="Group 34">
              <a:extLst>
                <a:ext uri="{FF2B5EF4-FFF2-40B4-BE49-F238E27FC236}">
                  <a16:creationId xmlns:a16="http://schemas.microsoft.com/office/drawing/2014/main" id="{F78D7160-96CE-C3B3-A457-6D17F615D741}"/>
                </a:ext>
              </a:extLst>
            </p:cNvPr>
            <p:cNvGrpSpPr/>
            <p:nvPr/>
          </p:nvGrpSpPr>
          <p:grpSpPr>
            <a:xfrm>
              <a:off x="8249514" y="1283731"/>
              <a:ext cx="3868977" cy="1949511"/>
              <a:chOff x="8070011" y="1240876"/>
              <a:chExt cx="3868977" cy="1949511"/>
            </a:xfrm>
          </p:grpSpPr>
          <p:pic>
            <p:nvPicPr>
              <p:cNvPr id="27" name="Picture 26">
                <a:extLst>
                  <a:ext uri="{FF2B5EF4-FFF2-40B4-BE49-F238E27FC236}">
                    <a16:creationId xmlns:a16="http://schemas.microsoft.com/office/drawing/2014/main" id="{BE5D9C02-1BBB-0ACD-6CF9-CDA90113D85E}"/>
                  </a:ext>
                </a:extLst>
              </p:cNvPr>
              <p:cNvPicPr>
                <a:picLocks noChangeAspect="1"/>
              </p:cNvPicPr>
              <p:nvPr/>
            </p:nvPicPr>
            <p:blipFill>
              <a:blip r:embed="rId5"/>
              <a:stretch>
                <a:fillRect/>
              </a:stretch>
            </p:blipFill>
            <p:spPr>
              <a:xfrm>
                <a:off x="8114550" y="1240876"/>
                <a:ext cx="1764449" cy="1276457"/>
              </a:xfrm>
              <a:prstGeom prst="rect">
                <a:avLst/>
              </a:prstGeom>
            </p:spPr>
          </p:pic>
          <p:pic>
            <p:nvPicPr>
              <p:cNvPr id="32" name="Picture 31">
                <a:extLst>
                  <a:ext uri="{FF2B5EF4-FFF2-40B4-BE49-F238E27FC236}">
                    <a16:creationId xmlns:a16="http://schemas.microsoft.com/office/drawing/2014/main" id="{B82ADC01-9B58-DB1F-32C1-F182DD57017C}"/>
                  </a:ext>
                </a:extLst>
              </p:cNvPr>
              <p:cNvPicPr>
                <a:picLocks noChangeAspect="1"/>
              </p:cNvPicPr>
              <p:nvPr/>
            </p:nvPicPr>
            <p:blipFill>
              <a:blip r:embed="rId6"/>
              <a:stretch>
                <a:fillRect/>
              </a:stretch>
            </p:blipFill>
            <p:spPr>
              <a:xfrm>
                <a:off x="8070011" y="2689566"/>
                <a:ext cx="3868977" cy="500821"/>
              </a:xfrm>
              <a:prstGeom prst="rect">
                <a:avLst/>
              </a:prstGeom>
            </p:spPr>
          </p:pic>
          <p:pic>
            <p:nvPicPr>
              <p:cNvPr id="34" name="Picture 33">
                <a:extLst>
                  <a:ext uri="{FF2B5EF4-FFF2-40B4-BE49-F238E27FC236}">
                    <a16:creationId xmlns:a16="http://schemas.microsoft.com/office/drawing/2014/main" id="{B9473010-A194-7FE0-9FE5-AD6EE656347C}"/>
                  </a:ext>
                </a:extLst>
              </p:cNvPr>
              <p:cNvPicPr>
                <a:picLocks noChangeAspect="1"/>
              </p:cNvPicPr>
              <p:nvPr/>
            </p:nvPicPr>
            <p:blipFill>
              <a:blip r:embed="rId7"/>
              <a:srcRect t="44125"/>
              <a:stretch>
                <a:fillRect/>
              </a:stretch>
            </p:blipFill>
            <p:spPr>
              <a:xfrm>
                <a:off x="9923550" y="1240876"/>
                <a:ext cx="1764450" cy="1348412"/>
              </a:xfrm>
              <a:prstGeom prst="rect">
                <a:avLst/>
              </a:prstGeom>
            </p:spPr>
          </p:pic>
        </p:grpSp>
      </p:grpSp>
      <p:grpSp>
        <p:nvGrpSpPr>
          <p:cNvPr id="20" name="Group 19">
            <a:extLst>
              <a:ext uri="{FF2B5EF4-FFF2-40B4-BE49-F238E27FC236}">
                <a16:creationId xmlns:a16="http://schemas.microsoft.com/office/drawing/2014/main" id="{891BD07F-CEC6-FCA7-34C0-9E68E13BE8C1}"/>
              </a:ext>
            </a:extLst>
          </p:cNvPr>
          <p:cNvGrpSpPr/>
          <p:nvPr/>
        </p:nvGrpSpPr>
        <p:grpSpPr>
          <a:xfrm>
            <a:off x="451480" y="908411"/>
            <a:ext cx="9912915" cy="369332"/>
            <a:chOff x="-71035" y="933583"/>
            <a:chExt cx="9912915" cy="369332"/>
          </a:xfrm>
          <a:solidFill>
            <a:schemeClr val="bg1"/>
          </a:solidFill>
        </p:grpSpPr>
        <p:sp>
          <p:nvSpPr>
            <p:cNvPr id="7" name="object 7">
              <a:extLst>
                <a:ext uri="{FF2B5EF4-FFF2-40B4-BE49-F238E27FC236}">
                  <a16:creationId xmlns:a16="http://schemas.microsoft.com/office/drawing/2014/main" id="{7B87B255-E163-C298-2520-964170DC886F}"/>
                </a:ext>
              </a:extLst>
            </p:cNvPr>
            <p:cNvSpPr txBox="1"/>
            <p:nvPr/>
          </p:nvSpPr>
          <p:spPr>
            <a:xfrm>
              <a:off x="7764795" y="1012980"/>
              <a:ext cx="2077085" cy="289182"/>
            </a:xfrm>
            <a:prstGeom prst="rect">
              <a:avLst/>
            </a:prstGeom>
            <a:grpFill/>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800" b="1" i="0" u="none" strike="noStrike" kern="0" cap="none" spc="0" normalizeH="0" baseline="0" noProof="0">
                  <a:ln>
                    <a:noFill/>
                  </a:ln>
                  <a:solidFill>
                    <a:srgbClr val="0D587A">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TSP Indonesia</a:t>
              </a:r>
            </a:p>
          </p:txBody>
        </p:sp>
        <p:sp>
          <p:nvSpPr>
            <p:cNvPr id="15" name="TextBox 14">
              <a:extLst>
                <a:ext uri="{FF2B5EF4-FFF2-40B4-BE49-F238E27FC236}">
                  <a16:creationId xmlns:a16="http://schemas.microsoft.com/office/drawing/2014/main" id="{828E888B-CC62-A26F-3DB6-16F21F07277C}"/>
                </a:ext>
              </a:extLst>
            </p:cNvPr>
            <p:cNvSpPr txBox="1"/>
            <p:nvPr/>
          </p:nvSpPr>
          <p:spPr>
            <a:xfrm>
              <a:off x="-71035" y="933583"/>
              <a:ext cx="6096000" cy="369332"/>
            </a:xfrm>
            <a:prstGeom prst="rect">
              <a:avLst/>
            </a:prstGeom>
            <a:grpFill/>
          </p:spPr>
          <p:txBody>
            <a:bodyPr wrap="square">
              <a:spAutoFit/>
            </a:bodyPr>
            <a:lstStyle/>
            <a:p>
              <a:pPr marL="12700" marR="0" lvl="0" indent="0" algn="l" defTabSz="914400" rtl="0" eaLnBrk="1" fontAlgn="auto" latinLnBrk="0" hangingPunct="1">
                <a:lnSpc>
                  <a:spcPct val="100000"/>
                </a:lnSpc>
                <a:spcBef>
                  <a:spcPts val="740"/>
                </a:spcBef>
                <a:spcAft>
                  <a:spcPts val="0"/>
                </a:spcAft>
                <a:buClrTx/>
                <a:buSzTx/>
                <a:buFontTx/>
                <a:buNone/>
                <a:tabLst>
                  <a:tab pos="3985260" algn="l"/>
                </a:tabLst>
                <a:defRPr/>
              </a:pPr>
              <a:r>
                <a:rPr kumimoji="0" lang="en-US" sz="1800" b="1" i="0" u="none" strike="noStrike" kern="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TSP</a:t>
              </a:r>
              <a:r>
                <a:rPr kumimoji="0" lang="en-US" sz="1800" b="1" i="0" u="none" strike="noStrike" kern="0" cap="none" spc="-55"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1" i="0" u="none" strike="noStrike" kern="0" cap="none" spc="-1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Australia</a:t>
              </a:r>
              <a:r>
                <a:rPr kumimoji="0" lang="en-US" sz="1800" b="1" i="0" u="none" strike="noStrike" kern="0" cap="none" spc="0" normalizeH="0" baseline="0" noProof="0">
                  <a:ln>
                    <a:noFill/>
                  </a:ln>
                  <a:solidFill>
                    <a:srgbClr val="6FAC46"/>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TSP India</a:t>
              </a:r>
            </a:p>
          </p:txBody>
        </p:sp>
      </p:grpSp>
      <p:sp>
        <p:nvSpPr>
          <p:cNvPr id="13" name="TextBox 12">
            <a:extLst>
              <a:ext uri="{FF2B5EF4-FFF2-40B4-BE49-F238E27FC236}">
                <a16:creationId xmlns:a16="http://schemas.microsoft.com/office/drawing/2014/main" id="{69F4346A-0695-DFFC-5E41-4B8AD7372411}"/>
              </a:ext>
            </a:extLst>
          </p:cNvPr>
          <p:cNvSpPr txBox="1"/>
          <p:nvPr/>
        </p:nvSpPr>
        <p:spPr>
          <a:xfrm>
            <a:off x="3378767" y="177525"/>
            <a:ext cx="6096000"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During the reporting period, the </a:t>
            </a:r>
            <a:r>
              <a:rPr lang="en-US"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Indian Ocean </a:t>
            </a:r>
            <a:r>
              <a:rPr lang="en-US" b="1" i="1" dirty="0">
                <a:latin typeface="Calibri" panose="020F0502020204030204" pitchFamily="34" charset="0"/>
                <a:ea typeface="Calibri" panose="020F0502020204030204" pitchFamily="34" charset="0"/>
                <a:cs typeface="Calibri" panose="020F0502020204030204" pitchFamily="34" charset="0"/>
              </a:rPr>
              <a:t>experienced three</a:t>
            </a:r>
            <a:r>
              <a:rPr lang="en-US"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earthquake events of magnitude ≥ 6.5</a:t>
            </a:r>
            <a:r>
              <a:rPr lang="en-US"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all of which were assessed as </a:t>
            </a:r>
            <a:r>
              <a:rPr lang="en-US"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posing no tsunami threat by </a:t>
            </a:r>
            <a:r>
              <a:rPr lang="en-US" b="1" i="1"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TSPs</a:t>
            </a:r>
            <a:r>
              <a:rPr lang="en-US" b="0" i="1"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b="0" i="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i="1" dirty="0">
              <a:latin typeface="Calibri" panose="020F0502020204030204" pitchFamily="34" charset="0"/>
              <a:ea typeface="Calibri" panose="020F0502020204030204" pitchFamily="34" charset="0"/>
              <a:cs typeface="Calibri" panose="020F0502020204030204" pitchFamily="34" charset="0"/>
            </a:endParaRPr>
          </a:p>
          <a:p>
            <a:pPr algn="ctr"/>
            <a:endParaRPr lang="en-US" sz="1100"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4171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AFCFEC-00EB-F24D-7823-CD21739AF561}"/>
              </a:ext>
            </a:extLst>
          </p:cNvPr>
          <p:cNvSpPr txBox="1"/>
          <p:nvPr/>
        </p:nvSpPr>
        <p:spPr>
          <a:xfrm>
            <a:off x="283467" y="257424"/>
            <a:ext cx="6893510" cy="584775"/>
          </a:xfrm>
          <a:prstGeom prst="rect">
            <a:avLst/>
          </a:prstGeom>
          <a:no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pPr>
              <a:lnSpc>
                <a:spcPct val="100000"/>
              </a:lnSpc>
              <a:buClr>
                <a:srgbClr val="002060"/>
              </a:buClr>
              <a:buSzPts val="2400"/>
              <a:defRPr/>
            </a:pPr>
            <a:r>
              <a:rPr lang="en-GB" sz="3200">
                <a:solidFill>
                  <a:srgbClr val="002060"/>
                </a:solidFill>
                <a:latin typeface="Calibri" panose="020F0502020204030204" pitchFamily="34" charset="0"/>
                <a:ea typeface="Calibri" panose="020F0502020204030204" pitchFamily="34" charset="0"/>
                <a:cs typeface="Calibri" panose="020F0502020204030204" pitchFamily="34" charset="0"/>
              </a:rPr>
              <a:t>Indian Ocean Wave 2025</a:t>
            </a:r>
          </a:p>
        </p:txBody>
      </p:sp>
      <p:sp>
        <p:nvSpPr>
          <p:cNvPr id="4" name="TextBox 3">
            <a:extLst>
              <a:ext uri="{FF2B5EF4-FFF2-40B4-BE49-F238E27FC236}">
                <a16:creationId xmlns:a16="http://schemas.microsoft.com/office/drawing/2014/main" id="{42469BA3-774C-8E85-6440-920A22BBE511}"/>
              </a:ext>
            </a:extLst>
          </p:cNvPr>
          <p:cNvSpPr txBox="1"/>
          <p:nvPr/>
        </p:nvSpPr>
        <p:spPr>
          <a:xfrm>
            <a:off x="283467" y="1188602"/>
            <a:ext cx="7593708" cy="2985433"/>
          </a:xfrm>
          <a:prstGeom prst="rect">
            <a:avLst/>
          </a:prstGeom>
          <a:noFill/>
        </p:spPr>
        <p:txBody>
          <a:bodyPr wrap="square" rtlCol="0">
            <a:spAutoFit/>
          </a:bodyPr>
          <a:lstStyle/>
          <a:p>
            <a:r>
              <a:rPr lang="en-AU" sz="2400" b="1">
                <a:solidFill>
                  <a:srgbClr val="2D75B6"/>
                </a:solidFill>
                <a:latin typeface="Calibri" panose="020F0502020204030204" pitchFamily="34" charset="0"/>
                <a:ea typeface="Calibri" panose="020F0502020204030204" pitchFamily="34" charset="0"/>
                <a:cs typeface="Calibri" panose="020F0502020204030204" pitchFamily="34" charset="0"/>
              </a:rPr>
              <a:t>Overview</a:t>
            </a:r>
          </a:p>
          <a:p>
            <a:pPr marL="346075" indent="-346075">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25 September to 05 November 2025</a:t>
            </a:r>
          </a:p>
          <a:p>
            <a:pPr marL="346075" indent="-346075">
              <a:buFont typeface="Arial" panose="020B0604020202020204" pitchFamily="34" charset="0"/>
              <a:buChar char="•"/>
            </a:pPr>
            <a:r>
              <a:rPr lang="en-AU">
                <a:latin typeface="Calibri" panose="020F0502020204030204" pitchFamily="34" charset="0"/>
                <a:ea typeface="Calibri" panose="020F0502020204030204" pitchFamily="34" charset="0"/>
                <a:cs typeface="Calibri" panose="020F0502020204030204" pitchFamily="34" charset="0"/>
              </a:rPr>
              <a:t>4 Scenarios including1 Non-seismic event and outside of working hours</a:t>
            </a:r>
          </a:p>
          <a:p>
            <a:pPr marL="346075" indent="-346075">
              <a:buFont typeface="Arial" panose="020B0604020202020204" pitchFamily="34" charset="0"/>
              <a:buChar char="•"/>
            </a:pPr>
            <a:r>
              <a:rPr lang="en-AU">
                <a:latin typeface="Calibri" panose="020F0502020204030204" pitchFamily="34" charset="0"/>
                <a:ea typeface="Calibri" panose="020F0502020204030204" pitchFamily="34" charset="0"/>
                <a:cs typeface="Calibri" panose="020F0502020204030204" pitchFamily="34" charset="0"/>
              </a:rPr>
              <a:t>Included non-seismic and NAVAREA products</a:t>
            </a:r>
          </a:p>
          <a:p>
            <a:pPr marL="346075" indent="-346075">
              <a:buFont typeface="Arial" panose="020B0604020202020204" pitchFamily="34" charset="0"/>
              <a:buChar char="•"/>
            </a:pPr>
            <a:r>
              <a:rPr lang="en-AU">
                <a:latin typeface="Calibri" panose="020F0502020204030204" pitchFamily="34" charset="0"/>
                <a:ea typeface="Calibri" panose="020F0502020204030204" pitchFamily="34" charset="0"/>
                <a:cs typeface="Calibri" panose="020F0502020204030204" pitchFamily="34" charset="0"/>
              </a:rPr>
              <a:t>Encourage the Member States to ensure the participation of TR recognised communities</a:t>
            </a:r>
          </a:p>
          <a:p>
            <a:pPr marL="346075" indent="-346075">
              <a:buFont typeface="Arial" panose="020B0604020202020204" pitchFamily="34" charset="0"/>
              <a:buChar char="•"/>
            </a:pPr>
            <a:r>
              <a:rPr lang="en-AU">
                <a:latin typeface="Calibri" panose="020F0502020204030204" pitchFamily="34" charset="0"/>
                <a:ea typeface="Calibri" panose="020F0502020204030204" pitchFamily="34" charset="0"/>
                <a:cs typeface="Calibri" panose="020F0502020204030204" pitchFamily="34" charset="0"/>
              </a:rPr>
              <a:t>Pre-IOWave SOP &amp; Post-IOWave25 Lessons Learnt Workshops</a:t>
            </a:r>
          </a:p>
          <a:p>
            <a:pPr marL="346075" indent="-346075">
              <a:buFont typeface="Arial" panose="020B0604020202020204" pitchFamily="34" charset="0"/>
              <a:buChar char="•"/>
            </a:pPr>
            <a:endParaRPr lang="en-AU">
              <a:latin typeface="Calibri" panose="020F0502020204030204" pitchFamily="34" charset="0"/>
              <a:ea typeface="Calibri" panose="020F0502020204030204" pitchFamily="34" charset="0"/>
              <a:cs typeface="Calibri" panose="020F0502020204030204" pitchFamily="34" charset="0"/>
            </a:endParaRPr>
          </a:p>
          <a:p>
            <a:r>
              <a:rPr lang="en-AU" sz="2400" b="1">
                <a:solidFill>
                  <a:srgbClr val="2D75B6"/>
                </a:solidFill>
                <a:latin typeface="Calibri" panose="020F0502020204030204" pitchFamily="34" charset="0"/>
                <a:ea typeface="Calibri" panose="020F0502020204030204" pitchFamily="34" charset="0"/>
                <a:cs typeface="Calibri" panose="020F0502020204030204" pitchFamily="34" charset="0"/>
              </a:rPr>
              <a:t>Participation</a:t>
            </a:r>
          </a:p>
          <a:p>
            <a:pPr marL="346075" indent="-346075">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At least 20 countries participated in IOWave25 through simulations, drills, tests and evacuations.</a:t>
            </a:r>
          </a:p>
          <a:p>
            <a:pPr marL="346075" indent="-346075">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Community evacuations involved ~330,000 people overall across the region</a:t>
            </a:r>
          </a:p>
          <a:p>
            <a:pPr marL="346075" indent="-346075">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Seven countries carried out community-level evacuations: India (112,000), Indonesia (207,000), Sri Lanka (3,000) , Timor Leste (200), United Arab Emirates (108)</a:t>
            </a:r>
          </a:p>
        </p:txBody>
      </p:sp>
      <p:pic>
        <p:nvPicPr>
          <p:cNvPr id="8" name="Picture 7">
            <a:extLst>
              <a:ext uri="{FF2B5EF4-FFF2-40B4-BE49-F238E27FC236}">
                <a16:creationId xmlns:a16="http://schemas.microsoft.com/office/drawing/2014/main" id="{478C5DD5-FE8A-3433-6147-578A772C1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0884" y="2664794"/>
            <a:ext cx="4123770" cy="4227368"/>
          </a:xfrm>
          <a:prstGeom prst="rect">
            <a:avLst/>
          </a:prstGeom>
        </p:spPr>
      </p:pic>
      <p:grpSp>
        <p:nvGrpSpPr>
          <p:cNvPr id="9" name="Group 8">
            <a:extLst>
              <a:ext uri="{FF2B5EF4-FFF2-40B4-BE49-F238E27FC236}">
                <a16:creationId xmlns:a16="http://schemas.microsoft.com/office/drawing/2014/main" id="{4A166BEF-D893-473C-9F9E-1D7594644DED}"/>
              </a:ext>
            </a:extLst>
          </p:cNvPr>
          <p:cNvGrpSpPr/>
          <p:nvPr/>
        </p:nvGrpSpPr>
        <p:grpSpPr>
          <a:xfrm>
            <a:off x="3551193" y="4508540"/>
            <a:ext cx="4390818" cy="2092036"/>
            <a:chOff x="0" y="0"/>
            <a:chExt cx="6120131" cy="3060065"/>
          </a:xfrm>
        </p:grpSpPr>
        <p:pic>
          <p:nvPicPr>
            <p:cNvPr id="13" name="Image6" descr="A map of the world&#10;&#10;AI-generated content may be incorrect.">
              <a:extLst>
                <a:ext uri="{FF2B5EF4-FFF2-40B4-BE49-F238E27FC236}">
                  <a16:creationId xmlns:a16="http://schemas.microsoft.com/office/drawing/2014/main" id="{5D6D6B95-B992-9999-52A8-04DF2F3210E2}"/>
                </a:ext>
              </a:extLst>
            </p:cNvPr>
            <p:cNvPicPr>
              <a:picLocks noChangeAspect="1"/>
            </p:cNvPicPr>
            <p:nvPr/>
          </p:nvPicPr>
          <p:blipFill>
            <a:blip r:embed="rId3"/>
            <a:stretch>
              <a:fillRect/>
            </a:stretch>
          </p:blipFill>
          <p:spPr>
            <a:xfrm>
              <a:off x="0" y="0"/>
              <a:ext cx="6120131" cy="3060065"/>
            </a:xfrm>
            <a:prstGeom prst="rect">
              <a:avLst/>
            </a:prstGeom>
          </p:spPr>
        </p:pic>
        <p:pic>
          <p:nvPicPr>
            <p:cNvPr id="14" name="Picture 13" descr="A logo with a couple of people running around the earth&#10;&#10;AI-generated content may be incorrect.">
              <a:extLst>
                <a:ext uri="{FF2B5EF4-FFF2-40B4-BE49-F238E27FC236}">
                  <a16:creationId xmlns:a16="http://schemas.microsoft.com/office/drawing/2014/main" id="{EB7D9A24-82F1-175A-6E90-8D4AC9652B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28" y="2156603"/>
              <a:ext cx="715645" cy="797560"/>
            </a:xfrm>
            <a:prstGeom prst="rect">
              <a:avLst/>
            </a:prstGeom>
          </p:spPr>
        </p:pic>
      </p:grpSp>
      <p:pic>
        <p:nvPicPr>
          <p:cNvPr id="15" name="Picture 14">
            <a:extLst>
              <a:ext uri="{FF2B5EF4-FFF2-40B4-BE49-F238E27FC236}">
                <a16:creationId xmlns:a16="http://schemas.microsoft.com/office/drawing/2014/main" id="{CB940A34-1164-C6D6-8055-B526F2B3C5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79" y="4508540"/>
            <a:ext cx="3491442" cy="2092036"/>
          </a:xfrm>
          <a:prstGeom prst="rect">
            <a:avLst/>
          </a:prstGeom>
          <a:noFill/>
          <a:ln>
            <a:noFill/>
          </a:ln>
        </p:spPr>
      </p:pic>
      <p:pic>
        <p:nvPicPr>
          <p:cNvPr id="3" name="Picture 2">
            <a:extLst>
              <a:ext uri="{FF2B5EF4-FFF2-40B4-BE49-F238E27FC236}">
                <a16:creationId xmlns:a16="http://schemas.microsoft.com/office/drawing/2014/main" id="{F07AAE73-B55E-E25B-8960-DF8C60D3D1CC}"/>
              </a:ext>
            </a:extLst>
          </p:cNvPr>
          <p:cNvPicPr>
            <a:picLocks noChangeAspect="1"/>
          </p:cNvPicPr>
          <p:nvPr/>
        </p:nvPicPr>
        <p:blipFill>
          <a:blip r:embed="rId6"/>
          <a:stretch>
            <a:fillRect/>
          </a:stretch>
        </p:blipFill>
        <p:spPr>
          <a:xfrm>
            <a:off x="8973663" y="167056"/>
            <a:ext cx="1422612" cy="1414094"/>
          </a:xfrm>
          <a:prstGeom prst="rect">
            <a:avLst/>
          </a:prstGeom>
        </p:spPr>
      </p:pic>
      <p:sp>
        <p:nvSpPr>
          <p:cNvPr id="5" name="TextBox 4">
            <a:extLst>
              <a:ext uri="{FF2B5EF4-FFF2-40B4-BE49-F238E27FC236}">
                <a16:creationId xmlns:a16="http://schemas.microsoft.com/office/drawing/2014/main" id="{6032633C-0803-111E-4DB1-B77E7F963A29}"/>
              </a:ext>
            </a:extLst>
          </p:cNvPr>
          <p:cNvSpPr txBox="1"/>
          <p:nvPr/>
        </p:nvSpPr>
        <p:spPr>
          <a:xfrm>
            <a:off x="8065789" y="1689078"/>
            <a:ext cx="4068865" cy="975716"/>
          </a:xfrm>
          <a:prstGeom prst="rect">
            <a:avLst/>
          </a:prstGeom>
          <a:solidFill>
            <a:schemeClr val="accent3">
              <a:lumMod val="20000"/>
              <a:lumOff val="80000"/>
            </a:schemeClr>
          </a:solidFill>
          <a:ln>
            <a:solidFill>
              <a:schemeClr val="tx1"/>
            </a:solidFill>
          </a:ln>
        </p:spPr>
        <p:txBody>
          <a:bodyPr wrap="square" rtlCol="0">
            <a:spAutoFit/>
          </a:bodyPr>
          <a:lstStyle/>
          <a:p>
            <a:pPr>
              <a:lnSpc>
                <a:spcPct val="150000"/>
              </a:lnSpc>
            </a:pPr>
            <a:r>
              <a:rPr lang="en-US" sz="1300" b="1" i="1">
                <a:solidFill>
                  <a:schemeClr val="tx1"/>
                </a:solidFill>
                <a:latin typeface="Calibri" panose="020F0502020204030204" pitchFamily="34" charset="0"/>
                <a:ea typeface="Calibri" panose="020F0502020204030204" pitchFamily="34" charset="0"/>
                <a:cs typeface="Calibri" panose="020F0502020204030204" pitchFamily="34" charset="0"/>
              </a:rPr>
              <a:t>NAVAREA messages: </a:t>
            </a:r>
            <a:r>
              <a:rPr lang="en-US" sz="1300" i="1">
                <a:solidFill>
                  <a:schemeClr val="tx1"/>
                </a:solidFill>
                <a:latin typeface="Calibri" panose="020F0502020204030204" pitchFamily="34" charset="0"/>
                <a:ea typeface="Calibri" panose="020F0502020204030204" pitchFamily="34" charset="0"/>
                <a:cs typeface="Calibri" panose="020F0502020204030204" pitchFamily="34" charset="0"/>
              </a:rPr>
              <a:t>Trial dissemination of was conducted during IOWave25 with all Indian Ocean NAVAREA coordinators (VII-XI) participating. </a:t>
            </a:r>
            <a:endParaRPr lang="en-AU" sz="1300" i="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426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A54AC2FC-D951-8B05-5039-A809349B1846}"/>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7C606FE7-51DF-9A81-B143-F4CD92A03EDA}"/>
              </a:ext>
            </a:extLst>
          </p:cNvPr>
          <p:cNvSpPr txBox="1"/>
          <p:nvPr/>
        </p:nvSpPr>
        <p:spPr>
          <a:xfrm>
            <a:off x="226116" y="145833"/>
            <a:ext cx="11739768" cy="1077218"/>
          </a:xfrm>
          <a:prstGeom prst="rect">
            <a:avLst/>
          </a:prstGeom>
          <a:no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pPr marL="0" marR="0" lvl="0" indent="0" algn="l" defTabSz="914400" rtl="0" eaLnBrk="1" fontAlgn="auto" latinLnBrk="0" hangingPunct="1">
              <a:lnSpc>
                <a:spcPct val="100000"/>
              </a:lnSpc>
              <a:spcBef>
                <a:spcPts val="0"/>
              </a:spcBef>
              <a:spcAft>
                <a:spcPts val="0"/>
              </a:spcAft>
              <a:buClr>
                <a:srgbClr val="002060"/>
              </a:buClr>
              <a:buSzPts val="2400"/>
              <a:buFontTx/>
              <a:buNone/>
              <a:tabLst/>
              <a:defRPr/>
            </a:pPr>
            <a:r>
              <a:rPr kumimoji="0" lang="en-GB" sz="32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Tsunami Ready Recognition Programme</a:t>
            </a:r>
          </a:p>
          <a:p>
            <a:pPr marL="0" marR="0" lvl="0" indent="0" algn="l" defTabSz="914400" rtl="0" eaLnBrk="1" fontAlgn="auto" latinLnBrk="0" hangingPunct="1">
              <a:lnSpc>
                <a:spcPct val="100000"/>
              </a:lnSpc>
              <a:spcBef>
                <a:spcPts val="0"/>
              </a:spcBef>
              <a:spcAft>
                <a:spcPts val="0"/>
              </a:spcAft>
              <a:buClr>
                <a:srgbClr val="002060"/>
              </a:buClr>
              <a:buSzPts val="2400"/>
              <a:buFontTx/>
              <a:buNone/>
              <a:tabLst/>
              <a:defRPr/>
            </a:pPr>
            <a:endParaRPr kumimoji="0" lang="en-GB" sz="32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 name="Content Placeholder 2">
            <a:extLst>
              <a:ext uri="{FF2B5EF4-FFF2-40B4-BE49-F238E27FC236}">
                <a16:creationId xmlns:a16="http://schemas.microsoft.com/office/drawing/2014/main" id="{E30D45E4-0B4E-F12F-0007-942343F160D7}"/>
              </a:ext>
            </a:extLst>
          </p:cNvPr>
          <p:cNvSpPr txBox="1">
            <a:spLocks/>
          </p:cNvSpPr>
          <p:nvPr/>
        </p:nvSpPr>
        <p:spPr>
          <a:xfrm>
            <a:off x="201167" y="1193157"/>
            <a:ext cx="6219087" cy="3506519"/>
          </a:xfrm>
          <a:prstGeom prst="rect">
            <a:avLst/>
          </a:prstGeom>
          <a:solidFill>
            <a:schemeClr val="bg1"/>
          </a:solidFill>
          <a:ln>
            <a:solidFill>
              <a:srgbClr val="000000"/>
            </a:solidFill>
          </a:ln>
        </p:spPr>
        <p:txBody>
          <a:bodyPr>
            <a:norm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rgbClr val="000000"/>
              </a:buClr>
              <a:buFont typeface="Arial"/>
              <a:defRPr sz="2000" b="0" i="0" u="none" strike="noStrike" kern="0"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342900" indent="-342900">
              <a:buFont typeface="Arial"/>
              <a:buChar char="•"/>
            </a:pP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Community </a:t>
            </a:r>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performance-based recognition </a:t>
            </a:r>
            <a:r>
              <a:rPr lang="en-US" sz="1600" err="1">
                <a:solidFill>
                  <a:srgbClr val="FF0000"/>
                </a:solidFill>
                <a:latin typeface="Calibri" panose="020F0502020204030204" pitchFamily="34" charset="0"/>
                <a:ea typeface="Calibri" panose="020F0502020204030204" pitchFamily="34" charset="0"/>
                <a:cs typeface="Calibri" panose="020F0502020204030204" pitchFamily="34" charset="0"/>
              </a:rPr>
              <a:t>programme</a:t>
            </a:r>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that facilitates tsunami preparedness as an active collaboration of the </a:t>
            </a:r>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community, community leaders, and national and local emergency management agencies</a:t>
            </a: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indent="-342900">
              <a:spcBef>
                <a:spcPts val="800"/>
              </a:spcBef>
              <a:buFont typeface="Arial"/>
              <a:buChar char="•"/>
            </a:pPr>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Structured and systematic approach </a:t>
            </a: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for community preparedness.</a:t>
            </a:r>
          </a:p>
          <a:p>
            <a:pPr marL="342900" indent="-342900">
              <a:spcBef>
                <a:spcPts val="800"/>
              </a:spcBef>
              <a:buFont typeface="Arial"/>
              <a:buChar char="•"/>
            </a:pPr>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12 Indicators </a:t>
            </a:r>
            <a:r>
              <a:rPr lang="en-US" sz="1600">
                <a:solidFill>
                  <a:schemeClr val="tx1"/>
                </a:solidFill>
                <a:latin typeface="Calibri" panose="020F0502020204030204" pitchFamily="34" charset="0"/>
                <a:ea typeface="Calibri" panose="020F0502020204030204" pitchFamily="34" charset="0"/>
                <a:cs typeface="Calibri" panose="020F0502020204030204" pitchFamily="34" charset="0"/>
              </a:rPr>
              <a:t>of Assessment, Preparedness, and Response</a:t>
            </a:r>
          </a:p>
          <a:p>
            <a:pPr marL="342900" indent="-342900">
              <a:spcBef>
                <a:spcPts val="800"/>
              </a:spcBef>
              <a:buFont typeface="Arial"/>
              <a:buChar char="•"/>
            </a:pPr>
            <a:r>
              <a:rPr lang="en-AU" sz="1600">
                <a:solidFill>
                  <a:srgbClr val="FF0000"/>
                </a:solidFill>
                <a:latin typeface="Calibri" panose="020F0502020204030204" pitchFamily="34" charset="0"/>
                <a:ea typeface="Calibri" panose="020F0502020204030204" pitchFamily="34" charset="0"/>
                <a:cs typeface="Calibri" panose="020F0502020204030204" pitchFamily="34" charset="0"/>
                <a:sym typeface="Arial"/>
              </a:rPr>
              <a:t>TEMPP &amp; TRRP Trainings</a:t>
            </a:r>
          </a:p>
          <a:p>
            <a:pPr marL="342900" indent="-342900">
              <a:spcBef>
                <a:spcPts val="800"/>
              </a:spcBef>
              <a:buFont typeface="Arial"/>
              <a:buChar char="•"/>
            </a:pPr>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19 National Tsunami Ready Focal Points</a:t>
            </a:r>
          </a:p>
          <a:p>
            <a:pPr marL="342900" indent="-342900">
              <a:spcBef>
                <a:spcPts val="800"/>
              </a:spcBef>
              <a:buFont typeface="Arial"/>
              <a:buChar char="•"/>
            </a:pPr>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3 National Tsunami Ready Boards </a:t>
            </a:r>
            <a:r>
              <a:rPr lang="en-GB" sz="1600">
                <a:solidFill>
                  <a:schemeClr val="tx1"/>
                </a:solidFill>
                <a:latin typeface="Calibri" panose="020F0502020204030204" pitchFamily="34" charset="0"/>
                <a:ea typeface="Calibri" panose="020F0502020204030204" pitchFamily="34" charset="0"/>
                <a:cs typeface="Calibri" panose="020F0502020204030204" pitchFamily="34" charset="0"/>
              </a:rPr>
              <a:t>- India, Indonesia and Seychelles</a:t>
            </a:r>
            <a:endParaRPr lang="en-US" sz="16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fontAlgn="base">
              <a:spcBef>
                <a:spcPct val="20000"/>
              </a:spcBef>
              <a:buFont typeface="Arial"/>
              <a:buChar char="•"/>
              <a:defRPr/>
            </a:pPr>
            <a:r>
              <a:rPr lang="en-GB" sz="1600">
                <a:solidFill>
                  <a:srgbClr val="FF0000"/>
                </a:solidFill>
                <a:latin typeface="Calibri" panose="020F0502020204030204" pitchFamily="34" charset="0"/>
                <a:ea typeface="Calibri" panose="020F0502020204030204" pitchFamily="34" charset="0"/>
                <a:cs typeface="Calibri" panose="020F0502020204030204" pitchFamily="34" charset="0"/>
              </a:rPr>
              <a:t>55 IOTWMS Communities </a:t>
            </a:r>
            <a:r>
              <a:rPr lang="en-GB" sz="1600">
                <a:solidFill>
                  <a:schemeClr val="tx1"/>
                </a:solidFill>
                <a:latin typeface="Calibri" panose="020F0502020204030204" pitchFamily="34" charset="0"/>
                <a:ea typeface="Calibri" panose="020F0502020204030204" pitchFamily="34" charset="0"/>
                <a:cs typeface="Calibri" panose="020F0502020204030204" pitchFamily="34" charset="0"/>
              </a:rPr>
              <a:t>- 26 in India and 29 in Indonesia</a:t>
            </a:r>
            <a:endParaRPr lang="en-US" sz="1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AAC8A22-8862-48E0-E7B6-707E6AA9F245}"/>
              </a:ext>
            </a:extLst>
          </p:cNvPr>
          <p:cNvPicPr>
            <a:picLocks noChangeAspect="1"/>
          </p:cNvPicPr>
          <p:nvPr/>
        </p:nvPicPr>
        <p:blipFill>
          <a:blip r:embed="rId3"/>
          <a:stretch>
            <a:fillRect/>
          </a:stretch>
        </p:blipFill>
        <p:spPr>
          <a:xfrm>
            <a:off x="8373555" y="0"/>
            <a:ext cx="1835055" cy="932769"/>
          </a:xfrm>
          <a:prstGeom prst="rect">
            <a:avLst/>
          </a:prstGeom>
        </p:spPr>
      </p:pic>
      <p:pic>
        <p:nvPicPr>
          <p:cNvPr id="14" name="Picture 13">
            <a:extLst>
              <a:ext uri="{FF2B5EF4-FFF2-40B4-BE49-F238E27FC236}">
                <a16:creationId xmlns:a16="http://schemas.microsoft.com/office/drawing/2014/main" id="{353FD5D8-2A25-2F29-59E8-8F50DF2B9542}"/>
              </a:ext>
            </a:extLst>
          </p:cNvPr>
          <p:cNvPicPr>
            <a:picLocks noChangeAspect="1"/>
          </p:cNvPicPr>
          <p:nvPr/>
        </p:nvPicPr>
        <p:blipFill>
          <a:blip r:embed="rId4"/>
          <a:stretch>
            <a:fillRect/>
          </a:stretch>
        </p:blipFill>
        <p:spPr>
          <a:xfrm>
            <a:off x="3314297" y="4363372"/>
            <a:ext cx="2457450" cy="2465655"/>
          </a:xfrm>
          <a:prstGeom prst="rect">
            <a:avLst/>
          </a:prstGeom>
        </p:spPr>
      </p:pic>
      <p:pic>
        <p:nvPicPr>
          <p:cNvPr id="7" name="Picture 6" descr="A person giving a presentation to a group of people&#10;&#10;Description automatically generated">
            <a:extLst>
              <a:ext uri="{FF2B5EF4-FFF2-40B4-BE49-F238E27FC236}">
                <a16:creationId xmlns:a16="http://schemas.microsoft.com/office/drawing/2014/main" id="{9AEE16B1-63DB-BF2B-A51C-E1791BAEFE6C}"/>
              </a:ext>
            </a:extLst>
          </p:cNvPr>
          <p:cNvPicPr>
            <a:picLocks noChangeAspect="1"/>
          </p:cNvPicPr>
          <p:nvPr/>
        </p:nvPicPr>
        <p:blipFill>
          <a:blip r:embed="rId5" cstate="screen">
            <a:extLst>
              <a:ext uri="{28A0092B-C50C-407E-A947-70E740481C1C}">
                <a14:useLocalDpi xmlns:a14="http://schemas.microsoft.com/office/drawing/2010/main"/>
              </a:ext>
            </a:extLst>
          </a:blip>
          <a:srcRect b="13408"/>
          <a:stretch/>
        </p:blipFill>
        <p:spPr>
          <a:xfrm>
            <a:off x="450148" y="4829543"/>
            <a:ext cx="2539896" cy="1533311"/>
          </a:xfrm>
          <a:prstGeom prst="rect">
            <a:avLst/>
          </a:prstGeom>
        </p:spPr>
      </p:pic>
      <p:pic>
        <p:nvPicPr>
          <p:cNvPr id="11" name="Picture 10">
            <a:extLst>
              <a:ext uri="{FF2B5EF4-FFF2-40B4-BE49-F238E27FC236}">
                <a16:creationId xmlns:a16="http://schemas.microsoft.com/office/drawing/2014/main" id="{BBA93062-6D26-9FED-75BA-99CF385087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6183" y="4846117"/>
            <a:ext cx="2777534" cy="1516737"/>
          </a:xfrm>
          <a:prstGeom prst="rect">
            <a:avLst/>
          </a:prstGeom>
        </p:spPr>
      </p:pic>
      <p:pic>
        <p:nvPicPr>
          <p:cNvPr id="15" name="Picture 14">
            <a:extLst>
              <a:ext uri="{FF2B5EF4-FFF2-40B4-BE49-F238E27FC236}">
                <a16:creationId xmlns:a16="http://schemas.microsoft.com/office/drawing/2014/main" id="{C875C3A6-911D-63EF-B61D-9172B60784AE}"/>
              </a:ext>
            </a:extLst>
          </p:cNvPr>
          <p:cNvPicPr>
            <a:picLocks noChangeAspect="1"/>
          </p:cNvPicPr>
          <p:nvPr/>
        </p:nvPicPr>
        <p:blipFill>
          <a:blip r:embed="rId7">
            <a:extLst>
              <a:ext uri="{28A0092B-C50C-407E-A947-70E740481C1C}">
                <a14:useLocalDpi xmlns:a14="http://schemas.microsoft.com/office/drawing/2010/main" val="0"/>
              </a:ext>
            </a:extLst>
          </a:blip>
          <a:srcRect l="6852" t="26667" b="23276"/>
          <a:stretch>
            <a:fillRect/>
          </a:stretch>
        </p:blipFill>
        <p:spPr>
          <a:xfrm>
            <a:off x="8998153" y="4829542"/>
            <a:ext cx="3044550" cy="1533311"/>
          </a:xfrm>
          <a:prstGeom prst="rect">
            <a:avLst/>
          </a:prstGeom>
        </p:spPr>
      </p:pic>
      <p:pic>
        <p:nvPicPr>
          <p:cNvPr id="3" name="Picture 2">
            <a:extLst>
              <a:ext uri="{FF2B5EF4-FFF2-40B4-BE49-F238E27FC236}">
                <a16:creationId xmlns:a16="http://schemas.microsoft.com/office/drawing/2014/main" id="{343C94F0-C288-CBB6-B416-747593210B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0254" y="1453069"/>
            <a:ext cx="5771746" cy="3246607"/>
          </a:xfrm>
          <a:prstGeom prst="rect">
            <a:avLst/>
          </a:prstGeom>
          <a:ln>
            <a:solidFill>
              <a:schemeClr val="tx1"/>
            </a:solidFill>
          </a:ln>
        </p:spPr>
      </p:pic>
    </p:spTree>
    <p:extLst>
      <p:ext uri="{BB962C8B-B14F-4D97-AF65-F5344CB8AC3E}">
        <p14:creationId xmlns:p14="http://schemas.microsoft.com/office/powerpoint/2010/main" val="3609344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AED4BB-C9D0-B598-D9B9-090040559D76}"/>
              </a:ext>
            </a:extLst>
          </p:cNvPr>
          <p:cNvSpPr txBox="1"/>
          <p:nvPr/>
        </p:nvSpPr>
        <p:spPr>
          <a:xfrm>
            <a:off x="283467" y="257424"/>
            <a:ext cx="6893510" cy="584775"/>
          </a:xfrm>
          <a:prstGeom prst="rect">
            <a:avLst/>
          </a:prstGeom>
          <a:no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pPr>
              <a:lnSpc>
                <a:spcPct val="100000"/>
              </a:lnSpc>
              <a:buClr>
                <a:srgbClr val="002060"/>
              </a:buClr>
              <a:buSzPts val="2400"/>
              <a:defRPr/>
            </a:pPr>
            <a:r>
              <a:rPr lang="en-GB" sz="3200">
                <a:solidFill>
                  <a:srgbClr val="002060"/>
                </a:solidFill>
                <a:latin typeface="Calibri" panose="020F0502020204030204" pitchFamily="34" charset="0"/>
                <a:ea typeface="Calibri" panose="020F0502020204030204" pitchFamily="34" charset="0"/>
                <a:cs typeface="Calibri" panose="020F0502020204030204" pitchFamily="34" charset="0"/>
              </a:rPr>
              <a:t>NAVAREA Tsunami Messages</a:t>
            </a:r>
          </a:p>
        </p:txBody>
      </p:sp>
      <p:sp>
        <p:nvSpPr>
          <p:cNvPr id="4" name="Rectangle 3">
            <a:extLst>
              <a:ext uri="{FF2B5EF4-FFF2-40B4-BE49-F238E27FC236}">
                <a16:creationId xmlns:a16="http://schemas.microsoft.com/office/drawing/2014/main" id="{8920ED70-56AD-D67A-CFFB-263949848E0D}"/>
              </a:ext>
            </a:extLst>
          </p:cNvPr>
          <p:cNvSpPr>
            <a:spLocks noGrp="1" noChangeArrowheads="1"/>
          </p:cNvSpPr>
          <p:nvPr/>
        </p:nvSpPr>
        <p:spPr bwMode="auto">
          <a:xfrm>
            <a:off x="94631" y="2356567"/>
            <a:ext cx="896228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lgn="just" eaLnBrk="0" fontAlgn="base" hangingPunct="0">
              <a:spcBef>
                <a:spcPct val="0"/>
              </a:spcBef>
              <a:spcAft>
                <a:spcPct val="0"/>
              </a:spcAft>
              <a:buClrTx/>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Maritime Safety (NAVAREA) messages are issued from Type‑II onwards and continue until Final/Cancellation. Countries are listed under threat based on </a:t>
            </a:r>
            <a:r>
              <a:rPr lang="en-US" sz="1600" b="1">
                <a:latin typeface="Calibri" panose="020F0502020204030204" pitchFamily="34" charset="0"/>
                <a:ea typeface="Calibri" panose="020F0502020204030204" pitchFamily="34" charset="0"/>
                <a:cs typeface="Calibri" panose="020F0502020204030204" pitchFamily="34" charset="0"/>
              </a:rPr>
              <a:t>wave amplitudes ≥0.5 m</a:t>
            </a:r>
            <a:r>
              <a:rPr lang="en-US" sz="1600">
                <a:latin typeface="Calibri" panose="020F0502020204030204" pitchFamily="34" charset="0"/>
                <a:ea typeface="Calibri" panose="020F0502020204030204" pitchFamily="34" charset="0"/>
                <a:cs typeface="Calibri" panose="020F0502020204030204" pitchFamily="34" charset="0"/>
              </a:rPr>
              <a:t> at their coasts (per TSP assessments) and </a:t>
            </a:r>
            <a:r>
              <a:rPr lang="en-US" sz="1600" b="1">
                <a:latin typeface="Calibri" panose="020F0502020204030204" pitchFamily="34" charset="0"/>
                <a:ea typeface="Calibri" panose="020F0502020204030204" pitchFamily="34" charset="0"/>
                <a:cs typeface="Calibri" panose="020F0502020204030204" pitchFamily="34" charset="0"/>
              </a:rPr>
              <a:t>threat status reported by NTWCs</a:t>
            </a:r>
            <a:r>
              <a:rPr lang="en-US" sz="1600">
                <a:latin typeface="Calibri" panose="020F0502020204030204" pitchFamily="34" charset="0"/>
                <a:ea typeface="Calibri" panose="020F0502020204030204" pitchFamily="34" charset="0"/>
                <a:cs typeface="Calibri" panose="020F0502020204030204" pitchFamily="34" charset="0"/>
              </a:rPr>
              <a:t>, in line with IOTWMS TOWS-WG recommendations and public bulletin policy.</a:t>
            </a:r>
            <a:endParaRPr kumimoji="0" lang="en-US" altLang="en-US" sz="1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161DF483-9958-9A07-C282-5FE5B20CDC29}"/>
              </a:ext>
            </a:extLst>
          </p:cNvPr>
          <p:cNvGrpSpPr/>
          <p:nvPr/>
        </p:nvGrpSpPr>
        <p:grpSpPr>
          <a:xfrm>
            <a:off x="9195270" y="138661"/>
            <a:ext cx="2902099" cy="3721291"/>
            <a:chOff x="9094550" y="1042226"/>
            <a:chExt cx="2902099" cy="3721291"/>
          </a:xfrm>
        </p:grpSpPr>
        <p:pic>
          <p:nvPicPr>
            <p:cNvPr id="9" name="Picture 8">
              <a:extLst>
                <a:ext uri="{FF2B5EF4-FFF2-40B4-BE49-F238E27FC236}">
                  <a16:creationId xmlns:a16="http://schemas.microsoft.com/office/drawing/2014/main" id="{FE49FE16-3092-8CA9-747B-696C7B7E8A84}"/>
                </a:ext>
              </a:extLst>
            </p:cNvPr>
            <p:cNvPicPr>
              <a:picLocks noChangeAspect="1"/>
            </p:cNvPicPr>
            <p:nvPr/>
          </p:nvPicPr>
          <p:blipFill>
            <a:blip r:embed="rId2"/>
            <a:stretch>
              <a:fillRect/>
            </a:stretch>
          </p:blipFill>
          <p:spPr>
            <a:xfrm>
              <a:off x="9094550" y="1042226"/>
              <a:ext cx="2902099" cy="3721291"/>
            </a:xfrm>
            <a:prstGeom prst="rect">
              <a:avLst/>
            </a:prstGeom>
            <a:ln w="12700">
              <a:solidFill>
                <a:schemeClr val="tx1"/>
              </a:solidFill>
            </a:ln>
          </p:spPr>
        </p:pic>
        <p:sp>
          <p:nvSpPr>
            <p:cNvPr id="10" name="TextBox 9">
              <a:extLst>
                <a:ext uri="{FF2B5EF4-FFF2-40B4-BE49-F238E27FC236}">
                  <a16:creationId xmlns:a16="http://schemas.microsoft.com/office/drawing/2014/main" id="{623CF0B0-6D02-320B-626F-A4B1934E213F}"/>
                </a:ext>
              </a:extLst>
            </p:cNvPr>
            <p:cNvSpPr txBox="1"/>
            <p:nvPr/>
          </p:nvSpPr>
          <p:spPr>
            <a:xfrm>
              <a:off x="9601200" y="4298917"/>
              <a:ext cx="213782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ighlight>
                    <a:srgbClr val="00FFFF"/>
                  </a:highlight>
                  <a:latin typeface="Calibri" panose="020F0502020204030204" pitchFamily="34" charset="0"/>
                  <a:ea typeface="Calibri" panose="020F0502020204030204" pitchFamily="34" charset="0"/>
                  <a:cs typeface="Calibri" panose="020F0502020204030204" pitchFamily="34" charset="0"/>
                </a:rPr>
                <a:t>NAVAREA User guide</a:t>
              </a:r>
            </a:p>
          </p:txBody>
        </p:sp>
      </p:grpSp>
      <p:sp>
        <p:nvSpPr>
          <p:cNvPr id="6" name="TextBox 3">
            <a:extLst>
              <a:ext uri="{FF2B5EF4-FFF2-40B4-BE49-F238E27FC236}">
                <a16:creationId xmlns:a16="http://schemas.microsoft.com/office/drawing/2014/main" id="{23E76B03-D571-4660-0AD9-89A6EA291938}"/>
              </a:ext>
            </a:extLst>
          </p:cNvPr>
          <p:cNvSpPr txBox="1"/>
          <p:nvPr/>
        </p:nvSpPr>
        <p:spPr>
          <a:xfrm>
            <a:off x="94840" y="932984"/>
            <a:ext cx="8372472" cy="1077218"/>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Conducted </a:t>
            </a:r>
            <a:r>
              <a:rPr lang="en-US" sz="1600" b="1" dirty="0">
                <a:latin typeface="Calibri" panose="020F0502020204030204" pitchFamily="34" charset="0"/>
                <a:ea typeface="Calibri" panose="020F0502020204030204" pitchFamily="34" charset="0"/>
                <a:cs typeface="Calibri" panose="020F0502020204030204" pitchFamily="34" charset="0"/>
              </a:rPr>
              <a:t>Webinar</a:t>
            </a:r>
            <a:r>
              <a:rPr lang="en-US" sz="1600" dirty="0">
                <a:latin typeface="Calibri" panose="020F0502020204030204" pitchFamily="34" charset="0"/>
                <a:ea typeface="Calibri" panose="020F0502020204030204" pitchFamily="34" charset="0"/>
                <a:cs typeface="Calibri" panose="020F0502020204030204" pitchFamily="34" charset="0"/>
              </a:rPr>
              <a:t> on </a:t>
            </a:r>
            <a:r>
              <a:rPr lang="en-US" sz="1600" b="1" u="sng" dirty="0">
                <a:latin typeface="Calibri" panose="020F0502020204030204" pitchFamily="34" charset="0"/>
                <a:ea typeface="Calibri" panose="020F0502020204030204" pitchFamily="34" charset="0"/>
                <a:cs typeface="Calibri" panose="020F0502020204030204" pitchFamily="34" charset="0"/>
              </a:rPr>
              <a:t>Maritime Tsunami Products for the Indian Ocean Region </a:t>
            </a:r>
            <a:r>
              <a:rPr lang="en-US" sz="1600" dirty="0">
                <a:latin typeface="Calibri" panose="020F0502020204030204" pitchFamily="34" charset="0"/>
                <a:ea typeface="Calibri" panose="020F0502020204030204" pitchFamily="34" charset="0"/>
                <a:cs typeface="Calibri" panose="020F0502020204030204" pitchFamily="34" charset="0"/>
              </a:rPr>
              <a:t>on 21 October 2025 for the NAVAREA coordinators in the Indian Ocean</a:t>
            </a:r>
          </a:p>
          <a:p>
            <a:pPr marL="285750" indent="-285750" algn="just">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Trial dissemination during IOWave25</a:t>
            </a:r>
          </a:p>
          <a:p>
            <a:pPr marL="285750" indent="-285750" algn="just">
              <a:buFont typeface="Arial" panose="020B0604020202020204" pitchFamily="34" charset="0"/>
              <a:buChar char="•"/>
            </a:pPr>
            <a:endParaRPr lang="en-IN" sz="1600" dirty="0">
              <a:latin typeface="Calibri" panose="020F0502020204030204" pitchFamily="34" charset="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4863098E-5876-77F7-46CC-0CD8E47BCE97}"/>
              </a:ext>
            </a:extLst>
          </p:cNvPr>
          <p:cNvSpPr txBox="1">
            <a:spLocks/>
          </p:cNvSpPr>
          <p:nvPr/>
        </p:nvSpPr>
        <p:spPr>
          <a:xfrm>
            <a:off x="211039" y="1854767"/>
            <a:ext cx="10076180" cy="430887"/>
          </a:xfrm>
        </p:spPr>
        <p:txBody>
          <a:bodyPr lIns="0" tIns="0" rIns="0" bIns="0"/>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2400" b="1" i="0" u="none" strike="noStrike" kern="1200" cap="none">
                <a:solidFill>
                  <a:srgbClr val="2D75B6"/>
                </a:solidFill>
                <a:latin typeface="Calibri"/>
                <a:ea typeface="Arial"/>
                <a:cs typeface="Calibri"/>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r>
              <a:rPr lang="en-US" kern="0">
                <a:latin typeface="Calibri" panose="020F0502020204030204" pitchFamily="34" charset="0"/>
                <a:ea typeface="Calibri" panose="020F0502020204030204" pitchFamily="34" charset="0"/>
                <a:cs typeface="Calibri" panose="020F0502020204030204" pitchFamily="34" charset="0"/>
              </a:rPr>
              <a:t>Commencement of NAVAREA messages from TSPs (SOP)</a:t>
            </a:r>
          </a:p>
        </p:txBody>
      </p:sp>
      <p:sp>
        <p:nvSpPr>
          <p:cNvPr id="8" name="TextBox 10">
            <a:extLst>
              <a:ext uri="{FF2B5EF4-FFF2-40B4-BE49-F238E27FC236}">
                <a16:creationId xmlns:a16="http://schemas.microsoft.com/office/drawing/2014/main" id="{CBDA17D4-86FD-3F5F-A664-B2E67209D0DF}"/>
              </a:ext>
            </a:extLst>
          </p:cNvPr>
          <p:cNvSpPr txBox="1"/>
          <p:nvPr/>
        </p:nvSpPr>
        <p:spPr>
          <a:xfrm>
            <a:off x="211039" y="3676699"/>
            <a:ext cx="7644722" cy="2923877"/>
          </a:xfrm>
          <a:prstGeom prst="rect">
            <a:avLst/>
          </a:prstGeom>
          <a:solidFill>
            <a:schemeClr val="tx2">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IN" sz="2400" b="1" kern="0">
                <a:solidFill>
                  <a:srgbClr val="2D75B6"/>
                </a:solidFill>
                <a:latin typeface="Calibri" panose="020F0502020204030204" pitchFamily="34" charset="0"/>
                <a:ea typeface="Calibri" panose="020F0502020204030204" pitchFamily="34" charset="0"/>
                <a:cs typeface="Calibri" panose="020F0502020204030204" pitchFamily="34" charset="0"/>
              </a:rPr>
              <a:t>Participation &amp; Summary – IOWave25 Scenario 4 </a:t>
            </a:r>
          </a:p>
          <a:p>
            <a:pPr marL="285750" indent="-285750">
              <a:buFont typeface="Arial" panose="020B0604020202020204" pitchFamily="34" charset="0"/>
              <a:buChar char="•"/>
            </a:pPr>
            <a:r>
              <a:rPr lang="en-IN" sz="1600">
                <a:latin typeface="Calibri" panose="020F0502020204030204" pitchFamily="34" charset="0"/>
                <a:ea typeface="Calibri" panose="020F0502020204030204" pitchFamily="34" charset="0"/>
                <a:cs typeface="Calibri" panose="020F0502020204030204" pitchFamily="34" charset="0"/>
              </a:rPr>
              <a:t>05 November 2025</a:t>
            </a:r>
          </a:p>
          <a:p>
            <a:pPr marL="285750" indent="-285750">
              <a:buFont typeface="Arial" panose="020B0604020202020204" pitchFamily="34" charset="0"/>
              <a:buChar char="•"/>
            </a:pPr>
            <a:r>
              <a:rPr lang="en-IN" sz="1600">
                <a:latin typeface="Calibri" panose="020F0502020204030204" pitchFamily="34" charset="0"/>
                <a:ea typeface="Calibri" panose="020F0502020204030204" pitchFamily="34" charset="0"/>
                <a:cs typeface="Calibri" panose="020F0502020204030204" pitchFamily="34" charset="0"/>
              </a:rPr>
              <a:t>All </a:t>
            </a:r>
            <a:r>
              <a:rPr lang="en-IN" sz="1600" b="1">
                <a:latin typeface="Calibri" panose="020F0502020204030204" pitchFamily="34" charset="0"/>
                <a:ea typeface="Calibri" panose="020F0502020204030204" pitchFamily="34" charset="0"/>
                <a:cs typeface="Calibri" panose="020F0502020204030204" pitchFamily="34" charset="0"/>
              </a:rPr>
              <a:t>five Indian Ocean NAVAREA Coordinators (VII–XI)</a:t>
            </a:r>
            <a:r>
              <a:rPr lang="en-IN" sz="1600">
                <a:latin typeface="Calibri" panose="020F0502020204030204" pitchFamily="34" charset="0"/>
                <a:ea typeface="Calibri" panose="020F0502020204030204" pitchFamily="34" charset="0"/>
                <a:cs typeface="Calibri" panose="020F0502020204030204" pitchFamily="34" charset="0"/>
              </a:rPr>
              <a:t> participated.</a:t>
            </a:r>
          </a:p>
          <a:p>
            <a:pPr marL="285750" indent="-285750">
              <a:buFont typeface="Arial" panose="020B0604020202020204" pitchFamily="34" charset="0"/>
              <a:buChar char="•"/>
            </a:pPr>
            <a:r>
              <a:rPr lang="en-IN" sz="1600" b="1">
                <a:latin typeface="Calibri" panose="020F0502020204030204" pitchFamily="34" charset="0"/>
                <a:ea typeface="Calibri" panose="020F0502020204030204" pitchFamily="34" charset="0"/>
                <a:cs typeface="Calibri" panose="020F0502020204030204" pitchFamily="34" charset="0"/>
              </a:rPr>
              <a:t>100%</a:t>
            </a:r>
            <a:r>
              <a:rPr lang="en-IN" sz="1600">
                <a:latin typeface="Calibri" panose="020F0502020204030204" pitchFamily="34" charset="0"/>
                <a:ea typeface="Calibri" panose="020F0502020204030204" pitchFamily="34" charset="0"/>
                <a:cs typeface="Calibri" panose="020F0502020204030204" pitchFamily="34" charset="0"/>
              </a:rPr>
              <a:t> found TSP products easy to access and useful for preparing NAVAREA messages (Australia, India, Japan, Pakistan, South Africa).</a:t>
            </a:r>
          </a:p>
          <a:p>
            <a:pPr marL="285750" indent="-285750">
              <a:buFont typeface="Arial" panose="020B0604020202020204" pitchFamily="34" charset="0"/>
              <a:buChar char="•"/>
            </a:pPr>
            <a:r>
              <a:rPr lang="en-IN" sz="1600" b="1">
                <a:latin typeface="Calibri" panose="020F0502020204030204" pitchFamily="34" charset="0"/>
                <a:ea typeface="Calibri" panose="020F0502020204030204" pitchFamily="34" charset="0"/>
                <a:cs typeface="Calibri" panose="020F0502020204030204" pitchFamily="34" charset="0"/>
              </a:rPr>
              <a:t>40%</a:t>
            </a:r>
            <a:r>
              <a:rPr lang="en-IN" sz="1600">
                <a:latin typeface="Calibri" panose="020F0502020204030204" pitchFamily="34" charset="0"/>
                <a:ea typeface="Calibri" panose="020F0502020204030204" pitchFamily="34" charset="0"/>
                <a:cs typeface="Calibri" panose="020F0502020204030204" pitchFamily="34" charset="0"/>
              </a:rPr>
              <a:t> reported interaction with their NTWC (India, Pakistan).</a:t>
            </a:r>
          </a:p>
          <a:p>
            <a:pPr marL="285750" indent="-285750">
              <a:buFont typeface="Arial" panose="020B0604020202020204" pitchFamily="34" charset="0"/>
              <a:buChar char="•"/>
            </a:pPr>
            <a:r>
              <a:rPr lang="en-IN" sz="1600" b="1">
                <a:latin typeface="Calibri" panose="020F0502020204030204" pitchFamily="34" charset="0"/>
                <a:ea typeface="Calibri" panose="020F0502020204030204" pitchFamily="34" charset="0"/>
                <a:cs typeface="Calibri" panose="020F0502020204030204" pitchFamily="34" charset="0"/>
              </a:rPr>
              <a:t>Feedback:</a:t>
            </a:r>
            <a:r>
              <a:rPr lang="en-IN" sz="1600">
                <a:latin typeface="Calibri" panose="020F0502020204030204" pitchFamily="34" charset="0"/>
                <a:ea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Preferred formatting observed in </a:t>
            </a:r>
            <a:r>
              <a:rPr lang="en-IN" sz="1600">
                <a:latin typeface="Calibri" panose="020F0502020204030204" pitchFamily="34" charset="0"/>
                <a:ea typeface="Calibri" panose="020F0502020204030204" pitchFamily="34" charset="0"/>
                <a:cs typeface="Calibri" panose="020F0502020204030204" pitchFamily="34" charset="0"/>
              </a:rPr>
              <a:t>TSP-India’s messages; 	</a:t>
            </a:r>
          </a:p>
          <a:p>
            <a:pPr marL="742950" lvl="1" indent="-285750">
              <a:buFont typeface="Arial" panose="020B0604020202020204" pitchFamily="34" charset="0"/>
              <a:buChar char="•"/>
            </a:pPr>
            <a:r>
              <a:rPr lang="en-IN" sz="1600">
                <a:latin typeface="Calibri" panose="020F0502020204030204" pitchFamily="34" charset="0"/>
                <a:ea typeface="Calibri" panose="020F0502020204030204" pitchFamily="34" charset="0"/>
                <a:cs typeface="Calibri" panose="020F0502020204030204" pitchFamily="34" charset="0"/>
              </a:rPr>
              <a:t>coordinates should follow Joint IMO/IHO/WMO Manual format:</a:t>
            </a:r>
            <a:br>
              <a:rPr lang="en-IN" sz="1600">
                <a:latin typeface="Calibri" panose="020F0502020204030204" pitchFamily="34" charset="0"/>
                <a:ea typeface="Calibri" panose="020F0502020204030204" pitchFamily="34" charset="0"/>
                <a:cs typeface="Calibri" panose="020F0502020204030204" pitchFamily="34" charset="0"/>
              </a:rPr>
            </a:br>
            <a:r>
              <a:rPr lang="en-IN" sz="1600" i="1">
                <a:latin typeface="Calibri" panose="020F0502020204030204" pitchFamily="34" charset="0"/>
                <a:ea typeface="Calibri" panose="020F0502020204030204" pitchFamily="34" charset="0"/>
                <a:cs typeface="Calibri" panose="020F0502020204030204" pitchFamily="34" charset="0"/>
              </a:rPr>
              <a:t>Latitude DD‑</a:t>
            </a:r>
            <a:r>
              <a:rPr lang="en-IN" sz="1600" i="1" err="1">
                <a:latin typeface="Calibri" panose="020F0502020204030204" pitchFamily="34" charset="0"/>
                <a:ea typeface="Calibri" panose="020F0502020204030204" pitchFamily="34" charset="0"/>
                <a:cs typeface="Calibri" panose="020F0502020204030204" pitchFamily="34" charset="0"/>
              </a:rPr>
              <a:t>MM.mmN</a:t>
            </a:r>
            <a:r>
              <a:rPr lang="en-IN" sz="1600" i="1">
                <a:latin typeface="Calibri" panose="020F0502020204030204" pitchFamily="34" charset="0"/>
                <a:ea typeface="Calibri" panose="020F0502020204030204" pitchFamily="34" charset="0"/>
                <a:cs typeface="Calibri" panose="020F0502020204030204" pitchFamily="34" charset="0"/>
              </a:rPr>
              <a:t>/S, Longitude DDD‑</a:t>
            </a:r>
            <a:r>
              <a:rPr lang="en-IN" sz="1600" i="1" err="1">
                <a:latin typeface="Calibri" panose="020F0502020204030204" pitchFamily="34" charset="0"/>
                <a:ea typeface="Calibri" panose="020F0502020204030204" pitchFamily="34" charset="0"/>
                <a:cs typeface="Calibri" panose="020F0502020204030204" pitchFamily="34" charset="0"/>
              </a:rPr>
              <a:t>MM.mmE</a:t>
            </a:r>
            <a:r>
              <a:rPr lang="en-IN" sz="1600" i="1">
                <a:latin typeface="Calibri" panose="020F0502020204030204" pitchFamily="34" charset="0"/>
                <a:ea typeface="Calibri" panose="020F0502020204030204" pitchFamily="34" charset="0"/>
                <a:cs typeface="Calibri" panose="020F0502020204030204" pitchFamily="34" charset="0"/>
              </a:rPr>
              <a:t>/W</a:t>
            </a:r>
            <a:r>
              <a:rPr lang="en-IN" sz="1600">
                <a:latin typeface="Calibri" panose="020F0502020204030204" pitchFamily="34" charset="0"/>
                <a:ea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r>
              <a:rPr lang="en-IN" sz="1600">
                <a:latin typeface="Calibri" panose="020F0502020204030204" pitchFamily="34" charset="0"/>
                <a:ea typeface="Calibri" panose="020F0502020204030204" pitchFamily="34" charset="0"/>
                <a:cs typeface="Calibri" panose="020F0502020204030204" pitchFamily="34" charset="0"/>
              </a:rPr>
              <a:t>	(e.g., 32‑18.65S 165‑02.81E).</a:t>
            </a:r>
          </a:p>
        </p:txBody>
      </p:sp>
      <p:pic>
        <p:nvPicPr>
          <p:cNvPr id="1028" name="Picture 4">
            <a:extLst>
              <a:ext uri="{FF2B5EF4-FFF2-40B4-BE49-F238E27FC236}">
                <a16:creationId xmlns:a16="http://schemas.microsoft.com/office/drawing/2014/main" id="{2D306193-DFE2-F8CB-C7CE-51563BAB8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845" y="3935585"/>
            <a:ext cx="4156506" cy="278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413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CB16A-4801-A251-E9A1-8D394AAF440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927025C-6240-26E5-012D-8E454F60B493}"/>
              </a:ext>
            </a:extLst>
          </p:cNvPr>
          <p:cNvSpPr txBox="1"/>
          <p:nvPr/>
        </p:nvSpPr>
        <p:spPr>
          <a:xfrm>
            <a:off x="521209" y="1310197"/>
            <a:ext cx="10505402"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6798"/>
                </a:solidFill>
                <a:effectLst/>
                <a:uLnTx/>
                <a:uFillTx/>
                <a:latin typeface="Calibri" panose="020F0502020204030204" pitchFamily="34" charset="0"/>
                <a:ea typeface="Calibri" panose="020F0502020204030204" pitchFamily="34" charset="0"/>
                <a:cs typeface="Calibri" panose="020F0502020204030204" pitchFamily="34" charset="0"/>
              </a:rPr>
              <a:t>National Focus</a:t>
            </a:r>
            <a:endParaRPr kumimoji="0" lang="en-US" sz="1800" b="0" i="0" u="none" strike="noStrike" kern="1200" cap="none" spc="0" normalizeH="0" baseline="0" noProof="0" dirty="0">
              <a:ln>
                <a:noFill/>
              </a:ln>
              <a:solidFill>
                <a:srgbClr val="1A679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CAP implementation rests with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NTWCs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line with their sovereign authority to issue official warnings.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Integration of tsunami warnings into national CAP systems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is encouraged.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6798"/>
                </a:solidFill>
                <a:effectLst/>
                <a:uLnTx/>
                <a:uFillTx/>
                <a:latin typeface="Calibri" panose="020F0502020204030204" pitchFamily="34" charset="0"/>
                <a:ea typeface="Calibri" panose="020F0502020204030204" pitchFamily="34" charset="0"/>
                <a:cs typeface="Calibri" panose="020F0502020204030204" pitchFamily="34" charset="0"/>
              </a:rPr>
              <a:t>Regional Role</a:t>
            </a:r>
            <a:endParaRPr kumimoji="0" lang="en-US" sz="1800" b="0" i="0" u="none" strike="noStrike" kern="1200" cap="none" spc="0" normalizeH="0" baseline="0" noProof="0" dirty="0">
              <a:ln>
                <a:noFill/>
              </a:ln>
              <a:solidFill>
                <a:srgbClr val="1A679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TSPs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generate regional forecasts and stage them on password-protected websites.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TSPs provide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forecast guidance only</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0"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TSP-level CAP is not appropriate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due to legal and multi-layered 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6798"/>
                </a:solidFill>
                <a:effectLst/>
                <a:uLnTx/>
                <a:uFillTx/>
                <a:latin typeface="Calibri" panose="020F0502020204030204" pitchFamily="34" charset="0"/>
                <a:ea typeface="Calibri" panose="020F0502020204030204" pitchFamily="34" charset="0"/>
                <a:cs typeface="Calibri" panose="020F0502020204030204" pitchFamily="34" charset="0"/>
              </a:rPr>
              <a:t>Guidelines Development</a:t>
            </a:r>
            <a:endParaRPr kumimoji="0" lang="en-US" sz="1800" b="0" i="0" u="none" strike="noStrike" kern="1200" cap="none" spc="0" normalizeH="0" baseline="0" noProof="0" dirty="0">
              <a:ln>
                <a:noFill/>
              </a:ln>
              <a:solidFill>
                <a:srgbClr val="1A679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Priority is on developing </a:t>
            </a: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Guidelines for CAP Implementation at the National Level for Tsunami Early Warnings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(IOTWMS WG‑2).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ITU to provide guidance on optimal CAP-based tsunami warning dissemination architecture for NTWCs.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6798"/>
                </a:solidFill>
                <a:effectLst/>
                <a:uLnTx/>
                <a:uFillTx/>
                <a:latin typeface="Calibri" panose="020F0502020204030204" pitchFamily="34" charset="0"/>
                <a:ea typeface="Calibri" panose="020F0502020204030204" pitchFamily="34" charset="0"/>
                <a:cs typeface="Calibri" panose="020F0502020204030204" pitchFamily="34" charset="0"/>
              </a:rPr>
              <a:t>Collaboration &amp; Pilot Initiatives</a:t>
            </a:r>
            <a:endParaRPr kumimoji="0" lang="en-US" sz="1800" b="0" i="0" u="none" strike="noStrike" kern="1200" cap="none" spc="0" normalizeH="0" baseline="0" noProof="0" dirty="0">
              <a:ln>
                <a:noFill/>
              </a:ln>
              <a:solidFill>
                <a:srgbClr val="1A679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UNESCO-IOC ICG/IOTWMS is engaging with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ITU</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WMO</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30 EW4All countries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supported for CAP national implementation.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Jointly identifying a small set of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ICG Member States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to pilot CAP for tsunami warnings and strengthen end-to-end early warning chains (SOPs, TSPs, NTWCs, NDMOs, LDMOs, communities).</a:t>
            </a:r>
          </a:p>
        </p:txBody>
      </p:sp>
      <p:sp>
        <p:nvSpPr>
          <p:cNvPr id="6" name="TextBox 5">
            <a:extLst>
              <a:ext uri="{FF2B5EF4-FFF2-40B4-BE49-F238E27FC236}">
                <a16:creationId xmlns:a16="http://schemas.microsoft.com/office/drawing/2014/main" id="{F222F865-8B96-66C3-B8BF-FC1D16104FFB}"/>
              </a:ext>
            </a:extLst>
          </p:cNvPr>
          <p:cNvSpPr txBox="1"/>
          <p:nvPr/>
        </p:nvSpPr>
        <p:spPr>
          <a:xfrm>
            <a:off x="409733" y="410449"/>
            <a:ext cx="105054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A6798"/>
                </a:solidFill>
                <a:effectLst/>
                <a:uLnTx/>
                <a:uFillTx/>
                <a:latin typeface="Calibri" panose="020F0502020204030204" pitchFamily="34" charset="0"/>
                <a:ea typeface="+mn-ea"/>
                <a:cs typeface="Calibri" panose="020F0502020204030204" pitchFamily="34" charset="0"/>
              </a:rPr>
              <a:t>Common Alert Protocol Status – ICG/IOTWMS </a:t>
            </a:r>
          </a:p>
        </p:txBody>
      </p:sp>
    </p:spTree>
    <p:extLst>
      <p:ext uri="{BB962C8B-B14F-4D97-AF65-F5344CB8AC3E}">
        <p14:creationId xmlns:p14="http://schemas.microsoft.com/office/powerpoint/2010/main" val="4247054709"/>
      </p:ext>
    </p:extLst>
  </p:cSld>
  <p:clrMapOvr>
    <a:masterClrMapping/>
  </p:clrMapOvr>
</p:sld>
</file>

<file path=ppt/theme/theme1.xml><?xml version="1.0" encoding="utf-8"?>
<a:theme xmlns:a="http://schemas.openxmlformats.org/drawingml/2006/main" name="9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EDF4C12582849983ACC40EA7AD503" ma:contentTypeVersion="19" ma:contentTypeDescription="Create a new document." ma:contentTypeScope="" ma:versionID="1f2f9e7b8b36a147edf7a7819a552a35">
  <xsd:schema xmlns:xsd="http://www.w3.org/2001/XMLSchema" xmlns:xs="http://www.w3.org/2001/XMLSchema" xmlns:p="http://schemas.microsoft.com/office/2006/metadata/properties" xmlns:ns2="688483ae-be38-48df-888a-8b09cc95d53f" xmlns:ns3="ca9ced96-65f9-4fca-92df-e35060822118" targetNamespace="http://schemas.microsoft.com/office/2006/metadata/properties" ma:root="true" ma:fieldsID="ae82932d17d6454af40e488ae8c046d6" ns2:_="" ns3:_="">
    <xsd:import namespace="688483ae-be38-48df-888a-8b09cc95d53f"/>
    <xsd:import namespace="ca9ced96-65f9-4fca-92df-e3506082211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483ae-be38-48df-888a-8b09cc95d5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9ced96-65f9-4fca-92df-e3506082211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cc40a16-bbaf-4194-92d1-0718d3ea15fd}" ma:internalName="TaxCatchAll" ma:showField="CatchAllData" ma:web="ca9ced96-65f9-4fca-92df-e35060822118">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a9ced96-65f9-4fca-92df-e35060822118" xsi:nil="true"/>
    <lcf76f155ced4ddcb4097134ff3c332f xmlns="688483ae-be38-48df-888a-8b09cc95d53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512447-FB82-4028-AE0A-43E8BF1BD9B2}">
  <ds:schemaRefs>
    <ds:schemaRef ds:uri="688483ae-be38-48df-888a-8b09cc95d53f"/>
    <ds:schemaRef ds:uri="ca9ced96-65f9-4fca-92df-e350608221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2CD531A-2D5C-4217-8A03-2B80992D884A}">
  <ds:schemaRefs>
    <ds:schemaRef ds:uri="688483ae-be38-48df-888a-8b09cc95d53f"/>
    <ds:schemaRef ds:uri="ca9ced96-65f9-4fca-92df-e3506082211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EE0FF40-9E57-431A-855D-F063A74ADB9E}">
  <ds:schemaRefs>
    <ds:schemaRef ds:uri="http://schemas.microsoft.com/sharepoint/v3/contenttype/forms"/>
  </ds:schemaRefs>
</ds:datastoreItem>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otalTime>2</TotalTime>
  <Words>1816</Words>
  <Application>Microsoft Office PowerPoint</Application>
  <PresentationFormat>Widescreen</PresentationFormat>
  <Paragraphs>148</Paragraphs>
  <Slides>10</Slides>
  <Notes>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10</vt:i4>
      </vt:variant>
    </vt:vector>
  </HeadingPairs>
  <TitlesOfParts>
    <vt:vector size="20" baseType="lpstr">
      <vt:lpstr>Calibri</vt:lpstr>
      <vt:lpstr>Courier New</vt:lpstr>
      <vt:lpstr>Wingdings</vt:lpstr>
      <vt:lpstr>Roboto</vt:lpstr>
      <vt:lpstr>Arial</vt:lpstr>
      <vt:lpstr>Arial MT</vt:lpstr>
      <vt:lpstr>9_Custom Design</vt:lpstr>
      <vt:lpstr>1_Office Theme</vt:lpstr>
      <vt:lpstr>8_Custom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Tesan, Maeva</dc:creator>
  <cp:lastModifiedBy>Pattabhi Rama Rao E</cp:lastModifiedBy>
  <cp:revision>12</cp:revision>
  <dcterms:created xsi:type="dcterms:W3CDTF">2019-09-03T09:02:06Z</dcterms:created>
  <dcterms:modified xsi:type="dcterms:W3CDTF">2026-03-30T10:50:14Z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0x010100132EDF4C12582849983ACC40EA7AD503</vt:lpwstr>
  </property>
  <property fmtid="{D5CDD505-2E9C-101B-9397-08002B2CF9AE}" pid="3" name="MediaServiceImageTags">
    <vt:lpwstr/>
  </property>
</Properties>
</file>