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8" r:id="rId3"/>
    <p:sldMasterId id="2147483665" r:id="rId4"/>
    <p:sldMasterId id="2147483667" r:id="rId5"/>
    <p:sldMasterId id="2147483669" r:id="rId6"/>
  </p:sldMasterIdLst>
  <p:notesMasterIdLst>
    <p:notesMasterId r:id="rId23"/>
  </p:notesMasterIdLst>
  <p:sldIdLst>
    <p:sldId id="256" r:id="rId7"/>
    <p:sldId id="258" r:id="rId8"/>
    <p:sldId id="380" r:id="rId9"/>
    <p:sldId id="391" r:id="rId10"/>
    <p:sldId id="381" r:id="rId11"/>
    <p:sldId id="273" r:id="rId12"/>
    <p:sldId id="390" r:id="rId13"/>
    <p:sldId id="384" r:id="rId14"/>
    <p:sldId id="379" r:id="rId15"/>
    <p:sldId id="388" r:id="rId16"/>
    <p:sldId id="278" r:id="rId17"/>
    <p:sldId id="349" r:id="rId18"/>
    <p:sldId id="371" r:id="rId19"/>
    <p:sldId id="275" r:id="rId20"/>
    <p:sldId id="268" r:id="rId21"/>
    <p:sldId id="387" r:id="rId22"/>
  </p:sldIdLst>
  <p:sldSz cx="12192000" cy="6858000"/>
  <p:notesSz cx="6858000" cy="9144000"/>
  <p:embeddedFontLs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ckwell" panose="02060603020205020403" pitchFamily="18" charset="77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76"/>
    <p:restoredTop sz="94444"/>
  </p:normalViewPr>
  <p:slideViewPr>
    <p:cSldViewPr snapToGrid="0">
      <p:cViewPr varScale="1">
        <p:scale>
          <a:sx n="72" d="100"/>
          <a:sy n="72" d="100"/>
        </p:scale>
        <p:origin x="240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5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1018E05D-7B64-3405-E4F8-C82214770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>
            <a:extLst>
              <a:ext uri="{FF2B5EF4-FFF2-40B4-BE49-F238E27FC236}">
                <a16:creationId xmlns:a16="http://schemas.microsoft.com/office/drawing/2014/main" id="{8800E4C5-6EBC-7D8C-E684-04AD25CA7A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>
            <a:extLst>
              <a:ext uri="{FF2B5EF4-FFF2-40B4-BE49-F238E27FC236}">
                <a16:creationId xmlns:a16="http://schemas.microsoft.com/office/drawing/2014/main" id="{893657E0-2C1D-DE7F-5011-084BB55888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9344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FEF189D4-E5C7-67BC-92E5-F4FD8A469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>
            <a:extLst>
              <a:ext uri="{FF2B5EF4-FFF2-40B4-BE49-F238E27FC236}">
                <a16:creationId xmlns:a16="http://schemas.microsoft.com/office/drawing/2014/main" id="{F62C4EFC-C697-62ED-4790-2DE5C74F53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>
            <a:extLst>
              <a:ext uri="{FF2B5EF4-FFF2-40B4-BE49-F238E27FC236}">
                <a16:creationId xmlns:a16="http://schemas.microsoft.com/office/drawing/2014/main" id="{802FA8E7-5722-037B-A85C-D5B9FC6D0E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48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23243F58-75C2-7510-9C2C-08F6DB9D9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>
            <a:extLst>
              <a:ext uri="{FF2B5EF4-FFF2-40B4-BE49-F238E27FC236}">
                <a16:creationId xmlns:a16="http://schemas.microsoft.com/office/drawing/2014/main" id="{0A3F9F01-08B8-1999-FA7D-391228A9CA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>
            <a:extLst>
              <a:ext uri="{FF2B5EF4-FFF2-40B4-BE49-F238E27FC236}">
                <a16:creationId xmlns:a16="http://schemas.microsoft.com/office/drawing/2014/main" id="{4EA8AD61-EBEC-5367-975F-06C16CB2F2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5723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>
          <a:extLst>
            <a:ext uri="{FF2B5EF4-FFF2-40B4-BE49-F238E27FC236}">
              <a16:creationId xmlns:a16="http://schemas.microsoft.com/office/drawing/2014/main" id="{04FB8687-D2C8-C9DB-A76F-5A889854F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>
            <a:extLst>
              <a:ext uri="{FF2B5EF4-FFF2-40B4-BE49-F238E27FC236}">
                <a16:creationId xmlns:a16="http://schemas.microsoft.com/office/drawing/2014/main" id="{198D411B-97BC-AF61-880E-F609CCE744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>
            <a:extLst>
              <a:ext uri="{FF2B5EF4-FFF2-40B4-BE49-F238E27FC236}">
                <a16:creationId xmlns:a16="http://schemas.microsoft.com/office/drawing/2014/main" id="{00E0F8BF-B631-B945-6FE8-6BDDD4C315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9380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33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/>
          <p:nvPr/>
        </p:nvSpPr>
        <p:spPr>
          <a:xfrm>
            <a:off x="0" y="0"/>
            <a:ext cx="2396836" cy="68580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6" name="Google Shape;36;p33"/>
          <p:cNvSpPr/>
          <p:nvPr/>
        </p:nvSpPr>
        <p:spPr>
          <a:xfrm rot="5400000">
            <a:off x="1412796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/>
          <p:nvPr/>
        </p:nvSpPr>
        <p:spPr>
          <a:xfrm>
            <a:off x="2596056" y="268757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</a:pPr>
            <a:endParaRPr sz="44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39"/>
          <p:cNvPicPr preferRelativeResize="0"/>
          <p:nvPr/>
        </p:nvPicPr>
        <p:blipFill rotWithShape="1">
          <a:blip r:embed="rId2"/>
          <a:srcRect l="26151" t="6791" r="23338" b="13839"/>
          <a:stretch>
            <a:fillRect/>
          </a:stretch>
        </p:blipFill>
        <p:spPr>
          <a:xfrm>
            <a:off x="6204857" y="0"/>
            <a:ext cx="598714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622621" y="5349548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9"/>
          <p:cNvSpPr/>
          <p:nvPr/>
        </p:nvSpPr>
        <p:spPr>
          <a:xfrm rot="10800000">
            <a:off x="1790483" y="1302602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80134" y="6400800"/>
            <a:ext cx="5956386" cy="276228"/>
          </a:xfr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230163" y="6400800"/>
            <a:ext cx="1549062" cy="276228"/>
          </a:xfrm>
        </p:spPr>
        <p:txBody>
          <a:bodyPr/>
          <a:lstStyle/>
          <a:p>
            <a:fld id="{A43FAFC5-F11C-4205-99FD-FC66DAA2AE2D}" type="datetime1">
              <a:rPr lang="en-US" smtClean="0"/>
              <a:t>3/30/26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59432" y="6400800"/>
            <a:ext cx="1067079" cy="276228"/>
          </a:xfrm>
        </p:spPr>
        <p:txBody>
          <a:bodyPr/>
          <a:lstStyle/>
          <a:p>
            <a:fld id="{2A013F82-EE5E-44EE-A61D-E31C6657F26F}" type="slidenum">
              <a:rPr/>
              <a:t>‹N°›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0"/>
          <p:cNvPicPr preferRelativeResize="0"/>
          <p:nvPr/>
        </p:nvPicPr>
        <p:blipFill rotWithShape="1">
          <a:blip r:embed="rId2"/>
          <a:srcRect l="2893" t="50353" r="5606" b="36489"/>
          <a:stretch>
            <a:fillRect/>
          </a:stretch>
        </p:blipFill>
        <p:spPr>
          <a:xfrm>
            <a:off x="-10510" y="6148552"/>
            <a:ext cx="12225126" cy="70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661409" y="1881352"/>
            <a:ext cx="3490842" cy="3531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42"/>
          <p:cNvPicPr preferRelativeResize="0"/>
          <p:nvPr/>
        </p:nvPicPr>
        <p:blipFill rotWithShape="1">
          <a:blip r:embed="rId2"/>
          <a:srcRect l="-9850" t="-943" r="-1"/>
          <a:stretch>
            <a:fillRect/>
          </a:stretch>
        </p:blipFill>
        <p:spPr>
          <a:xfrm>
            <a:off x="7338429" y="1779105"/>
            <a:ext cx="3970734" cy="397747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42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‹N°›</a:t>
            </a:fld>
            <a:endParaRPr sz="1200">
              <a:solidFill>
                <a:srgbClr val="888888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4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28165" lvl="2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7765" lvl="3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365" lvl="4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6965" lvl="5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5930" lvl="6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5530" lvl="7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5130" lvl="8" indent="-457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9pPr>
          </a:lstStyle>
          <a:p>
            <a:fld id="{00000000-1234-1234-1234-123412341234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lang="en-US"/>
          </a:p>
        </p:txBody>
      </p:sp>
      <p:pic>
        <p:nvPicPr>
          <p:cNvPr id="13" name="Google Shape;13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5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5;p15"/>
          <p:cNvSpPr/>
          <p:nvPr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6" name="Google Shape;16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48951" y="2025894"/>
            <a:ext cx="2920169" cy="28062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"/>
          <p:cNvSpPr/>
          <p:nvPr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lang="en-US"/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7"/>
          <p:cNvSpPr/>
          <p:nvPr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" name="Google Shape;2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Google Shape;26;p1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1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pic>
        <p:nvPicPr>
          <p:cNvPr id="53" name="Google Shape;53;p2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1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 panose="02000000000000000000"/>
              <a:buNone/>
            </a:pPr>
            <a:endParaRPr sz="2400" b="0" i="0" u="none" strike="noStrike" cap="none">
              <a:solidFill>
                <a:srgbClr val="000000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ftr" idx="11"/>
          </p:nvPr>
        </p:nvSpPr>
        <p:spPr>
          <a:xfrm>
            <a:off x="4238897" y="6356346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16" name="Google Shape;116;p34"/>
          <p:cNvSpPr txBox="1"/>
          <p:nvPr/>
        </p:nvSpPr>
        <p:spPr>
          <a:xfrm>
            <a:off x="9045603" y="635634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‹N°›</a:t>
            </a:fld>
            <a:endParaRPr sz="1200" b="0" i="0" u="none" strike="noStrike" cap="none">
              <a:solidFill>
                <a:srgbClr val="88888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7" name="Google Shape;11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 lang="en-US"/>
          </a:p>
        </p:txBody>
      </p:sp>
      <p:sp>
        <p:nvSpPr>
          <p:cNvPr id="118" name="Google Shape;118;p34"/>
          <p:cNvSpPr/>
          <p:nvPr/>
        </p:nvSpPr>
        <p:spPr>
          <a:xfrm rot="5400000">
            <a:off x="1974074" y="3090727"/>
            <a:ext cx="1328398" cy="125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9" name="Google Shape;119;p34"/>
          <p:cNvSpPr/>
          <p:nvPr/>
        </p:nvSpPr>
        <p:spPr>
          <a:xfrm>
            <a:off x="2396836" y="0"/>
            <a:ext cx="9826971" cy="6858000"/>
          </a:xfrm>
          <a:prstGeom prst="rect">
            <a:avLst/>
          </a:prstGeom>
          <a:solidFill>
            <a:srgbClr val="0069B4"/>
          </a:solidFill>
          <a:ln w="12700" cap="flat" cmpd="sng">
            <a:solidFill>
              <a:srgbClr val="41B7C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0" name="Google Shape;120;p34"/>
          <p:cNvSpPr/>
          <p:nvPr/>
        </p:nvSpPr>
        <p:spPr>
          <a:xfrm>
            <a:off x="2557322" y="2786402"/>
            <a:ext cx="7532914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rial" panose="020B0604020202020204"/>
              <a:buNone/>
            </a:pPr>
            <a:r>
              <a:rPr lang="en-US" sz="7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 YOU</a:t>
            </a:r>
            <a:endParaRPr sz="7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1" name="Google Shape;121;p34"/>
          <p:cNvPicPr preferRelativeResize="0"/>
          <p:nvPr/>
        </p:nvPicPr>
        <p:blipFill rotWithShape="1">
          <a:blip r:embed="rId3"/>
          <a:srcRect t="24095" r="-1567"/>
          <a:stretch>
            <a:fillRect/>
          </a:stretch>
        </p:blipFill>
        <p:spPr>
          <a:xfrm>
            <a:off x="8255299" y="2786397"/>
            <a:ext cx="1161899" cy="8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575486" y="136525"/>
            <a:ext cx="1495758" cy="143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4"/>
          <p:cNvSpPr/>
          <p:nvPr/>
        </p:nvSpPr>
        <p:spPr>
          <a:xfrm rot="5400000">
            <a:off x="1001943" y="3379881"/>
            <a:ext cx="2423422" cy="98238"/>
          </a:xfrm>
          <a:prstGeom prst="rect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7"/>
          <p:cNvSpPr/>
          <p:nvPr/>
        </p:nvSpPr>
        <p:spPr>
          <a:xfrm>
            <a:off x="4585098" y="2105715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6" name="Google Shape;136;p47"/>
          <p:cNvSpPr/>
          <p:nvPr/>
        </p:nvSpPr>
        <p:spPr>
          <a:xfrm>
            <a:off x="701293" y="2204006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7" name="Google Shape;137;p47"/>
          <p:cNvSpPr txBox="1"/>
          <p:nvPr/>
        </p:nvSpPr>
        <p:spPr>
          <a:xfrm>
            <a:off x="1697784" y="3511090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8" name="Google Shape;138;p47"/>
          <p:cNvSpPr txBox="1"/>
          <p:nvPr/>
        </p:nvSpPr>
        <p:spPr>
          <a:xfrm>
            <a:off x="5592372" y="3291783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39" name="Google Shape;139;p47"/>
          <p:cNvSpPr/>
          <p:nvPr/>
        </p:nvSpPr>
        <p:spPr>
          <a:xfrm>
            <a:off x="8491953" y="2236268"/>
            <a:ext cx="2976412" cy="3010378"/>
          </a:xfrm>
          <a:prstGeom prst="ellipse">
            <a:avLst/>
          </a:prstGeom>
          <a:solidFill>
            <a:srgbClr val="F2F2F2"/>
          </a:solidFill>
          <a:ln w="57150" cap="flat" cmpd="sng">
            <a:solidFill>
              <a:srgbClr val="0069B4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0" name="Google Shape;140;p47"/>
          <p:cNvSpPr/>
          <p:nvPr/>
        </p:nvSpPr>
        <p:spPr>
          <a:xfrm>
            <a:off x="10561169" y="1924232"/>
            <a:ext cx="1025586" cy="1024496"/>
          </a:xfrm>
          <a:prstGeom prst="ellipse">
            <a:avLst/>
          </a:prstGeom>
          <a:solidFill>
            <a:srgbClr val="18325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1" name="Google Shape;141;p47"/>
          <p:cNvSpPr txBox="1"/>
          <p:nvPr/>
        </p:nvSpPr>
        <p:spPr>
          <a:xfrm>
            <a:off x="9529307" y="3526718"/>
            <a:ext cx="131381" cy="4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Open Sans" panose="020B0606030504020204"/>
              <a:ea typeface="Open Sans" panose="020B0606030504020204"/>
              <a:cs typeface="Open Sans" panose="020B0606030504020204"/>
              <a:sym typeface="Open Sans" panose="020B0606030504020204"/>
            </a:endParaRPr>
          </a:p>
        </p:txBody>
      </p:sp>
      <p:sp>
        <p:nvSpPr>
          <p:cNvPr id="142" name="Google Shape;142;p47"/>
          <p:cNvSpPr/>
          <p:nvPr/>
        </p:nvSpPr>
        <p:spPr>
          <a:xfrm>
            <a:off x="4731524" y="4539439"/>
            <a:ext cx="1025586" cy="1024496"/>
          </a:xfrm>
          <a:prstGeom prst="ellipse">
            <a:avLst/>
          </a:prstGeom>
          <a:solidFill>
            <a:srgbClr val="67BB89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3" name="Google Shape;143;p47"/>
          <p:cNvSpPr/>
          <p:nvPr/>
        </p:nvSpPr>
        <p:spPr>
          <a:xfrm>
            <a:off x="582903" y="1846397"/>
            <a:ext cx="1025586" cy="1024496"/>
          </a:xfrm>
          <a:prstGeom prst="ellipse">
            <a:avLst/>
          </a:prstGeom>
          <a:solidFill>
            <a:srgbClr val="FCC002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B7C8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44" name="Google Shape;144;p4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47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6" name="Google Shape;146;p47"/>
          <p:cNvSpPr/>
          <p:nvPr/>
        </p:nvSpPr>
        <p:spPr>
          <a:xfrm>
            <a:off x="0" y="6148552"/>
            <a:ext cx="12192000" cy="70944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9"/>
          <p:cNvSpPr/>
          <p:nvPr/>
        </p:nvSpPr>
        <p:spPr>
          <a:xfrm>
            <a:off x="558706" y="1744852"/>
            <a:ext cx="11074588" cy="4768934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69B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50" name="Google Shape;150;p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575486" y="152363"/>
            <a:ext cx="1495758" cy="140571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9"/>
          <p:cNvSpPr/>
          <p:nvPr/>
        </p:nvSpPr>
        <p:spPr>
          <a:xfrm rot="10800000">
            <a:off x="518275" y="1074002"/>
            <a:ext cx="2423422" cy="98238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oceanexpert.org/downloadFile/59144" TargetMode="External"/><Relationship Id="rId3" Type="http://schemas.openxmlformats.org/officeDocument/2006/relationships/hyperlink" Target="https://oceanexpert.org/downloadFile/59366" TargetMode="External"/><Relationship Id="rId7" Type="http://schemas.openxmlformats.org/officeDocument/2006/relationships/hyperlink" Target="https://oceanexpert.org/downloadFile/5927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ceanexpert.org/downloadFile/59354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oceanexpert.org/downloadFile/59301" TargetMode="External"/><Relationship Id="rId10" Type="http://schemas.openxmlformats.org/officeDocument/2006/relationships/hyperlink" Target="https://oceanexpert.org/downloadFile/59368" TargetMode="External"/><Relationship Id="rId4" Type="http://schemas.openxmlformats.org/officeDocument/2006/relationships/hyperlink" Target="https://oceanexpert.org/downloadFile/59320" TargetMode="External"/><Relationship Id="rId9" Type="http://schemas.openxmlformats.org/officeDocument/2006/relationships/hyperlink" Target="https://oceanexpert.org/downloadFile/5914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/>
          <p:nvPr/>
        </p:nvSpPr>
        <p:spPr>
          <a:xfrm>
            <a:off x="5642730" y="1141136"/>
            <a:ext cx="659746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ICG/CARIBE-EWS-XVIII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</a:rPr>
              <a:t>REPORT</a:t>
            </a:r>
            <a:endParaRPr sz="4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1"/>
          <p:cNvSpPr/>
          <p:nvPr/>
        </p:nvSpPr>
        <p:spPr>
          <a:xfrm>
            <a:off x="7284605" y="3061767"/>
            <a:ext cx="3937500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G</a:t>
            </a:r>
            <a:r>
              <a:rPr lang="en-US" sz="2400" b="1" dirty="0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>
                <a:solidFill>
                  <a:srgbClr val="FFFF00"/>
                </a:solidFill>
              </a:rPr>
              <a:t>rard </a:t>
            </a:r>
            <a:r>
              <a:rPr lang="en-US" sz="2400" b="1" dirty="0" err="1">
                <a:solidFill>
                  <a:srgbClr val="FFFF00"/>
                </a:solidFill>
              </a:rPr>
              <a:t>M</a:t>
            </a:r>
            <a:r>
              <a:rPr lang="en-US" sz="2400" b="1" dirty="0" err="1">
                <a:solidFill>
                  <a:srgbClr val="FFFF00"/>
                </a:solidFill>
                <a:latin typeface="Rockwell" panose="02060503020205020403" charset="0"/>
                <a:cs typeface="Rockwell" panose="02060503020205020403" charset="0"/>
              </a:rPr>
              <a:t>é</a:t>
            </a:r>
            <a:r>
              <a:rPr lang="en-US" sz="2400" b="1" dirty="0" err="1">
                <a:solidFill>
                  <a:srgbClr val="FFFF00"/>
                </a:solidFill>
              </a:rPr>
              <a:t>tayer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ICG/CARIBE-EWS Chair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2400" b="1" dirty="0">
              <a:solidFill>
                <a:srgbClr val="FFFF00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FF00"/>
                </a:solidFill>
              </a:rPr>
              <a:t>Mars 31,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2026</a:t>
            </a:r>
            <a:endParaRPr sz="2400" b="1" i="0" u="none" strike="noStrike" cap="none" dirty="0">
              <a:solidFill>
                <a:srgbClr val="FFFF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71602" y="5272099"/>
            <a:ext cx="317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TOWS-WG-XIX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0CB21F-82C2-BD0F-B33A-8C1AC5E06160}"/>
              </a:ext>
            </a:extLst>
          </p:cNvPr>
          <p:cNvSpPr txBox="1"/>
          <p:nvPr/>
        </p:nvSpPr>
        <p:spPr>
          <a:xfrm>
            <a:off x="11959771" y="149497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3E2E1B69-0F1B-9C29-B232-451097571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4A2CFA9-CD66-6C33-4DBA-E620AABBA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1306CC0-F9BF-CB8E-0457-0697DF1399F6}"/>
              </a:ext>
            </a:extLst>
          </p:cNvPr>
          <p:cNvSpPr txBox="1"/>
          <p:nvPr/>
        </p:nvSpPr>
        <p:spPr>
          <a:xfrm>
            <a:off x="99029" y="1515657"/>
            <a:ext cx="12072354" cy="493143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r-HT" sz="2000" b="1" dirty="0" err="1">
                <a:solidFill>
                  <a:schemeClr val="bg1"/>
                </a:solidFill>
              </a:rPr>
              <a:t>Appreciates</a:t>
            </a:r>
            <a:r>
              <a:rPr lang="fr-HT" sz="2000" b="1" dirty="0">
                <a:solidFill>
                  <a:schemeClr val="bg1"/>
                </a:solidFill>
              </a:rPr>
              <a:t> </a:t>
            </a:r>
            <a:r>
              <a:rPr lang="fr-HT" sz="2000" dirty="0">
                <a:solidFill>
                  <a:schemeClr val="bg1"/>
                </a:solidFill>
              </a:rPr>
              <a:t>the </a:t>
            </a:r>
            <a:r>
              <a:rPr lang="fr-HT" sz="2000" dirty="0" err="1">
                <a:solidFill>
                  <a:schemeClr val="bg1"/>
                </a:solidFill>
              </a:rPr>
              <a:t>continued</a:t>
            </a:r>
            <a:r>
              <a:rPr lang="fr-HT" sz="2000" dirty="0">
                <a:solidFill>
                  <a:schemeClr val="bg1"/>
                </a:solidFill>
              </a:rPr>
              <a:t> support of ITIC and </a:t>
            </a:r>
            <a:r>
              <a:rPr lang="fr-HT" sz="2000" dirty="0" err="1">
                <a:solidFill>
                  <a:schemeClr val="bg1"/>
                </a:solidFill>
              </a:rPr>
              <a:t>its</a:t>
            </a:r>
            <a:r>
              <a:rPr lang="fr-HT" sz="2000" dirty="0">
                <a:solidFill>
                  <a:schemeClr val="bg1"/>
                </a:solidFill>
              </a:rPr>
              <a:t> Caribbean Office as </a:t>
            </a:r>
            <a:r>
              <a:rPr lang="fr-HT" sz="2000" dirty="0" err="1">
                <a:solidFill>
                  <a:schemeClr val="bg1"/>
                </a:solidFill>
              </a:rPr>
              <a:t>requested</a:t>
            </a:r>
            <a:r>
              <a:rPr lang="fr-HT" sz="2000" dirty="0">
                <a:solidFill>
                  <a:schemeClr val="bg1"/>
                </a:solidFill>
              </a:rPr>
              <a:t> by CTIC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r-HT" sz="2000" b="1" dirty="0">
                <a:solidFill>
                  <a:schemeClr val="bg1"/>
                </a:solidFill>
              </a:rPr>
              <a:t>Notes </a:t>
            </a:r>
            <a:r>
              <a:rPr lang="fr-HT" sz="2000" dirty="0">
                <a:solidFill>
                  <a:schemeClr val="bg1"/>
                </a:solidFill>
              </a:rPr>
              <a:t>the </a:t>
            </a:r>
            <a:r>
              <a:rPr lang="fr-HT" sz="2000" dirty="0" err="1">
                <a:solidFill>
                  <a:schemeClr val="bg1"/>
                </a:solidFill>
              </a:rPr>
              <a:t>renewal</a:t>
            </a:r>
            <a:r>
              <a:rPr lang="fr-HT" sz="2000" dirty="0">
                <a:solidFill>
                  <a:schemeClr val="bg1"/>
                </a:solidFill>
              </a:rPr>
              <a:t> and signature of the </a:t>
            </a:r>
            <a:r>
              <a:rPr lang="fr-HT" sz="2000" dirty="0" err="1">
                <a:solidFill>
                  <a:schemeClr val="bg1"/>
                </a:solidFill>
              </a:rPr>
              <a:t>memorandum</a:t>
            </a:r>
            <a:r>
              <a:rPr lang="fr-HT" sz="2000" dirty="0">
                <a:solidFill>
                  <a:schemeClr val="bg1"/>
                </a:solidFill>
              </a:rPr>
              <a:t> of </a:t>
            </a:r>
            <a:r>
              <a:rPr lang="fr-HT" sz="2000" dirty="0" err="1">
                <a:solidFill>
                  <a:schemeClr val="bg1"/>
                </a:solidFill>
              </a:rPr>
              <a:t>understanding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between</a:t>
            </a:r>
            <a:r>
              <a:rPr lang="fr-HT" sz="2000" dirty="0">
                <a:solidFill>
                  <a:schemeClr val="bg1"/>
                </a:solidFill>
              </a:rPr>
              <a:t> the </a:t>
            </a:r>
            <a:r>
              <a:rPr lang="fr-HT" sz="2000" dirty="0" err="1">
                <a:solidFill>
                  <a:schemeClr val="bg1"/>
                </a:solidFill>
              </a:rPr>
              <a:t>Government</a:t>
            </a:r>
            <a:r>
              <a:rPr lang="fr-HT" sz="2000" dirty="0">
                <a:solidFill>
                  <a:schemeClr val="bg1"/>
                </a:solidFill>
              </a:rPr>
              <a:t> of </a:t>
            </a:r>
            <a:r>
              <a:rPr lang="fr-HT" sz="2000" dirty="0" err="1">
                <a:solidFill>
                  <a:schemeClr val="bg1"/>
                </a:solidFill>
              </a:rPr>
              <a:t>Barbados</a:t>
            </a:r>
            <a:r>
              <a:rPr lang="fr-HT" sz="2000" dirty="0">
                <a:solidFill>
                  <a:schemeClr val="bg1"/>
                </a:solidFill>
              </a:rPr>
              <a:t> and UNESCO-IOC </a:t>
            </a:r>
            <a:r>
              <a:rPr lang="fr-HT" sz="2000" dirty="0" err="1">
                <a:solidFill>
                  <a:schemeClr val="bg1"/>
                </a:solidFill>
              </a:rPr>
              <a:t>regarding</a:t>
            </a:r>
            <a:r>
              <a:rPr lang="fr-HT" sz="2000" dirty="0">
                <a:solidFill>
                  <a:schemeClr val="bg1"/>
                </a:solidFill>
              </a:rPr>
              <a:t> CTIC on 29 May 2024 and </a:t>
            </a:r>
            <a:r>
              <a:rPr lang="fr-HT" sz="2000" dirty="0" err="1">
                <a:solidFill>
                  <a:schemeClr val="bg1"/>
                </a:solidFill>
              </a:rPr>
              <a:t>its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strengthening</a:t>
            </a:r>
            <a:r>
              <a:rPr lang="fr-HT" sz="2000" dirty="0">
                <a:solidFill>
                  <a:schemeClr val="bg1"/>
                </a:solidFill>
              </a:rPr>
              <a:t> by the extension of the duration </a:t>
            </a:r>
            <a:r>
              <a:rPr lang="fr-HT" sz="2000" dirty="0" err="1">
                <a:solidFill>
                  <a:schemeClr val="bg1"/>
                </a:solidFill>
              </a:rPr>
              <a:t>from</a:t>
            </a:r>
            <a:r>
              <a:rPr lang="fr-HT" sz="2000" dirty="0">
                <a:solidFill>
                  <a:schemeClr val="bg1"/>
                </a:solidFill>
              </a:rPr>
              <a:t> 3 to 5 </a:t>
            </a:r>
            <a:r>
              <a:rPr lang="fr-HT" sz="2000" dirty="0" err="1">
                <a:solidFill>
                  <a:schemeClr val="bg1"/>
                </a:solidFill>
              </a:rPr>
              <a:t>years</a:t>
            </a:r>
            <a:endParaRPr lang="fr-HT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r-HT" sz="2000" b="1" dirty="0" err="1">
                <a:solidFill>
                  <a:schemeClr val="bg1"/>
                </a:solidFill>
              </a:rPr>
              <a:t>Recommends</a:t>
            </a:r>
            <a:r>
              <a:rPr lang="fr-HT" sz="2000" b="1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convening</a:t>
            </a:r>
            <a:r>
              <a:rPr lang="fr-HT" sz="2000" dirty="0">
                <a:solidFill>
                  <a:schemeClr val="bg1"/>
                </a:solidFill>
              </a:rPr>
              <a:t> a </a:t>
            </a:r>
            <a:r>
              <a:rPr lang="fr-HT" sz="2000" dirty="0" err="1">
                <a:solidFill>
                  <a:schemeClr val="bg1"/>
                </a:solidFill>
              </a:rPr>
              <a:t>dedicated</a:t>
            </a:r>
            <a:r>
              <a:rPr lang="fr-HT" sz="2000" dirty="0">
                <a:solidFill>
                  <a:schemeClr val="bg1"/>
                </a:solidFill>
              </a:rPr>
              <a:t> session of the CARIBE-EWS </a:t>
            </a:r>
            <a:r>
              <a:rPr lang="fr-HT" sz="2000" dirty="0" err="1">
                <a:solidFill>
                  <a:schemeClr val="bg1"/>
                </a:solidFill>
              </a:rPr>
              <a:t>Steering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Committee</a:t>
            </a:r>
            <a:r>
              <a:rPr lang="fr-HT" sz="2000" dirty="0">
                <a:solidFill>
                  <a:schemeClr val="bg1"/>
                </a:solidFill>
              </a:rPr>
              <a:t> to </a:t>
            </a:r>
          </a:p>
          <a:p>
            <a:pPr>
              <a:buClr>
                <a:srgbClr val="FFFF00"/>
              </a:buClr>
            </a:pPr>
            <a:r>
              <a:rPr lang="fr-HT" sz="2000" dirty="0">
                <a:solidFill>
                  <a:schemeClr val="bg1"/>
                </a:solidFill>
              </a:rPr>
              <a:t>     </a:t>
            </a:r>
            <a:r>
              <a:rPr lang="fr-HT" sz="2000" dirty="0" err="1">
                <a:solidFill>
                  <a:schemeClr val="bg1"/>
                </a:solidFill>
              </a:rPr>
              <a:t>strategically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review</a:t>
            </a:r>
            <a:r>
              <a:rPr lang="fr-HT" sz="2000" dirty="0">
                <a:solidFill>
                  <a:schemeClr val="bg1"/>
                </a:solidFill>
              </a:rPr>
              <a:t> the CTIC </a:t>
            </a:r>
            <a:r>
              <a:rPr lang="fr-HT" sz="2000" dirty="0" err="1">
                <a:solidFill>
                  <a:schemeClr val="bg1"/>
                </a:solidFill>
              </a:rPr>
              <a:t>Governance</a:t>
            </a:r>
            <a:r>
              <a:rPr lang="fr-HT" sz="2000" dirty="0">
                <a:solidFill>
                  <a:schemeClr val="bg1"/>
                </a:solidFill>
              </a:rPr>
              <a:t> structure in </a:t>
            </a:r>
            <a:r>
              <a:rPr lang="fr-HT" sz="2000" dirty="0" err="1">
                <a:solidFill>
                  <a:schemeClr val="bg1"/>
                </a:solidFill>
              </a:rPr>
              <a:t>identifying</a:t>
            </a:r>
            <a:r>
              <a:rPr lang="fr-HT" sz="2000" dirty="0">
                <a:solidFill>
                  <a:schemeClr val="bg1"/>
                </a:solidFill>
              </a:rPr>
              <a:t> and </a:t>
            </a:r>
            <a:r>
              <a:rPr lang="fr-HT" sz="2000" dirty="0" err="1">
                <a:solidFill>
                  <a:schemeClr val="bg1"/>
                </a:solidFill>
              </a:rPr>
              <a:t>supporting</a:t>
            </a:r>
            <a:r>
              <a:rPr lang="fr-HT" sz="2000" dirty="0">
                <a:solidFill>
                  <a:schemeClr val="bg1"/>
                </a:solidFill>
              </a:rPr>
              <a:t> the </a:t>
            </a:r>
            <a:r>
              <a:rPr lang="fr-HT" sz="2000" dirty="0" err="1">
                <a:solidFill>
                  <a:schemeClr val="bg1"/>
                </a:solidFill>
              </a:rPr>
              <a:t>implementation</a:t>
            </a:r>
            <a:r>
              <a:rPr lang="fr-HT" sz="2000" dirty="0">
                <a:solidFill>
                  <a:schemeClr val="bg1"/>
                </a:solidFill>
              </a:rPr>
              <a:t> of</a:t>
            </a:r>
          </a:p>
          <a:p>
            <a:pPr>
              <a:buClr>
                <a:srgbClr val="FFFF00"/>
              </a:buClr>
            </a:pPr>
            <a:r>
              <a:rPr lang="fr-HT" sz="2000" dirty="0">
                <a:solidFill>
                  <a:schemeClr val="bg1"/>
                </a:solidFill>
              </a:rPr>
              <a:t>      </a:t>
            </a:r>
            <a:r>
              <a:rPr lang="fr-HT" sz="2000" dirty="0" err="1">
                <a:solidFill>
                  <a:schemeClr val="bg1"/>
                </a:solidFill>
              </a:rPr>
              <a:t>resource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mobilization</a:t>
            </a:r>
            <a:r>
              <a:rPr lang="fr-HT" sz="2000" dirty="0">
                <a:solidFill>
                  <a:schemeClr val="bg1"/>
                </a:solidFill>
              </a:rPr>
              <a:t>, staff, partnerships, and </a:t>
            </a:r>
            <a:r>
              <a:rPr lang="fr-HT" sz="2000" dirty="0" err="1">
                <a:solidFill>
                  <a:schemeClr val="bg1"/>
                </a:solidFill>
              </a:rPr>
              <a:t>other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frameworks</a:t>
            </a:r>
            <a:r>
              <a:rPr lang="fr-HT" sz="2000" dirty="0">
                <a:solidFill>
                  <a:schemeClr val="bg1"/>
                </a:solidFill>
              </a:rPr>
              <a:t> to </a:t>
            </a:r>
            <a:r>
              <a:rPr lang="fr-HT" sz="2000" dirty="0" err="1">
                <a:solidFill>
                  <a:schemeClr val="bg1"/>
                </a:solidFill>
              </a:rPr>
              <a:t>enhance</a:t>
            </a:r>
            <a:r>
              <a:rPr lang="fr-HT" sz="2000" dirty="0">
                <a:solidFill>
                  <a:schemeClr val="bg1"/>
                </a:solidFill>
              </a:rPr>
              <a:t> the </a:t>
            </a:r>
            <a:r>
              <a:rPr lang="fr-HT" sz="2000" dirty="0" err="1">
                <a:solidFill>
                  <a:schemeClr val="bg1"/>
                </a:solidFill>
              </a:rPr>
              <a:t>ownership</a:t>
            </a:r>
            <a:r>
              <a:rPr lang="fr-HT" sz="2000" dirty="0">
                <a:solidFill>
                  <a:schemeClr val="bg1"/>
                </a:solidFill>
              </a:rPr>
              <a:t> and </a:t>
            </a:r>
          </a:p>
          <a:p>
            <a:pPr>
              <a:buClr>
                <a:srgbClr val="FFFF00"/>
              </a:buClr>
            </a:pPr>
            <a:r>
              <a:rPr lang="fr-HT" sz="2000" dirty="0">
                <a:solidFill>
                  <a:schemeClr val="bg1"/>
                </a:solidFill>
              </a:rPr>
              <a:t>      </a:t>
            </a:r>
            <a:r>
              <a:rPr lang="fr-HT" sz="2000" dirty="0" err="1">
                <a:solidFill>
                  <a:schemeClr val="bg1"/>
                </a:solidFill>
              </a:rPr>
              <a:t>sustainability</a:t>
            </a:r>
            <a:r>
              <a:rPr lang="fr-HT" sz="2000" dirty="0">
                <a:solidFill>
                  <a:schemeClr val="bg1"/>
                </a:solidFill>
              </a:rPr>
              <a:t> of the CTIC,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fr-HT" sz="2000" b="1" dirty="0" err="1">
                <a:solidFill>
                  <a:schemeClr val="bg1"/>
                </a:solidFill>
              </a:rPr>
              <a:t>Recommends</a:t>
            </a:r>
            <a:r>
              <a:rPr lang="fr-HT" sz="2000" b="1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that</a:t>
            </a:r>
            <a:r>
              <a:rPr lang="fr-HT" sz="2000" dirty="0">
                <a:solidFill>
                  <a:schemeClr val="bg1"/>
                </a:solidFill>
              </a:rPr>
              <a:t> CTIC continues to </a:t>
            </a:r>
            <a:r>
              <a:rPr lang="fr-HT" sz="2000" dirty="0" err="1">
                <a:solidFill>
                  <a:schemeClr val="bg1"/>
                </a:solidFill>
              </a:rPr>
              <a:t>work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with</a:t>
            </a:r>
            <a:r>
              <a:rPr lang="fr-HT" sz="2000" dirty="0">
                <a:solidFill>
                  <a:schemeClr val="bg1"/>
                </a:solidFill>
              </a:rPr>
              <a:t> the IOC </a:t>
            </a:r>
            <a:r>
              <a:rPr lang="fr-HT" sz="2000" dirty="0" err="1">
                <a:solidFill>
                  <a:schemeClr val="bg1"/>
                </a:solidFill>
              </a:rPr>
              <a:t>Secretariat</a:t>
            </a:r>
            <a:r>
              <a:rPr lang="fr-HT" sz="2000" dirty="0">
                <a:solidFill>
                  <a:schemeClr val="bg1"/>
                </a:solidFill>
              </a:rPr>
              <a:t>, CARIBE-EWS </a:t>
            </a:r>
            <a:r>
              <a:rPr lang="fr-HT" sz="2000" dirty="0" err="1">
                <a:solidFill>
                  <a:schemeClr val="bg1"/>
                </a:solidFill>
              </a:rPr>
              <a:t>Member</a:t>
            </a:r>
            <a:r>
              <a:rPr lang="fr-HT" sz="2000" dirty="0">
                <a:solidFill>
                  <a:schemeClr val="bg1"/>
                </a:solidFill>
              </a:rPr>
              <a:t> States and </a:t>
            </a:r>
            <a:r>
              <a:rPr lang="fr-HT" sz="2000" dirty="0" err="1">
                <a:solidFill>
                  <a:schemeClr val="bg1"/>
                </a:solidFill>
              </a:rPr>
              <a:t>partners</a:t>
            </a:r>
            <a:r>
              <a:rPr lang="fr-HT" sz="2000" dirty="0">
                <a:solidFill>
                  <a:schemeClr val="bg1"/>
                </a:solidFill>
              </a:rPr>
              <a:t> to </a:t>
            </a:r>
            <a:r>
              <a:rPr lang="fr-HT" sz="2000" dirty="0" err="1">
                <a:solidFill>
                  <a:schemeClr val="bg1"/>
                </a:solidFill>
              </a:rPr>
              <a:t>develop</a:t>
            </a:r>
            <a:r>
              <a:rPr lang="fr-HT" sz="2000" dirty="0">
                <a:solidFill>
                  <a:schemeClr val="bg1"/>
                </a:solidFill>
              </a:rPr>
              <a:t> a </a:t>
            </a:r>
            <a:r>
              <a:rPr lang="fr-HT" sz="2000" dirty="0" err="1">
                <a:solidFill>
                  <a:schemeClr val="bg1"/>
                </a:solidFill>
              </a:rPr>
              <a:t>strategic</a:t>
            </a:r>
            <a:r>
              <a:rPr lang="fr-HT" sz="2000" dirty="0">
                <a:solidFill>
                  <a:schemeClr val="bg1"/>
                </a:solidFill>
              </a:rPr>
              <a:t> plan to guide the </a:t>
            </a:r>
            <a:r>
              <a:rPr lang="fr-HT" sz="2000" dirty="0" err="1">
                <a:solidFill>
                  <a:schemeClr val="bg1"/>
                </a:solidFill>
              </a:rPr>
              <a:t>resource</a:t>
            </a:r>
            <a:r>
              <a:rPr lang="fr-HT" sz="2000" dirty="0">
                <a:solidFill>
                  <a:schemeClr val="bg1"/>
                </a:solidFill>
              </a:rPr>
              <a:t> </a:t>
            </a:r>
            <a:r>
              <a:rPr lang="fr-HT" sz="2000" dirty="0" err="1">
                <a:solidFill>
                  <a:schemeClr val="bg1"/>
                </a:solidFill>
              </a:rPr>
              <a:t>mobilization</a:t>
            </a:r>
            <a:r>
              <a:rPr lang="fr-HT" sz="2000" dirty="0">
                <a:solidFill>
                  <a:schemeClr val="bg1"/>
                </a:solidFill>
              </a:rPr>
              <a:t> and </a:t>
            </a:r>
            <a:r>
              <a:rPr lang="fr-HT" sz="2000" dirty="0" err="1">
                <a:solidFill>
                  <a:schemeClr val="bg1"/>
                </a:solidFill>
              </a:rPr>
              <a:t>staffing</a:t>
            </a:r>
            <a:r>
              <a:rPr lang="fr-HT" sz="2000" dirty="0">
                <a:solidFill>
                  <a:schemeClr val="bg1"/>
                </a:solidFill>
              </a:rPr>
              <a:t> efforts of the CTIC</a:t>
            </a:r>
          </a:p>
          <a:p>
            <a:pPr>
              <a:buClr>
                <a:srgbClr val="FFFF00"/>
              </a:buClr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n-GB" sz="20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fr-HT" sz="20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fr-HT" sz="20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GB" dirty="0"/>
              <a:t> </a:t>
            </a:r>
            <a:endParaRPr lang="fr-HT" dirty="0"/>
          </a:p>
          <a:p>
            <a:pPr>
              <a:buClr>
                <a:srgbClr val="FFFF00"/>
              </a:buClr>
            </a:pPr>
            <a:endParaRPr lang="fr-HT" sz="20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250000"/>
              </a:lnSpc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Need to expand support for Tsunami Ready Recognition Program</a:t>
            </a:r>
          </a:p>
          <a:p>
            <a:pPr>
              <a:lnSpc>
                <a:spcPct val="250000"/>
              </a:lnSpc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Requests the Member States to provide greater support  through financial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and human resources</a:t>
            </a: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D260EA7-F0AD-C9CC-0312-56B7B856A93E}"/>
              </a:ext>
            </a:extLst>
          </p:cNvPr>
          <p:cNvSpPr txBox="1"/>
          <p:nvPr/>
        </p:nvSpPr>
        <p:spPr>
          <a:xfrm>
            <a:off x="-1" y="17892"/>
            <a:ext cx="10850583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2800" b="1" dirty="0" err="1">
                <a:solidFill>
                  <a:srgbClr val="FFFF00"/>
                </a:solidFill>
              </a:rPr>
              <a:t>Caribbean</a:t>
            </a:r>
            <a:r>
              <a:rPr lang="es-CR" sz="2800" b="1" dirty="0">
                <a:solidFill>
                  <a:srgbClr val="FFFF00"/>
                </a:solidFill>
              </a:rPr>
              <a:t> Tsunami </a:t>
            </a:r>
            <a:r>
              <a:rPr lang="es-CR" sz="2800" b="1" dirty="0" err="1">
                <a:solidFill>
                  <a:srgbClr val="FFFF00"/>
                </a:solidFill>
              </a:rPr>
              <a:t>Information</a:t>
            </a:r>
            <a:r>
              <a:rPr lang="es-CR" sz="2800" b="1" dirty="0">
                <a:solidFill>
                  <a:srgbClr val="FFFF00"/>
                </a:solidFill>
              </a:rPr>
              <a:t> Center (CITIC)</a:t>
            </a:r>
          </a:p>
          <a:p>
            <a:pPr algn="ctr"/>
            <a:endParaRPr lang="es-CR" sz="2800" b="1" dirty="0">
              <a:solidFill>
                <a:srgbClr val="FFFF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881BE5-2D9A-062F-427E-2E896126B07C}"/>
              </a:ext>
            </a:extLst>
          </p:cNvPr>
          <p:cNvSpPr txBox="1"/>
          <p:nvPr/>
        </p:nvSpPr>
        <p:spPr>
          <a:xfrm>
            <a:off x="465224" y="834192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HT" sz="2000" dirty="0">
                <a:solidFill>
                  <a:schemeClr val="bg1"/>
                </a:solidFill>
                <a:latin typeface="ArialMT"/>
              </a:rPr>
              <a:t>The ICG/CARIBE-EWS</a:t>
            </a:r>
            <a:endParaRPr lang="fr-HT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9557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1209" y="-197887"/>
            <a:ext cx="9144001" cy="1219200"/>
          </a:xfrm>
        </p:spPr>
        <p:txBody>
          <a:bodyPr>
            <a:normAutofit/>
          </a:bodyPr>
          <a:lstStyle/>
          <a:p>
            <a:r>
              <a:rPr lang="es-CR" sz="2800" dirty="0"/>
              <a:t>CARIBE WAVE 25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12026" y="3537905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>
                <a:solidFill>
                  <a:schemeClr val="bg2"/>
                </a:solidFill>
              </a:rPr>
              <a:t>Kick’em Jenny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93767" y="4509120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000" b="1" dirty="0"/>
              <a:t>NPDB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Marcador de contenido 2"/>
          <p:cNvSpPr txBox="1"/>
          <p:nvPr/>
        </p:nvSpPr>
        <p:spPr>
          <a:xfrm>
            <a:off x="8614693" y="1772816"/>
            <a:ext cx="3127364" cy="4291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March 20, 2025 15:00 UTC</a:t>
            </a: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scenarios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lang="es-CR" noProof="0" dirty="0">
                <a:latin typeface="Century Gothic" panose="020B0502020202020204"/>
              </a:rPr>
              <a:t>Jamaica </a:t>
            </a:r>
            <a:r>
              <a:rPr lang="es-CR" noProof="0" dirty="0" err="1">
                <a:latin typeface="Century Gothic" panose="020B0502020202020204"/>
              </a:rPr>
              <a:t>Scenario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r>
              <a:rPr lang="es-CR" noProof="0" dirty="0">
                <a:latin typeface="Century Gothic" panose="020B0502020202020204"/>
              </a:rPr>
              <a:t>Portugal </a:t>
            </a:r>
            <a:r>
              <a:rPr lang="es-CR" noProof="0" dirty="0" err="1">
                <a:latin typeface="Century Gothic" panose="020B0502020202020204"/>
              </a:rPr>
              <a:t>Scenario</a:t>
            </a: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4155" marR="0" lvl="0" indent="-224155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/>
            </a:pPr>
            <a:r>
              <a:rPr lang="es-CR" dirty="0">
                <a:latin typeface="Century Gothic" panose="020B0502020202020204"/>
              </a:rPr>
              <a:t>500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,000+ </a:t>
            </a:r>
            <a:r>
              <a:rPr kumimoji="0" lang="es-CR" sz="2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people</a:t>
            </a:r>
            <a:r>
              <a:rPr kumimoji="0" lang="es-C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s-CR" noProof="0" dirty="0" err="1">
                <a:latin typeface="Century Gothic" panose="020B0502020202020204"/>
              </a:rPr>
              <a:t>registered</a:t>
            </a:r>
            <a:endParaRPr kumimoji="0" lang="es-CR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Courier New" panose="02070309020205020404" pitchFamily="49" charset="0"/>
              <a:buChar char="o"/>
              <a:defRPr/>
            </a:pPr>
            <a:endParaRPr kumimoji="0" lang="es-C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Google Shape;610;g2d2fc394d44_0_0">
            <a:extLst>
              <a:ext uri="{FF2B5EF4-FFF2-40B4-BE49-F238E27FC236}">
                <a16:creationId xmlns:a16="http://schemas.microsoft.com/office/drawing/2014/main" id="{11B4680B-DD9C-8004-92F6-B4756E2C1A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8572" b="11634"/>
          <a:stretch/>
        </p:blipFill>
        <p:spPr>
          <a:xfrm>
            <a:off x="834125" y="1786203"/>
            <a:ext cx="7695074" cy="4390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2497" y="1015039"/>
            <a:ext cx="3634743" cy="1219200"/>
          </a:xfrm>
        </p:spPr>
        <p:txBody>
          <a:bodyPr>
            <a:normAutofit/>
          </a:bodyPr>
          <a:lstStyle/>
          <a:p>
            <a:r>
              <a:rPr lang="es-CR" sz="2800" dirty="0">
                <a:solidFill>
                  <a:srgbClr val="FFFF00"/>
                </a:solidFill>
              </a:rPr>
              <a:t>CARIBE WAVE 26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5287" y="2498062"/>
            <a:ext cx="5434012" cy="288832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March 19, 2026, 15:00 UTC</a:t>
            </a: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>
                <a:solidFill>
                  <a:srgbClr val="FFFF00"/>
                </a:solidFill>
              </a:rPr>
              <a:t>2 </a:t>
            </a:r>
            <a:r>
              <a:rPr lang="es-CR" sz="2400" dirty="0" err="1">
                <a:solidFill>
                  <a:srgbClr val="FFFF00"/>
                </a:solidFill>
              </a:rPr>
              <a:t>scenarios</a:t>
            </a: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 err="1">
                <a:solidFill>
                  <a:srgbClr val="FFFF00"/>
                </a:solidFill>
              </a:rPr>
              <a:t>Cayman</a:t>
            </a:r>
            <a:r>
              <a:rPr lang="es-CR" sz="2400" dirty="0">
                <a:solidFill>
                  <a:srgbClr val="FFFF00"/>
                </a:solidFill>
              </a:rPr>
              <a:t> Island EQ and Tsunami</a:t>
            </a: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CR" sz="2400" dirty="0" err="1">
                <a:solidFill>
                  <a:srgbClr val="FFFF00"/>
                </a:solidFill>
              </a:rPr>
              <a:t>Kick’em</a:t>
            </a:r>
            <a:r>
              <a:rPr lang="es-CR" sz="2400" dirty="0">
                <a:solidFill>
                  <a:srgbClr val="FFFF00"/>
                </a:solidFill>
              </a:rPr>
              <a:t> Jenny </a:t>
            </a:r>
            <a:r>
              <a:rPr lang="es-CR" sz="2400" dirty="0" err="1">
                <a:solidFill>
                  <a:srgbClr val="FFFF00"/>
                </a:solidFill>
              </a:rPr>
              <a:t>Volcano</a:t>
            </a:r>
            <a:endParaRPr lang="es-CR" sz="2400" dirty="0">
              <a:solidFill>
                <a:srgbClr val="FFFF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  <a:p>
            <a:pPr marL="342900" lvl="1" indent="-34290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rgbClr val="FFFF00"/>
              </a:solidFill>
            </a:endParaRPr>
          </a:p>
        </p:txBody>
      </p:sp>
      <p:sp>
        <p:nvSpPr>
          <p:cNvPr id="4" name="Título 1"/>
          <p:cNvSpPr txBox="1"/>
          <p:nvPr/>
        </p:nvSpPr>
        <p:spPr>
          <a:xfrm>
            <a:off x="6653235" y="282732"/>
            <a:ext cx="9144001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2800" dirty="0">
                <a:solidFill>
                  <a:schemeClr val="bg1"/>
                </a:solidFill>
              </a:rPr>
              <a:t>CARIBE WAVE 27</a:t>
            </a:r>
          </a:p>
        </p:txBody>
      </p:sp>
      <p:sp>
        <p:nvSpPr>
          <p:cNvPr id="5" name="Marcador de contenido 2"/>
          <p:cNvSpPr txBox="1"/>
          <p:nvPr/>
        </p:nvSpPr>
        <p:spPr>
          <a:xfrm>
            <a:off x="6719915" y="2720298"/>
            <a:ext cx="4567226" cy="21042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>
                <a:solidFill>
                  <a:schemeClr val="bg1"/>
                </a:solidFill>
              </a:rPr>
              <a:t>2 </a:t>
            </a:r>
            <a:r>
              <a:rPr lang="es-CR" dirty="0" err="1">
                <a:solidFill>
                  <a:schemeClr val="bg1"/>
                </a:solidFill>
              </a:rPr>
              <a:t>Possible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Scenarios</a:t>
            </a:r>
            <a:endParaRPr lang="es-CR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 err="1">
                <a:solidFill>
                  <a:schemeClr val="bg1"/>
                </a:solidFill>
              </a:rPr>
              <a:t>Southern</a:t>
            </a:r>
            <a:r>
              <a:rPr lang="es-CR" dirty="0">
                <a:solidFill>
                  <a:schemeClr val="bg1"/>
                </a:solidFill>
              </a:rPr>
              <a:t> </a:t>
            </a:r>
            <a:r>
              <a:rPr lang="es-CR" dirty="0" err="1">
                <a:solidFill>
                  <a:schemeClr val="bg1"/>
                </a:solidFill>
              </a:rPr>
              <a:t>Caribbean</a:t>
            </a:r>
            <a:r>
              <a:rPr lang="es-CR" dirty="0">
                <a:solidFill>
                  <a:schemeClr val="bg1"/>
                </a:solidFill>
              </a:rPr>
              <a:t> EQ</a:t>
            </a:r>
          </a:p>
          <a:p>
            <a:pPr>
              <a:lnSpc>
                <a:spcPct val="150000"/>
              </a:lnSpc>
              <a:buClr>
                <a:srgbClr val="FFFF00"/>
              </a:buClr>
            </a:pPr>
            <a:r>
              <a:rPr lang="es-CR" dirty="0" err="1">
                <a:solidFill>
                  <a:schemeClr val="bg1"/>
                </a:solidFill>
              </a:rPr>
              <a:t>Distant</a:t>
            </a:r>
            <a:r>
              <a:rPr lang="es-CR" dirty="0">
                <a:solidFill>
                  <a:schemeClr val="bg1"/>
                </a:solidFill>
              </a:rPr>
              <a:t> Tsunami</a:t>
            </a:r>
          </a:p>
          <a:p>
            <a:pPr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</a:pPr>
            <a:endParaRPr lang="es-C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ldLvl="2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pic>
        <p:nvPicPr>
          <p:cNvPr id="3" name="Image 2" descr="Une image contenant texte, capture d’écran, eau, carte&#10;&#10;Description générée automatiquement">
            <a:extLst>
              <a:ext uri="{FF2B5EF4-FFF2-40B4-BE49-F238E27FC236}">
                <a16:creationId xmlns:a16="http://schemas.microsoft.com/office/drawing/2014/main" id="{9528852F-9086-70AE-796E-750CE8F9D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" y="-1"/>
            <a:ext cx="10840983" cy="69578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42944" y="1000107"/>
            <a:ext cx="69372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FFFF00"/>
                </a:solidFill>
                <a:latin typeface="Helvetica Neue" panose="02000503000000020004" pitchFamily="2" charset="0"/>
              </a:rPr>
              <a:t>25+</a:t>
            </a:r>
            <a:r>
              <a:rPr lang="en-US" sz="1800" b="0" i="0" u="none" strike="noStrike" dirty="0">
                <a:solidFill>
                  <a:srgbClr val="FFFF00"/>
                </a:solidFill>
                <a:effectLst/>
                <a:latin typeface="Helvetica Neue" panose="02000503000000020004" pitchFamily="2" charset="0"/>
              </a:rPr>
              <a:t> countries and territories have/implementing Tsunami Ready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Helvetica Neue" panose="02000503000000020004" pitchFamily="2" charset="0"/>
              </a:rPr>
              <a:t>21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UNESCO/IOC Tsunami Ready Communities/Countries/Territories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3 Renewal</a:t>
            </a:r>
          </a:p>
          <a:p>
            <a:pPr algn="l"/>
            <a:endParaRPr lang="en-US" sz="1600" b="0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49 US 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TsunamiReady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 communities in Puerto Rico and  USVI</a:t>
            </a:r>
          </a:p>
          <a:p>
            <a:br>
              <a:rPr lang="en-US" sz="1600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39;p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Google Shape;343;p15"/>
          <p:cNvSpPr/>
          <p:nvPr/>
        </p:nvSpPr>
        <p:spPr>
          <a:xfrm>
            <a:off x="196799" y="3314633"/>
            <a:ext cx="2133044" cy="110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MAKE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100%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342;p15"/>
          <p:cNvSpPr/>
          <p:nvPr/>
        </p:nvSpPr>
        <p:spPr>
          <a:xfrm>
            <a:off x="3037682" y="3314632"/>
            <a:ext cx="6662591" cy="84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OF COMMUNITIES AT RISK OF TSUNAMI PREPARED FOR AND RESILIENT TO TSUNAMIS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344;p15"/>
          <p:cNvSpPr/>
          <p:nvPr/>
        </p:nvSpPr>
        <p:spPr>
          <a:xfrm>
            <a:off x="10227186" y="3110157"/>
            <a:ext cx="1961638" cy="12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Pts val="1950"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b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2030</a:t>
            </a:r>
            <a:endParaRPr kumimoji="0" sz="1865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Google Shape;341;p15"/>
          <p:cNvSpPr/>
          <p:nvPr/>
        </p:nvSpPr>
        <p:spPr>
          <a:xfrm>
            <a:off x="2364758" y="2304362"/>
            <a:ext cx="8843247" cy="62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MAIN SOCIAL OUTCOME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340;p15"/>
          <p:cNvSpPr/>
          <p:nvPr/>
        </p:nvSpPr>
        <p:spPr>
          <a:xfrm>
            <a:off x="-1" y="274330"/>
            <a:ext cx="12188825" cy="738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6BBC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OCEAN DECADE TSUNAMI PROGRAMME: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76665F2A-3FED-83FD-52AD-A6A85FF6F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9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split orient="vert" dir="in"/>
      </p:transition>
    </mc:Choice>
    <mc:Fallback xmlns="">
      <p:transition spd="slow" advClick="0" advTm="2000">
        <p:split orient="vert"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/>
          <p:nvPr/>
        </p:nvSpPr>
        <p:spPr>
          <a:xfrm>
            <a:off x="496984" y="230821"/>
            <a:ext cx="4889403" cy="5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000" tIns="65000" rIns="65000" bIns="6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 panose="020B0604020202020204"/>
              <a:buNone/>
            </a:pPr>
            <a:r>
              <a:rPr lang="en-US" sz="2400" b="1" dirty="0">
                <a:solidFill>
                  <a:srgbClr val="002060"/>
                </a:solidFill>
              </a:rPr>
              <a:t>ICG/CARIBE-EWS-XVIII meeting</a:t>
            </a:r>
            <a:endParaRPr sz="2400" b="1" i="0" u="none" strike="noStrike" cap="none" dirty="0">
              <a:solidFill>
                <a:srgbClr val="41B7C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Marcador de contenido 2"/>
          <p:cNvSpPr txBox="1"/>
          <p:nvPr/>
        </p:nvSpPr>
        <p:spPr>
          <a:xfrm>
            <a:off x="8036523" y="1925047"/>
            <a:ext cx="4043183" cy="335280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Online, 5-7 and 9 May, 2025</a:t>
            </a: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59 virtual </a:t>
            </a:r>
            <a:r>
              <a:rPr lang="es-CR" sz="2000" dirty="0" err="1">
                <a:solidFill>
                  <a:schemeClr val="bg1"/>
                </a:solidFill>
              </a:rPr>
              <a:t>participants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19/48 MS and </a:t>
            </a:r>
            <a:r>
              <a:rPr lang="es-CR" sz="2000" dirty="0" err="1">
                <a:solidFill>
                  <a:schemeClr val="bg1"/>
                </a:solidFill>
              </a:rPr>
              <a:t>Territories</a:t>
            </a: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s-CR" sz="2000" dirty="0">
                <a:solidFill>
                  <a:schemeClr val="bg1"/>
                </a:solidFill>
              </a:rPr>
              <a:t>21 </a:t>
            </a:r>
            <a:r>
              <a:rPr lang="es-CR" sz="2000" dirty="0" err="1">
                <a:solidFill>
                  <a:schemeClr val="bg1"/>
                </a:solidFill>
              </a:rPr>
              <a:t>Observers</a:t>
            </a:r>
            <a:r>
              <a:rPr lang="es-CR" sz="2000" dirty="0">
                <a:solidFill>
                  <a:schemeClr val="bg1"/>
                </a:solidFill>
              </a:rPr>
              <a:t> </a:t>
            </a:r>
            <a:r>
              <a:rPr lang="es-CR" sz="2000" dirty="0" err="1">
                <a:solidFill>
                  <a:schemeClr val="bg1"/>
                </a:solidFill>
              </a:rPr>
              <a:t>with</a:t>
            </a:r>
            <a:r>
              <a:rPr lang="es-CR" sz="2000" dirty="0">
                <a:solidFill>
                  <a:schemeClr val="bg1"/>
                </a:solidFill>
              </a:rPr>
              <a:t> Argentina and Uruguay as new</a:t>
            </a:r>
          </a:p>
          <a:p>
            <a:pPr>
              <a:lnSpc>
                <a:spcPct val="150000"/>
              </a:lnSpc>
            </a:pP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s-CR" sz="20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s-CR" sz="2000" dirty="0">
              <a:solidFill>
                <a:schemeClr val="bg1"/>
              </a:solidFill>
            </a:endParaRPr>
          </a:p>
        </p:txBody>
      </p:sp>
      <p:sp>
        <p:nvSpPr>
          <p:cNvPr id="6" name="Text Placeholder 4"/>
          <p:cNvSpPr txBox="1"/>
          <p:nvPr/>
        </p:nvSpPr>
        <p:spPr>
          <a:xfrm>
            <a:off x="496984" y="5303716"/>
            <a:ext cx="5262131" cy="15542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4155" indent="-224155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dirty="0"/>
              <a:t>Anniversary event and Next meeting Curacao, April 20-24, 2026,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E6E7B3-6DB9-8A0B-4FB3-2601D9D3A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" y="835556"/>
            <a:ext cx="7772400" cy="444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/>
          <p:nvPr/>
        </p:nvSpPr>
        <p:spPr>
          <a:xfrm>
            <a:off x="1751156" y="-628650"/>
            <a:ext cx="8653650" cy="143906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s-CR" sz="2400" dirty="0">
              <a:solidFill>
                <a:schemeClr val="bg1"/>
              </a:solidFill>
            </a:endParaRPr>
          </a:p>
          <a:p>
            <a:endParaRPr lang="es-CR" sz="2400" dirty="0">
              <a:solidFill>
                <a:schemeClr val="bg1"/>
              </a:solidFill>
            </a:endParaRPr>
          </a:p>
          <a:p>
            <a:r>
              <a:rPr lang="es-CR" sz="3200" dirty="0" err="1">
                <a:solidFill>
                  <a:schemeClr val="bg1"/>
                </a:solidFill>
              </a:rPr>
              <a:t>Officers</a:t>
            </a:r>
            <a:r>
              <a:rPr lang="es-CR" sz="3200" dirty="0">
                <a:solidFill>
                  <a:schemeClr val="bg1"/>
                </a:solidFill>
              </a:rPr>
              <a:t> </a:t>
            </a:r>
            <a:r>
              <a:rPr lang="es-CR" sz="3200" dirty="0" err="1">
                <a:solidFill>
                  <a:schemeClr val="bg1"/>
                </a:solidFill>
              </a:rPr>
              <a:t>elected</a:t>
            </a:r>
            <a:r>
              <a:rPr lang="es-CR" sz="3200" dirty="0">
                <a:solidFill>
                  <a:schemeClr val="bg1"/>
                </a:solidFill>
              </a:rPr>
              <a:t> in 2025</a:t>
            </a:r>
          </a:p>
          <a:p>
            <a:endParaRPr lang="es-CR" sz="2400" dirty="0">
              <a:solidFill>
                <a:schemeClr val="bg1"/>
              </a:solidFill>
            </a:endParaRPr>
          </a:p>
          <a:p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17D744-39BF-F2BC-0650-A06D6C71D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5057" y="4125684"/>
            <a:ext cx="2411186" cy="16074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1EAC45-F8A4-2059-185A-21EF30ACB6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8" b="13885"/>
          <a:stretch/>
        </p:blipFill>
        <p:spPr bwMode="auto">
          <a:xfrm>
            <a:off x="4393786" y="810415"/>
            <a:ext cx="1951627" cy="2048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7F824B-1BB5-4D45-D262-2D08A8841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92" y="3475263"/>
            <a:ext cx="1563008" cy="22226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DFB8017-3300-21F2-1855-CD49D1E7C3F5}"/>
              </a:ext>
            </a:extLst>
          </p:cNvPr>
          <p:cNvSpPr txBox="1"/>
          <p:nvPr/>
        </p:nvSpPr>
        <p:spPr>
          <a:xfrm>
            <a:off x="4238175" y="2641511"/>
            <a:ext cx="25399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   G</a:t>
            </a:r>
            <a:r>
              <a:rPr lang="en-US" sz="1400" dirty="0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1400" dirty="0">
                <a:solidFill>
                  <a:schemeClr val="bg1"/>
                </a:solidFill>
              </a:rPr>
              <a:t>rard </a:t>
            </a:r>
            <a:r>
              <a:rPr lang="en-US" sz="1400" dirty="0" err="1">
                <a:solidFill>
                  <a:schemeClr val="bg1"/>
                </a:solidFill>
              </a:rPr>
              <a:t>M</a:t>
            </a:r>
            <a:r>
              <a:rPr lang="en-US" sz="1400" dirty="0" err="1">
                <a:solidFill>
                  <a:schemeClr val="bg1"/>
                </a:solidFill>
                <a:latin typeface="+mj-lt"/>
                <a:cs typeface="Rockwell" panose="02060503020205020403" charset="0"/>
              </a:rPr>
              <a:t>é</a:t>
            </a:r>
            <a:r>
              <a:rPr lang="en-US" sz="1400" dirty="0" err="1">
                <a:solidFill>
                  <a:schemeClr val="bg1"/>
                </a:solidFill>
              </a:rPr>
              <a:t>tayer</a:t>
            </a:r>
            <a:r>
              <a:rPr lang="en-US" dirty="0">
                <a:solidFill>
                  <a:schemeClr val="bg1"/>
                </a:solidFill>
              </a:rPr>
              <a:t>, Haiti</a:t>
            </a:r>
          </a:p>
          <a:p>
            <a:r>
              <a:rPr lang="en-US" dirty="0">
                <a:solidFill>
                  <a:schemeClr val="bg1"/>
                </a:solidFill>
              </a:rPr>
              <a:t>    Chair </a:t>
            </a:r>
            <a:r>
              <a:rPr lang="en-US" sz="1400" dirty="0">
                <a:solidFill>
                  <a:schemeClr val="bg1"/>
                </a:solidFill>
              </a:rPr>
              <a:t>re-elected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913D10-50D0-1604-623F-FF6C7B4BB7B8}"/>
              </a:ext>
            </a:extLst>
          </p:cNvPr>
          <p:cNvSpPr txBox="1"/>
          <p:nvPr/>
        </p:nvSpPr>
        <p:spPr>
          <a:xfrm>
            <a:off x="428171" y="5537115"/>
            <a:ext cx="2539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Marie-Noelle </a:t>
            </a:r>
            <a:r>
              <a:rPr lang="en-US" dirty="0" err="1">
                <a:solidFill>
                  <a:schemeClr val="bg1"/>
                </a:solidFill>
              </a:rPr>
              <a:t>Raveau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en-US" dirty="0">
                <a:solidFill>
                  <a:schemeClr val="bg1"/>
                </a:solidFill>
              </a:rPr>
              <a:t>    France, Martinique</a:t>
            </a:r>
          </a:p>
          <a:p>
            <a:r>
              <a:rPr lang="en-US" dirty="0">
                <a:solidFill>
                  <a:schemeClr val="bg1"/>
                </a:solidFill>
              </a:rPr>
              <a:t>    Vicechair </a:t>
            </a:r>
            <a:r>
              <a:rPr lang="en-US" sz="1400" dirty="0">
                <a:solidFill>
                  <a:schemeClr val="bg1"/>
                </a:solidFill>
              </a:rPr>
              <a:t>re-elected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AD72491-A18C-506A-3363-EA9578C329C6}"/>
              </a:ext>
            </a:extLst>
          </p:cNvPr>
          <p:cNvSpPr txBox="1"/>
          <p:nvPr/>
        </p:nvSpPr>
        <p:spPr>
          <a:xfrm>
            <a:off x="9093202" y="5595172"/>
            <a:ext cx="2539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Silvia Chacon Barrantes,</a:t>
            </a:r>
          </a:p>
          <a:p>
            <a:r>
              <a:rPr lang="en-US" dirty="0">
                <a:solidFill>
                  <a:schemeClr val="bg1"/>
                </a:solidFill>
              </a:rPr>
              <a:t>    Costa Rica     </a:t>
            </a:r>
          </a:p>
          <a:p>
            <a:r>
              <a:rPr lang="en-US" dirty="0">
                <a:solidFill>
                  <a:schemeClr val="bg1"/>
                </a:solidFill>
              </a:rPr>
              <a:t>    Vicechair </a:t>
            </a:r>
            <a:r>
              <a:rPr lang="en-US" sz="1400" dirty="0">
                <a:solidFill>
                  <a:schemeClr val="bg1"/>
                </a:solidFill>
              </a:rPr>
              <a:t>elected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BE0FFA-AD82-2DCA-30E1-27BFA94052BE}"/>
              </a:ext>
            </a:extLst>
          </p:cNvPr>
          <p:cNvSpPr txBox="1"/>
          <p:nvPr/>
        </p:nvSpPr>
        <p:spPr>
          <a:xfrm>
            <a:off x="4368801" y="5863680"/>
            <a:ext cx="25399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    </a:t>
            </a:r>
            <a:r>
              <a:rPr lang="en-US" dirty="0">
                <a:solidFill>
                  <a:schemeClr val="bg1"/>
                </a:solidFill>
              </a:rPr>
              <a:t>Regina Browne, USVI</a:t>
            </a:r>
          </a:p>
          <a:p>
            <a:r>
              <a:rPr lang="en-US" dirty="0">
                <a:solidFill>
                  <a:schemeClr val="bg1"/>
                </a:solidFill>
              </a:rPr>
              <a:t>    Vicechair </a:t>
            </a:r>
            <a:r>
              <a:rPr lang="en-US" sz="1400" dirty="0">
                <a:solidFill>
                  <a:schemeClr val="bg1"/>
                </a:solidFill>
              </a:rPr>
              <a:t>re-elected</a:t>
            </a:r>
          </a:p>
          <a:p>
            <a:r>
              <a:rPr lang="en-US" sz="1600" dirty="0">
                <a:solidFill>
                  <a:schemeClr val="bg1"/>
                </a:solidFill>
              </a:rPr>
              <a:t>  </a:t>
            </a: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181A-0E45-064C-F8C0-36FA54552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884" y="3718470"/>
            <a:ext cx="1187116" cy="22544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1E18C4C9-0937-2FCA-42BF-1C473919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CEED080-69DF-4D1E-1F44-A594EBF473EC}"/>
              </a:ext>
            </a:extLst>
          </p:cNvPr>
          <p:cNvSpPr txBox="1"/>
          <p:nvPr/>
        </p:nvSpPr>
        <p:spPr>
          <a:xfrm>
            <a:off x="1" y="538948"/>
            <a:ext cx="12188824" cy="610473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FFFF00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UN and Non UN Organizations, Status of other ICGs</a:t>
            </a:r>
          </a:p>
          <a:p>
            <a:pPr>
              <a:buClr>
                <a:schemeClr val="bg1"/>
              </a:buClr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Ocean Decade Tsunami Program, Tsunami Ready Recognition Program</a:t>
            </a: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Technical Secretariat</a:t>
            </a:r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CTIC, ITIC-CAR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PTWC, CATAC</a:t>
            </a:r>
          </a:p>
          <a:p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some Member States and Territories</a:t>
            </a:r>
          </a:p>
          <a:p>
            <a:pPr>
              <a:buClr>
                <a:schemeClr val="bg1"/>
              </a:buClr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British Virgin Islands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Colombia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Costa Rica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Cuba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Guatemala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Mexico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>
                <a:solidFill>
                  <a:schemeClr val="tx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USA</a:t>
            </a:r>
            <a:r>
              <a:rPr lang="en-GB" sz="2000" dirty="0">
                <a:solidFill>
                  <a:schemeClr val="tx1"/>
                </a:solidFill>
              </a:rPr>
              <a:t>. 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from Caribe Wave exercise, Policy matters, Program and budget. </a:t>
            </a:r>
          </a:p>
          <a:p>
            <a:pPr>
              <a:buClr>
                <a:schemeClr val="bg1"/>
              </a:buClr>
            </a:pPr>
            <a:endParaRPr lang="en-US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 to IOC on Governance, Working Groups &amp; Task Teams, CITIC, CATAC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s-CO" sz="2400" dirty="0">
              <a:solidFill>
                <a:srgbClr val="FFFF00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3FB0D70-02FE-1E2A-A924-460095389EB6}"/>
              </a:ext>
            </a:extLst>
          </p:cNvPr>
          <p:cNvSpPr txBox="1"/>
          <p:nvPr/>
        </p:nvSpPr>
        <p:spPr>
          <a:xfrm>
            <a:off x="1751156" y="-628650"/>
            <a:ext cx="8653650" cy="143906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s-CR" sz="2400" dirty="0">
              <a:solidFill>
                <a:schemeClr val="bg1"/>
              </a:solidFill>
            </a:endParaRPr>
          </a:p>
          <a:p>
            <a:endParaRPr lang="es-CR" sz="2400" dirty="0">
              <a:solidFill>
                <a:schemeClr val="bg1"/>
              </a:solidFill>
            </a:endParaRPr>
          </a:p>
          <a:p>
            <a:r>
              <a:rPr lang="es-CR" sz="3200" dirty="0" err="1">
                <a:solidFill>
                  <a:schemeClr val="bg1"/>
                </a:solidFill>
              </a:rPr>
              <a:t>Reports</a:t>
            </a:r>
            <a:r>
              <a:rPr lang="es-CR" sz="3200" dirty="0">
                <a:solidFill>
                  <a:schemeClr val="bg1"/>
                </a:solidFill>
              </a:rPr>
              <a:t> and </a:t>
            </a:r>
            <a:r>
              <a:rPr lang="es-CR" sz="3200" dirty="0" err="1">
                <a:solidFill>
                  <a:schemeClr val="bg1"/>
                </a:solidFill>
              </a:rPr>
              <a:t>Recommendations</a:t>
            </a:r>
            <a:endParaRPr lang="es-CR" sz="3200" dirty="0">
              <a:solidFill>
                <a:schemeClr val="bg1"/>
              </a:solidFill>
            </a:endParaRPr>
          </a:p>
          <a:p>
            <a:endParaRPr lang="es-CR" sz="2400" dirty="0">
              <a:solidFill>
                <a:schemeClr val="bg1"/>
              </a:solidFill>
            </a:endParaRPr>
          </a:p>
          <a:p>
            <a:endParaRPr lang="es-CO" sz="24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FE3E4-7C9D-2755-D378-B0C8337454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7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4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B46300-A076-248A-1CE0-6E5C74910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" y="26974"/>
            <a:ext cx="12230139" cy="68310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9" name="Título 1"/>
          <p:cNvSpPr txBox="1"/>
          <p:nvPr/>
        </p:nvSpPr>
        <p:spPr>
          <a:xfrm>
            <a:off x="480029" y="655702"/>
            <a:ext cx="8653650" cy="613058"/>
          </a:xfrm>
          <a:prstGeom prst="rect">
            <a:avLst/>
          </a:prstGeom>
        </p:spPr>
        <p:txBody>
          <a:bodyPr vert="horz" lIns="0" tIns="9144" rIns="0" bIns="9144" anchor="b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bg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Myriad Pro" panose="020B07030304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F8F3D7"/>
                </a:solidFill>
                <a:latin typeface="Corbe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XXth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Anniversaries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</a:t>
            </a:r>
            <a:r>
              <a:rPr kumimoji="0" lang="es-CR" sz="3200" b="1" i="0" u="none" strike="noStrike" kern="1200" cap="none" spc="0" normalizeH="0" baseline="0" noProof="0" dirty="0" err="1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of</a:t>
            </a:r>
            <a: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  <a:t> ICG/CARIBE-EWS</a:t>
            </a:r>
            <a:br>
              <a:rPr kumimoji="0" lang="es-CR" sz="3200" b="1" i="0" u="none" strike="noStrike" kern="1200" cap="none" spc="0" normalizeH="0" baseline="0" noProof="0" dirty="0">
                <a:ln w="500">
                  <a:solidFill>
                    <a:srgbClr val="EEECE1">
                      <a:shade val="20000"/>
                      <a:satMod val="350000"/>
                    </a:srgbClr>
                  </a:solidFill>
                </a:ln>
                <a:solidFill>
                  <a:srgbClr val="FFFF00"/>
                </a:solidFill>
                <a:effectLst>
                  <a:outerShdw blurRad="30000" dist="30000" dir="2700000" algn="tl" rotWithShape="0">
                    <a:srgbClr val="1F497D">
                      <a:shade val="45000"/>
                      <a:satMod val="150000"/>
                      <a:alpha val="90000"/>
                    </a:srgbClr>
                  </a:outerShdw>
                </a:effectLst>
                <a:uLnTx/>
                <a:uFillTx/>
                <a:latin typeface="Myriad Pro" panose="020B0703030403020204" pitchFamily="34" charset="0"/>
                <a:ea typeface="+mj-ea"/>
                <a:cs typeface="+mj-cs"/>
              </a:rPr>
            </a:br>
            <a:endParaRPr kumimoji="0" lang="es-CR" sz="3200" b="1" i="0" u="none" strike="noStrike" kern="1200" cap="none" spc="0" normalizeH="0" baseline="0" noProof="0" dirty="0">
              <a:ln w="500">
                <a:solidFill>
                  <a:srgbClr val="EEECE1">
                    <a:shade val="20000"/>
                    <a:satMod val="350000"/>
                  </a:srgbClr>
                </a:solidFill>
              </a:ln>
              <a:solidFill>
                <a:srgbClr val="FFFF00"/>
              </a:solidFill>
              <a:effectLst>
                <a:outerShdw blurRad="30000" dist="30000" dir="2700000" algn="tl" rotWithShape="0">
                  <a:srgbClr val="1F497D">
                    <a:shade val="45000"/>
                    <a:satMod val="150000"/>
                    <a:alpha val="90000"/>
                  </a:srgbClr>
                </a:outerShdw>
              </a:effectLst>
              <a:uLnTx/>
              <a:uFillTx/>
              <a:latin typeface="Myriad Pro" panose="020B0703030403020204" pitchFamily="34" charset="0"/>
              <a:ea typeface="+mj-ea"/>
              <a:cs typeface="+mj-cs"/>
            </a:endParaRPr>
          </a:p>
        </p:txBody>
      </p:sp>
      <p:sp>
        <p:nvSpPr>
          <p:cNvPr id="11" name="Marcador de contenido 2"/>
          <p:cNvSpPr txBox="1"/>
          <p:nvPr/>
        </p:nvSpPr>
        <p:spPr>
          <a:xfrm>
            <a:off x="45740" y="745072"/>
            <a:ext cx="12125643" cy="5812896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ICG/CARIBE-EWS </a:t>
            </a:r>
            <a:r>
              <a:rPr lang="es-C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participated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2nd Global Tsunami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Symposium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celebrate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Decades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Post 2004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Indian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Tsunami in Banda Aceh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november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ICG/CARIBE-EWS </a:t>
            </a:r>
            <a:r>
              <a:rPr lang="en-GB" sz="2400" b="1" dirty="0"/>
              <a:t>notes</a:t>
            </a:r>
            <a:r>
              <a:rPr lang="en-GB" sz="2400" dirty="0"/>
              <a:t> that 2025 is the 20th anniversary of the establishment of the ICG/CARIBE-EWS, 2026 will be the 20th anniversary of the first ICG/CARIBE-EWS and 2027 will be the 20th Session of the ICG/CARIBE-EWS</a:t>
            </a:r>
            <a:r>
              <a:rPr lang="fr-HT" sz="2400" dirty="0"/>
              <a:t> </a:t>
            </a: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AU" sz="2400" b="1" dirty="0"/>
              <a:t> The ICG further noted </a:t>
            </a:r>
            <a:r>
              <a:rPr lang="en-AU" sz="2400" dirty="0"/>
              <a:t>that these anniversaries had already been noted as an important opportunity for raising awareness, ensuring tsunami resilience in the Caribbean and its Adjacent regions. A Tsunami Ready Summit will be organized in Curacao during 2026 for these circumstances.</a:t>
            </a:r>
            <a:endParaRPr lang="fr-HT" sz="2400" dirty="0"/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CARIBE-EWS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Steering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Committee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R" sz="2400" dirty="0" err="1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es-C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/>
              <a:t>organize events and other actions and activities associated  with the occasion of the 20th anniversaries of the ICG/CARIBE-EWS</a:t>
            </a:r>
            <a:endParaRPr lang="fr-HT" sz="2400" dirty="0"/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>
          <a:extLst>
            <a:ext uri="{FF2B5EF4-FFF2-40B4-BE49-F238E27FC236}">
              <a16:creationId xmlns:a16="http://schemas.microsoft.com/office/drawing/2014/main" id="{BF016F6D-5292-80B7-3779-A31DE5DC5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5FD2F71-B3AB-BC63-5D34-BD0DCCFB0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4268C994-DBAD-8B1A-B552-EFFED65B96A5}"/>
              </a:ext>
            </a:extLst>
          </p:cNvPr>
          <p:cNvSpPr txBox="1"/>
          <p:nvPr/>
        </p:nvSpPr>
        <p:spPr>
          <a:xfrm>
            <a:off x="45740" y="755934"/>
            <a:ext cx="12125643" cy="5882966"/>
          </a:xfrm>
          <a:prstGeom prst="rect">
            <a:avLst/>
          </a:prstGeom>
        </p:spPr>
        <p:txBody>
          <a:bodyPr/>
          <a:lstStyle>
            <a:lvl1pPr marL="114300" indent="-114300" algn="l" defTabSz="4572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2pPr>
            <a:lvl3pPr marL="5708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3pPr>
            <a:lvl4pPr marL="7994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4pPr>
            <a:lvl5pPr marL="10280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Myriad Pro" panose="020B0703030403020204" pitchFamily="34" charset="0"/>
                <a:ea typeface="+mn-ea"/>
                <a:cs typeface="+mn-cs"/>
              </a:defRPr>
            </a:lvl5pPr>
            <a:lvl6pPr marL="12566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265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32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183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FF00"/>
              </a:buClr>
              <a:buNone/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r>
              <a:rPr lang="en-GB" sz="2400" dirty="0">
                <a:latin typeface="+mn-lt"/>
              </a:rPr>
              <a:t> </a:t>
            </a:r>
            <a:r>
              <a:rPr lang="fr-HT" sz="2400" b="1" dirty="0" err="1"/>
              <a:t>Noting</a:t>
            </a:r>
            <a:r>
              <a:rPr lang="fr-HT" sz="2400" b="1" dirty="0"/>
              <a:t> </a:t>
            </a:r>
            <a:r>
              <a:rPr lang="fr-HT" sz="2400" dirty="0" err="1"/>
              <a:t>that</a:t>
            </a:r>
            <a:r>
              <a:rPr lang="fr-HT" sz="2400" dirty="0"/>
              <a:t> </a:t>
            </a:r>
            <a:r>
              <a:rPr lang="fr-HT" sz="2400" dirty="0" err="1"/>
              <a:t>there</a:t>
            </a:r>
            <a:r>
              <a:rPr lang="fr-HT" sz="2400" dirty="0"/>
              <a:t> are </a:t>
            </a:r>
            <a:r>
              <a:rPr lang="fr-HT" sz="2400" dirty="0" err="1"/>
              <a:t>some</a:t>
            </a:r>
            <a:r>
              <a:rPr lang="fr-HT" sz="2400" dirty="0"/>
              <a:t> items of the CARIBE EWS Tsunami Service Provider </a:t>
            </a:r>
            <a:r>
              <a:rPr lang="fr-HT" sz="2400" dirty="0" err="1"/>
              <a:t>that</a:t>
            </a:r>
            <a:r>
              <a:rPr lang="fr-HT" sz="2400" dirty="0"/>
              <a:t> are not </a:t>
            </a:r>
            <a:r>
              <a:rPr lang="fr-HT" sz="2400" dirty="0" err="1"/>
              <a:t>included</a:t>
            </a:r>
            <a:r>
              <a:rPr lang="fr-HT" sz="2400" dirty="0"/>
              <a:t> or are </a:t>
            </a:r>
            <a:r>
              <a:rPr lang="fr-HT" sz="2400" dirty="0" err="1"/>
              <a:t>inconsistent</a:t>
            </a:r>
            <a:r>
              <a:rPr lang="fr-HT" sz="2400" dirty="0"/>
              <a:t> </a:t>
            </a:r>
            <a:r>
              <a:rPr lang="fr-HT" sz="2400" dirty="0" err="1"/>
              <a:t>with</a:t>
            </a:r>
            <a:r>
              <a:rPr lang="fr-HT" sz="2400" dirty="0"/>
              <a:t> the Global Service </a:t>
            </a:r>
            <a:r>
              <a:rPr lang="fr-HT" sz="2400" dirty="0" err="1"/>
              <a:t>Definition</a:t>
            </a:r>
            <a:r>
              <a:rPr lang="fr-HT" sz="2400" dirty="0"/>
              <a:t> Document (GSDD)</a:t>
            </a:r>
          </a:p>
          <a:p>
            <a:pPr>
              <a:buClr>
                <a:srgbClr val="FFFF00"/>
              </a:buClr>
            </a:pPr>
            <a:endParaRPr lang="fr-HT" sz="2400" dirty="0"/>
          </a:p>
          <a:p>
            <a:pPr>
              <a:buClr>
                <a:srgbClr val="FFFF00"/>
              </a:buClr>
            </a:pPr>
            <a:r>
              <a:rPr lang="fr-HT" sz="2400" dirty="0"/>
              <a:t> </a:t>
            </a:r>
            <a:r>
              <a:rPr lang="fr-HT" sz="2400" b="1" dirty="0" err="1"/>
              <a:t>Further</a:t>
            </a:r>
            <a:r>
              <a:rPr lang="fr-HT" sz="2400" b="1" dirty="0"/>
              <a:t> </a:t>
            </a:r>
            <a:r>
              <a:rPr lang="fr-HT" sz="2400" b="1" dirty="0" err="1"/>
              <a:t>noting</a:t>
            </a:r>
            <a:r>
              <a:rPr lang="fr-HT" sz="2400" b="1" dirty="0"/>
              <a:t> </a:t>
            </a:r>
            <a:r>
              <a:rPr lang="fr-HT" sz="2400" dirty="0"/>
              <a:t>the duplications </a:t>
            </a:r>
            <a:r>
              <a:rPr lang="fr-HT" sz="2400" dirty="0" err="1"/>
              <a:t>between</a:t>
            </a:r>
            <a:r>
              <a:rPr lang="fr-HT" sz="2400" dirty="0"/>
              <a:t> the TOWS Global Service </a:t>
            </a:r>
            <a:r>
              <a:rPr lang="fr-HT" sz="2400" dirty="0" err="1"/>
              <a:t>Definition</a:t>
            </a:r>
            <a:r>
              <a:rPr lang="fr-HT" sz="2400" dirty="0"/>
              <a:t> Document and the CARIBE EWS </a:t>
            </a:r>
            <a:r>
              <a:rPr lang="fr-HT" sz="2400" dirty="0" err="1"/>
              <a:t>Technical</a:t>
            </a:r>
            <a:r>
              <a:rPr lang="fr-HT" sz="2400" dirty="0"/>
              <a:t>, </a:t>
            </a:r>
            <a:r>
              <a:rPr lang="fr-HT" sz="2400" dirty="0" err="1"/>
              <a:t>Logistical</a:t>
            </a:r>
            <a:r>
              <a:rPr lang="fr-HT" sz="2400" dirty="0"/>
              <a:t> and Administrative </a:t>
            </a:r>
            <a:r>
              <a:rPr lang="fr-HT" sz="2400" dirty="0" err="1"/>
              <a:t>Requirements</a:t>
            </a:r>
            <a:r>
              <a:rPr lang="fr-HT" sz="2400" dirty="0"/>
              <a:t> of a </a:t>
            </a:r>
            <a:r>
              <a:rPr lang="fr-HT" sz="2400" dirty="0" err="1"/>
              <a:t>Regional</a:t>
            </a:r>
            <a:r>
              <a:rPr lang="fr-HT" sz="2400" dirty="0"/>
              <a:t> Tsunami Service Provider for CARIBE-EWS  the importance of </a:t>
            </a:r>
            <a:r>
              <a:rPr lang="fr-HT" sz="2400" dirty="0" err="1"/>
              <a:t>developing</a:t>
            </a:r>
            <a:r>
              <a:rPr lang="fr-HT" sz="2400" dirty="0"/>
              <a:t> performance </a:t>
            </a:r>
            <a:r>
              <a:rPr lang="fr-HT" sz="2400" dirty="0" err="1"/>
              <a:t>indicators</a:t>
            </a:r>
            <a:r>
              <a:rPr lang="fr-HT" sz="2400" dirty="0"/>
              <a:t> </a:t>
            </a:r>
            <a:r>
              <a:rPr lang="fr-HT" sz="2400" dirty="0" err="1"/>
              <a:t>also</a:t>
            </a:r>
            <a:r>
              <a:rPr lang="fr-HT" sz="2400" dirty="0"/>
              <a:t> for communication and </a:t>
            </a:r>
            <a:r>
              <a:rPr lang="fr-HT" sz="2400" dirty="0" err="1"/>
              <a:t>dissemination</a:t>
            </a:r>
            <a:r>
              <a:rPr lang="fr-HT" sz="2400" dirty="0"/>
              <a:t> of TSP </a:t>
            </a:r>
            <a:r>
              <a:rPr lang="fr-HT" sz="2400" dirty="0" err="1"/>
              <a:t>products</a:t>
            </a:r>
            <a:r>
              <a:rPr lang="fr-HT" sz="2400" dirty="0"/>
              <a:t>,</a:t>
            </a:r>
          </a:p>
          <a:p>
            <a:pPr>
              <a:buClr>
                <a:srgbClr val="FFFF00"/>
              </a:buClr>
            </a:pPr>
            <a:endParaRPr lang="fr-HT" sz="2400" dirty="0"/>
          </a:p>
          <a:p>
            <a:pPr>
              <a:buClr>
                <a:srgbClr val="FFFF00"/>
              </a:buClr>
            </a:pPr>
            <a:r>
              <a:rPr lang="fr-HT" sz="2400" b="1" dirty="0" err="1"/>
              <a:t>Recommends</a:t>
            </a:r>
            <a:r>
              <a:rPr lang="fr-HT" sz="2400" b="1" dirty="0"/>
              <a:t> </a:t>
            </a:r>
            <a:r>
              <a:rPr lang="fr-HT" sz="2400" dirty="0"/>
              <a:t>the ICG/CARIBE-EWS </a:t>
            </a:r>
            <a:r>
              <a:rPr lang="fr-HT" sz="2400" dirty="0" err="1"/>
              <a:t>Steering</a:t>
            </a:r>
            <a:r>
              <a:rPr lang="fr-HT" sz="2400" dirty="0"/>
              <a:t> Group to </a:t>
            </a:r>
            <a:r>
              <a:rPr lang="fr-HT" sz="2400" dirty="0" err="1"/>
              <a:t>prepare</a:t>
            </a:r>
            <a:r>
              <a:rPr lang="fr-HT" sz="2400" dirty="0"/>
              <a:t> by 30 </a:t>
            </a:r>
            <a:r>
              <a:rPr lang="fr-HT" sz="2400" dirty="0" err="1"/>
              <a:t>September</a:t>
            </a:r>
            <a:r>
              <a:rPr lang="fr-HT" sz="2400" dirty="0"/>
              <a:t> 2025 a CARIBE EWS </a:t>
            </a:r>
            <a:r>
              <a:rPr lang="fr-HT" sz="2400" dirty="0" err="1"/>
              <a:t>supplement</a:t>
            </a:r>
            <a:r>
              <a:rPr lang="fr-HT" sz="2400" dirty="0"/>
              <a:t> to the GSDD, and </a:t>
            </a:r>
            <a:r>
              <a:rPr lang="fr-HT" sz="2400" dirty="0" err="1"/>
              <a:t>share</a:t>
            </a:r>
            <a:r>
              <a:rPr lang="fr-HT" sz="2400" dirty="0"/>
              <a:t> </a:t>
            </a:r>
            <a:r>
              <a:rPr lang="fr-HT" sz="2400" dirty="0" err="1"/>
              <a:t>with</a:t>
            </a:r>
            <a:r>
              <a:rPr lang="fr-HT" sz="2400" dirty="0"/>
              <a:t> CATAC and PTWC,</a:t>
            </a:r>
          </a:p>
          <a:p>
            <a:pPr>
              <a:buClr>
                <a:srgbClr val="FFFF00"/>
              </a:buClr>
            </a:pPr>
            <a:endParaRPr lang="fr-HT" sz="2400" dirty="0"/>
          </a:p>
          <a:p>
            <a:pPr>
              <a:buClr>
                <a:srgbClr val="FFFF00"/>
              </a:buClr>
            </a:pPr>
            <a:r>
              <a:rPr lang="fr-HT" sz="2400" b="1" dirty="0" err="1"/>
              <a:t>Additionally</a:t>
            </a:r>
            <a:r>
              <a:rPr lang="fr-HT" sz="2400" b="1" dirty="0"/>
              <a:t> </a:t>
            </a:r>
            <a:r>
              <a:rPr lang="fr-HT" sz="2400" b="1" dirty="0" err="1"/>
              <a:t>recommends</a:t>
            </a:r>
            <a:r>
              <a:rPr lang="fr-HT" sz="2400" dirty="0"/>
              <a:t> the ICG/CARIBE-EWS </a:t>
            </a:r>
            <a:r>
              <a:rPr lang="fr-HT" sz="2400" dirty="0" err="1"/>
              <a:t>Steering</a:t>
            </a:r>
            <a:r>
              <a:rPr lang="fr-HT" sz="2400" dirty="0"/>
              <a:t> Group to </a:t>
            </a:r>
            <a:r>
              <a:rPr lang="fr-HT" sz="2400" dirty="0" err="1"/>
              <a:t>define</a:t>
            </a:r>
            <a:r>
              <a:rPr lang="fr-HT" sz="2400" dirty="0"/>
              <a:t> the </a:t>
            </a:r>
            <a:r>
              <a:rPr lang="fr-HT" sz="2400" dirty="0" err="1"/>
              <a:t>reporting</a:t>
            </a:r>
            <a:r>
              <a:rPr lang="fr-HT" sz="2400" dirty="0"/>
              <a:t> </a:t>
            </a:r>
            <a:r>
              <a:rPr lang="fr-HT" sz="2400" dirty="0" err="1"/>
              <a:t>mechanism</a:t>
            </a:r>
            <a:r>
              <a:rPr lang="fr-HT" sz="2400" dirty="0"/>
              <a:t> for </a:t>
            </a:r>
            <a:r>
              <a:rPr lang="fr-HT" sz="2400" dirty="0" err="1"/>
              <a:t>its</a:t>
            </a:r>
            <a:r>
              <a:rPr lang="fr-HT" sz="2400" dirty="0"/>
              <a:t> </a:t>
            </a:r>
            <a:r>
              <a:rPr lang="fr-HT" sz="2400" dirty="0" err="1"/>
              <a:t>TSPs</a:t>
            </a:r>
            <a:r>
              <a:rPr lang="fr-HT" sz="2400" dirty="0"/>
              <a:t>, </a:t>
            </a:r>
            <a:r>
              <a:rPr lang="fr-HT" sz="2400" dirty="0" err="1"/>
              <a:t>including</a:t>
            </a:r>
            <a:r>
              <a:rPr lang="fr-HT" sz="2400" dirty="0"/>
              <a:t> performance KPIs </a:t>
            </a:r>
            <a:r>
              <a:rPr lang="fr-HT" sz="2400" dirty="0" err="1"/>
              <a:t>that</a:t>
            </a:r>
            <a:r>
              <a:rPr lang="fr-HT" sz="2400" dirty="0"/>
              <a:t> </a:t>
            </a:r>
            <a:r>
              <a:rPr lang="fr-HT" sz="2400" dirty="0" err="1"/>
              <a:t>include</a:t>
            </a:r>
            <a:r>
              <a:rPr lang="fr-HT" sz="2400" dirty="0"/>
              <a:t> communication and </a:t>
            </a:r>
            <a:r>
              <a:rPr lang="fr-HT" sz="2400" dirty="0" err="1"/>
              <a:t>dissemination</a:t>
            </a:r>
            <a:r>
              <a:rPr lang="fr-HT" sz="2400" dirty="0"/>
              <a:t> and </a:t>
            </a:r>
            <a:r>
              <a:rPr lang="fr-HT" sz="2400" dirty="0" err="1"/>
              <a:t>inform</a:t>
            </a:r>
            <a:r>
              <a:rPr lang="fr-HT" sz="2400" dirty="0"/>
              <a:t> PTWC and CATAC by 30 </a:t>
            </a:r>
            <a:r>
              <a:rPr lang="fr-HT" sz="2400" dirty="0" err="1"/>
              <a:t>September</a:t>
            </a:r>
            <a:r>
              <a:rPr lang="fr-HT" sz="2400" dirty="0"/>
              <a:t> 2025</a:t>
            </a:r>
          </a:p>
          <a:p>
            <a:pPr>
              <a:buClr>
                <a:srgbClr val="FFFF00"/>
              </a:buClr>
            </a:pPr>
            <a:endParaRPr lang="fr-HT" sz="2400" dirty="0"/>
          </a:p>
          <a:p>
            <a:pPr>
              <a:buClr>
                <a:srgbClr val="FFFF00"/>
              </a:buClr>
            </a:pPr>
            <a:r>
              <a:rPr lang="fr-HT" sz="2400" b="1" dirty="0" err="1"/>
              <a:t>Further</a:t>
            </a:r>
            <a:r>
              <a:rPr lang="fr-HT" sz="2400" b="1" dirty="0"/>
              <a:t> </a:t>
            </a:r>
            <a:r>
              <a:rPr lang="fr-HT" sz="2400" b="1" dirty="0" err="1"/>
              <a:t>recommends</a:t>
            </a:r>
            <a:r>
              <a:rPr lang="fr-HT" sz="2400" b="1" dirty="0"/>
              <a:t> </a:t>
            </a:r>
            <a:r>
              <a:rPr lang="fr-HT" sz="2400" dirty="0" err="1"/>
              <a:t>that</a:t>
            </a:r>
            <a:r>
              <a:rPr lang="fr-HT" sz="2400" dirty="0"/>
              <a:t> </a:t>
            </a:r>
            <a:r>
              <a:rPr lang="fr-HT" sz="2400" dirty="0" err="1"/>
              <a:t>both</a:t>
            </a:r>
            <a:r>
              <a:rPr lang="fr-HT" sz="2400" dirty="0"/>
              <a:t> the GSDD and the CARIBE EWS </a:t>
            </a:r>
            <a:r>
              <a:rPr lang="fr-HT" sz="2400" dirty="0" err="1"/>
              <a:t>supplement</a:t>
            </a:r>
            <a:r>
              <a:rPr lang="fr-HT" sz="2400" dirty="0"/>
              <a:t> guide the </a:t>
            </a:r>
            <a:r>
              <a:rPr lang="fr-HT" sz="2400" dirty="0" err="1"/>
              <a:t>operations</a:t>
            </a:r>
            <a:r>
              <a:rPr lang="fr-HT" sz="2400" dirty="0"/>
              <a:t> of the CARIBE EWS Tsunami Service Providers.</a:t>
            </a:r>
          </a:p>
          <a:p>
            <a:pPr>
              <a:buClr>
                <a:srgbClr val="FFFF00"/>
              </a:buClr>
            </a:pPr>
            <a:endParaRPr lang="fr-HT" sz="2400" dirty="0"/>
          </a:p>
          <a:p>
            <a:pPr marL="0" indent="0">
              <a:buClr>
                <a:srgbClr val="FFFF00"/>
              </a:buClr>
              <a:buNone/>
            </a:pPr>
            <a:endParaRPr lang="fr-HT" sz="2400" dirty="0"/>
          </a:p>
          <a:p>
            <a:pPr>
              <a:buClr>
                <a:srgbClr val="FFFF00"/>
              </a:buClr>
            </a:pPr>
            <a:endParaRPr lang="fr-HT" sz="2400" dirty="0"/>
          </a:p>
          <a:p>
            <a:pPr>
              <a:buClr>
                <a:srgbClr val="FFFF00"/>
              </a:buClr>
            </a:pPr>
            <a:endParaRPr lang="fr-HT" sz="2400" dirty="0"/>
          </a:p>
          <a:p>
            <a:pPr>
              <a:buClr>
                <a:srgbClr val="FFFF00"/>
              </a:buClr>
            </a:pPr>
            <a:endParaRPr lang="es-CR" sz="2400" dirty="0">
              <a:latin typeface="+mn-lt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fr-HT" sz="2400" dirty="0"/>
          </a:p>
          <a:p>
            <a:pPr>
              <a:buClr>
                <a:srgbClr val="FFFF00"/>
              </a:buClr>
            </a:pPr>
            <a:endParaRPr lang="fr-HT" sz="2400" dirty="0"/>
          </a:p>
          <a:p>
            <a:pPr>
              <a:buClr>
                <a:srgbClr val="FFFF00"/>
              </a:buClr>
            </a:pPr>
            <a:endParaRPr lang="en-GB" sz="2400" dirty="0">
              <a:latin typeface="+mn-lt"/>
            </a:endParaRPr>
          </a:p>
          <a:p>
            <a:pPr marL="0" indent="0">
              <a:buClr>
                <a:srgbClr val="FFFF00"/>
              </a:buClr>
              <a:buNone/>
            </a:pPr>
            <a:endParaRPr lang="fr-HT" sz="24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GB" sz="24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n-GB" sz="24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fr-HT" sz="2400" dirty="0">
              <a:latin typeface="+mn-lt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rgbClr val="FFFF00"/>
              </a:buClr>
              <a:buNone/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</a:pPr>
            <a:endParaRPr lang="es-C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2DDB4F9-A367-2F3F-69AA-4999CF552731}"/>
              </a:ext>
            </a:extLst>
          </p:cNvPr>
          <p:cNvSpPr txBox="1"/>
          <p:nvPr/>
        </p:nvSpPr>
        <p:spPr>
          <a:xfrm>
            <a:off x="2005264" y="371475"/>
            <a:ext cx="7988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Recommendations to TSP Operations Document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E22C7C5-C501-4336-8D4A-F89267D24739}"/>
              </a:ext>
            </a:extLst>
          </p:cNvPr>
          <p:cNvSpPr txBox="1"/>
          <p:nvPr/>
        </p:nvSpPr>
        <p:spPr>
          <a:xfrm>
            <a:off x="232229" y="981633"/>
            <a:ext cx="103777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HT" sz="2000" dirty="0">
                <a:solidFill>
                  <a:schemeClr val="bg1"/>
                </a:solidFill>
                <a:effectLst/>
                <a:latin typeface="ArialMT"/>
              </a:rPr>
              <a:t>The ICG/CARIBE-EWS</a:t>
            </a:r>
            <a:endParaRPr lang="fr-H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170953" y="-486098"/>
            <a:ext cx="11765015" cy="814421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r>
              <a:rPr lang="fr-HT" sz="2000" dirty="0">
                <a:solidFill>
                  <a:schemeClr val="bg1"/>
                </a:solidFill>
                <a:latin typeface="ArialMT"/>
              </a:rPr>
              <a:t>The ICG/CARIBE-EWS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</a:t>
            </a:r>
            <a:r>
              <a:rPr lang="en-GB" sz="2400" b="1" dirty="0">
                <a:solidFill>
                  <a:schemeClr val="bg1"/>
                </a:solidFill>
              </a:rPr>
              <a:t>Appreciated greatly</a:t>
            </a:r>
            <a:r>
              <a:rPr lang="en-GB" sz="2400" dirty="0">
                <a:solidFill>
                  <a:schemeClr val="bg1"/>
                </a:solidFill>
              </a:rPr>
              <a:t> the report and technical and administrative advances performed by CATAC during the intersessional period and its continuous efforts 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 Noted</a:t>
            </a:r>
            <a:r>
              <a:rPr lang="en-GB" sz="2400" dirty="0">
                <a:solidFill>
                  <a:schemeClr val="bg1"/>
                </a:solidFill>
              </a:rPr>
              <a:t> the challenges of CATAC during the February 8, 2025 Western Caribbean M7.6 event 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 Recommends</a:t>
            </a:r>
            <a:r>
              <a:rPr lang="en-GB" sz="2400" dirty="0">
                <a:solidFill>
                  <a:schemeClr val="bg1"/>
                </a:solidFill>
              </a:rPr>
              <a:t> that CATAC continues full functionality in an interim manner to be able to support the National Tsunami Warning </a:t>
            </a:r>
            <a:r>
              <a:rPr lang="en-GB" sz="2400" dirty="0" err="1">
                <a:solidFill>
                  <a:schemeClr val="bg1"/>
                </a:solidFill>
              </a:rPr>
              <a:t>Centers</a:t>
            </a:r>
            <a:r>
              <a:rPr lang="en-GB" sz="2400" dirty="0">
                <a:solidFill>
                  <a:schemeClr val="bg1"/>
                </a:solidFill>
              </a:rPr>
              <a:t> (NTWCs), Tsunami Warning Focal Points and Emergency Management Authorities in Central America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 Recommended </a:t>
            </a:r>
            <a:r>
              <a:rPr lang="en-GB" sz="2400" dirty="0">
                <a:solidFill>
                  <a:schemeClr val="bg1"/>
                </a:solidFill>
              </a:rPr>
              <a:t>the Steering Committee to work with CATAC and Member States towards the consideration of CATAC as a TSP at its XIX session in 2026, with the aim of consideration of CATAC as a TSP in its XIX Session in 2026 to enable the IOC Executive Council to consider the final admission of CATAC as TSP in June 2026.</a:t>
            </a:r>
            <a:r>
              <a:rPr lang="fr-HT" sz="2400" dirty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 </a:t>
            </a:r>
            <a:endParaRPr lang="fr-HT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 </a:t>
            </a:r>
            <a:endParaRPr lang="fr-HT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400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endParaRPr lang="fr-HT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  <a:r>
              <a:rPr lang="en-US" sz="2400" dirty="0">
                <a:solidFill>
                  <a:srgbClr val="FFFF00"/>
                </a:solidFill>
              </a:rPr>
              <a:t>                                        </a:t>
            </a:r>
          </a:p>
          <a:p>
            <a:pPr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  <a:buClr>
                <a:srgbClr val="FFFF00"/>
              </a:buClr>
              <a:buFontTx/>
              <a:buChar char="-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8E9F5F0-E839-F4B6-D851-1C381BB9EC67}"/>
              </a:ext>
            </a:extLst>
          </p:cNvPr>
          <p:cNvSpPr txBox="1"/>
          <p:nvPr/>
        </p:nvSpPr>
        <p:spPr>
          <a:xfrm>
            <a:off x="480028" y="211700"/>
            <a:ext cx="9992709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3200" b="1" dirty="0">
                <a:solidFill>
                  <a:srgbClr val="FFFF00"/>
                </a:solidFill>
              </a:rPr>
              <a:t>Central </a:t>
            </a:r>
            <a:r>
              <a:rPr lang="es-CR" sz="3200" b="1" dirty="0" err="1">
                <a:solidFill>
                  <a:srgbClr val="FFFF00"/>
                </a:solidFill>
              </a:rPr>
              <a:t>America</a:t>
            </a:r>
            <a:r>
              <a:rPr lang="es-CR" sz="3200" b="1" dirty="0">
                <a:solidFill>
                  <a:srgbClr val="FFFF00"/>
                </a:solidFill>
              </a:rPr>
              <a:t> Tsunami </a:t>
            </a:r>
            <a:r>
              <a:rPr lang="es-CR" sz="3200" b="1" dirty="0" err="1">
                <a:solidFill>
                  <a:srgbClr val="FFFF00"/>
                </a:solidFill>
              </a:rPr>
              <a:t>Advisory</a:t>
            </a:r>
            <a:r>
              <a:rPr lang="es-CR" sz="3200" b="1" dirty="0">
                <a:solidFill>
                  <a:srgbClr val="FFFF00"/>
                </a:solidFill>
              </a:rPr>
              <a:t> (CATAC) </a:t>
            </a:r>
          </a:p>
        </p:txBody>
      </p:sp>
    </p:spTree>
    <p:extLst>
      <p:ext uri="{BB962C8B-B14F-4D97-AF65-F5344CB8AC3E}">
        <p14:creationId xmlns:p14="http://schemas.microsoft.com/office/powerpoint/2010/main" val="112993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2060"/>
          </a:fgClr>
          <a:bgClr>
            <a:srgbClr val="0070C0"/>
          </a:bgClr>
        </a:patt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0583" y="9504"/>
            <a:ext cx="1320800" cy="1295400"/>
          </a:xfrm>
          <a:prstGeom prst="rect">
            <a:avLst/>
          </a:prstGeom>
        </p:spPr>
      </p:pic>
      <p:sp>
        <p:nvSpPr>
          <p:cNvPr id="4" name="Marcador de contenido 2"/>
          <p:cNvSpPr txBox="1"/>
          <p:nvPr/>
        </p:nvSpPr>
        <p:spPr>
          <a:xfrm>
            <a:off x="99029" y="892514"/>
            <a:ext cx="12072354" cy="588527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The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dirty="0">
                <a:solidFill>
                  <a:schemeClr val="bg1"/>
                </a:solidFill>
              </a:rPr>
              <a:t>ICG-CARIBE-EWS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noted</a:t>
            </a:r>
            <a:r>
              <a:rPr lang="en-GB" sz="2400" dirty="0">
                <a:solidFill>
                  <a:schemeClr val="bg1"/>
                </a:solidFill>
              </a:rPr>
              <a:t> that the TOWS-WG-XVIII recommended that the full operational implementation of TSP bulletins for the maritime communities by at least one TSP in each ICG takes place in 2025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The </a:t>
            </a:r>
            <a:r>
              <a:rPr lang="en-GB" sz="2000" dirty="0">
                <a:solidFill>
                  <a:schemeClr val="bg1"/>
                </a:solidFill>
              </a:rPr>
              <a:t>ICG-CARIBE-EWS</a:t>
            </a:r>
            <a:r>
              <a:rPr lang="en-GB" sz="2400" b="1" dirty="0">
                <a:solidFill>
                  <a:schemeClr val="bg1"/>
                </a:solidFill>
              </a:rPr>
              <a:t> approved </a:t>
            </a:r>
            <a:r>
              <a:rPr lang="en-GB" sz="2400" dirty="0">
                <a:solidFill>
                  <a:schemeClr val="bg1"/>
                </a:solidFill>
              </a:rPr>
              <a:t>the PTWC implementation of maritime products for WWNWS NAVAREA IV and V Coordinators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The </a:t>
            </a:r>
            <a:r>
              <a:rPr lang="en-GB" sz="2000" dirty="0">
                <a:solidFill>
                  <a:schemeClr val="bg1"/>
                </a:solidFill>
              </a:rPr>
              <a:t>ICG-CARIBE-EWS</a:t>
            </a:r>
            <a:r>
              <a:rPr lang="en-GB" sz="2400" b="1" dirty="0">
                <a:solidFill>
                  <a:schemeClr val="bg1"/>
                </a:solidFill>
              </a:rPr>
              <a:t> requested </a:t>
            </a:r>
            <a:r>
              <a:rPr lang="en-GB" sz="2400" dirty="0">
                <a:solidFill>
                  <a:schemeClr val="bg1"/>
                </a:solidFill>
              </a:rPr>
              <a:t>PTWC to create an annex to the User's Guide with a description of the Maritime Products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b="1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The </a:t>
            </a:r>
            <a:r>
              <a:rPr lang="en-GB" sz="2000" dirty="0">
                <a:solidFill>
                  <a:schemeClr val="bg1"/>
                </a:solidFill>
              </a:rPr>
              <a:t>ICG-CARIBE-EWS</a:t>
            </a:r>
            <a:r>
              <a:rPr lang="en-GB" sz="2400" b="1" dirty="0">
                <a:solidFill>
                  <a:schemeClr val="bg1"/>
                </a:solidFill>
              </a:rPr>
              <a:t> recommended </a:t>
            </a:r>
            <a:r>
              <a:rPr lang="en-GB" sz="2400" dirty="0">
                <a:solidFill>
                  <a:schemeClr val="bg1"/>
                </a:solidFill>
              </a:rPr>
              <a:t>PTWC to coordinate a start date for the implementation of the Maritime Products with the NAVAREAs by the end of 2025 and also test in CARIBE WAVE 26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</a:rPr>
              <a:t>The </a:t>
            </a:r>
            <a:r>
              <a:rPr lang="en-GB" sz="2000" dirty="0">
                <a:solidFill>
                  <a:schemeClr val="bg1"/>
                </a:solidFill>
              </a:rPr>
              <a:t>ICG-CARIBE-EWS</a:t>
            </a:r>
            <a:r>
              <a:rPr lang="en-GB" sz="2400" b="1" dirty="0">
                <a:solidFill>
                  <a:schemeClr val="bg1"/>
                </a:solidFill>
              </a:rPr>
              <a:t> requested</a:t>
            </a:r>
            <a:r>
              <a:rPr lang="en-GB" sz="2400" dirty="0">
                <a:solidFill>
                  <a:schemeClr val="bg1"/>
                </a:solidFill>
              </a:rPr>
              <a:t> the Secretariat to inform the concerned NAVAREA IV and V Coordinators accordingly.</a:t>
            </a:r>
            <a:endParaRPr lang="fr-HT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 </a:t>
            </a:r>
            <a:endParaRPr lang="fr-HT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fr-HT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Need to expand support for Tsunami Ready Recognition Program</a:t>
            </a: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Requests the Member States to provide greater support  through financial</a:t>
            </a: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chemeClr val="bg1"/>
                </a:solidFill>
              </a:rPr>
              <a:t>     and human resources</a:t>
            </a:r>
          </a:p>
          <a:p>
            <a:pPr>
              <a:lnSpc>
                <a:spcPct val="250000"/>
              </a:lnSpc>
              <a:buClr>
                <a:srgbClr val="FFFF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25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s-CR" sz="2400" dirty="0">
              <a:solidFill>
                <a:schemeClr val="bg1"/>
              </a:solidFill>
            </a:endParaRPr>
          </a:p>
        </p:txBody>
      </p:sp>
      <p:sp>
        <p:nvSpPr>
          <p:cNvPr id="5" name="Título 1"/>
          <p:cNvSpPr txBox="1"/>
          <p:nvPr/>
        </p:nvSpPr>
        <p:spPr>
          <a:xfrm>
            <a:off x="231648" y="54731"/>
            <a:ext cx="10229088" cy="61305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s-CR" sz="2800" b="1" dirty="0" err="1">
                <a:solidFill>
                  <a:srgbClr val="FFFF00"/>
                </a:solidFill>
              </a:rPr>
              <a:t>Specialized</a:t>
            </a:r>
            <a:r>
              <a:rPr lang="es-CR" sz="2800" b="1" dirty="0">
                <a:solidFill>
                  <a:srgbClr val="FFFF00"/>
                </a:solidFill>
              </a:rPr>
              <a:t> TSP </a:t>
            </a:r>
            <a:r>
              <a:rPr lang="es-CR" sz="2800" b="1" dirty="0" err="1">
                <a:solidFill>
                  <a:srgbClr val="FFFF00"/>
                </a:solidFill>
              </a:rPr>
              <a:t>Bulletins</a:t>
            </a:r>
            <a:r>
              <a:rPr lang="es-CR" sz="2800" b="1" dirty="0">
                <a:solidFill>
                  <a:srgbClr val="FFFF00"/>
                </a:solidFill>
              </a:rPr>
              <a:t> </a:t>
            </a:r>
            <a:r>
              <a:rPr lang="es-CR" sz="2800" b="1" dirty="0" err="1">
                <a:solidFill>
                  <a:srgbClr val="FFFF00"/>
                </a:solidFill>
              </a:rPr>
              <a:t>for</a:t>
            </a:r>
            <a:r>
              <a:rPr lang="es-CR" sz="2800" b="1" dirty="0">
                <a:solidFill>
                  <a:srgbClr val="FFFF00"/>
                </a:solidFill>
              </a:rPr>
              <a:t> </a:t>
            </a:r>
            <a:r>
              <a:rPr lang="es-CR" sz="2800" b="1" dirty="0" err="1">
                <a:solidFill>
                  <a:srgbClr val="FFFF00"/>
                </a:solidFill>
              </a:rPr>
              <a:t>maritime</a:t>
            </a:r>
            <a:r>
              <a:rPr lang="es-CR" sz="2800" b="1" dirty="0">
                <a:solidFill>
                  <a:srgbClr val="FFFF00"/>
                </a:solidFill>
              </a:rPr>
              <a:t> </a:t>
            </a:r>
            <a:r>
              <a:rPr lang="es-CR" sz="2800" b="1" dirty="0" err="1">
                <a:solidFill>
                  <a:srgbClr val="FFFF00"/>
                </a:solidFill>
              </a:rPr>
              <a:t>community</a:t>
            </a:r>
            <a:r>
              <a:rPr lang="es-CR" sz="2800" b="1" dirty="0">
                <a:solidFill>
                  <a:srgbClr val="FFFF00"/>
                </a:solidFill>
              </a:rPr>
              <a:t> </a:t>
            </a:r>
          </a:p>
          <a:p>
            <a:pPr algn="ctr"/>
            <a:endParaRPr lang="es-C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2"/>
    </p:bld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19442</TotalTime>
  <Words>1087</Words>
  <Application>Microsoft Macintosh PowerPoint</Application>
  <PresentationFormat>Grand écran</PresentationFormat>
  <Paragraphs>200</Paragraphs>
  <Slides>16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16</vt:i4>
      </vt:variant>
    </vt:vector>
  </HeadingPairs>
  <TitlesOfParts>
    <vt:vector size="34" baseType="lpstr">
      <vt:lpstr>Century Gothic</vt:lpstr>
      <vt:lpstr>ArialMT</vt:lpstr>
      <vt:lpstr>Rockwell</vt:lpstr>
      <vt:lpstr>Open Sans</vt:lpstr>
      <vt:lpstr>Calibri</vt:lpstr>
      <vt:lpstr>Helvetica Neue</vt:lpstr>
      <vt:lpstr>Wingdings</vt:lpstr>
      <vt:lpstr>Courier New</vt:lpstr>
      <vt:lpstr>Roboto</vt:lpstr>
      <vt:lpstr>Arial</vt:lpstr>
      <vt:lpstr>Myriad Pro</vt:lpstr>
      <vt:lpstr>Times New Roman</vt:lpstr>
      <vt:lpstr>9_Custom Design</vt:lpstr>
      <vt:lpstr>Custom Design</vt:lpstr>
      <vt:lpstr>1_Office Theme</vt:lpstr>
      <vt:lpstr>8_Custom Design</vt:lpstr>
      <vt:lpstr>4_Custom Design</vt:lpstr>
      <vt:lpstr>6_Custom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CARIBE WAVE 25</vt:lpstr>
      <vt:lpstr>CARIBE WAVE 26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Tesan, Maeva</dc:creator>
  <cp:lastModifiedBy>Microsoft Office User</cp:lastModifiedBy>
  <cp:revision>79</cp:revision>
  <dcterms:created xsi:type="dcterms:W3CDTF">2023-06-10T08:57:28Z</dcterms:created>
  <dcterms:modified xsi:type="dcterms:W3CDTF">2026-03-30T17:55:24Z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0x0101009354335BECF21B40B6CCFAE91E076EEB</vt:lpwstr>
  </property>
  <property fmtid="{D5CDD505-2E9C-101B-9397-08002B2CF9AE}" pid="3" name="KSOProductBuildVer">
    <vt:lpwstr>1033-5.2.1.7924</vt:lpwstr>
  </property>
</Properties>
</file>