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78" r:id="rId5"/>
    <p:sldMasterId id="2147490886" r:id="rId6"/>
  </p:sldMasterIdLst>
  <p:notesMasterIdLst>
    <p:notesMasterId r:id="rId26"/>
  </p:notesMasterIdLst>
  <p:handoutMasterIdLst>
    <p:handoutMasterId r:id="rId27"/>
  </p:handoutMasterIdLst>
  <p:sldIdLst>
    <p:sldId id="258" r:id="rId7"/>
    <p:sldId id="256" r:id="rId8"/>
    <p:sldId id="351" r:id="rId9"/>
    <p:sldId id="352" r:id="rId10"/>
    <p:sldId id="364" r:id="rId11"/>
    <p:sldId id="353" r:id="rId12"/>
    <p:sldId id="354" r:id="rId13"/>
    <p:sldId id="355" r:id="rId14"/>
    <p:sldId id="361" r:id="rId15"/>
    <p:sldId id="356" r:id="rId16"/>
    <p:sldId id="362" r:id="rId17"/>
    <p:sldId id="358" r:id="rId18"/>
    <p:sldId id="359" r:id="rId19"/>
    <p:sldId id="363" r:id="rId20"/>
    <p:sldId id="360" r:id="rId21"/>
    <p:sldId id="366" r:id="rId22"/>
    <p:sldId id="368" r:id="rId23"/>
    <p:sldId id="369" r:id="rId24"/>
    <p:sldId id="322"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B4"/>
    <a:srgbClr val="006DBE"/>
    <a:srgbClr val="0067B4"/>
    <a:srgbClr val="55AD05"/>
    <a:srgbClr val="310D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6A0A3F-0C45-49B8-8CFA-C4CB703B7883}" v="66" dt="2026-03-25T21:06:28.3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09" autoAdjust="0"/>
    <p:restoredTop sz="85351" autoAdjust="0"/>
  </p:normalViewPr>
  <p:slideViewPr>
    <p:cSldViewPr snapToGrid="0">
      <p:cViewPr varScale="1">
        <p:scale>
          <a:sx n="94" d="100"/>
          <a:sy n="94" d="100"/>
        </p:scale>
        <p:origin x="1014" y="90"/>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hleigh Fromont" userId="9a12f623-815a-418c-a547-eaf9fbe6bca9" providerId="ADAL" clId="{87F738F4-F33E-4079-8522-C01E15D914E3}"/>
    <pc:docChg chg="undo custSel addSld delSld modSld sldOrd delMainMaster">
      <pc:chgData name="Ashleigh Fromont" userId="9a12f623-815a-418c-a547-eaf9fbe6bca9" providerId="ADAL" clId="{87F738F4-F33E-4079-8522-C01E15D914E3}" dt="2026-03-27T03:42:47.427" v="12582" actId="13926"/>
      <pc:docMkLst>
        <pc:docMk/>
      </pc:docMkLst>
      <pc:sldChg chg="addSp delSp modSp add del mod ord">
        <pc:chgData name="Ashleigh Fromont" userId="9a12f623-815a-418c-a547-eaf9fbe6bca9" providerId="ADAL" clId="{87F738F4-F33E-4079-8522-C01E15D914E3}" dt="2026-03-20T02:34:10.960" v="2661" actId="1076"/>
        <pc:sldMkLst>
          <pc:docMk/>
          <pc:sldMk cId="0" sldId="256"/>
        </pc:sldMkLst>
        <pc:spChg chg="add mod">
          <ac:chgData name="Ashleigh Fromont" userId="9a12f623-815a-418c-a547-eaf9fbe6bca9" providerId="ADAL" clId="{87F738F4-F33E-4079-8522-C01E15D914E3}" dt="2026-03-20T02:19:45.819" v="2130" actId="20577"/>
          <ac:spMkLst>
            <pc:docMk/>
            <pc:sldMk cId="0" sldId="256"/>
            <ac:spMk id="3" creationId="{D11677E6-383A-922E-6DF6-493CE9865EEB}"/>
          </ac:spMkLst>
        </pc:spChg>
        <pc:spChg chg="mod">
          <ac:chgData name="Ashleigh Fromont" userId="9a12f623-815a-418c-a547-eaf9fbe6bca9" providerId="ADAL" clId="{87F738F4-F33E-4079-8522-C01E15D914E3}" dt="2026-03-20T02:34:10.960" v="2661" actId="1076"/>
          <ac:spMkLst>
            <pc:docMk/>
            <pc:sldMk cId="0" sldId="256"/>
            <ac:spMk id="22" creationId="{00000000-0000-0000-0000-000000000000}"/>
          </ac:spMkLst>
        </pc:spChg>
      </pc:sldChg>
      <pc:sldChg chg="modSp mod">
        <pc:chgData name="Ashleigh Fromont" userId="9a12f623-815a-418c-a547-eaf9fbe6bca9" providerId="ADAL" clId="{87F738F4-F33E-4079-8522-C01E15D914E3}" dt="2026-03-19T22:31:46.994" v="166" actId="20577"/>
        <pc:sldMkLst>
          <pc:docMk/>
          <pc:sldMk cId="2271053862" sldId="258"/>
        </pc:sldMkLst>
        <pc:spChg chg="mod">
          <ac:chgData name="Ashleigh Fromont" userId="9a12f623-815a-418c-a547-eaf9fbe6bca9" providerId="ADAL" clId="{87F738F4-F33E-4079-8522-C01E15D914E3}" dt="2026-03-19T22:31:46.994" v="166" actId="20577"/>
          <ac:spMkLst>
            <pc:docMk/>
            <pc:sldMk cId="2271053862" sldId="258"/>
            <ac:spMk id="158" creationId="{00000000-0000-0000-0000-000000000000}"/>
          </ac:spMkLst>
        </pc:spChg>
      </pc:sldChg>
      <pc:sldChg chg="addSp modSp add mod ord modNotesTx">
        <pc:chgData name="Ashleigh Fromont" userId="9a12f623-815a-418c-a547-eaf9fbe6bca9" providerId="ADAL" clId="{87F738F4-F33E-4079-8522-C01E15D914E3}" dt="2026-03-25T21:11:11.767" v="11029" actId="20577"/>
        <pc:sldMkLst>
          <pc:docMk/>
          <pc:sldMk cId="3469030443" sldId="351"/>
        </pc:sldMkLst>
        <pc:spChg chg="mod">
          <ac:chgData name="Ashleigh Fromont" userId="9a12f623-815a-418c-a547-eaf9fbe6bca9" providerId="ADAL" clId="{87F738F4-F33E-4079-8522-C01E15D914E3}" dt="2026-03-24T22:53:50.563" v="8518" actId="1076"/>
          <ac:spMkLst>
            <pc:docMk/>
            <pc:sldMk cId="3469030443" sldId="351"/>
            <ac:spMk id="3" creationId="{52E6052E-87BD-8442-C747-F45161E4FF9C}"/>
          </ac:spMkLst>
        </pc:spChg>
        <pc:graphicFrameChg chg="add mod modGraphic">
          <ac:chgData name="Ashleigh Fromont" userId="9a12f623-815a-418c-a547-eaf9fbe6bca9" providerId="ADAL" clId="{87F738F4-F33E-4079-8522-C01E15D914E3}" dt="2026-03-25T21:11:11.767" v="11029" actId="20577"/>
          <ac:graphicFrameMkLst>
            <pc:docMk/>
            <pc:sldMk cId="3469030443" sldId="351"/>
            <ac:graphicFrameMk id="2" creationId="{A2468690-59F5-F031-B46F-A08AB71A1294}"/>
          </ac:graphicFrameMkLst>
        </pc:graphicFrameChg>
      </pc:sldChg>
      <pc:sldChg chg="addSp delSp modSp add mod">
        <pc:chgData name="Ashleigh Fromont" userId="9a12f623-815a-418c-a547-eaf9fbe6bca9" providerId="ADAL" clId="{87F738F4-F33E-4079-8522-C01E15D914E3}" dt="2026-03-25T20:50:47.339" v="10412" actId="207"/>
        <pc:sldMkLst>
          <pc:docMk/>
          <pc:sldMk cId="2901557835" sldId="352"/>
        </pc:sldMkLst>
        <pc:spChg chg="mod">
          <ac:chgData name="Ashleigh Fromont" userId="9a12f623-815a-418c-a547-eaf9fbe6bca9" providerId="ADAL" clId="{87F738F4-F33E-4079-8522-C01E15D914E3}" dt="2026-03-19T22:31:39.884" v="162" actId="113"/>
          <ac:spMkLst>
            <pc:docMk/>
            <pc:sldMk cId="2901557835" sldId="352"/>
            <ac:spMk id="3" creationId="{175BAD0F-F041-58CA-61DE-BB07BC69DAB7}"/>
          </ac:spMkLst>
        </pc:spChg>
        <pc:spChg chg="add mod">
          <ac:chgData name="Ashleigh Fromont" userId="9a12f623-815a-418c-a547-eaf9fbe6bca9" providerId="ADAL" clId="{87F738F4-F33E-4079-8522-C01E15D914E3}" dt="2026-03-20T02:34:20.707" v="2662" actId="1076"/>
          <ac:spMkLst>
            <pc:docMk/>
            <pc:sldMk cId="2901557835" sldId="352"/>
            <ac:spMk id="4" creationId="{26141C20-8157-57A7-A5DB-5D98F27B2B8C}"/>
          </ac:spMkLst>
        </pc:spChg>
        <pc:spChg chg="add mod">
          <ac:chgData name="Ashleigh Fromont" userId="9a12f623-815a-418c-a547-eaf9fbe6bca9" providerId="ADAL" clId="{87F738F4-F33E-4079-8522-C01E15D914E3}" dt="2026-03-19T22:47:08.569" v="1344" actId="1076"/>
          <ac:spMkLst>
            <pc:docMk/>
            <pc:sldMk cId="2901557835" sldId="352"/>
            <ac:spMk id="5" creationId="{784246A5-0D18-EF25-C358-9E038B3B1D2C}"/>
          </ac:spMkLst>
        </pc:spChg>
        <pc:spChg chg="add mod">
          <ac:chgData name="Ashleigh Fromont" userId="9a12f623-815a-418c-a547-eaf9fbe6bca9" providerId="ADAL" clId="{87F738F4-F33E-4079-8522-C01E15D914E3}" dt="2026-03-20T02:32:03.249" v="2646" actId="1076"/>
          <ac:spMkLst>
            <pc:docMk/>
            <pc:sldMk cId="2901557835" sldId="352"/>
            <ac:spMk id="6" creationId="{C9538D03-3158-622C-CE1B-6919AC6A74BF}"/>
          </ac:spMkLst>
        </pc:spChg>
        <pc:spChg chg="add mod">
          <ac:chgData name="Ashleigh Fromont" userId="9a12f623-815a-418c-a547-eaf9fbe6bca9" providerId="ADAL" clId="{87F738F4-F33E-4079-8522-C01E15D914E3}" dt="2026-03-25T20:50:47.339" v="10412" actId="207"/>
          <ac:spMkLst>
            <pc:docMk/>
            <pc:sldMk cId="2901557835" sldId="352"/>
            <ac:spMk id="7" creationId="{6533804E-E87E-039B-2367-388878BB1B07}"/>
          </ac:spMkLst>
        </pc:spChg>
      </pc:sldChg>
      <pc:sldChg chg="addSp delSp modSp add mod">
        <pc:chgData name="Ashleigh Fromont" userId="9a12f623-815a-418c-a547-eaf9fbe6bca9" providerId="ADAL" clId="{87F738F4-F33E-4079-8522-C01E15D914E3}" dt="2026-03-25T21:07:16.692" v="10997" actId="20577"/>
        <pc:sldMkLst>
          <pc:docMk/>
          <pc:sldMk cId="4118645061" sldId="353"/>
        </pc:sldMkLst>
        <pc:spChg chg="add mod">
          <ac:chgData name="Ashleigh Fromont" userId="9a12f623-815a-418c-a547-eaf9fbe6bca9" providerId="ADAL" clId="{87F738F4-F33E-4079-8522-C01E15D914E3}" dt="2026-03-25T21:07:16.692" v="10997" actId="20577"/>
          <ac:spMkLst>
            <pc:docMk/>
            <pc:sldMk cId="4118645061" sldId="353"/>
            <ac:spMk id="2" creationId="{DDCDAE19-0D39-8886-9B01-4A27E1E1CDFB}"/>
          </ac:spMkLst>
        </pc:spChg>
        <pc:spChg chg="mod">
          <ac:chgData name="Ashleigh Fromont" userId="9a12f623-815a-418c-a547-eaf9fbe6bca9" providerId="ADAL" clId="{87F738F4-F33E-4079-8522-C01E15D914E3}" dt="2026-03-20T02:19:29.757" v="2115"/>
          <ac:spMkLst>
            <pc:docMk/>
            <pc:sldMk cId="4118645061" sldId="353"/>
            <ac:spMk id="3" creationId="{B49F9206-85DB-9F11-CE08-8A32768A0A6E}"/>
          </ac:spMkLst>
        </pc:spChg>
      </pc:sldChg>
      <pc:sldChg chg="addSp modSp add mod">
        <pc:chgData name="Ashleigh Fromont" userId="9a12f623-815a-418c-a547-eaf9fbe6bca9" providerId="ADAL" clId="{87F738F4-F33E-4079-8522-C01E15D914E3}" dt="2026-03-25T21:03:33.578" v="10944" actId="255"/>
        <pc:sldMkLst>
          <pc:docMk/>
          <pc:sldMk cId="3725179244" sldId="354"/>
        </pc:sldMkLst>
        <pc:spChg chg="add mod">
          <ac:chgData name="Ashleigh Fromont" userId="9a12f623-815a-418c-a547-eaf9fbe6bca9" providerId="ADAL" clId="{87F738F4-F33E-4079-8522-C01E15D914E3}" dt="2026-03-25T21:03:33.578" v="10944" actId="255"/>
          <ac:spMkLst>
            <pc:docMk/>
            <pc:sldMk cId="3725179244" sldId="354"/>
            <ac:spMk id="2" creationId="{BF4DA5FD-7DCD-A094-3175-55266DE6EC0D}"/>
          </ac:spMkLst>
        </pc:spChg>
        <pc:spChg chg="mod">
          <ac:chgData name="Ashleigh Fromont" userId="9a12f623-815a-418c-a547-eaf9fbe6bca9" providerId="ADAL" clId="{87F738F4-F33E-4079-8522-C01E15D914E3}" dt="2026-03-20T02:19:27.651" v="2114"/>
          <ac:spMkLst>
            <pc:docMk/>
            <pc:sldMk cId="3725179244" sldId="354"/>
            <ac:spMk id="3" creationId="{E5A5006F-C016-2E31-F046-A0DC95B6DD1F}"/>
          </ac:spMkLst>
        </pc:spChg>
      </pc:sldChg>
      <pc:sldChg chg="modSp add mod">
        <pc:chgData name="Ashleigh Fromont" userId="9a12f623-815a-418c-a547-eaf9fbe6bca9" providerId="ADAL" clId="{87F738F4-F33E-4079-8522-C01E15D914E3}" dt="2026-03-25T21:03:51.495" v="10946" actId="403"/>
        <pc:sldMkLst>
          <pc:docMk/>
          <pc:sldMk cId="602269860" sldId="355"/>
        </pc:sldMkLst>
        <pc:spChg chg="mod">
          <ac:chgData name="Ashleigh Fromont" userId="9a12f623-815a-418c-a547-eaf9fbe6bca9" providerId="ADAL" clId="{87F738F4-F33E-4079-8522-C01E15D914E3}" dt="2026-03-25T21:03:51.495" v="10946" actId="403"/>
          <ac:spMkLst>
            <pc:docMk/>
            <pc:sldMk cId="602269860" sldId="355"/>
            <ac:spMk id="2" creationId="{3D4CEF6C-6243-1346-C32B-437A14DBF169}"/>
          </ac:spMkLst>
        </pc:spChg>
        <pc:spChg chg="mod">
          <ac:chgData name="Ashleigh Fromont" userId="9a12f623-815a-418c-a547-eaf9fbe6bca9" providerId="ADAL" clId="{87F738F4-F33E-4079-8522-C01E15D914E3}" dt="2026-03-20T02:19:25.582" v="2113"/>
          <ac:spMkLst>
            <pc:docMk/>
            <pc:sldMk cId="602269860" sldId="355"/>
            <ac:spMk id="3" creationId="{C2F0609F-15DF-5BC9-80B4-430FB06E8C76}"/>
          </ac:spMkLst>
        </pc:spChg>
      </pc:sldChg>
      <pc:sldChg chg="modSp add mod">
        <pc:chgData name="Ashleigh Fromont" userId="9a12f623-815a-418c-a547-eaf9fbe6bca9" providerId="ADAL" clId="{87F738F4-F33E-4079-8522-C01E15D914E3}" dt="2026-03-25T21:04:37.867" v="10957" actId="403"/>
        <pc:sldMkLst>
          <pc:docMk/>
          <pc:sldMk cId="3089618799" sldId="356"/>
        </pc:sldMkLst>
        <pc:spChg chg="mod">
          <ac:chgData name="Ashleigh Fromont" userId="9a12f623-815a-418c-a547-eaf9fbe6bca9" providerId="ADAL" clId="{87F738F4-F33E-4079-8522-C01E15D914E3}" dt="2026-03-25T21:04:37.867" v="10957" actId="403"/>
          <ac:spMkLst>
            <pc:docMk/>
            <pc:sldMk cId="3089618799" sldId="356"/>
            <ac:spMk id="2" creationId="{A4D7DCC1-F0F9-E665-4F8D-67C74893B6D1}"/>
          </ac:spMkLst>
        </pc:spChg>
        <pc:spChg chg="mod">
          <ac:chgData name="Ashleigh Fromont" userId="9a12f623-815a-418c-a547-eaf9fbe6bca9" providerId="ADAL" clId="{87F738F4-F33E-4079-8522-C01E15D914E3}" dt="2026-03-20T02:19:18.501" v="2110"/>
          <ac:spMkLst>
            <pc:docMk/>
            <pc:sldMk cId="3089618799" sldId="356"/>
            <ac:spMk id="3" creationId="{70088D42-ECA7-B40D-8EE2-EDA9B902FCEF}"/>
          </ac:spMkLst>
        </pc:spChg>
      </pc:sldChg>
      <pc:sldChg chg="addSp delSp modSp add mod">
        <pc:chgData name="Ashleigh Fromont" userId="9a12f623-815a-418c-a547-eaf9fbe6bca9" providerId="ADAL" clId="{87F738F4-F33E-4079-8522-C01E15D914E3}" dt="2026-03-25T21:05:15.208" v="10965" actId="14100"/>
        <pc:sldMkLst>
          <pc:docMk/>
          <pc:sldMk cId="3588848644" sldId="358"/>
        </pc:sldMkLst>
        <pc:spChg chg="mod">
          <ac:chgData name="Ashleigh Fromont" userId="9a12f623-815a-418c-a547-eaf9fbe6bca9" providerId="ADAL" clId="{87F738F4-F33E-4079-8522-C01E15D914E3}" dt="2026-03-25T21:05:15.208" v="10965" actId="14100"/>
          <ac:spMkLst>
            <pc:docMk/>
            <pc:sldMk cId="3588848644" sldId="358"/>
            <ac:spMk id="2" creationId="{DA8C9E32-4B21-BB08-0E0F-0C5830F0C26B}"/>
          </ac:spMkLst>
        </pc:spChg>
        <pc:spChg chg="mod">
          <ac:chgData name="Ashleigh Fromont" userId="9a12f623-815a-418c-a547-eaf9fbe6bca9" providerId="ADAL" clId="{87F738F4-F33E-4079-8522-C01E15D914E3}" dt="2026-03-20T02:19:14.157" v="2108"/>
          <ac:spMkLst>
            <pc:docMk/>
            <pc:sldMk cId="3588848644" sldId="358"/>
            <ac:spMk id="3" creationId="{B031577F-D48E-4ADB-8E0D-B28AB92ECA80}"/>
          </ac:spMkLst>
        </pc:spChg>
      </pc:sldChg>
      <pc:sldChg chg="modSp add mod">
        <pc:chgData name="Ashleigh Fromont" userId="9a12f623-815a-418c-a547-eaf9fbe6bca9" providerId="ADAL" clId="{87F738F4-F33E-4079-8522-C01E15D914E3}" dt="2026-03-24T22:52:47.515" v="8517" actId="20577"/>
        <pc:sldMkLst>
          <pc:docMk/>
          <pc:sldMk cId="4270780659" sldId="359"/>
        </pc:sldMkLst>
        <pc:spChg chg="mod">
          <ac:chgData name="Ashleigh Fromont" userId="9a12f623-815a-418c-a547-eaf9fbe6bca9" providerId="ADAL" clId="{87F738F4-F33E-4079-8522-C01E15D914E3}" dt="2026-03-24T22:52:47.515" v="8517" actId="20577"/>
          <ac:spMkLst>
            <pc:docMk/>
            <pc:sldMk cId="4270780659" sldId="359"/>
            <ac:spMk id="2" creationId="{44315A6B-1F49-063F-BC1D-C393A857B18F}"/>
          </ac:spMkLst>
        </pc:spChg>
        <pc:spChg chg="mod">
          <ac:chgData name="Ashleigh Fromont" userId="9a12f623-815a-418c-a547-eaf9fbe6bca9" providerId="ADAL" clId="{87F738F4-F33E-4079-8522-C01E15D914E3}" dt="2026-03-20T02:19:11.861" v="2107"/>
          <ac:spMkLst>
            <pc:docMk/>
            <pc:sldMk cId="4270780659" sldId="359"/>
            <ac:spMk id="3" creationId="{1793ABD2-1BF3-5551-6C84-F5AEF6538992}"/>
          </ac:spMkLst>
        </pc:spChg>
      </pc:sldChg>
      <pc:sldChg chg="modSp add mod">
        <pc:chgData name="Ashleigh Fromont" userId="9a12f623-815a-418c-a547-eaf9fbe6bca9" providerId="ADAL" clId="{87F738F4-F33E-4079-8522-C01E15D914E3}" dt="2026-03-25T21:06:30.246" v="10979" actId="403"/>
        <pc:sldMkLst>
          <pc:docMk/>
          <pc:sldMk cId="2835133684" sldId="360"/>
        </pc:sldMkLst>
        <pc:spChg chg="mod">
          <ac:chgData name="Ashleigh Fromont" userId="9a12f623-815a-418c-a547-eaf9fbe6bca9" providerId="ADAL" clId="{87F738F4-F33E-4079-8522-C01E15D914E3}" dt="2026-03-25T21:06:30.246" v="10979" actId="403"/>
          <ac:spMkLst>
            <pc:docMk/>
            <pc:sldMk cId="2835133684" sldId="360"/>
            <ac:spMk id="2" creationId="{1EF3A352-68B6-FB55-571F-84FF2A8DECE4}"/>
          </ac:spMkLst>
        </pc:spChg>
        <pc:spChg chg="mod">
          <ac:chgData name="Ashleigh Fromont" userId="9a12f623-815a-418c-a547-eaf9fbe6bca9" providerId="ADAL" clId="{87F738F4-F33E-4079-8522-C01E15D914E3}" dt="2026-03-20T02:19:01.912" v="2090" actId="20577"/>
          <ac:spMkLst>
            <pc:docMk/>
            <pc:sldMk cId="2835133684" sldId="360"/>
            <ac:spMk id="3" creationId="{79482FC5-CE56-4E15-B9A8-A9E90752CF1A}"/>
          </ac:spMkLst>
        </pc:spChg>
      </pc:sldChg>
      <pc:sldChg chg="modSp add mod">
        <pc:chgData name="Ashleigh Fromont" userId="9a12f623-815a-418c-a547-eaf9fbe6bca9" providerId="ADAL" clId="{87F738F4-F33E-4079-8522-C01E15D914E3}" dt="2026-03-25T21:04:19.537" v="10952" actId="113"/>
        <pc:sldMkLst>
          <pc:docMk/>
          <pc:sldMk cId="2446399318" sldId="361"/>
        </pc:sldMkLst>
        <pc:spChg chg="mod">
          <ac:chgData name="Ashleigh Fromont" userId="9a12f623-815a-418c-a547-eaf9fbe6bca9" providerId="ADAL" clId="{87F738F4-F33E-4079-8522-C01E15D914E3}" dt="2026-03-25T21:04:19.537" v="10952" actId="113"/>
          <ac:spMkLst>
            <pc:docMk/>
            <pc:sldMk cId="2446399318" sldId="361"/>
            <ac:spMk id="2" creationId="{D008CFF1-88DD-4A58-AC7D-1AD1541403C9}"/>
          </ac:spMkLst>
        </pc:spChg>
        <pc:spChg chg="mod">
          <ac:chgData name="Ashleigh Fromont" userId="9a12f623-815a-418c-a547-eaf9fbe6bca9" providerId="ADAL" clId="{87F738F4-F33E-4079-8522-C01E15D914E3}" dt="2026-03-20T02:19:20.723" v="2111"/>
          <ac:spMkLst>
            <pc:docMk/>
            <pc:sldMk cId="2446399318" sldId="361"/>
            <ac:spMk id="3" creationId="{A34E6D70-82B3-5EAE-DC33-1D66A894A03F}"/>
          </ac:spMkLst>
        </pc:spChg>
      </pc:sldChg>
      <pc:sldChg chg="modSp add mod ord">
        <pc:chgData name="Ashleigh Fromont" userId="9a12f623-815a-418c-a547-eaf9fbe6bca9" providerId="ADAL" clId="{87F738F4-F33E-4079-8522-C01E15D914E3}" dt="2026-03-25T20:46:09.475" v="10404" actId="13926"/>
        <pc:sldMkLst>
          <pc:docMk/>
          <pc:sldMk cId="3374831749" sldId="362"/>
        </pc:sldMkLst>
        <pc:spChg chg="mod">
          <ac:chgData name="Ashleigh Fromont" userId="9a12f623-815a-418c-a547-eaf9fbe6bca9" providerId="ADAL" clId="{87F738F4-F33E-4079-8522-C01E15D914E3}" dt="2026-03-25T20:46:04.475" v="10403" actId="14100"/>
          <ac:spMkLst>
            <pc:docMk/>
            <pc:sldMk cId="3374831749" sldId="362"/>
            <ac:spMk id="2" creationId="{8378E49D-0A29-EC48-9059-36BC01DA4454}"/>
          </ac:spMkLst>
        </pc:spChg>
        <pc:spChg chg="mod">
          <ac:chgData name="Ashleigh Fromont" userId="9a12f623-815a-418c-a547-eaf9fbe6bca9" providerId="ADAL" clId="{87F738F4-F33E-4079-8522-C01E15D914E3}" dt="2026-03-25T20:46:09.475" v="10404" actId="13926"/>
          <ac:spMkLst>
            <pc:docMk/>
            <pc:sldMk cId="3374831749" sldId="362"/>
            <ac:spMk id="3" creationId="{211F663F-59EC-C3BE-F652-F6A4B0B1AC97}"/>
          </ac:spMkLst>
        </pc:spChg>
      </pc:sldChg>
      <pc:sldChg chg="modSp add mod">
        <pc:chgData name="Ashleigh Fromont" userId="9a12f623-815a-418c-a547-eaf9fbe6bca9" providerId="ADAL" clId="{87F738F4-F33E-4079-8522-C01E15D914E3}" dt="2026-03-25T21:06:04.016" v="10977" actId="20577"/>
        <pc:sldMkLst>
          <pc:docMk/>
          <pc:sldMk cId="3129218855" sldId="363"/>
        </pc:sldMkLst>
        <pc:spChg chg="mod">
          <ac:chgData name="Ashleigh Fromont" userId="9a12f623-815a-418c-a547-eaf9fbe6bca9" providerId="ADAL" clId="{87F738F4-F33E-4079-8522-C01E15D914E3}" dt="2026-03-25T21:06:04.016" v="10977" actId="20577"/>
          <ac:spMkLst>
            <pc:docMk/>
            <pc:sldMk cId="3129218855" sldId="363"/>
            <ac:spMk id="2" creationId="{F9DD5017-EB5F-A49D-9125-7531117F35AB}"/>
          </ac:spMkLst>
        </pc:spChg>
        <pc:spChg chg="mod">
          <ac:chgData name="Ashleigh Fromont" userId="9a12f623-815a-418c-a547-eaf9fbe6bca9" providerId="ADAL" clId="{87F738F4-F33E-4079-8522-C01E15D914E3}" dt="2026-03-20T02:19:06.721" v="2106" actId="20577"/>
          <ac:spMkLst>
            <pc:docMk/>
            <pc:sldMk cId="3129218855" sldId="363"/>
            <ac:spMk id="3" creationId="{38F99D88-D080-549F-7A4A-B2F49C9299FD}"/>
          </ac:spMkLst>
        </pc:spChg>
      </pc:sldChg>
      <pc:sldChg chg="addSp modSp add mod ord">
        <pc:chgData name="Ashleigh Fromont" userId="9a12f623-815a-418c-a547-eaf9fbe6bca9" providerId="ADAL" clId="{87F738F4-F33E-4079-8522-C01E15D914E3}" dt="2026-03-25T20:15:00.803" v="9356" actId="1076"/>
        <pc:sldMkLst>
          <pc:docMk/>
          <pc:sldMk cId="1977455017" sldId="364"/>
        </pc:sldMkLst>
        <pc:spChg chg="mod">
          <ac:chgData name="Ashleigh Fromont" userId="9a12f623-815a-418c-a547-eaf9fbe6bca9" providerId="ADAL" clId="{87F738F4-F33E-4079-8522-C01E15D914E3}" dt="2026-03-20T02:16:30.716" v="1947" actId="20577"/>
          <ac:spMkLst>
            <pc:docMk/>
            <pc:sldMk cId="1977455017" sldId="364"/>
            <ac:spMk id="2" creationId="{076A0874-5810-5482-2746-4386A65C088D}"/>
          </ac:spMkLst>
        </pc:spChg>
        <pc:spChg chg="mod">
          <ac:chgData name="Ashleigh Fromont" userId="9a12f623-815a-418c-a547-eaf9fbe6bca9" providerId="ADAL" clId="{87F738F4-F33E-4079-8522-C01E15D914E3}" dt="2026-03-20T02:16:26.365" v="1944" actId="20577"/>
          <ac:spMkLst>
            <pc:docMk/>
            <pc:sldMk cId="1977455017" sldId="364"/>
            <ac:spMk id="3" creationId="{785C6EE1-7E72-9196-3FA8-A5A687771C8A}"/>
          </ac:spMkLst>
        </pc:spChg>
        <pc:spChg chg="add mod">
          <ac:chgData name="Ashleigh Fromont" userId="9a12f623-815a-418c-a547-eaf9fbe6bca9" providerId="ADAL" clId="{87F738F4-F33E-4079-8522-C01E15D914E3}" dt="2026-03-25T20:15:00.803" v="9356" actId="1076"/>
          <ac:spMkLst>
            <pc:docMk/>
            <pc:sldMk cId="1977455017" sldId="364"/>
            <ac:spMk id="4" creationId="{1BE7D0F2-BB8A-3B60-0705-CC4E0A4DD607}"/>
          </ac:spMkLst>
        </pc:spChg>
      </pc:sldChg>
      <pc:sldChg chg="addSp delSp modSp add mod ord">
        <pc:chgData name="Ashleigh Fromont" userId="9a12f623-815a-418c-a547-eaf9fbe6bca9" providerId="ADAL" clId="{87F738F4-F33E-4079-8522-C01E15D914E3}" dt="2026-03-27T03:38:16.810" v="11899" actId="1076"/>
        <pc:sldMkLst>
          <pc:docMk/>
          <pc:sldMk cId="2916847284" sldId="366"/>
        </pc:sldMkLst>
        <pc:spChg chg="mod">
          <ac:chgData name="Ashleigh Fromont" userId="9a12f623-815a-418c-a547-eaf9fbe6bca9" providerId="ADAL" clId="{87F738F4-F33E-4079-8522-C01E15D914E3}" dt="2026-03-20T02:18:38.550" v="2037" actId="20577"/>
          <ac:spMkLst>
            <pc:docMk/>
            <pc:sldMk cId="2916847284" sldId="366"/>
            <ac:spMk id="3" creationId="{9382BA3F-6A6F-C8CC-26A6-7EFDD9CCFAC6}"/>
          </ac:spMkLst>
        </pc:spChg>
        <pc:spChg chg="add mod">
          <ac:chgData name="Ashleigh Fromont" userId="9a12f623-815a-418c-a547-eaf9fbe6bca9" providerId="ADAL" clId="{87F738F4-F33E-4079-8522-C01E15D914E3}" dt="2026-03-27T03:38:16.810" v="11899" actId="1076"/>
          <ac:spMkLst>
            <pc:docMk/>
            <pc:sldMk cId="2916847284" sldId="366"/>
            <ac:spMk id="4" creationId="{FB2E2BEB-00CF-BA8B-E9B8-20468255D911}"/>
          </ac:spMkLst>
        </pc:spChg>
      </pc:sldChg>
      <pc:sldChg chg="modSp add mod ord">
        <pc:chgData name="Ashleigh Fromont" userId="9a12f623-815a-418c-a547-eaf9fbe6bca9" providerId="ADAL" clId="{87F738F4-F33E-4079-8522-C01E15D914E3}" dt="2026-03-25T21:00:20.524" v="10923" actId="404"/>
        <pc:sldMkLst>
          <pc:docMk/>
          <pc:sldMk cId="2689821069" sldId="368"/>
        </pc:sldMkLst>
        <pc:spChg chg="mod">
          <ac:chgData name="Ashleigh Fromont" userId="9a12f623-815a-418c-a547-eaf9fbe6bca9" providerId="ADAL" clId="{87F738F4-F33E-4079-8522-C01E15D914E3}" dt="2026-03-25T21:00:20.524" v="10923" actId="404"/>
          <ac:spMkLst>
            <pc:docMk/>
            <pc:sldMk cId="2689821069" sldId="368"/>
            <ac:spMk id="4" creationId="{BDD25186-13AA-6BBD-DEA2-08F74614533F}"/>
          </ac:spMkLst>
        </pc:spChg>
      </pc:sldChg>
      <pc:sldChg chg="modSp add mod ord">
        <pc:chgData name="Ashleigh Fromont" userId="9a12f623-815a-418c-a547-eaf9fbe6bca9" providerId="ADAL" clId="{87F738F4-F33E-4079-8522-C01E15D914E3}" dt="2026-03-27T03:42:47.427" v="12582" actId="13926"/>
        <pc:sldMkLst>
          <pc:docMk/>
          <pc:sldMk cId="3365810917" sldId="369"/>
        </pc:sldMkLst>
        <pc:spChg chg="mod">
          <ac:chgData name="Ashleigh Fromont" userId="9a12f623-815a-418c-a547-eaf9fbe6bca9" providerId="ADAL" clId="{87F738F4-F33E-4079-8522-C01E15D914E3}" dt="2026-03-27T03:42:47.427" v="12582" actId="13926"/>
          <ac:spMkLst>
            <pc:docMk/>
            <pc:sldMk cId="3365810917" sldId="369"/>
            <ac:spMk id="4" creationId="{5D4BB044-D221-A1D7-FA0B-751CD3492DC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284424-2A35-F765-CF57-AF4CCCAA9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9A7B2580-AD70-0447-CCDA-EC1CBA725C0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F123AA-9FF0-4FE4-B9EC-405CAFB68EE3}" type="datetimeFigureOut">
              <a:rPr lang="en-AU" smtClean="0"/>
              <a:t>27/03/2026</a:t>
            </a:fld>
            <a:endParaRPr lang="en-AU"/>
          </a:p>
        </p:txBody>
      </p:sp>
      <p:sp>
        <p:nvSpPr>
          <p:cNvPr id="4" name="Footer Placeholder 3">
            <a:extLst>
              <a:ext uri="{FF2B5EF4-FFF2-40B4-BE49-F238E27FC236}">
                <a16:creationId xmlns:a16="http://schemas.microsoft.com/office/drawing/2014/main" id="{288D875D-D534-5D05-C918-335DB7F0E10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71B6972A-5C47-9C2E-9F61-29EEEA4E0A4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9232511-5C4A-498C-9D8F-CCDDAB394E2C}" type="slidenum">
              <a:rPr lang="en-AU" smtClean="0"/>
              <a:t>‹#›</a:t>
            </a:fld>
            <a:endParaRPr lang="en-AU"/>
          </a:p>
        </p:txBody>
      </p:sp>
    </p:spTree>
    <p:extLst>
      <p:ext uri="{BB962C8B-B14F-4D97-AF65-F5344CB8AC3E}">
        <p14:creationId xmlns:p14="http://schemas.microsoft.com/office/powerpoint/2010/main" val="12798232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A7F9A4-2FAE-4C28-8C05-60AF0CBB96BD}" type="datetimeFigureOut">
              <a:rPr lang="en-US" smtClean="0"/>
              <a:t>3/27/2026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2E9790-DC95-4D44-A9F8-C345F71A0DE7}" type="slidenum">
              <a:rPr lang="en-US" smtClean="0"/>
              <a:t>‹#›</a:t>
            </a:fld>
            <a:endParaRPr lang="en-US"/>
          </a:p>
        </p:txBody>
      </p:sp>
    </p:spTree>
    <p:extLst>
      <p:ext uri="{BB962C8B-B14F-4D97-AF65-F5344CB8AC3E}">
        <p14:creationId xmlns:p14="http://schemas.microsoft.com/office/powerpoint/2010/main" val="293490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6" name="Google Shape;15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8551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0F8DF92C-F75F-54C1-BCCB-76265C80C8A0}"/>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BF1B25B4-56A0-3E61-1D19-018F32CE0C67}"/>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609FAEE8-6368-09C0-FF66-04EFBE91FC5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88494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2946EDE4-D33A-80B0-F31C-24417F57ABD8}"/>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7CCC47EE-B743-172B-4BB4-A76B2452F90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FEA51DBE-594E-38A1-673E-12626A9A365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0154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A668BEE9-A49F-F99A-36DD-752B0C70450B}"/>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20ECED1A-D7AF-8E7F-4D5C-F1BC83AEEEE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5AB51064-3C20-109B-DF93-667E2091B51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98003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25D79F32-B36D-A060-13D6-CAFA5912E0B0}"/>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B7FA3346-EC70-8262-2B11-53DD7E6E872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CBDF6C86-D241-5155-76FF-0C8B828C165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458755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1FEDD0B0-5B51-D3BE-CDEF-1C87D8647522}"/>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67ADEC11-97CD-248A-F3AE-3205524302E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C0BACFBC-6746-443D-17D7-E5D8FA231D8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2477229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BF23B78F-9319-85E9-CD43-2D766C8AB221}"/>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A50AF536-A00F-A61C-B31E-FDADD68B2E6C}"/>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FF74AB56-EBED-8C10-B1A1-E661D274CC0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28216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BB4868F7-E4D3-4113-F67B-0C31D1AC9E6B}"/>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2370AD59-8752-0D67-3574-2DF2B834976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64575690-97F9-96D4-9631-F7B1AC006D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92599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101EEAEA-EF84-5E09-2F0A-27EACCC86EDE}"/>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1137D197-B099-4F0C-DA88-B2B7EBE4907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F3769C90-A017-90F4-849A-2E91AD1978C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357409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16EAD731-2FBC-0BE7-4B0C-D6917D890E86}"/>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5AE39E03-9EDD-7992-C0A5-8A4C0E5C45F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61C3F124-BE41-8155-DFBF-C1730FA1A65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67690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p:cNvGrpSpPr/>
        <p:nvPr/>
      </p:nvGrpSpPr>
      <p:grpSpPr>
        <a:xfrm>
          <a:off x="0" y="0"/>
          <a:ext cx="0" cy="0"/>
          <a:chOff x="0" y="0"/>
          <a:chExt cx="0" cy="0"/>
        </a:xfrm>
      </p:grpSpPr>
      <p:sp>
        <p:nvSpPr>
          <p:cNvPr id="19" name="Google Shape;1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representatives to the Inter-ICG Task Team on Disaster Management and Preparedness shall be nominated by their respective ICG Chairpersons. The membership shall consist of two representatives from each ICG, if formally established</a:t>
            </a:r>
            <a:r>
              <a:rPr lang="en-US" sz="1200" b="1" dirty="0"/>
              <a:t> </a:t>
            </a:r>
            <a:r>
              <a:rPr lang="en-US" sz="1200" dirty="0"/>
              <a:t>one of which may</a:t>
            </a:r>
            <a:r>
              <a:rPr lang="en-US" sz="1200" b="1" dirty="0"/>
              <a:t> </a:t>
            </a:r>
            <a:r>
              <a:rPr lang="en-US" sz="1200" dirty="0"/>
              <a:t>represent the ICG’s Tsunami Information Center. The IOC Chair will appoint the Chair of the Task Team.</a:t>
            </a:r>
          </a:p>
          <a:p>
            <a:pPr marL="0" lvl="0" indent="0" algn="l" rtl="0">
              <a:spcBef>
                <a:spcPts val="0"/>
              </a:spcBef>
              <a:spcAft>
                <a:spcPts val="0"/>
              </a:spcAft>
              <a:buNone/>
            </a:pPr>
            <a:endParaRPr dirty="0"/>
          </a:p>
        </p:txBody>
      </p:sp>
      <p:sp>
        <p:nvSpPr>
          <p:cNvPr id="20" name="Google Shape;2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BD79E3FC-0047-D3E5-8E76-A8B77A5A053D}"/>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BA54D49D-8B55-F9EB-B964-3AE7E7029D53}"/>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0" name="Google Shape;20;p1:notes">
            <a:extLst>
              <a:ext uri="{FF2B5EF4-FFF2-40B4-BE49-F238E27FC236}">
                <a16:creationId xmlns:a16="http://schemas.microsoft.com/office/drawing/2014/main" id="{A8C2D3F1-69F2-D739-6DE5-3192EC1FDB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58953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05F25D49-C2D3-B46D-ADA3-FB2571797760}"/>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01283C0E-C5EA-EFB0-D9A9-7A3A9F0C556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A858AD26-58B5-B5B7-15A8-D430B15CE4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60023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3C1CD50C-3FCB-DE98-D000-949E5B45A121}"/>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AE02DA57-4334-B0A0-A7A6-12A9D9227396}"/>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4D6D24DD-2003-0309-E098-8E67B8FD77D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78427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4F35A9BC-D84B-B1BB-E1CF-5D3A03EB7331}"/>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D5567B0E-EEE5-3D72-32BE-34419DCE0D3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B2D29E15-9677-A923-58E0-C06899E1FB1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070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18D0A2AA-7E37-0D10-A743-4345BD743725}"/>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716C406E-7764-B19E-91AA-4FDD52AC7D2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49B6119B-44F6-FB81-D2FE-3CC2577780F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2605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C6317A4B-BDAA-EEBB-9AEE-D33B506DAB2F}"/>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7D21C096-A82E-1D53-CA42-A07009E5B9B2}"/>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19ED97EE-1CDE-5331-CF72-D6EFAD6AC5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499432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
          <a:extLst>
            <a:ext uri="{FF2B5EF4-FFF2-40B4-BE49-F238E27FC236}">
              <a16:creationId xmlns:a16="http://schemas.microsoft.com/office/drawing/2014/main" id="{6FBFC415-F527-482F-AC24-3C7A62209FA0}"/>
            </a:ext>
          </a:extLst>
        </p:cNvPr>
        <p:cNvGrpSpPr/>
        <p:nvPr/>
      </p:nvGrpSpPr>
      <p:grpSpPr>
        <a:xfrm>
          <a:off x="0" y="0"/>
          <a:ext cx="0" cy="0"/>
          <a:chOff x="0" y="0"/>
          <a:chExt cx="0" cy="0"/>
        </a:xfrm>
      </p:grpSpPr>
      <p:sp>
        <p:nvSpPr>
          <p:cNvPr id="19" name="Google Shape;19;p1:notes">
            <a:extLst>
              <a:ext uri="{FF2B5EF4-FFF2-40B4-BE49-F238E27FC236}">
                <a16:creationId xmlns:a16="http://schemas.microsoft.com/office/drawing/2014/main" id="{22091BA3-149D-2FB4-3FF9-01AD0B04D295}"/>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 name="Google Shape;20;p1:notes">
            <a:extLst>
              <a:ext uri="{FF2B5EF4-FFF2-40B4-BE49-F238E27FC236}">
                <a16:creationId xmlns:a16="http://schemas.microsoft.com/office/drawing/2014/main" id="{B8B68E68-A29F-E67A-1361-51A7039BC24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1712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8"/>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33"/>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13"/>
        <p:cNvGrpSpPr/>
        <p:nvPr/>
      </p:nvGrpSpPr>
      <p:grpSpPr>
        <a:xfrm>
          <a:off x="0" y="0"/>
          <a:ext cx="0" cy="0"/>
          <a:chOff x="0" y="0"/>
          <a:chExt cx="0" cy="0"/>
        </a:xfrm>
      </p:grpSpPr>
    </p:spTree>
    <p:extLst>
      <p:ext uri="{BB962C8B-B14F-4D97-AF65-F5344CB8AC3E}">
        <p14:creationId xmlns:p14="http://schemas.microsoft.com/office/powerpoint/2010/main" val="285852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4"/>
        <p:cNvGrpSpPr/>
        <p:nvPr/>
      </p:nvGrpSpPr>
      <p:grpSpPr>
        <a:xfrm>
          <a:off x="0" y="0"/>
          <a:ext cx="0" cy="0"/>
          <a:chOff x="0" y="0"/>
          <a:chExt cx="0" cy="0"/>
        </a:xfrm>
      </p:grpSpPr>
      <p:sp>
        <p:nvSpPr>
          <p:cNvPr id="15" name="Google Shape;15;p15"/>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6" name="Google Shape;16;p15"/>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800">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7" name="Google Shape;17;p15"/>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a:solidFill>
                  <a:schemeClr val="dk1"/>
                </a:solidFill>
                <a:latin typeface="Arial"/>
                <a:ea typeface="Arial"/>
                <a:cs typeface="Arial"/>
                <a:sym typeface="Arial"/>
              </a:defRPr>
            </a:lvl1pPr>
            <a:lvl2pPr marL="0" marR="0" lvl="1" indent="0" algn="l" rtl="0">
              <a:spcBef>
                <a:spcPts val="0"/>
              </a:spcBef>
              <a:buNone/>
              <a:defRPr sz="1800">
                <a:solidFill>
                  <a:schemeClr val="dk1"/>
                </a:solidFill>
                <a:latin typeface="Arial"/>
                <a:ea typeface="Arial"/>
                <a:cs typeface="Arial"/>
                <a:sym typeface="Arial"/>
              </a:defRPr>
            </a:lvl2pPr>
            <a:lvl3pPr marL="0" marR="0" lvl="2" indent="0" algn="l" rtl="0">
              <a:spcBef>
                <a:spcPts val="0"/>
              </a:spcBef>
              <a:buNone/>
              <a:defRPr sz="1800">
                <a:solidFill>
                  <a:schemeClr val="dk1"/>
                </a:solidFill>
                <a:latin typeface="Arial"/>
                <a:ea typeface="Arial"/>
                <a:cs typeface="Arial"/>
                <a:sym typeface="Arial"/>
              </a:defRPr>
            </a:lvl3pPr>
            <a:lvl4pPr marL="0" marR="0" lvl="3" indent="0" algn="l" rtl="0">
              <a:spcBef>
                <a:spcPts val="0"/>
              </a:spcBef>
              <a:buNone/>
              <a:defRPr sz="1800">
                <a:solidFill>
                  <a:schemeClr val="dk1"/>
                </a:solidFill>
                <a:latin typeface="Arial"/>
                <a:ea typeface="Arial"/>
                <a:cs typeface="Arial"/>
                <a:sym typeface="Arial"/>
              </a:defRPr>
            </a:lvl4pPr>
            <a:lvl5pPr marL="0" marR="0" lvl="4" indent="0" algn="l" rtl="0">
              <a:spcBef>
                <a:spcPts val="0"/>
              </a:spcBef>
              <a:buNone/>
              <a:defRPr sz="1800">
                <a:solidFill>
                  <a:schemeClr val="dk1"/>
                </a:solidFill>
                <a:latin typeface="Arial"/>
                <a:ea typeface="Arial"/>
                <a:cs typeface="Arial"/>
                <a:sym typeface="Arial"/>
              </a:defRPr>
            </a:lvl5pPr>
            <a:lvl6pPr marL="0" marR="0" lvl="5" indent="0" algn="l" rtl="0">
              <a:spcBef>
                <a:spcPts val="0"/>
              </a:spcBef>
              <a:buNone/>
              <a:defRPr sz="1800">
                <a:solidFill>
                  <a:schemeClr val="dk1"/>
                </a:solidFill>
                <a:latin typeface="Arial"/>
                <a:ea typeface="Arial"/>
                <a:cs typeface="Arial"/>
                <a:sym typeface="Arial"/>
              </a:defRPr>
            </a:lvl6pPr>
            <a:lvl7pPr marL="0" marR="0" lvl="6" indent="0" algn="l" rtl="0">
              <a:spcBef>
                <a:spcPts val="0"/>
              </a:spcBef>
              <a:buNone/>
              <a:defRPr sz="1800">
                <a:solidFill>
                  <a:schemeClr val="dk1"/>
                </a:solidFill>
                <a:latin typeface="Arial"/>
                <a:ea typeface="Arial"/>
                <a:cs typeface="Arial"/>
                <a:sym typeface="Arial"/>
              </a:defRPr>
            </a:lvl7pPr>
            <a:lvl8pPr marL="0" marR="0" lvl="7" indent="0" algn="l" rtl="0">
              <a:spcBef>
                <a:spcPts val="0"/>
              </a:spcBef>
              <a:buNone/>
              <a:defRPr sz="1800">
                <a:solidFill>
                  <a:schemeClr val="dk1"/>
                </a:solidFill>
                <a:latin typeface="Arial"/>
                <a:ea typeface="Arial"/>
                <a:cs typeface="Arial"/>
                <a:sym typeface="Arial"/>
              </a:defRPr>
            </a:lvl8pPr>
            <a:lvl9pPr marL="0" marR="0" lvl="8" indent="0" algn="l" rtl="0">
              <a:spcBef>
                <a:spcPts val="0"/>
              </a:spcBef>
              <a:buNone/>
              <a:defRPr sz="1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NZ"/>
              <a:t>‹#›</a:t>
            </a:fld>
            <a:endParaRPr/>
          </a:p>
        </p:txBody>
      </p:sp>
    </p:spTree>
    <p:extLst>
      <p:ext uri="{BB962C8B-B14F-4D97-AF65-F5344CB8AC3E}">
        <p14:creationId xmlns:p14="http://schemas.microsoft.com/office/powerpoint/2010/main" val="489725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1" name="Google Shape;11;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3" name="Google Shape;13;p15"/>
          <p:cNvPicPr preferRelativeResize="0"/>
          <p:nvPr/>
        </p:nvPicPr>
        <p:blipFill rotWithShape="1">
          <a:blip r:embed="rId3">
            <a:alphaModFix/>
          </a:blip>
          <a:srcRect/>
          <a:stretch/>
        </p:blipFill>
        <p:spPr>
          <a:xfrm>
            <a:off x="10071544" y="216362"/>
            <a:ext cx="1999700" cy="951923"/>
          </a:xfrm>
          <a:prstGeom prst="rect">
            <a:avLst/>
          </a:prstGeom>
          <a:noFill/>
          <a:ln>
            <a:noFill/>
          </a:ln>
        </p:spPr>
      </p:pic>
      <p:sp>
        <p:nvSpPr>
          <p:cNvPr id="14" name="Google Shape;14;p15"/>
          <p:cNvSpPr/>
          <p:nvPr/>
        </p:nvSpPr>
        <p:spPr>
          <a:xfrm rot="5400000">
            <a:off x="1721007" y="3812568"/>
            <a:ext cx="1639614" cy="110484"/>
          </a:xfrm>
          <a:prstGeom prst="rect">
            <a:avLst/>
          </a:prstGeom>
          <a:solidFill>
            <a:schemeClr val="lt1"/>
          </a:solidFill>
          <a:ln>
            <a:noFill/>
          </a:ln>
        </p:spPr>
        <p:txBody>
          <a:bodyPr spcFirstLastPara="1" wrap="square" lIns="65000" tIns="65000" rIns="65000" bIns="65000" anchor="ctr" anchorCtr="0">
            <a:noAutofit/>
          </a:bodyPr>
          <a:lstStyle/>
          <a:p>
            <a:pPr marL="0" marR="0" lvl="0"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15" name="Google Shape;15;p15"/>
          <p:cNvSpPr/>
          <p:nvPr/>
        </p:nvSpPr>
        <p:spPr>
          <a:xfrm>
            <a:off x="0" y="-7428"/>
            <a:ext cx="12192000" cy="6858000"/>
          </a:xfrm>
          <a:prstGeom prst="rect">
            <a:avLst/>
          </a:prstGeom>
          <a:solidFill>
            <a:srgbClr val="0069B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n-US" sz="1800" b="0" i="0" u="none" strike="noStrike" cap="none">
              <a:solidFill>
                <a:schemeClr val="lt1"/>
              </a:solidFill>
              <a:latin typeface="Calibri"/>
              <a:ea typeface="Calibri"/>
              <a:cs typeface="Calibri"/>
              <a:sym typeface="Calibri"/>
            </a:endParaRPr>
          </a:p>
        </p:txBody>
      </p:sp>
      <p:pic>
        <p:nvPicPr>
          <p:cNvPr id="16" name="Google Shape;16;p15"/>
          <p:cNvPicPr preferRelativeResize="0"/>
          <p:nvPr/>
        </p:nvPicPr>
        <p:blipFill rotWithShape="1">
          <a:blip r:embed="rId4">
            <a:alphaModFix/>
          </a:blip>
          <a:srcRect/>
          <a:stretch/>
        </p:blipFill>
        <p:spPr>
          <a:xfrm>
            <a:off x="1792586" y="2282410"/>
            <a:ext cx="2070546" cy="2008933"/>
          </a:xfrm>
          <a:prstGeom prst="rect">
            <a:avLst/>
          </a:prstGeom>
          <a:noFill/>
          <a:ln>
            <a:noFill/>
          </a:ln>
        </p:spPr>
      </p:pic>
      <p:sp>
        <p:nvSpPr>
          <p:cNvPr id="17" name="Google Shape;17;p15"/>
          <p:cNvSpPr/>
          <p:nvPr/>
        </p:nvSpPr>
        <p:spPr>
          <a:xfrm rot="5400000">
            <a:off x="3766684" y="3379881"/>
            <a:ext cx="2423422" cy="98238"/>
          </a:xfrm>
          <a:prstGeom prst="rect">
            <a:avLst/>
          </a:prstGeom>
          <a:solidFill>
            <a:schemeClr val="lt1"/>
          </a:solidFill>
          <a:ln>
            <a:noFill/>
          </a:ln>
        </p:spPr>
        <p:txBody>
          <a:bodyPr spcFirstLastPara="1" wrap="square" lIns="65000" tIns="65000" rIns="65000" bIns="65000" anchor="ctr" anchorCtr="0">
            <a:noAutofit/>
          </a:bodyPr>
          <a:lstStyle/>
          <a:p>
            <a:pPr marL="0" marR="0" lvl="0" indent="0" algn="l" rtl="0">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9088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5"/>
        <p:cNvGrpSpPr/>
        <p:nvPr/>
      </p:nvGrpSpPr>
      <p:grpSpPr>
        <a:xfrm>
          <a:off x="0" y="0"/>
          <a:ext cx="0" cy="0"/>
          <a:chOff x="0" y="0"/>
          <a:chExt cx="0" cy="0"/>
        </a:xfrm>
      </p:grpSpPr>
      <p:sp>
        <p:nvSpPr>
          <p:cNvPr id="126" name="Google Shape;126;p36"/>
          <p:cNvSpPr txBox="1"/>
          <p:nvPr/>
        </p:nvSpPr>
        <p:spPr>
          <a:xfrm>
            <a:off x="838200" y="6356349"/>
            <a:ext cx="2743200" cy="365125"/>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a:solidFill>
                  <a:srgbClr val="888888"/>
                </a:solidFill>
                <a:latin typeface="Calibri"/>
                <a:ea typeface="Calibri"/>
                <a:cs typeface="Calibri"/>
                <a:sym typeface="Calibri"/>
              </a:rPr>
              <a:t>23/09/2021</a:t>
            </a:r>
            <a:endParaRPr sz="1200">
              <a:solidFill>
                <a:srgbClr val="888888"/>
              </a:solidFill>
              <a:latin typeface="Calibri"/>
              <a:ea typeface="Calibri"/>
              <a:cs typeface="Calibri"/>
              <a:sym typeface="Calibri"/>
            </a:endParaRPr>
          </a:p>
        </p:txBody>
      </p:sp>
      <p:sp>
        <p:nvSpPr>
          <p:cNvPr id="127" name="Google Shape;127;p36"/>
          <p:cNvSpPr/>
          <p:nvPr/>
        </p:nvSpPr>
        <p:spPr>
          <a:xfrm>
            <a:off x="0" y="0"/>
            <a:ext cx="2396836" cy="6858000"/>
          </a:xfrm>
          <a:prstGeom prst="rect">
            <a:avLst/>
          </a:prstGeom>
          <a:solidFill>
            <a:schemeClr val="lt1"/>
          </a:solidFill>
          <a:ln w="127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8" name="Google Shape;128;p36"/>
          <p:cNvSpPr/>
          <p:nvPr/>
        </p:nvSpPr>
        <p:spPr>
          <a:xfrm rot="5400000">
            <a:off x="1974074" y="3090727"/>
            <a:ext cx="1328398" cy="125771"/>
          </a:xfrm>
          <a:prstGeom prst="rect">
            <a:avLst/>
          </a:prstGeom>
          <a:solidFill>
            <a:schemeClr val="lt1"/>
          </a:solidFill>
          <a:ln>
            <a:noFill/>
          </a:ln>
        </p:spPr>
        <p:txBody>
          <a:bodyPr spcFirstLastPara="1" wrap="square" lIns="65000" tIns="65000" rIns="65000" bIns="650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 name="Google Shape;129;p36"/>
          <p:cNvSpPr/>
          <p:nvPr/>
        </p:nvSpPr>
        <p:spPr>
          <a:xfrm>
            <a:off x="0" y="0"/>
            <a:ext cx="2445868" cy="6858000"/>
          </a:xfrm>
          <a:prstGeom prst="rect">
            <a:avLst/>
          </a:prstGeom>
          <a:solidFill>
            <a:srgbClr val="0069B4"/>
          </a:solidFill>
          <a:ln w="12700" cap="flat" cmpd="sng">
            <a:solidFill>
              <a:srgbClr val="41B7C8"/>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30" name="Google Shape;130;p36"/>
          <p:cNvSpPr/>
          <p:nvPr/>
        </p:nvSpPr>
        <p:spPr>
          <a:xfrm>
            <a:off x="2529840" y="2716523"/>
            <a:ext cx="7532914" cy="116955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69B4"/>
              </a:buClr>
              <a:buSzPts val="7000"/>
              <a:buFont typeface="Arial"/>
              <a:buNone/>
            </a:pPr>
            <a:r>
              <a:rPr lang="en-US" sz="7000" b="1" i="0" u="none" strike="noStrike" cap="none" dirty="0">
                <a:solidFill>
                  <a:srgbClr val="0069B4"/>
                </a:solidFill>
                <a:latin typeface="Arial"/>
                <a:ea typeface="Arial"/>
                <a:cs typeface="Arial"/>
                <a:sym typeface="Arial"/>
              </a:rPr>
              <a:t>THANK YOU</a:t>
            </a:r>
            <a:endParaRPr sz="7000" b="1" i="0" u="none" strike="noStrike" cap="none" dirty="0">
              <a:solidFill>
                <a:srgbClr val="0069B4"/>
              </a:solidFill>
              <a:latin typeface="Arial"/>
              <a:ea typeface="Arial"/>
              <a:cs typeface="Arial"/>
              <a:sym typeface="Arial"/>
            </a:endParaRPr>
          </a:p>
        </p:txBody>
      </p:sp>
      <p:sp>
        <p:nvSpPr>
          <p:cNvPr id="131" name="Google Shape;131;p36"/>
          <p:cNvSpPr/>
          <p:nvPr/>
        </p:nvSpPr>
        <p:spPr>
          <a:xfrm rot="5400000">
            <a:off x="1001943" y="3379881"/>
            <a:ext cx="2423422" cy="98238"/>
          </a:xfrm>
          <a:prstGeom prst="rect">
            <a:avLst/>
          </a:prstGeom>
          <a:solidFill>
            <a:schemeClr val="lt1"/>
          </a:solidFill>
          <a:ln>
            <a:noFill/>
          </a:ln>
        </p:spPr>
        <p:txBody>
          <a:bodyPr spcFirstLastPara="1" wrap="square" lIns="65000" tIns="65000" rIns="65000" bIns="650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4" name="Google Shape;53;p21">
            <a:extLst>
              <a:ext uri="{FF2B5EF4-FFF2-40B4-BE49-F238E27FC236}">
                <a16:creationId xmlns:a16="http://schemas.microsoft.com/office/drawing/2014/main" id="{3D635DB5-FCD1-7169-85A0-66369C0784F0}"/>
              </a:ext>
            </a:extLst>
          </p:cNvPr>
          <p:cNvPicPr preferRelativeResize="0"/>
          <p:nvPr userDrawn="1"/>
        </p:nvPicPr>
        <p:blipFill rotWithShape="1">
          <a:blip r:embed="rId3">
            <a:alphaModFix/>
          </a:blip>
          <a:srcRect/>
          <a:stretch/>
        </p:blipFill>
        <p:spPr>
          <a:xfrm>
            <a:off x="10705121" y="150591"/>
            <a:ext cx="1232729" cy="124364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7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
        <p:cNvGrpSpPr/>
        <p:nvPr/>
      </p:nvGrpSpPr>
      <p:grpSpPr>
        <a:xfrm>
          <a:off x="0" y="0"/>
          <a:ext cx="0" cy="0"/>
          <a:chOff x="0" y="0"/>
          <a:chExt cx="0" cy="0"/>
        </a:xfrm>
      </p:grpSpPr>
      <p:sp>
        <p:nvSpPr>
          <p:cNvPr id="10" name="Google Shape;10;p13"/>
          <p:cNvSpPr/>
          <p:nvPr/>
        </p:nvSpPr>
        <p:spPr>
          <a:xfrm rot="10800000">
            <a:off x="518275" y="1074002"/>
            <a:ext cx="2423422" cy="98238"/>
          </a:xfrm>
          <a:prstGeom prst="rect">
            <a:avLst/>
          </a:prstGeom>
          <a:solidFill>
            <a:srgbClr val="0069B4"/>
          </a:solidFill>
          <a:ln>
            <a:noFill/>
          </a:ln>
        </p:spPr>
        <p:txBody>
          <a:bodyPr spcFirstLastPara="1" wrap="square" lIns="65000" tIns="65000" rIns="65000" bIns="65000" anchor="ctr" anchorCtr="0">
            <a:noAutofit/>
          </a:bodyPr>
          <a:lstStyle/>
          <a:p>
            <a:pPr marL="0" marR="0" lvl="0" indent="0" algn="l" rtl="0">
              <a:spcBef>
                <a:spcPts val="0"/>
              </a:spcBef>
              <a:spcAft>
                <a:spcPts val="0"/>
              </a:spcAft>
              <a:buClr>
                <a:schemeClr val="dk1"/>
              </a:buClr>
              <a:buSzPts val="1800"/>
              <a:buFont typeface="Arial"/>
              <a:buNone/>
            </a:pPr>
            <a:endParaRPr sz="1800" b="0" i="0" u="none" strike="noStrike" cap="none">
              <a:solidFill>
                <a:schemeClr val="dk1"/>
              </a:solidFill>
              <a:latin typeface="Roboto"/>
              <a:ea typeface="Roboto"/>
              <a:cs typeface="Roboto"/>
              <a:sym typeface="Roboto"/>
            </a:endParaRPr>
          </a:p>
        </p:txBody>
      </p:sp>
      <p:pic>
        <p:nvPicPr>
          <p:cNvPr id="11" name="Google Shape;11;p13"/>
          <p:cNvPicPr preferRelativeResize="0"/>
          <p:nvPr/>
        </p:nvPicPr>
        <p:blipFill rotWithShape="1">
          <a:blip r:embed="rId4">
            <a:alphaModFix/>
          </a:blip>
          <a:srcRect/>
          <a:stretch/>
        </p:blipFill>
        <p:spPr>
          <a:xfrm>
            <a:off x="10819071" y="150590"/>
            <a:ext cx="1232729" cy="1243643"/>
          </a:xfrm>
          <a:prstGeom prst="rect">
            <a:avLst/>
          </a:prstGeom>
          <a:noFill/>
          <a:ln>
            <a:noFill/>
          </a:ln>
        </p:spPr>
      </p:pic>
      <p:sp>
        <p:nvSpPr>
          <p:cNvPr id="12" name="Google Shape;12;p13"/>
          <p:cNvSpPr/>
          <p:nvPr/>
        </p:nvSpPr>
        <p:spPr>
          <a:xfrm>
            <a:off x="0" y="6299142"/>
            <a:ext cx="12192000" cy="408268"/>
          </a:xfrm>
          <a:prstGeom prst="rect">
            <a:avLst/>
          </a:prstGeom>
          <a:solidFill>
            <a:srgbClr val="0069B4"/>
          </a:solidFill>
          <a:ln>
            <a:noFill/>
          </a:ln>
        </p:spPr>
        <p:txBody>
          <a:bodyPr spcFirstLastPara="1" wrap="square" lIns="65000" tIns="65000" rIns="65000" bIns="65000" anchor="ctr" anchorCtr="0">
            <a:spAutoFit/>
          </a:bodyPr>
          <a:lstStyle/>
          <a:p>
            <a:pPr marL="0" marR="0" lvl="0" indent="0" algn="ctr" rtl="0">
              <a:spcBef>
                <a:spcPts val="0"/>
              </a:spcBef>
              <a:spcAft>
                <a:spcPts val="0"/>
              </a:spcAft>
              <a:buClr>
                <a:schemeClr val="dk1"/>
              </a:buClr>
              <a:buSzPts val="1800"/>
              <a:buFont typeface="Arial"/>
              <a:buNone/>
            </a:pPr>
            <a:endParaRPr sz="1800" b="1"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3838360202"/>
      </p:ext>
    </p:extLst>
  </p:cSld>
  <p:clrMap bg1="lt1" tx1="dk1" bg2="dk2" tx2="lt2" accent1="accent1" accent2="accent2" accent3="accent3" accent4="accent4" accent5="accent5" accent6="accent6" hlink="hlink" folHlink="folHlink"/>
  <p:sldLayoutIdLst>
    <p:sldLayoutId id="2147490887" r:id="rId1"/>
    <p:sldLayoutId id="214749088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undrr.org/"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
          <p:cNvSpPr/>
          <p:nvPr/>
        </p:nvSpPr>
        <p:spPr>
          <a:xfrm>
            <a:off x="5383530" y="1490028"/>
            <a:ext cx="5981360" cy="3754834"/>
          </a:xfrm>
          <a:prstGeom prst="rect">
            <a:avLst/>
          </a:prstGeom>
          <a:noFill/>
          <a:ln>
            <a:noFill/>
          </a:ln>
        </p:spPr>
        <p:txBody>
          <a:bodyPr spcFirstLastPara="1" wrap="square" lIns="91425" tIns="45700" rIns="91425" bIns="45700" anchor="t" anchorCtr="0">
            <a:spAutoFit/>
          </a:bodyPr>
          <a:lstStyle/>
          <a:p>
            <a:pPr algn="ctr">
              <a:spcAft>
                <a:spcPts val="1200"/>
              </a:spcAft>
            </a:pPr>
            <a:r>
              <a:rPr lang="en-ID" sz="2400" b="1" dirty="0">
                <a:solidFill>
                  <a:schemeClr val="lt1"/>
                </a:solidFill>
                <a:latin typeface="Arial"/>
                <a:cs typeface="Arial"/>
              </a:rPr>
              <a:t>Task Team Disaster Management and Preparedness</a:t>
            </a:r>
          </a:p>
          <a:p>
            <a:pPr algn="ctr">
              <a:spcAft>
                <a:spcPts val="1200"/>
              </a:spcAft>
            </a:pPr>
            <a:r>
              <a:rPr lang="en-ID" sz="2800" b="1" dirty="0">
                <a:solidFill>
                  <a:schemeClr val="lt1"/>
                </a:solidFill>
                <a:latin typeface="Arial"/>
                <a:cs typeface="Arial"/>
              </a:rPr>
              <a:t> </a:t>
            </a:r>
            <a:r>
              <a:rPr lang="en-ID" sz="3200" b="1" dirty="0">
                <a:solidFill>
                  <a:schemeClr val="lt1"/>
                </a:solidFill>
                <a:latin typeface="Arial"/>
                <a:cs typeface="Arial"/>
              </a:rPr>
              <a:t>Recommendations and Actions</a:t>
            </a:r>
          </a:p>
          <a:p>
            <a:pPr marL="0" marR="0" lvl="0" indent="0" algn="ctr" rtl="0">
              <a:spcBef>
                <a:spcPts val="0"/>
              </a:spcBef>
              <a:spcAft>
                <a:spcPts val="0"/>
              </a:spcAft>
              <a:buNone/>
            </a:pPr>
            <a:endParaRPr lang="en-US" sz="3200" b="1" dirty="0">
              <a:solidFill>
                <a:schemeClr val="lt1"/>
              </a:solidFill>
              <a:latin typeface="Arial"/>
              <a:ea typeface="Arial"/>
              <a:cs typeface="Arial"/>
              <a:sym typeface="Arial"/>
            </a:endParaRPr>
          </a:p>
          <a:p>
            <a:pPr marL="0" marR="0" lvl="0" indent="0" algn="ctr" rtl="0">
              <a:spcBef>
                <a:spcPts val="0"/>
              </a:spcBef>
              <a:spcAft>
                <a:spcPts val="0"/>
              </a:spcAft>
              <a:buNone/>
            </a:pPr>
            <a:endParaRPr lang="en-US" sz="2400" i="0" u="none" strike="noStrike" cap="none" dirty="0">
              <a:solidFill>
                <a:schemeClr val="lt1"/>
              </a:solidFill>
              <a:latin typeface="Arial"/>
              <a:ea typeface="Arial"/>
              <a:cs typeface="Arial"/>
              <a:sym typeface="Arial"/>
            </a:endParaRPr>
          </a:p>
          <a:p>
            <a:pPr algn="ctr">
              <a:spcAft>
                <a:spcPts val="600"/>
              </a:spcAft>
            </a:pPr>
            <a:r>
              <a:rPr lang="en-US" sz="2000" b="1" dirty="0">
                <a:solidFill>
                  <a:schemeClr val="bg1"/>
                </a:solidFill>
                <a:latin typeface="Arial" panose="020B0604020202020204" pitchFamily="34" charset="0"/>
                <a:cs typeface="Arial" panose="020B0604020202020204" pitchFamily="34" charset="0"/>
              </a:rPr>
              <a:t>Ashleigh Fromont</a:t>
            </a:r>
          </a:p>
          <a:p>
            <a:pPr algn="ctr">
              <a:spcAft>
                <a:spcPts val="600"/>
              </a:spcAft>
            </a:pPr>
            <a:r>
              <a:rPr lang="en-US" sz="2000" i="1" dirty="0">
                <a:solidFill>
                  <a:schemeClr val="bg1"/>
                </a:solidFill>
                <a:latin typeface="Arial" panose="020B0604020202020204" pitchFamily="34" charset="0"/>
                <a:cs typeface="Arial" panose="020B0604020202020204" pitchFamily="34" charset="0"/>
              </a:rPr>
              <a:t>Chair</a:t>
            </a:r>
          </a:p>
        </p:txBody>
      </p:sp>
    </p:spTree>
    <p:extLst>
      <p:ext uri="{BB962C8B-B14F-4D97-AF65-F5344CB8AC3E}">
        <p14:creationId xmlns:p14="http://schemas.microsoft.com/office/powerpoint/2010/main" val="2271053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DCFE1F9F-70D2-C413-F555-ED529E6C6B9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0088D42-ECA7-B40D-8EE2-EDA9B902FCEF}"/>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A4D7DCC1-F0F9-E665-4F8D-67C74893B6D1}"/>
              </a:ext>
            </a:extLst>
          </p:cNvPr>
          <p:cNvSpPr txBox="1">
            <a:spLocks/>
          </p:cNvSpPr>
          <p:nvPr/>
        </p:nvSpPr>
        <p:spPr>
          <a:xfrm>
            <a:off x="512323" y="1376603"/>
            <a:ext cx="10972800"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Ready Coalition</a:t>
            </a:r>
          </a:p>
          <a:p>
            <a:pPr fontAlgn="base"/>
            <a:r>
              <a:rPr lang="en-NZ" b="1" i="1" dirty="0">
                <a:solidFill>
                  <a:srgbClr val="0069B4"/>
                </a:solidFill>
              </a:rPr>
              <a:t>Recommendation to TOWS WG [TOWS TT DMP 2026 4]</a:t>
            </a:r>
            <a:r>
              <a:rPr lang="en-NZ" dirty="0">
                <a:solidFill>
                  <a:srgbClr val="0069B4"/>
                </a:solidFill>
              </a:rPr>
              <a:t> </a:t>
            </a:r>
          </a:p>
          <a:p>
            <a:pPr fontAlgn="base"/>
            <a:endParaRPr lang="en-NZ" b="1" dirty="0"/>
          </a:p>
          <a:p>
            <a:r>
              <a:rPr lang="en-US" sz="1600" b="1" dirty="0"/>
              <a:t>Recalls</a:t>
            </a:r>
            <a:r>
              <a:rPr lang="en-US" sz="1600" dirty="0"/>
              <a:t> that the Plan is intended to be a dynamic document to allow for updates, as reflected in the Coalition’s annual reports to the TOWS-WG, </a:t>
            </a:r>
          </a:p>
          <a:p>
            <a:endParaRPr lang="en-NZ" sz="1600" dirty="0"/>
          </a:p>
          <a:p>
            <a:r>
              <a:rPr lang="en-US" sz="1600" b="1" dirty="0"/>
              <a:t>Acknowledges</a:t>
            </a:r>
            <a:r>
              <a:rPr lang="en-US" sz="1600" dirty="0"/>
              <a:t> the reduced resource and capacity of the TSR secretariat has prevented it from extending invitations to the proposed Coalition Partners and 'Ambassadors' or similar namesake, and a Coalition Co-chair that together will serve as the catalyst and leadership for the TRRP and noting also that the UNESCO Expenditure Plan implies additional budgetary restrictions for IOC in the biennium 2026-2027.   </a:t>
            </a:r>
          </a:p>
          <a:p>
            <a:endParaRPr lang="en-NZ" sz="1600" dirty="0"/>
          </a:p>
          <a:p>
            <a:r>
              <a:rPr lang="en-US" sz="1600" b="1" dirty="0"/>
              <a:t>Recommends </a:t>
            </a:r>
            <a:r>
              <a:rPr lang="en-US" sz="1600" dirty="0"/>
              <a:t>the relaxation of the Plan’s timelines of actions and activities concerning Objective 2: Increase funding resources for implementation of TRRP, and Objective 4: Organize an effective Tsunami Ready Coalition, until such time that the full Coalition can be constituted </a:t>
            </a:r>
          </a:p>
          <a:p>
            <a:endParaRPr lang="en-NZ" sz="1600" dirty="0"/>
          </a:p>
          <a:p>
            <a:r>
              <a:rPr lang="en-US" sz="1600" b="1" dirty="0"/>
              <a:t>Requests</a:t>
            </a:r>
            <a:r>
              <a:rPr lang="en-US" sz="1600" dirty="0"/>
              <a:t> the IOC Executive Secretary to urgently seek extra budgetary resources to resume progress of the TRC Coalition Implementation Plan.</a:t>
            </a:r>
            <a:endParaRPr lang="en-NZ" sz="1600" dirty="0"/>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089618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5D1C7548-66E3-6DA3-DEA9-CC86EFABF05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11F663F-59EC-C3BE-F652-F6A4B0B1AC97}"/>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8378E49D-0A29-EC48-9059-36BC01DA4454}"/>
              </a:ext>
            </a:extLst>
          </p:cNvPr>
          <p:cNvSpPr txBox="1">
            <a:spLocks/>
          </p:cNvSpPr>
          <p:nvPr/>
        </p:nvSpPr>
        <p:spPr>
          <a:xfrm>
            <a:off x="436634" y="1399534"/>
            <a:ext cx="11318364" cy="5287705"/>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Complex Tsunami Ready Recognition</a:t>
            </a:r>
          </a:p>
          <a:p>
            <a:pPr marL="285750" indent="-285750" algn="just">
              <a:lnSpc>
                <a:spcPct val="107000"/>
              </a:lnSpc>
              <a:spcAft>
                <a:spcPts val="800"/>
              </a:spcAft>
              <a:buFont typeface="Arial" panose="020B0604020202020204" pitchFamily="34" charset="0"/>
              <a:buChar char="•"/>
            </a:pPr>
            <a:r>
              <a:rPr lang="en-US" sz="1600" kern="0" dirty="0">
                <a:latin typeface="Arial" panose="020B0604020202020204" pitchFamily="34" charset="0"/>
                <a:ea typeface="Arial" panose="020B0604020202020204" pitchFamily="34" charset="0"/>
              </a:rPr>
              <a:t>The TT discussed the increasingly common issue of the adaptation of the TRRP to accommodate </a:t>
            </a:r>
            <a:r>
              <a:rPr lang="en-US" sz="1600" b="1" kern="0" dirty="0">
                <a:latin typeface="Arial" panose="020B0604020202020204" pitchFamily="34" charset="0"/>
                <a:ea typeface="Arial" panose="020B0604020202020204" pitchFamily="34" charset="0"/>
              </a:rPr>
              <a:t>complex national contexts</a:t>
            </a:r>
            <a:r>
              <a:rPr lang="en-US" sz="1600" kern="0" dirty="0">
                <a:latin typeface="Arial" panose="020B0604020202020204" pitchFamily="34" charset="0"/>
                <a:ea typeface="Arial" panose="020B0604020202020204" pitchFamily="34" charset="0"/>
              </a:rPr>
              <a:t>, characterized by </a:t>
            </a:r>
            <a:r>
              <a:rPr lang="en-US" sz="1600" b="1" kern="0" dirty="0">
                <a:latin typeface="Arial" panose="020B0604020202020204" pitchFamily="34" charset="0"/>
                <a:ea typeface="Arial" panose="020B0604020202020204" pitchFamily="34" charset="0"/>
              </a:rPr>
              <a:t>highly centralized governance </a:t>
            </a:r>
            <a:r>
              <a:rPr lang="en-US" sz="1600" kern="0" dirty="0">
                <a:latin typeface="Arial" panose="020B0604020202020204" pitchFamily="34" charset="0"/>
                <a:ea typeface="Arial" panose="020B0604020202020204" pitchFamily="34" charset="0"/>
              </a:rPr>
              <a:t>structures, and growing requests </a:t>
            </a:r>
            <a:r>
              <a:rPr lang="en-US" sz="1600" b="1" kern="0" dirty="0">
                <a:latin typeface="Arial" panose="020B0604020202020204" pitchFamily="34" charset="0"/>
                <a:ea typeface="Arial" panose="020B0604020202020204" pitchFamily="34" charset="0"/>
              </a:rPr>
              <a:t>for recognition from non-traditional ‘communities’</a:t>
            </a:r>
            <a:r>
              <a:rPr lang="en-US" sz="1600" kern="0" dirty="0">
                <a:latin typeface="Arial" panose="020B0604020202020204" pitchFamily="34" charset="0"/>
                <a:ea typeface="Arial" panose="020B0604020202020204" pitchFamily="34" charset="0"/>
              </a:rPr>
              <a:t>. </a:t>
            </a:r>
          </a:p>
          <a:p>
            <a:pPr marL="285750" indent="-285750" algn="just">
              <a:lnSpc>
                <a:spcPct val="107000"/>
              </a:lnSpc>
              <a:spcAft>
                <a:spcPts val="800"/>
              </a:spcAft>
              <a:buFont typeface="Arial" panose="020B0604020202020204" pitchFamily="34" charset="0"/>
              <a:buChar char="•"/>
            </a:pPr>
            <a:r>
              <a:rPr lang="en-US" sz="1600" kern="0" dirty="0">
                <a:latin typeface="Arial" panose="020B0604020202020204" pitchFamily="34" charset="0"/>
                <a:ea typeface="Arial" panose="020B0604020202020204" pitchFamily="34" charset="0"/>
              </a:rPr>
              <a:t>This followed a request for guidance from the TT DMP from ICG/NEAMTWS.</a:t>
            </a:r>
          </a:p>
          <a:p>
            <a:pPr marL="285750" indent="-285750" algn="just">
              <a:lnSpc>
                <a:spcPct val="107000"/>
              </a:lnSpc>
              <a:spcAft>
                <a:spcPts val="800"/>
              </a:spcAft>
              <a:buFont typeface="Arial" panose="020B0604020202020204" pitchFamily="34" charset="0"/>
              <a:buChar char="•"/>
            </a:pPr>
            <a:r>
              <a:rPr lang="en-US" sz="1600" kern="0" dirty="0">
                <a:latin typeface="Arial" panose="020B0604020202020204" pitchFamily="34" charset="0"/>
                <a:ea typeface="Arial" panose="020B0604020202020204" pitchFamily="34" charset="0"/>
              </a:rPr>
              <a:t>It was emphasized that the community-based spirit and integrity is essential to tsunami resilience and early warning effectiveness. </a:t>
            </a:r>
            <a:r>
              <a:rPr lang="en-NZ" sz="1600" kern="0" dirty="0">
                <a:latin typeface="Arial" panose="020B0604020202020204" pitchFamily="34" charset="0"/>
                <a:ea typeface="Arial" panose="020B0604020202020204" pitchFamily="34" charset="0"/>
              </a:rPr>
              <a:t>Participants agreed that community focus of TRRP should be preserved, but that in M &amp; G 74 clearer language, better definitions, and supplementary mechanisms, such as annexes for critical infrastructures could enhance accessibility and relevance. </a:t>
            </a:r>
            <a:endParaRPr lang="en-US" sz="1600" kern="0" dirty="0">
              <a:latin typeface="Arial" panose="020B0604020202020204" pitchFamily="34" charset="0"/>
              <a:ea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n-US" sz="1600" kern="0" dirty="0">
                <a:latin typeface="Arial" panose="020B0604020202020204" pitchFamily="34" charset="0"/>
                <a:ea typeface="Arial" panose="020B0604020202020204" pitchFamily="34" charset="0"/>
              </a:rPr>
              <a:t>Most agreed that M&amp;G 74 should undergo revision, and broad support for forming an inter-ICG sub-task team to further discuss &amp; study recommendations. </a:t>
            </a:r>
          </a:p>
          <a:p>
            <a:pPr marL="285750" indent="-285750" algn="just">
              <a:lnSpc>
                <a:spcPct val="107000"/>
              </a:lnSpc>
              <a:spcAft>
                <a:spcPts val="800"/>
              </a:spcAft>
              <a:buFont typeface="Arial" panose="020B0604020202020204" pitchFamily="34" charset="0"/>
              <a:buChar char="•"/>
            </a:pPr>
            <a:r>
              <a:rPr lang="en-NZ" sz="1600" kern="0" dirty="0">
                <a:latin typeface="Arial" panose="020B0604020202020204" pitchFamily="34" charset="0"/>
                <a:ea typeface="Arial" panose="020B0604020202020204" pitchFamily="34" charset="0"/>
              </a:rPr>
              <a:t>Ultimately, the discussion reflected a shared recognition that the TRP is entering a more complex global phase while expanding, and concluded that while the existing model remains fundamentally sound, target adjustment-guided by a coordinated inter-ICG effort will be essential to ensure that the programme continues to scale, remain inclusive, and enhance global tsunami resilience without compromising its core identity. </a:t>
            </a:r>
            <a:endParaRPr lang="en-US" sz="1600" kern="0" dirty="0">
              <a:latin typeface="Arial" panose="020B0604020202020204" pitchFamily="34" charset="0"/>
              <a:ea typeface="Arial" panose="020B0604020202020204" pitchFamily="34" charset="0"/>
            </a:endParaRPr>
          </a:p>
          <a:p>
            <a:pPr lvl="1" algn="just">
              <a:lnSpc>
                <a:spcPct val="107000"/>
              </a:lnSpc>
              <a:spcAft>
                <a:spcPts val="800"/>
              </a:spcAft>
            </a:pPr>
            <a:endParaRPr lang="en-US" sz="1600"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374831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F7357233-2467-B7FC-7C11-D8798E1634A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031577F-D48E-4ADB-8E0D-B28AB92ECA80}"/>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DA8C9E32-4B21-BB08-0E0F-0C5830F0C26B}"/>
              </a:ext>
            </a:extLst>
          </p:cNvPr>
          <p:cNvSpPr txBox="1">
            <a:spLocks/>
          </p:cNvSpPr>
          <p:nvPr/>
        </p:nvSpPr>
        <p:spPr>
          <a:xfrm>
            <a:off x="436634" y="1155941"/>
            <a:ext cx="11318732" cy="5332994"/>
          </a:xfrm>
          <a:prstGeom prst="rect">
            <a:avLst/>
          </a:prstGeom>
          <a:solidFill>
            <a:schemeClr val="bg1"/>
          </a:solidFill>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Complex Tsunami Ready Recognition</a:t>
            </a:r>
          </a:p>
          <a:p>
            <a:pPr fontAlgn="base"/>
            <a:r>
              <a:rPr lang="en-NZ" b="1" i="1" dirty="0">
                <a:solidFill>
                  <a:srgbClr val="0069B4"/>
                </a:solidFill>
              </a:rPr>
              <a:t>Recommendation to TOWS WG [TOWS TT DMP 2026 5]</a:t>
            </a:r>
            <a:r>
              <a:rPr lang="en-NZ" dirty="0">
                <a:solidFill>
                  <a:srgbClr val="0069B4"/>
                </a:solidFill>
              </a:rPr>
              <a:t> </a:t>
            </a:r>
            <a:endParaRPr lang="en-NZ" sz="1600" b="1" dirty="0"/>
          </a:p>
          <a:p>
            <a:r>
              <a:rPr lang="en-US" sz="1600" b="1" dirty="0"/>
              <a:t>Acknowledges</a:t>
            </a:r>
            <a:r>
              <a:rPr lang="en-US" sz="1600" dirty="0"/>
              <a:t> the recommendation of the ICG/NEAMTWS -XX Session to TOWS Task Team on Disaster Management and Preparedness (TT-DMP) to provide guidance on how to address Tsunami Ready applications submitted for situations including: </a:t>
            </a:r>
            <a:r>
              <a:rPr lang="en-US" sz="1600" dirty="0" err="1"/>
              <a:t>i</a:t>
            </a:r>
            <a:r>
              <a:rPr lang="en-US" sz="1600" dirty="0"/>
              <a:t>) the entire national coastline  and ii) unique emergency management policies or strategies that are not covered by the UNESCO/IOC (2022) Standard Guidelines for the Tsunami Ready Recognition </a:t>
            </a:r>
            <a:r>
              <a:rPr lang="en-US" sz="1600" dirty="0" err="1"/>
              <a:t>Programme</a:t>
            </a:r>
            <a:r>
              <a:rPr lang="en-US" sz="1600" dirty="0"/>
              <a:t>, IOC Manuals and Guides No. 74.   </a:t>
            </a:r>
          </a:p>
          <a:p>
            <a:endParaRPr lang="en-NZ" sz="1600" dirty="0"/>
          </a:p>
          <a:p>
            <a:r>
              <a:rPr lang="en-US" sz="1600" b="1" dirty="0"/>
              <a:t>Notes</a:t>
            </a:r>
            <a:r>
              <a:rPr lang="en-US" sz="1600" dirty="0"/>
              <a:t> the supporting discussions, which underscored that governance arrangements and architectures, institutional risk perceptions and scale challenges at which recognition is sought all significantly shape policy feasibility and effective implementation. </a:t>
            </a:r>
          </a:p>
          <a:p>
            <a:endParaRPr lang="en-NZ" sz="1600" dirty="0"/>
          </a:p>
          <a:p>
            <a:r>
              <a:rPr lang="en-US" sz="1600" b="1" dirty="0"/>
              <a:t>Recognizes</a:t>
            </a:r>
            <a:r>
              <a:rPr lang="en-US" sz="1600" dirty="0"/>
              <a:t> the importance of continuing dialogues to ensure that tsunami Ready Recognition and similar initiatives are aligned with real-world governance contexts and operational realities, and that such initiatives promote the principles of scalability, adaptability, equity, and inclusivity to support the advancement of tsunami resilience efforts towards the ODTP 2030 goal. </a:t>
            </a:r>
          </a:p>
          <a:p>
            <a:endParaRPr lang="en-NZ" sz="1600" dirty="0"/>
          </a:p>
          <a:p>
            <a:r>
              <a:rPr lang="en-US" sz="1600" b="1" dirty="0"/>
              <a:t>Recommend</a:t>
            </a:r>
            <a:r>
              <a:rPr lang="en-US" sz="1600" dirty="0"/>
              <a:t>s the establishment of an inter‑ICG TT DMP sub‑TT to explore solutions for situations characterized by TR applications for the entire national coastline; and unique emergency management policies or strategies that are not covered by the UNESCO/IOC (2022) Standard Guidelines for the Tsunami Ready Recognition </a:t>
            </a:r>
            <a:r>
              <a:rPr lang="en-US" sz="1600" dirty="0" err="1"/>
              <a:t>Programme</a:t>
            </a:r>
            <a:r>
              <a:rPr lang="en-US" sz="1600" dirty="0"/>
              <a:t>, IOC Manuals and Guides No. 74.</a:t>
            </a:r>
            <a:endParaRPr lang="en-NZ" sz="1600" dirty="0"/>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5888486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27D7FFCC-201B-924C-6F47-2759F5679B3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93ABD2-1BF3-5551-6C84-F5AEF6538992}"/>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44315A6B-1F49-063F-BC1D-C393A857B18F}"/>
              </a:ext>
            </a:extLst>
          </p:cNvPr>
          <p:cNvSpPr txBox="1">
            <a:spLocks/>
          </p:cNvSpPr>
          <p:nvPr/>
        </p:nvSpPr>
        <p:spPr>
          <a:xfrm>
            <a:off x="436634" y="1321519"/>
            <a:ext cx="10972800"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Resilience Inclusivity</a:t>
            </a:r>
          </a:p>
          <a:p>
            <a:pPr marL="285750" indent="-285750" algn="just">
              <a:lnSpc>
                <a:spcPct val="107000"/>
              </a:lnSpc>
              <a:spcAft>
                <a:spcPts val="800"/>
              </a:spcAft>
              <a:buFont typeface="Arial" panose="020B0604020202020204" pitchFamily="34" charset="0"/>
              <a:buChar char="•"/>
            </a:pPr>
            <a:r>
              <a:rPr lang="en-US" sz="1800" kern="0" dirty="0">
                <a:latin typeface="Arial" panose="020B0604020202020204" pitchFamily="34" charset="0"/>
                <a:ea typeface="Arial" panose="020B0604020202020204" pitchFamily="34" charset="0"/>
              </a:rPr>
              <a:t>An estimated 1.3 billion people globally – 16% of the population – are persons with disabilities. These remain among the most vulnerable groups in tsunami and other disasters, particularly in relation to challenges in accessibility, mobility &amp; communication. </a:t>
            </a:r>
          </a:p>
          <a:p>
            <a:pPr marL="285750" indent="-285750" algn="just">
              <a:lnSpc>
                <a:spcPct val="107000"/>
              </a:lnSpc>
              <a:spcAft>
                <a:spcPts val="800"/>
              </a:spcAft>
              <a:buFont typeface="Arial" panose="020B0604020202020204" pitchFamily="34" charset="0"/>
              <a:buChar char="•"/>
            </a:pPr>
            <a:endParaRPr lang="en-US" sz="1800" kern="0" dirty="0">
              <a:latin typeface="Arial" panose="020B0604020202020204" pitchFamily="34" charset="0"/>
              <a:ea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en-US" sz="1800" kern="0" dirty="0">
                <a:latin typeface="Arial" panose="020B0604020202020204" pitchFamily="34" charset="0"/>
                <a:ea typeface="Arial" panose="020B0604020202020204" pitchFamily="34" charset="0"/>
              </a:rPr>
              <a:t>TT DMP heard of initiatives in the Indian Ocean and Caribbean with respect to the development of SOPs and resources – for disabled persons in schools, and for the vision impaired, and discussed the benefits of these approaches, and their availability as global examples.</a:t>
            </a: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4270780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4DD6AF53-AAF4-6793-D749-F1E3260856E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8F99D88-D080-549F-7A4A-B2F49C9299FD}"/>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F9DD5017-EB5F-A49D-9125-7531117F35AB}"/>
              </a:ext>
            </a:extLst>
          </p:cNvPr>
          <p:cNvSpPr txBox="1">
            <a:spLocks/>
          </p:cNvSpPr>
          <p:nvPr/>
        </p:nvSpPr>
        <p:spPr>
          <a:xfrm>
            <a:off x="512323" y="1376603"/>
            <a:ext cx="10972800"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Resilience Inclusivity</a:t>
            </a:r>
          </a:p>
          <a:p>
            <a:pPr fontAlgn="base"/>
            <a:r>
              <a:rPr lang="en-NZ" b="1" i="1" dirty="0">
                <a:solidFill>
                  <a:srgbClr val="0069B4"/>
                </a:solidFill>
              </a:rPr>
              <a:t>Recommendation to TOWS WG [TOWS TT DMP 2026 6]</a:t>
            </a:r>
            <a:r>
              <a:rPr lang="en-NZ" dirty="0">
                <a:solidFill>
                  <a:srgbClr val="0069B4"/>
                </a:solidFill>
              </a:rPr>
              <a:t> </a:t>
            </a:r>
          </a:p>
          <a:p>
            <a:pPr fontAlgn="base"/>
            <a:endParaRPr lang="en-NZ" b="1" dirty="0"/>
          </a:p>
          <a:p>
            <a:r>
              <a:rPr lang="en-US" sz="1600" b="1" dirty="0"/>
              <a:t>Appreciates</a:t>
            </a:r>
            <a:r>
              <a:rPr lang="en-US" sz="1600" dirty="0"/>
              <a:t> the development and availability of inclusive, end‑to‑end audio‑visual, sign language, and text‑based standard operating procedures (SOPs) for schools in Indonesia, currently accessible in both Indonesian and English, to support inclusive tsunami preparedness and communication for persons with disabilities.</a:t>
            </a:r>
          </a:p>
          <a:p>
            <a:endParaRPr lang="en-NZ" sz="1600" dirty="0"/>
          </a:p>
          <a:p>
            <a:r>
              <a:rPr lang="en-US" sz="1600" b="1" dirty="0"/>
              <a:t>Further notes</a:t>
            </a:r>
            <a:r>
              <a:rPr lang="en-US" sz="1600" dirty="0"/>
              <a:t> that the Inclusive SOP has been completed and is ready to be published in both English and Bahasa Indonesia. </a:t>
            </a:r>
          </a:p>
          <a:p>
            <a:endParaRPr lang="en-US" sz="1600" dirty="0"/>
          </a:p>
          <a:p>
            <a:r>
              <a:rPr lang="en-US" sz="1600" b="1" dirty="0"/>
              <a:t>Looks forward</a:t>
            </a:r>
            <a:r>
              <a:rPr lang="en-US" sz="1600" dirty="0"/>
              <a:t> to the endorsement of the Inclusive SOP document by the ICG/IOTWMSXV in November 2026.</a:t>
            </a:r>
          </a:p>
          <a:p>
            <a:endParaRPr lang="en-NZ" sz="1600" dirty="0"/>
          </a:p>
          <a:p>
            <a:r>
              <a:rPr lang="en-US" sz="1600" b="1" dirty="0"/>
              <a:t>Appreciates </a:t>
            </a:r>
            <a:r>
              <a:rPr lang="en-US" sz="1600" dirty="0"/>
              <a:t>the contributions of the ITIC Caribbean Office in supporting vision-impaired tsunami disaster risk reduction in the Caribbean with the development and availability of materials in Braille and other media.</a:t>
            </a:r>
          </a:p>
          <a:p>
            <a:r>
              <a:rPr lang="en-US" sz="1600" dirty="0"/>
              <a:t> </a:t>
            </a:r>
            <a:endParaRPr lang="en-NZ" sz="1600" dirty="0"/>
          </a:p>
          <a:p>
            <a:r>
              <a:rPr lang="en-US" sz="1600" b="1" dirty="0"/>
              <a:t>Requests </a:t>
            </a:r>
            <a:r>
              <a:rPr lang="en-US" sz="1600" dirty="0"/>
              <a:t>the sharing of these materials to other ICGs, and to relevant stakeholders, for contributions toward the development of a global guideline under the guidance of the TOWS TT-DMP</a:t>
            </a:r>
            <a:endParaRPr lang="en-NZ" sz="1600" dirty="0"/>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129218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74E95026-8B2A-DEA9-DB61-DC1C879FE3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9482FC5-CE56-4E15-B9A8-A9E90752CF1A}"/>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1EF3A352-68B6-FB55-571F-84FF2A8DECE4}"/>
              </a:ext>
            </a:extLst>
          </p:cNvPr>
          <p:cNvSpPr txBox="1">
            <a:spLocks/>
          </p:cNvSpPr>
          <p:nvPr/>
        </p:nvSpPr>
        <p:spPr>
          <a:xfrm>
            <a:off x="436633" y="1310502"/>
            <a:ext cx="11340397" cy="473236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World Tsunami Awareness Day</a:t>
            </a:r>
          </a:p>
          <a:p>
            <a:pPr fontAlgn="base"/>
            <a:endParaRPr lang="en-NZ" b="1" i="1" dirty="0">
              <a:solidFill>
                <a:srgbClr val="0069B4"/>
              </a:solidFill>
            </a:endParaRPr>
          </a:p>
          <a:p>
            <a:pPr marL="285750" indent="-285750" fontAlgn="base">
              <a:buFont typeface="Arial" panose="020B0604020202020204" pitchFamily="34" charset="0"/>
              <a:buChar char="•"/>
            </a:pPr>
            <a:r>
              <a:rPr lang="en-NZ" sz="1600" dirty="0">
                <a:solidFill>
                  <a:schemeClr val="tx1"/>
                </a:solidFill>
              </a:rPr>
              <a:t>Noting the UNDRR WTAD Report Back (agenda item 2.2.1) </a:t>
            </a:r>
          </a:p>
          <a:p>
            <a:pPr marL="285750" indent="-285750" fontAlgn="base">
              <a:buFont typeface="Arial" panose="020B0604020202020204" pitchFamily="34" charset="0"/>
              <a:buChar char="•"/>
            </a:pPr>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TT DMP appreciated UNDRR’s efforts in advancing WTAD 2025 through many mechanisms to strengthen tsunami risk awareness and readiness. </a:t>
            </a:r>
          </a:p>
          <a:p>
            <a:pPr marL="285750" indent="-285750" fontAlgn="base">
              <a:buFont typeface="Arial" panose="020B0604020202020204" pitchFamily="34" charset="0"/>
              <a:buChar char="•"/>
            </a:pPr>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Also further noted the engagement with governments and communities world wise was complemented by a global media campaign and educational tools.</a:t>
            </a:r>
          </a:p>
          <a:p>
            <a:pPr marL="285750" indent="-285750" fontAlgn="base">
              <a:buFont typeface="Arial" panose="020B0604020202020204" pitchFamily="34" charset="0"/>
              <a:buChar char="•"/>
            </a:pPr>
            <a:endParaRPr lang="en-NZ" sz="1800" dirty="0">
              <a:solidFill>
                <a:schemeClr val="tx1"/>
              </a:solidFill>
            </a:endParaRPr>
          </a:p>
          <a:p>
            <a:pPr marL="285750" indent="-285750" fontAlgn="base">
              <a:buFont typeface="Arial" panose="020B0604020202020204" pitchFamily="34" charset="0"/>
              <a:buChar char="•"/>
            </a:pPr>
            <a:r>
              <a:rPr lang="en-NZ" sz="1600" dirty="0">
                <a:solidFill>
                  <a:schemeClr val="tx1"/>
                </a:solidFill>
              </a:rPr>
              <a:t>Interest from the TT DMP to be made aware of the forward looking theme for 2026 to begin early planning &amp; integration for maximum synergies between WTAD and other tsunami resilience &amp; preparedness initiatives. </a:t>
            </a:r>
          </a:p>
          <a:p>
            <a:pPr fontAlgn="base"/>
            <a:endParaRPr lang="en-NZ" b="1" i="1" dirty="0">
              <a:solidFill>
                <a:srgbClr val="0069B4"/>
              </a:solidFill>
            </a:endParaRPr>
          </a:p>
          <a:p>
            <a:pPr fontAlgn="base"/>
            <a:endParaRPr lang="en-NZ" b="1" i="1" dirty="0">
              <a:solidFill>
                <a:srgbClr val="0069B4"/>
              </a:solidFill>
            </a:endParaRPr>
          </a:p>
          <a:p>
            <a:pPr fontAlgn="base"/>
            <a:endParaRPr lang="en-NZ" b="1" i="1" dirty="0">
              <a:solidFill>
                <a:srgbClr val="0069B4"/>
              </a:solidFill>
            </a:endParaRPr>
          </a:p>
          <a:p>
            <a:pPr fontAlgn="base"/>
            <a:r>
              <a:rPr lang="en-NZ" b="1" i="1" dirty="0">
                <a:solidFill>
                  <a:srgbClr val="0069B4"/>
                </a:solidFill>
              </a:rPr>
              <a:t>Recommendation to TOWS WG [TOWS TT DMP 2026 7]</a:t>
            </a:r>
            <a:r>
              <a:rPr lang="en-NZ" dirty="0">
                <a:solidFill>
                  <a:srgbClr val="0069B4"/>
                </a:solidFill>
              </a:rPr>
              <a:t> </a:t>
            </a:r>
          </a:p>
          <a:p>
            <a:pPr fontAlgn="base"/>
            <a:endParaRPr lang="en-NZ" dirty="0"/>
          </a:p>
          <a:p>
            <a:r>
              <a:rPr lang="en-US" sz="1600" b="1" dirty="0"/>
              <a:t>Encourages </a:t>
            </a:r>
            <a:r>
              <a:rPr lang="en-US" sz="1600" dirty="0"/>
              <a:t>the UNDRR to make available a timely forward‑looking WTAD theme and strategy to facilitate its integration into tsunami-related activities. </a:t>
            </a:r>
            <a:endParaRPr lang="en-NZ" sz="1600" dirty="0"/>
          </a:p>
          <a:p>
            <a:pPr fontAlgn="base"/>
            <a:r>
              <a:rPr lang="en-NZ" dirty="0"/>
              <a:t> </a:t>
            </a: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a:p>
            <a:pPr algn="just">
              <a:lnSpc>
                <a:spcPct val="107000"/>
              </a:lnSpc>
              <a:spcAft>
                <a:spcPts val="800"/>
              </a:spcAft>
            </a:pPr>
            <a:endParaRPr lang="en-US" sz="18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835133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678C05CD-C0DF-FFDD-EEF0-45AFDA3DA28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382BA3F-6A6F-C8CC-26A6-7EFDD9CCFAC6}"/>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Joint TWO / DMP Recommendations to TOWS-WG</a:t>
            </a:r>
          </a:p>
        </p:txBody>
      </p:sp>
      <p:sp>
        <p:nvSpPr>
          <p:cNvPr id="4" name="Content Placeholder 1">
            <a:extLst>
              <a:ext uri="{FF2B5EF4-FFF2-40B4-BE49-F238E27FC236}">
                <a16:creationId xmlns:a16="http://schemas.microsoft.com/office/drawing/2014/main" id="{FB2E2BEB-00CF-BA8B-E9B8-20468255D911}"/>
              </a:ext>
            </a:extLst>
          </p:cNvPr>
          <p:cNvSpPr txBox="1">
            <a:spLocks/>
          </p:cNvSpPr>
          <p:nvPr/>
        </p:nvSpPr>
        <p:spPr>
          <a:xfrm>
            <a:off x="535345" y="1501550"/>
            <a:ext cx="11121309"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NZ" sz="1800" b="1" kern="0" dirty="0">
                <a:latin typeface="Arial" panose="020B0604020202020204" pitchFamily="34" charset="0"/>
                <a:ea typeface="Arial" panose="020B0604020202020204" pitchFamily="34" charset="0"/>
              </a:rPr>
              <a:t>Wave Exercises</a:t>
            </a:r>
          </a:p>
          <a:p>
            <a:pPr marL="285750" indent="-285750" algn="just">
              <a:lnSpc>
                <a:spcPct val="107000"/>
              </a:lnSpc>
              <a:spcAft>
                <a:spcPts val="800"/>
              </a:spcAft>
              <a:buFont typeface="Arial" panose="020B0604020202020204" pitchFamily="34" charset="0"/>
              <a:buChar char="•"/>
            </a:pPr>
            <a:r>
              <a:rPr lang="en-NZ" sz="1800" kern="0" dirty="0">
                <a:latin typeface="Arial" panose="020B0604020202020204" pitchFamily="34" charset="0"/>
              </a:rPr>
              <a:t>Each ICG monitors &amp; reports on the effectiveness of Wave Exercises differently, and the matter of consistent reporting across ICGs is yet to be progressed. </a:t>
            </a:r>
          </a:p>
          <a:p>
            <a:pPr marL="285750" indent="-285750" algn="just">
              <a:lnSpc>
                <a:spcPct val="107000"/>
              </a:lnSpc>
              <a:spcAft>
                <a:spcPts val="800"/>
              </a:spcAft>
              <a:buFont typeface="Arial" panose="020B0604020202020204" pitchFamily="34" charset="0"/>
              <a:buChar char="•"/>
            </a:pPr>
            <a:r>
              <a:rPr lang="en-NZ" sz="1800" kern="0" dirty="0">
                <a:latin typeface="Arial" panose="020B0604020202020204" pitchFamily="34" charset="0"/>
              </a:rPr>
              <a:t>To action this, the Teams agreed for TTDMP ICG reps to work with the Chairs of respective ICG Wave Exercise Task Teams and TICs to advance this discussion, and jointly develop a proposed harmonised reporting approach for consideration at the next Session. </a:t>
            </a:r>
          </a:p>
          <a:p>
            <a:pPr marL="285750" indent="-285750" algn="just">
              <a:lnSpc>
                <a:spcPct val="107000"/>
              </a:lnSpc>
              <a:spcAft>
                <a:spcPts val="800"/>
              </a:spcAft>
              <a:buFont typeface="Arial" panose="020B0604020202020204" pitchFamily="34" charset="0"/>
              <a:buChar char="•"/>
            </a:pPr>
            <a:r>
              <a:rPr lang="en-NZ" sz="1800" kern="0" dirty="0">
                <a:latin typeface="Arial" panose="020B0604020202020204" pitchFamily="34" charset="0"/>
              </a:rPr>
              <a:t>The Teams also acknowledge the experience of NEAM with regard to the impact of regional circumstances on exercises, and the importance of public &amp; media awareness with respect to conducting effective exercises. </a:t>
            </a:r>
            <a:endParaRPr lang="en-NZ" sz="1600" dirty="0"/>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endParaRPr lang="en-NZ" b="1" i="1" dirty="0">
              <a:solidFill>
                <a:srgbClr val="0069B4"/>
              </a:solidFill>
            </a:endParaRPr>
          </a:p>
          <a:p>
            <a:pPr marL="285750" indent="-285750" fontAlgn="base">
              <a:buFont typeface="Arial" panose="020B0604020202020204" pitchFamily="34" charset="0"/>
              <a:buChar char="•"/>
            </a:pPr>
            <a:r>
              <a:rPr lang="en-NZ" dirty="0"/>
              <a:t> </a:t>
            </a:r>
          </a:p>
        </p:txBody>
      </p:sp>
    </p:spTree>
    <p:extLst>
      <p:ext uri="{BB962C8B-B14F-4D97-AF65-F5344CB8AC3E}">
        <p14:creationId xmlns:p14="http://schemas.microsoft.com/office/powerpoint/2010/main" val="2916847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7F867803-9C74-0F10-A7E2-0CB67D230F4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075623-909D-8543-193C-6D9F7584E131}"/>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Joint TWO / DMP Recommendations to TOWS-WG</a:t>
            </a:r>
          </a:p>
        </p:txBody>
      </p:sp>
      <p:sp>
        <p:nvSpPr>
          <p:cNvPr id="4" name="Content Placeholder 1">
            <a:extLst>
              <a:ext uri="{FF2B5EF4-FFF2-40B4-BE49-F238E27FC236}">
                <a16:creationId xmlns:a16="http://schemas.microsoft.com/office/drawing/2014/main" id="{BDD25186-13AA-6BBD-DEA2-08F74614533F}"/>
              </a:ext>
            </a:extLst>
          </p:cNvPr>
          <p:cNvSpPr txBox="1">
            <a:spLocks/>
          </p:cNvSpPr>
          <p:nvPr/>
        </p:nvSpPr>
        <p:spPr>
          <a:xfrm>
            <a:off x="512322" y="1234281"/>
            <a:ext cx="11507079"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NZ" sz="1800" b="1" kern="0" dirty="0">
                <a:latin typeface="Arial" panose="020B0604020202020204" pitchFamily="34" charset="0"/>
                <a:ea typeface="Arial" panose="020B0604020202020204" pitchFamily="34" charset="0"/>
              </a:rPr>
              <a:t>Wave Exercises</a:t>
            </a:r>
            <a:endParaRPr lang="en-NZ" sz="1600" b="1" i="1" dirty="0"/>
          </a:p>
          <a:p>
            <a:pPr fontAlgn="base"/>
            <a:r>
              <a:rPr lang="en-NZ" b="1" i="1" dirty="0">
                <a:solidFill>
                  <a:srgbClr val="0069B4"/>
                </a:solidFill>
              </a:rPr>
              <a:t>Recommendation to TOWS WG [Joint TT 2026 1]</a:t>
            </a:r>
            <a:r>
              <a:rPr lang="en-NZ" dirty="0">
                <a:solidFill>
                  <a:srgbClr val="0069B4"/>
                </a:solidFill>
              </a:rPr>
              <a:t> </a:t>
            </a:r>
          </a:p>
          <a:p>
            <a:pPr fontAlgn="base"/>
            <a:endParaRPr lang="en-NZ" dirty="0"/>
          </a:p>
          <a:p>
            <a:pPr lvl="0"/>
            <a:r>
              <a:rPr lang="en-US" sz="1600" b="1" dirty="0"/>
              <a:t>Noting</a:t>
            </a:r>
            <a:r>
              <a:rPr lang="en-US" sz="1600" dirty="0"/>
              <a:t> the importance of exercises in maintaining tsunami readiness at all levels and sustaining awareness, especially given the infrequency of tsunamis,</a:t>
            </a:r>
            <a:endParaRPr lang="en-NZ" sz="1600" dirty="0"/>
          </a:p>
          <a:p>
            <a:endParaRPr lang="en-US" sz="1600" dirty="0"/>
          </a:p>
          <a:p>
            <a:r>
              <a:rPr lang="en-US" sz="1600" b="1" dirty="0"/>
              <a:t>Recommend</a:t>
            </a:r>
            <a:r>
              <a:rPr lang="en-US" sz="1600" dirty="0"/>
              <a:t> that the UNESCO-IOC communications strategy continue to allow for and facilitate the issuance of official media releases prior to IOC Wave Exercises, </a:t>
            </a:r>
            <a:r>
              <a:rPr lang="en-US" sz="1600" dirty="0" err="1"/>
              <a:t>recognising</a:t>
            </a:r>
            <a:r>
              <a:rPr lang="en-US" sz="1600" dirty="0"/>
              <a:t> the high positive impact such communication can have in encouraging Member State participation, engaging multisectoral stakeholders, and highlighting the high value of operational coordination that regional exercises build.</a:t>
            </a:r>
            <a:endParaRPr lang="en-NZ" sz="1600" b="1" i="1" dirty="0">
              <a:solidFill>
                <a:srgbClr val="0069B4"/>
              </a:solidFill>
            </a:endParaRPr>
          </a:p>
          <a:p>
            <a:pPr fontAlgn="base"/>
            <a:endParaRPr lang="en-NZ" b="1" i="1" dirty="0">
              <a:solidFill>
                <a:srgbClr val="0069B4"/>
              </a:solidFill>
            </a:endParaRPr>
          </a:p>
          <a:p>
            <a:pPr fontAlgn="base"/>
            <a:r>
              <a:rPr lang="en-NZ" b="1" i="1" dirty="0">
                <a:solidFill>
                  <a:srgbClr val="0069B4"/>
                </a:solidFill>
              </a:rPr>
              <a:t>Recommendation to TOWS-WG [Joint TT 2026 3]</a:t>
            </a:r>
            <a:r>
              <a:rPr lang="en-NZ" dirty="0">
                <a:solidFill>
                  <a:srgbClr val="0069B4"/>
                </a:solidFill>
              </a:rPr>
              <a:t> </a:t>
            </a:r>
          </a:p>
          <a:p>
            <a:pPr fontAlgn="base"/>
            <a:endParaRPr lang="en-NZ" dirty="0"/>
          </a:p>
          <a:p>
            <a:pPr lvl="0"/>
            <a:r>
              <a:rPr lang="en-US" sz="1600" b="1" dirty="0" err="1"/>
              <a:t>Recognising</a:t>
            </a:r>
            <a:r>
              <a:rPr lang="en-US" sz="1600" dirty="0"/>
              <a:t> that IOC Wave Exercise Manuals already include provisions for suspending exercises in the event of an actual tsunami alert, and recalling the guidance added during the COVID19 pandemic on respecting public health measures, </a:t>
            </a:r>
            <a:endParaRPr lang="en-NZ" sz="1600" dirty="0"/>
          </a:p>
          <a:p>
            <a:r>
              <a:rPr lang="en-US" sz="1600" dirty="0"/>
              <a:t> </a:t>
            </a:r>
            <a:endParaRPr lang="en-NZ" sz="1600" dirty="0"/>
          </a:p>
          <a:p>
            <a:r>
              <a:rPr lang="en-US" sz="1600" b="1" dirty="0"/>
              <a:t>Recommend</a:t>
            </a:r>
            <a:r>
              <a:rPr lang="en-US" sz="1600" dirty="0"/>
              <a:t> that the ICGs consider inclusion of updated guidance in all IOC Wave Exercise Manuals to address situations where external circumstances, such as geopolitical crises, extreme weather, or man-made disasters, may necessitate postponement, suspension, or modification of Wave Exercises, as illustrated by recent experience in the NEAM region.</a:t>
            </a:r>
            <a:r>
              <a:rPr lang="en-NZ" sz="1600" dirty="0"/>
              <a:t> </a:t>
            </a:r>
          </a:p>
        </p:txBody>
      </p:sp>
    </p:spTree>
    <p:extLst>
      <p:ext uri="{BB962C8B-B14F-4D97-AF65-F5344CB8AC3E}">
        <p14:creationId xmlns:p14="http://schemas.microsoft.com/office/powerpoint/2010/main" val="26898210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12F11F3D-97B4-CA2E-E14F-D9771261621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39D5F7D-0DA5-38C2-B6B0-1EDFC7381CBF}"/>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Joint TWO / DMP Recommendations to TOWS-WG</a:t>
            </a:r>
          </a:p>
        </p:txBody>
      </p:sp>
      <p:sp>
        <p:nvSpPr>
          <p:cNvPr id="4" name="Content Placeholder 1">
            <a:extLst>
              <a:ext uri="{FF2B5EF4-FFF2-40B4-BE49-F238E27FC236}">
                <a16:creationId xmlns:a16="http://schemas.microsoft.com/office/drawing/2014/main" id="{5D4BB044-D221-A1D7-FA0B-751CD3492DC5}"/>
              </a:ext>
            </a:extLst>
          </p:cNvPr>
          <p:cNvSpPr txBox="1">
            <a:spLocks/>
          </p:cNvSpPr>
          <p:nvPr/>
        </p:nvSpPr>
        <p:spPr>
          <a:xfrm>
            <a:off x="512323" y="1234281"/>
            <a:ext cx="11330810"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NZ" sz="1800" b="1" kern="0" dirty="0">
                <a:latin typeface="Arial" panose="020B0604020202020204" pitchFamily="34" charset="0"/>
                <a:ea typeface="Arial" panose="020B0604020202020204" pitchFamily="34" charset="0"/>
              </a:rPr>
              <a:t>Ocean Decade Tsunami Programme, IUGG, and ITS-2025</a:t>
            </a:r>
            <a:endParaRPr lang="en-NZ" sz="1600" b="1" i="1" dirty="0"/>
          </a:p>
          <a:p>
            <a:pPr fontAlgn="base"/>
            <a:endParaRPr lang="en-NZ" b="1" i="1" dirty="0">
              <a:solidFill>
                <a:srgbClr val="0069B4"/>
              </a:solidFill>
            </a:endParaRPr>
          </a:p>
          <a:p>
            <a:pPr marL="285750" indent="-285750" fontAlgn="base">
              <a:buFont typeface="Arial" panose="020B0604020202020204" pitchFamily="34" charset="0"/>
              <a:buChar char="•"/>
            </a:pPr>
            <a:r>
              <a:rPr lang="en-NZ" sz="1600" dirty="0">
                <a:solidFill>
                  <a:schemeClr val="tx1"/>
                </a:solidFill>
              </a:rPr>
              <a:t>The Task Teams heard a report from the ODTP and IUGG on recent activities. </a:t>
            </a:r>
          </a:p>
          <a:p>
            <a:pPr marL="285750" indent="-285750" fontAlgn="base">
              <a:buFont typeface="Arial" panose="020B0604020202020204" pitchFamily="34" charset="0"/>
              <a:buChar char="•"/>
            </a:pPr>
            <a:endParaRPr lang="en-NZ" sz="1600" b="1" i="1" dirty="0">
              <a:solidFill>
                <a:schemeClr val="tx1"/>
              </a:solidFill>
            </a:endParaRPr>
          </a:p>
          <a:p>
            <a:pPr marL="285750" indent="-285750" fontAlgn="base">
              <a:buFont typeface="Arial" panose="020B0604020202020204" pitchFamily="34" charset="0"/>
              <a:buChar char="•"/>
            </a:pPr>
            <a:r>
              <a:rPr lang="en-NZ" sz="1600" dirty="0">
                <a:solidFill>
                  <a:schemeClr val="tx1"/>
                </a:solidFill>
              </a:rPr>
              <a:t>IUGG continues to advance international collaboration on tsunami science, warnings &amp; terminology with six active working groups and 70 member countries. Key deliverables include continued capacity development efforts from OTGA training and other UNOD activities. </a:t>
            </a:r>
          </a:p>
          <a:p>
            <a:pPr marL="285750" indent="-285750" fontAlgn="base">
              <a:buFont typeface="Arial" panose="020B0604020202020204" pitchFamily="34" charset="0"/>
              <a:buChar char="•"/>
            </a:pPr>
            <a:endParaRPr lang="en-NZ" sz="1600" b="1" dirty="0">
              <a:solidFill>
                <a:schemeClr val="tx1"/>
              </a:solidFill>
            </a:endParaRPr>
          </a:p>
          <a:p>
            <a:pPr marL="285750" indent="-285750" fontAlgn="base">
              <a:buFont typeface="Arial" panose="020B0604020202020204" pitchFamily="34" charset="0"/>
              <a:buChar char="•"/>
            </a:pPr>
            <a:r>
              <a:rPr lang="en-NZ" sz="1600" dirty="0">
                <a:solidFill>
                  <a:schemeClr val="tx1"/>
                </a:solidFill>
              </a:rPr>
              <a:t>The first ODTP conference was held in Hyderabad in November 2025, back to back with ITS-2025, focused on advancing the two high level objectives. Discussions were ranging and successful. (Noting the ODTP-SC report in Agenda 5.1)</a:t>
            </a:r>
            <a:endParaRPr lang="en-NZ" dirty="0">
              <a:solidFill>
                <a:srgbClr val="0069B4"/>
              </a:solidFill>
            </a:endParaRPr>
          </a:p>
          <a:p>
            <a:pPr fontAlgn="base"/>
            <a:endParaRPr lang="en-NZ" b="1" i="1" dirty="0">
              <a:solidFill>
                <a:srgbClr val="0069B4"/>
              </a:solidFill>
            </a:endParaRPr>
          </a:p>
          <a:p>
            <a:pPr fontAlgn="base"/>
            <a:endParaRPr lang="en-NZ" b="1" i="1" dirty="0">
              <a:solidFill>
                <a:srgbClr val="0069B4"/>
              </a:solidFill>
            </a:endParaRPr>
          </a:p>
          <a:p>
            <a:pPr fontAlgn="base"/>
            <a:r>
              <a:rPr lang="en-NZ" b="1" i="1" dirty="0">
                <a:solidFill>
                  <a:srgbClr val="0069B4"/>
                </a:solidFill>
              </a:rPr>
              <a:t>Recommendation to TOWS-WG [Joint TT 2026 8]</a:t>
            </a:r>
            <a:r>
              <a:rPr lang="en-NZ" dirty="0">
                <a:solidFill>
                  <a:srgbClr val="0069B4"/>
                </a:solidFill>
              </a:rPr>
              <a:t> </a:t>
            </a:r>
          </a:p>
          <a:p>
            <a:pPr fontAlgn="base"/>
            <a:endParaRPr lang="en-NZ" dirty="0"/>
          </a:p>
          <a:p>
            <a:pPr lvl="0"/>
            <a:r>
              <a:rPr lang="en-US" sz="1600" b="1" dirty="0"/>
              <a:t>Noting</a:t>
            </a:r>
            <a:r>
              <a:rPr lang="en-US" sz="1600" dirty="0"/>
              <a:t> the successful conduct of the First ODTP Conference and ITS-2025, appreciates the collaborating </a:t>
            </a:r>
            <a:r>
              <a:rPr lang="en-US" sz="1600" dirty="0" err="1"/>
              <a:t>organisations</a:t>
            </a:r>
            <a:r>
              <a:rPr lang="en-US" sz="1600" dirty="0"/>
              <a:t> (IOC, IUGG, ESCAP, IORA, </a:t>
            </a:r>
            <a:r>
              <a:rPr lang="en-US" sz="1600" dirty="0" err="1"/>
              <a:t>etc</a:t>
            </a:r>
            <a:r>
              <a:rPr lang="en-US" sz="1600" dirty="0"/>
              <a:t>), </a:t>
            </a:r>
            <a:r>
              <a:rPr lang="en-US" sz="1600" b="1" dirty="0"/>
              <a:t>thanks</a:t>
            </a:r>
            <a:r>
              <a:rPr lang="en-US" sz="1600" dirty="0"/>
              <a:t> the Indian National Centre for Ocean Information Services (INCOIS), Government of India for the hosting arrangements, </a:t>
            </a:r>
            <a:r>
              <a:rPr lang="en-US" sz="1600" b="1" dirty="0"/>
              <a:t>advices</a:t>
            </a:r>
            <a:r>
              <a:rPr lang="en-US" sz="1600" dirty="0"/>
              <a:t> the ICGs, ODTP-SC and TR Coalition to follow up on the recommendations and actions from the ODTP Conference and </a:t>
            </a:r>
            <a:r>
              <a:rPr lang="en-US" sz="1600" b="1" dirty="0"/>
              <a:t>requests</a:t>
            </a:r>
            <a:r>
              <a:rPr lang="en-US" sz="1600" dirty="0"/>
              <a:t> the IOC secretariat to facilitate arrangements for the 2</a:t>
            </a:r>
            <a:r>
              <a:rPr lang="en-US" sz="1600" baseline="30000" dirty="0"/>
              <a:t>nd</a:t>
            </a:r>
            <a:r>
              <a:rPr lang="en-US" sz="1600" dirty="0"/>
              <a:t> conference in 2027.</a:t>
            </a:r>
            <a:endParaRPr lang="en-NZ" sz="1600" dirty="0"/>
          </a:p>
          <a:p>
            <a:pPr fontAlgn="base"/>
            <a:r>
              <a:rPr lang="en-NZ" dirty="0"/>
              <a:t> </a:t>
            </a:r>
          </a:p>
        </p:txBody>
      </p:sp>
    </p:spTree>
    <p:extLst>
      <p:ext uri="{BB962C8B-B14F-4D97-AF65-F5344CB8AC3E}">
        <p14:creationId xmlns:p14="http://schemas.microsoft.com/office/powerpoint/2010/main" val="33658109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7486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
        <p:cNvGrpSpPr/>
        <p:nvPr/>
      </p:nvGrpSpPr>
      <p:grpSpPr>
        <a:xfrm>
          <a:off x="0" y="0"/>
          <a:ext cx="0" cy="0"/>
          <a:chOff x="0" y="0"/>
          <a:chExt cx="0" cy="0"/>
        </a:xfrm>
      </p:grpSpPr>
      <p:sp>
        <p:nvSpPr>
          <p:cNvPr id="22" name="Google Shape;22;p1"/>
          <p:cNvSpPr txBox="1"/>
          <p:nvPr/>
        </p:nvSpPr>
        <p:spPr>
          <a:xfrm>
            <a:off x="428008" y="1370063"/>
            <a:ext cx="11535346" cy="4351338"/>
          </a:xfrm>
          <a:prstGeom prst="rect">
            <a:avLst/>
          </a:prstGeom>
          <a:noFill/>
          <a:ln>
            <a:noFill/>
          </a:ln>
        </p:spPr>
        <p:txBody>
          <a:bodyPr spcFirstLastPara="1" wrap="square" lIns="91425" tIns="45700" rIns="91425" bIns="45700" anchor="t" anchorCtr="0">
            <a:noAutofit/>
          </a:bodyPr>
          <a:lstStyle/>
          <a:p>
            <a:pPr fontAlgn="base">
              <a:spcBef>
                <a:spcPts val="300"/>
              </a:spcBef>
              <a:spcAft>
                <a:spcPts val="300"/>
              </a:spcAft>
            </a:pPr>
            <a:r>
              <a:rPr lang="en-US" sz="1600" u="sng" dirty="0"/>
              <a:t>The Inter ICG Task Team on Disaster Management and Preparedness shall:​</a:t>
            </a:r>
          </a:p>
          <a:p>
            <a:pPr marL="400050" indent="-400050" fontAlgn="base">
              <a:spcBef>
                <a:spcPts val="300"/>
              </a:spcBef>
              <a:spcAft>
                <a:spcPts val="300"/>
              </a:spcAft>
              <a:buFont typeface="+mj-lt"/>
              <a:buAutoNum type="romanLcPeriod"/>
            </a:pPr>
            <a:r>
              <a:rPr lang="en-US" sz="1600" dirty="0"/>
              <a:t>Facilitate in collaboration with key international stakeholders and organizations (such as</a:t>
            </a:r>
            <a:r>
              <a:rPr lang="en-US" sz="1600" u="sng" dirty="0">
                <a:hlinkClick r:id="rId3"/>
              </a:rPr>
              <a:t> UNDRR, IFRC , UNDP, WMO etc.</a:t>
            </a:r>
            <a:r>
              <a:rPr lang="en-US" sz="1600" dirty="0"/>
              <a:t> ), or initiatives (such as the Tsunami Ready Coalition, Coastal Inundation Forecasting Initiative, etc.) the exchange of experiences and information on preparedness and mitigation actions, education/awareness, and other matters related to disaster management and preparedness for tsunamis and other coastal sea level related hazards; ​</a:t>
            </a:r>
          </a:p>
          <a:p>
            <a:pPr marL="400050" indent="-400050" fontAlgn="base">
              <a:spcBef>
                <a:spcPts val="300"/>
              </a:spcBef>
              <a:spcAft>
                <a:spcPts val="300"/>
              </a:spcAft>
              <a:buFont typeface="+mj-lt"/>
              <a:buAutoNum type="romanLcPeriod"/>
            </a:pPr>
            <a:r>
              <a:rPr lang="en-US" sz="1600" dirty="0"/>
              <a:t>Promote and facilitate the implementation of Tsunami Ready Recognition </a:t>
            </a:r>
            <a:r>
              <a:rPr lang="en-US" sz="1600" dirty="0" err="1"/>
              <a:t>Programme</a:t>
            </a:r>
            <a:r>
              <a:rPr lang="en-US" sz="1600" dirty="0"/>
              <a:t>, and similar initiatives, as well as related capacity development efforts, specifically targeting SIDS and LDCs;​</a:t>
            </a:r>
          </a:p>
          <a:p>
            <a:pPr marL="400050" indent="-400050" fontAlgn="base">
              <a:spcBef>
                <a:spcPts val="300"/>
              </a:spcBef>
              <a:spcAft>
                <a:spcPts val="300"/>
              </a:spcAft>
              <a:buFont typeface="+mj-lt"/>
              <a:buAutoNum type="romanLcPeriod"/>
            </a:pPr>
            <a:r>
              <a:rPr lang="en-US" sz="1600" dirty="0"/>
              <a:t>Promote preparedness to build resilient coastal communities through education and awareness products and campaigns;​</a:t>
            </a:r>
          </a:p>
          <a:p>
            <a:pPr marL="400050" indent="-400050" fontAlgn="base">
              <a:spcBef>
                <a:spcPts val="300"/>
              </a:spcBef>
              <a:spcAft>
                <a:spcPts val="300"/>
              </a:spcAft>
              <a:buFont typeface="+mj-lt"/>
              <a:buAutoNum type="romanLcPeriod"/>
            </a:pPr>
            <a:r>
              <a:rPr lang="en-US" sz="1600" dirty="0"/>
              <a:t>Facilitate capacity development and training across ICGs to strengthen emergency response capabilities of Member States and their Disaster Management Offices;​</a:t>
            </a:r>
          </a:p>
          <a:p>
            <a:pPr marL="400050" indent="-400050" fontAlgn="base">
              <a:spcBef>
                <a:spcPts val="300"/>
              </a:spcBef>
              <a:spcAft>
                <a:spcPts val="300"/>
              </a:spcAft>
              <a:buFont typeface="+mj-lt"/>
              <a:buAutoNum type="romanLcPeriod"/>
            </a:pPr>
            <a:r>
              <a:rPr lang="en-US" sz="1600" dirty="0"/>
              <a:t>Promote existing and encourage the development of preparedness </a:t>
            </a:r>
            <a:r>
              <a:rPr lang="en-US" sz="1600" dirty="0" err="1"/>
              <a:t>programmes</a:t>
            </a:r>
            <a:r>
              <a:rPr lang="en-US" sz="1600" dirty="0"/>
              <a:t> and assessment tools, and synergies with other initiatives (e.g. resilient cities, safe schools </a:t>
            </a:r>
            <a:r>
              <a:rPr lang="en-US" sz="1600" dirty="0" err="1"/>
              <a:t>etc</a:t>
            </a:r>
            <a:r>
              <a:rPr lang="en-US" sz="1600" dirty="0"/>
              <a:t>) that have been successful in one regional Tsunami Warning and Mitigation Systems as appropriate;​</a:t>
            </a:r>
          </a:p>
          <a:p>
            <a:pPr marL="400050" indent="-400050" fontAlgn="base">
              <a:spcBef>
                <a:spcPts val="300"/>
              </a:spcBef>
              <a:spcAft>
                <a:spcPts val="300"/>
              </a:spcAft>
              <a:buFont typeface="+mj-lt"/>
              <a:buAutoNum type="romanLcPeriod"/>
            </a:pPr>
            <a:r>
              <a:rPr lang="en-US" sz="1600" dirty="0"/>
              <a:t>Facilitate the coordination of the TICs of the ICGs and reinforce their ability to serve as a clearinghouse for the development of educational and preparedness products, and capacity development and training;​</a:t>
            </a:r>
          </a:p>
          <a:p>
            <a:pPr marL="400050" indent="-400050" fontAlgn="base">
              <a:spcBef>
                <a:spcPts val="300"/>
              </a:spcBef>
              <a:spcAft>
                <a:spcPts val="300"/>
              </a:spcAft>
              <a:buFont typeface="+mj-lt"/>
              <a:buAutoNum type="romanLcPeriod"/>
            </a:pPr>
            <a:r>
              <a:rPr lang="en-US" sz="1600" dirty="0"/>
              <a:t>Report to the TOWS–WG.​</a:t>
            </a:r>
          </a:p>
          <a:p>
            <a:pPr fontAlgn="base"/>
            <a:endParaRPr lang="en-US" sz="1600" dirty="0"/>
          </a:p>
        </p:txBody>
      </p:sp>
      <p:sp>
        <p:nvSpPr>
          <p:cNvPr id="3" name="Title 2">
            <a:extLst>
              <a:ext uri="{FF2B5EF4-FFF2-40B4-BE49-F238E27FC236}">
                <a16:creationId xmlns:a16="http://schemas.microsoft.com/office/drawing/2014/main" id="{D11677E6-383A-922E-6DF6-493CE9865EEB}"/>
              </a:ext>
            </a:extLst>
          </p:cNvPr>
          <p:cNvSpPr txBox="1">
            <a:spLocks/>
          </p:cNvSpPr>
          <p:nvPr/>
        </p:nvSpPr>
        <p:spPr>
          <a:xfrm>
            <a:off x="428008" y="549983"/>
            <a:ext cx="10972800" cy="1104899"/>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Terms of Reference of the TT DMP</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B81D5CDE-D22F-097D-8100-B10E04963118}"/>
            </a:ext>
          </a:extLst>
        </p:cNvPr>
        <p:cNvGrpSpPr/>
        <p:nvPr/>
      </p:nvGrpSpPr>
      <p:grpSpPr>
        <a:xfrm>
          <a:off x="0" y="0"/>
          <a:ext cx="0" cy="0"/>
          <a:chOff x="0" y="0"/>
          <a:chExt cx="0" cy="0"/>
        </a:xfrm>
      </p:grpSpPr>
      <p:sp>
        <p:nvSpPr>
          <p:cNvPr id="22" name="Google Shape;22;p1">
            <a:extLst>
              <a:ext uri="{FF2B5EF4-FFF2-40B4-BE49-F238E27FC236}">
                <a16:creationId xmlns:a16="http://schemas.microsoft.com/office/drawing/2014/main" id="{47CF0FFF-2CAB-FA8F-0C3A-DB393CD8BF3D}"/>
              </a:ext>
            </a:extLst>
          </p:cNvPr>
          <p:cNvSpPr txBox="1"/>
          <p:nvPr/>
        </p:nvSpPr>
        <p:spPr>
          <a:xfrm>
            <a:off x="656654" y="1102433"/>
            <a:ext cx="5690983" cy="4351338"/>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endParaRPr kumimoji="0" sz="2000" b="1" i="0" u="none" strike="noStrike" kern="0" cap="none" spc="0" normalizeH="0" baseline="0" noProof="0">
              <a:ln>
                <a:noFill/>
              </a:ln>
              <a:solidFill>
                <a:srgbClr val="0D587A"/>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2000"/>
              <a:buFont typeface="Arial"/>
              <a:buNone/>
              <a:tabLst/>
              <a:defRPr/>
            </a:pPr>
            <a:endParaRPr kumimoji="0" sz="2000" b="1" i="0" u="none" strike="noStrike" kern="0" cap="none" spc="0" normalizeH="0" baseline="0" noProof="0">
              <a:ln>
                <a:noFill/>
              </a:ln>
              <a:solidFill>
                <a:srgbClr val="189ED9"/>
              </a:solidFill>
              <a:effectLst/>
              <a:uLnTx/>
              <a:uFillTx/>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Pts val="2600"/>
              <a:buFont typeface="Arial"/>
              <a:buNone/>
              <a:tabLst/>
              <a:defRPr/>
            </a:pPr>
            <a:endParaRPr kumimoji="0" sz="2600" b="0" i="0" u="none" strike="noStrike" kern="0" cap="none" spc="0" normalizeH="0" baseline="0" noProof="0">
              <a:ln>
                <a:noFill/>
              </a:ln>
              <a:solidFill>
                <a:srgbClr val="000000"/>
              </a:solidFill>
              <a:effectLst/>
              <a:uLnTx/>
              <a:uFillTx/>
              <a:latin typeface="Arial"/>
              <a:ea typeface="Arial"/>
              <a:cs typeface="Arial"/>
              <a:sym typeface="Arial"/>
            </a:endParaRPr>
          </a:p>
        </p:txBody>
      </p:sp>
      <p:sp>
        <p:nvSpPr>
          <p:cNvPr id="3" name="Title 2">
            <a:extLst>
              <a:ext uri="{FF2B5EF4-FFF2-40B4-BE49-F238E27FC236}">
                <a16:creationId xmlns:a16="http://schemas.microsoft.com/office/drawing/2014/main" id="{52E6052E-87BD-8442-C747-F45161E4FF9C}"/>
              </a:ext>
            </a:extLst>
          </p:cNvPr>
          <p:cNvSpPr txBox="1">
            <a:spLocks/>
          </p:cNvSpPr>
          <p:nvPr/>
        </p:nvSpPr>
        <p:spPr>
          <a:xfrm>
            <a:off x="376769" y="549983"/>
            <a:ext cx="10972800" cy="1104899"/>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 DMP Members</a:t>
            </a:r>
          </a:p>
        </p:txBody>
      </p:sp>
      <p:graphicFrame>
        <p:nvGraphicFramePr>
          <p:cNvPr id="2" name="Content Placeholder 3">
            <a:extLst>
              <a:ext uri="{FF2B5EF4-FFF2-40B4-BE49-F238E27FC236}">
                <a16:creationId xmlns:a16="http://schemas.microsoft.com/office/drawing/2014/main" id="{A2468690-59F5-F031-B46F-A08AB71A1294}"/>
              </a:ext>
            </a:extLst>
          </p:cNvPr>
          <p:cNvGraphicFramePr>
            <a:graphicFrameLocks/>
          </p:cNvGraphicFramePr>
          <p:nvPr>
            <p:extLst>
              <p:ext uri="{D42A27DB-BD31-4B8C-83A1-F6EECF244321}">
                <p14:modId xmlns:p14="http://schemas.microsoft.com/office/powerpoint/2010/main" val="3811801963"/>
              </p:ext>
            </p:extLst>
          </p:nvPr>
        </p:nvGraphicFramePr>
        <p:xfrm>
          <a:off x="512302" y="1218308"/>
          <a:ext cx="11439130" cy="5452042"/>
        </p:xfrm>
        <a:graphic>
          <a:graphicData uri="http://schemas.openxmlformats.org/drawingml/2006/table">
            <a:tbl>
              <a:tblPr firstRow="1" firstCol="1" bandRow="1">
                <a:tableStyleId>{00A15C55-8517-42AA-B614-E9B94910E393}</a:tableStyleId>
              </a:tblPr>
              <a:tblGrid>
                <a:gridCol w="2367839">
                  <a:extLst>
                    <a:ext uri="{9D8B030D-6E8A-4147-A177-3AD203B41FA5}">
                      <a16:colId xmlns:a16="http://schemas.microsoft.com/office/drawing/2014/main" val="20000"/>
                    </a:ext>
                  </a:extLst>
                </a:gridCol>
                <a:gridCol w="1563054">
                  <a:extLst>
                    <a:ext uri="{9D8B030D-6E8A-4147-A177-3AD203B41FA5}">
                      <a16:colId xmlns:a16="http://schemas.microsoft.com/office/drawing/2014/main" val="1210523172"/>
                    </a:ext>
                  </a:extLst>
                </a:gridCol>
                <a:gridCol w="2581828">
                  <a:extLst>
                    <a:ext uri="{9D8B030D-6E8A-4147-A177-3AD203B41FA5}">
                      <a16:colId xmlns:a16="http://schemas.microsoft.com/office/drawing/2014/main" val="2571361225"/>
                    </a:ext>
                  </a:extLst>
                </a:gridCol>
                <a:gridCol w="4926409">
                  <a:extLst>
                    <a:ext uri="{9D8B030D-6E8A-4147-A177-3AD203B41FA5}">
                      <a16:colId xmlns:a16="http://schemas.microsoft.com/office/drawing/2014/main" val="20001"/>
                    </a:ext>
                  </a:extLst>
                </a:gridCol>
              </a:tblGrid>
              <a:tr h="32219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100" dirty="0">
                          <a:effectLst/>
                          <a:latin typeface="Arial" charset="0"/>
                          <a:ea typeface="Arial" charset="0"/>
                        </a:rPr>
                        <a:t>NAME</a:t>
                      </a:r>
                    </a:p>
                  </a:txBody>
                  <a:tcPr marL="68580" marR="68580" marT="0" marB="0" anchor="ctr"/>
                </a:tc>
                <a:tc>
                  <a:txBody>
                    <a:bodyPr/>
                    <a:lstStyle/>
                    <a:p>
                      <a:pPr>
                        <a:lnSpc>
                          <a:spcPct val="115000"/>
                        </a:lnSpc>
                        <a:spcAft>
                          <a:spcPts val="0"/>
                        </a:spcAft>
                      </a:pPr>
                      <a:r>
                        <a:rPr lang="en-US" sz="1100" dirty="0">
                          <a:effectLst/>
                          <a:latin typeface="Arial" charset="0"/>
                          <a:ea typeface="Arial" charset="0"/>
                        </a:rPr>
                        <a:t>COUNTRY</a:t>
                      </a:r>
                    </a:p>
                  </a:txBody>
                  <a:tcPr marL="68580" marR="68580" marT="0" marB="0" anchor="ctr"/>
                </a:tc>
                <a:tc>
                  <a:txBody>
                    <a:bodyPr/>
                    <a:lstStyle/>
                    <a:p>
                      <a:pPr>
                        <a:lnSpc>
                          <a:spcPct val="115000"/>
                        </a:lnSpc>
                        <a:spcAft>
                          <a:spcPts val="0"/>
                        </a:spcAft>
                      </a:pPr>
                      <a:r>
                        <a:rPr lang="en-US" sz="1100" dirty="0">
                          <a:effectLst/>
                          <a:latin typeface="Arial" charset="0"/>
                          <a:ea typeface="Arial" charset="0"/>
                        </a:rPr>
                        <a:t>ORGANIZATION</a:t>
                      </a:r>
                    </a:p>
                  </a:txBody>
                  <a:tcPr marL="68580" marR="68580" marT="0" marB="0" anchor="ctr"/>
                </a:tc>
                <a:tc>
                  <a:txBody>
                    <a:bodyPr/>
                    <a:lstStyle/>
                    <a:p>
                      <a:pPr>
                        <a:lnSpc>
                          <a:spcPct val="115000"/>
                        </a:lnSpc>
                        <a:spcAft>
                          <a:spcPts val="0"/>
                        </a:spcAft>
                      </a:pPr>
                      <a:r>
                        <a:rPr lang="en-US" sz="1100" dirty="0">
                          <a:effectLst/>
                        </a:rPr>
                        <a:t>REGION / ROLE IN TTDMP</a:t>
                      </a:r>
                      <a:endParaRPr lang="en-US" sz="1100" dirty="0">
                        <a:effectLst/>
                        <a:latin typeface="Arial" charset="0"/>
                        <a:ea typeface="Arial" charset="0"/>
                      </a:endParaRPr>
                    </a:p>
                  </a:txBody>
                  <a:tcPr marL="68580" marR="68580" marT="0" marB="0" anchor="ctr"/>
                </a:tc>
                <a:extLst>
                  <a:ext uri="{0D108BD9-81ED-4DB2-BD59-A6C34878D82A}">
                    <a16:rowId xmlns:a16="http://schemas.microsoft.com/office/drawing/2014/main" val="10000"/>
                  </a:ext>
                </a:extLst>
              </a:tr>
              <a:tr h="276422">
                <a:tc>
                  <a:txBody>
                    <a:bodyPr/>
                    <a:lstStyle/>
                    <a:p>
                      <a:pPr marL="0" marR="0" lvl="0" indent="0" algn="l" defTabSz="914400" rtl="0" eaLnBrk="1" fontAlgn="auto" latinLnBrk="0" hangingPunct="1">
                        <a:lnSpc>
                          <a:spcPct val="115000"/>
                        </a:lnSpc>
                        <a:spcBef>
                          <a:spcPts val="0"/>
                        </a:spcBef>
                        <a:spcAft>
                          <a:spcPts val="0"/>
                        </a:spcAft>
                        <a:buClr>
                          <a:srgbClr val="000000"/>
                        </a:buClr>
                        <a:buSzTx/>
                        <a:buFont typeface="Arial"/>
                        <a:buNone/>
                        <a:tabLst/>
                        <a:defRPr/>
                      </a:pPr>
                      <a:r>
                        <a:rPr lang="en-US" sz="1100" dirty="0">
                          <a:effectLst/>
                        </a:rPr>
                        <a:t>Ashleigh Fromont</a:t>
                      </a:r>
                      <a:endParaRPr lang="en-US" sz="1100" dirty="0">
                        <a:effectLst/>
                        <a:latin typeface="Arial" charset="0"/>
                        <a:ea typeface="Arial" charset="0"/>
                      </a:endParaRPr>
                    </a:p>
                  </a:txBody>
                  <a:tcPr marL="68580" marR="68580" marT="0" marB="0"/>
                </a:tc>
                <a:tc>
                  <a:txBody>
                    <a:bodyPr/>
                    <a:lstStyle/>
                    <a:p>
                      <a:pPr algn="ctr">
                        <a:lnSpc>
                          <a:spcPct val="115000"/>
                        </a:lnSpc>
                        <a:spcAft>
                          <a:spcPts val="0"/>
                        </a:spcAft>
                      </a:pPr>
                      <a:r>
                        <a:rPr lang="en-US" sz="1100" dirty="0">
                          <a:effectLst/>
                          <a:latin typeface="Arial" charset="0"/>
                          <a:ea typeface="Arial" charset="0"/>
                        </a:rPr>
                        <a:t>New Zealand</a:t>
                      </a:r>
                    </a:p>
                  </a:txBody>
                  <a:tcPr marL="68580" marR="68580" marT="0" marB="0"/>
                </a:tc>
                <a:tc>
                  <a:txBody>
                    <a:bodyPr/>
                    <a:lstStyle/>
                    <a:p>
                      <a:pPr>
                        <a:lnSpc>
                          <a:spcPct val="115000"/>
                        </a:lnSpc>
                        <a:spcAft>
                          <a:spcPts val="0"/>
                        </a:spcAft>
                      </a:pPr>
                      <a:r>
                        <a:rPr lang="en-US" sz="1100" dirty="0">
                          <a:effectLst/>
                          <a:latin typeface="Arial" charset="0"/>
                          <a:ea typeface="Arial" charset="0"/>
                        </a:rPr>
                        <a:t>NEMA</a:t>
                      </a:r>
                    </a:p>
                  </a:txBody>
                  <a:tcPr marL="68580" marR="68580" marT="0" marB="0"/>
                </a:tc>
                <a:tc>
                  <a:txBody>
                    <a:bodyPr/>
                    <a:lstStyle/>
                    <a:p>
                      <a:pPr>
                        <a:lnSpc>
                          <a:spcPct val="115000"/>
                        </a:lnSpc>
                        <a:spcAft>
                          <a:spcPts val="0"/>
                        </a:spcAft>
                      </a:pPr>
                      <a:r>
                        <a:rPr lang="en-US" sz="1100" dirty="0">
                          <a:effectLst/>
                          <a:latin typeface="Arial" charset="0"/>
                          <a:ea typeface="Arial" charset="0"/>
                        </a:rPr>
                        <a:t>ICG/PTWS/Chair TT DMP</a:t>
                      </a:r>
                    </a:p>
                  </a:txBody>
                  <a:tcPr marL="68580" marR="68580" marT="0" marB="0"/>
                </a:tc>
                <a:extLst>
                  <a:ext uri="{0D108BD9-81ED-4DB2-BD59-A6C34878D82A}">
                    <a16:rowId xmlns:a16="http://schemas.microsoft.com/office/drawing/2014/main" val="1731673131"/>
                  </a:ext>
                </a:extLst>
              </a:tr>
              <a:tr h="285886">
                <a:tc>
                  <a:txBody>
                    <a:bodyPr/>
                    <a:lstStyle/>
                    <a:p>
                      <a:pPr algn="l" rtl="0" fontAlgn="base">
                        <a:lnSpc>
                          <a:spcPts val="1350"/>
                        </a:lnSpc>
                        <a:buNone/>
                      </a:pPr>
                      <a:r>
                        <a:rPr lang="en-US" sz="1100" b="1" i="0" dirty="0">
                          <a:solidFill>
                            <a:schemeClr val="bg1"/>
                          </a:solidFill>
                          <a:effectLst/>
                          <a:latin typeface="+mn-lt"/>
                        </a:rPr>
                        <a:t>Denis Chang Seng</a:t>
                      </a:r>
                      <a:r>
                        <a:rPr lang="en-US" sz="1100" b="0" i="0" dirty="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France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IOC </a:t>
                      </a:r>
                      <a:endParaRPr lang="en-US" sz="1100" b="0" i="0">
                        <a:effectLst/>
                        <a:latin typeface="+mn-lt"/>
                      </a:endParaRPr>
                    </a:p>
                  </a:txBody>
                  <a:tcPr/>
                </a:tc>
                <a:tc>
                  <a:txBody>
                    <a:bodyPr/>
                    <a:lstStyle/>
                    <a:p>
                      <a:pPr algn="l" rtl="0" fontAlgn="base">
                        <a:lnSpc>
                          <a:spcPts val="1350"/>
                        </a:lnSpc>
                        <a:buNone/>
                      </a:pPr>
                      <a:r>
                        <a:rPr lang="en-NZ" sz="1100" b="0" i="0">
                          <a:solidFill>
                            <a:srgbClr val="000000"/>
                          </a:solidFill>
                          <a:effectLst/>
                          <a:latin typeface="+mn-lt"/>
                        </a:rPr>
                        <a:t>Technical Secretary TT- DMP ICG/NEAMTWS &amp; CoastWAVE Project Lead </a:t>
                      </a:r>
                      <a:endParaRPr lang="en-NZ" sz="1100" b="0" i="0">
                        <a:effectLst/>
                        <a:latin typeface="+mn-lt"/>
                      </a:endParaRPr>
                    </a:p>
                  </a:txBody>
                  <a:tcPr/>
                </a:tc>
                <a:extLst>
                  <a:ext uri="{0D108BD9-81ED-4DB2-BD59-A6C34878D82A}">
                    <a16:rowId xmlns:a16="http://schemas.microsoft.com/office/drawing/2014/main" val="419109004"/>
                  </a:ext>
                </a:extLst>
              </a:tr>
              <a:tr h="264280">
                <a:tc>
                  <a:txBody>
                    <a:bodyPr/>
                    <a:lstStyle/>
                    <a:p>
                      <a:pPr algn="l" rtl="0" fontAlgn="base">
                        <a:lnSpc>
                          <a:spcPts val="1350"/>
                        </a:lnSpc>
                        <a:buNone/>
                      </a:pPr>
                      <a:r>
                        <a:rPr lang="en-US" sz="1100" b="1" i="0" dirty="0">
                          <a:solidFill>
                            <a:schemeClr val="bg1"/>
                          </a:solidFill>
                          <a:effectLst/>
                          <a:latin typeface="+mn-lt"/>
                        </a:rPr>
                        <a:t>Elena Daskalaki</a:t>
                      </a:r>
                      <a:r>
                        <a:rPr lang="en-US" sz="1100" b="0" i="0" dirty="0">
                          <a:solidFill>
                            <a:schemeClr val="bg1"/>
                          </a:solidFill>
                          <a:effectLst/>
                          <a:latin typeface="+mn-lt"/>
                        </a:rPr>
                        <a:t> </a:t>
                      </a:r>
                    </a:p>
                  </a:txBody>
                  <a:tcPr/>
                </a:tc>
                <a:tc>
                  <a:txBody>
                    <a:bodyPr/>
                    <a:lstStyle/>
                    <a:p>
                      <a:pPr algn="ctr" rtl="0" fontAlgn="base">
                        <a:lnSpc>
                          <a:spcPts val="1350"/>
                        </a:lnSpc>
                        <a:buNone/>
                      </a:pPr>
                      <a:r>
                        <a:rPr lang="en-US" sz="1100" b="0" i="0" dirty="0">
                          <a:solidFill>
                            <a:srgbClr val="000000"/>
                          </a:solidFill>
                          <a:effectLst/>
                          <a:latin typeface="+mn-lt"/>
                        </a:rPr>
                        <a:t>Greece </a:t>
                      </a:r>
                      <a:endParaRPr lang="en-US" sz="1100" b="0" i="0" dirty="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NOA </a:t>
                      </a:r>
                      <a:endParaRPr lang="en-US" sz="1100" b="0" i="0">
                        <a:effectLst/>
                        <a:latin typeface="+mn-lt"/>
                      </a:endParaRPr>
                    </a:p>
                  </a:txBody>
                  <a:tcPr/>
                </a:tc>
                <a:tc>
                  <a:txBody>
                    <a:bodyPr/>
                    <a:lstStyle/>
                    <a:p>
                      <a:pPr algn="l" rtl="0" fontAlgn="base">
                        <a:lnSpc>
                          <a:spcPts val="1350"/>
                        </a:lnSpc>
                        <a:buNone/>
                      </a:pPr>
                      <a:r>
                        <a:rPr lang="en-NZ" sz="1100" b="0" i="0" dirty="0">
                          <a:solidFill>
                            <a:srgbClr val="000000"/>
                          </a:solidFill>
                          <a:effectLst/>
                          <a:latin typeface="+mn-lt"/>
                        </a:rPr>
                        <a:t>ICG/NEAMTWS; Co-Chair of Tsunami Ready </a:t>
                      </a:r>
                      <a:endParaRPr lang="en-NZ" sz="1100" b="0" i="0" dirty="0">
                        <a:effectLst/>
                        <a:latin typeface="+mn-lt"/>
                      </a:endParaRPr>
                    </a:p>
                  </a:txBody>
                  <a:tcPr/>
                </a:tc>
                <a:extLst>
                  <a:ext uri="{0D108BD9-81ED-4DB2-BD59-A6C34878D82A}">
                    <a16:rowId xmlns:a16="http://schemas.microsoft.com/office/drawing/2014/main" val="3851647889"/>
                  </a:ext>
                </a:extLst>
              </a:tr>
              <a:tr h="245819">
                <a:tc>
                  <a:txBody>
                    <a:bodyPr/>
                    <a:lstStyle/>
                    <a:p>
                      <a:pPr algn="l" rtl="0" fontAlgn="base">
                        <a:lnSpc>
                          <a:spcPts val="1350"/>
                        </a:lnSpc>
                        <a:buNone/>
                      </a:pPr>
                      <a:r>
                        <a:rPr lang="en-US" sz="1100" b="1" i="0">
                          <a:solidFill>
                            <a:schemeClr val="bg1"/>
                          </a:solidFill>
                          <a:effectLst/>
                          <a:latin typeface="+mn-lt"/>
                        </a:rPr>
                        <a:t>Ignacio Aguirre Ayerbe</a:t>
                      </a:r>
                      <a:r>
                        <a:rPr lang="en-US" sz="1100" b="0" i="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Spain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IHCantabria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ICG/NEAMTWS Vice-Chair </a:t>
                      </a:r>
                      <a:endParaRPr lang="en-US" sz="1100" b="0" i="0">
                        <a:effectLst/>
                        <a:latin typeface="+mn-lt"/>
                      </a:endParaRPr>
                    </a:p>
                  </a:txBody>
                  <a:tcPr/>
                </a:tc>
                <a:extLst>
                  <a:ext uri="{0D108BD9-81ED-4DB2-BD59-A6C34878D82A}">
                    <a16:rowId xmlns:a16="http://schemas.microsoft.com/office/drawing/2014/main" val="1526184745"/>
                  </a:ext>
                </a:extLst>
              </a:tr>
              <a:tr h="269230">
                <a:tc>
                  <a:txBody>
                    <a:bodyPr/>
                    <a:lstStyle/>
                    <a:p>
                      <a:pPr algn="l" rtl="0" fontAlgn="base">
                        <a:lnSpc>
                          <a:spcPts val="1350"/>
                        </a:lnSpc>
                        <a:buNone/>
                      </a:pPr>
                      <a:r>
                        <a:rPr lang="en-US" sz="1100" b="1" i="0">
                          <a:solidFill>
                            <a:schemeClr val="bg1"/>
                          </a:solidFill>
                          <a:effectLst/>
                          <a:latin typeface="+mn-lt"/>
                        </a:rPr>
                        <a:t>Suci Dewi Anugrah</a:t>
                      </a:r>
                      <a:r>
                        <a:rPr lang="en-US" sz="1100" b="0" i="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Indonesia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BMKG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IOTWMS </a:t>
                      </a:r>
                      <a:endParaRPr lang="en-US" sz="1100" b="0" i="0">
                        <a:effectLst/>
                        <a:latin typeface="+mn-lt"/>
                      </a:endParaRPr>
                    </a:p>
                  </a:txBody>
                  <a:tcPr/>
                </a:tc>
                <a:extLst>
                  <a:ext uri="{0D108BD9-81ED-4DB2-BD59-A6C34878D82A}">
                    <a16:rowId xmlns:a16="http://schemas.microsoft.com/office/drawing/2014/main" val="3488344938"/>
                  </a:ext>
                </a:extLst>
              </a:tr>
              <a:tr h="304347">
                <a:tc>
                  <a:txBody>
                    <a:bodyPr/>
                    <a:lstStyle/>
                    <a:p>
                      <a:pPr algn="l" rtl="0" fontAlgn="base">
                        <a:lnSpc>
                          <a:spcPts val="1350"/>
                        </a:lnSpc>
                        <a:buNone/>
                      </a:pPr>
                      <a:r>
                        <a:rPr lang="en-US" sz="1100" b="1" i="0" dirty="0">
                          <a:solidFill>
                            <a:schemeClr val="bg1"/>
                          </a:solidFill>
                          <a:effectLst/>
                          <a:latin typeface="+mn-lt"/>
                        </a:rPr>
                        <a:t>Engin Koncagul  </a:t>
                      </a:r>
                      <a:r>
                        <a:rPr lang="en-US" sz="1100" b="0" i="0" dirty="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Indonesia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Science Unit &amp; Representative for DRR, UNESCO Jakarta   </a:t>
                      </a:r>
                      <a:endParaRPr lang="en-US" sz="1100" b="0" i="0">
                        <a:effectLst/>
                        <a:latin typeface="+mn-lt"/>
                      </a:endParaRPr>
                    </a:p>
                  </a:txBody>
                  <a:tcPr/>
                </a:tc>
                <a:tc>
                  <a:txBody>
                    <a:bodyPr/>
                    <a:lstStyle/>
                    <a:p>
                      <a:pPr algn="l" rtl="0" fontAlgn="base">
                        <a:lnSpc>
                          <a:spcPts val="1350"/>
                        </a:lnSpc>
                        <a:buNone/>
                      </a:pPr>
                      <a:r>
                        <a:rPr lang="en-US" sz="1100" b="0" i="0" dirty="0">
                          <a:solidFill>
                            <a:srgbClr val="000000"/>
                          </a:solidFill>
                          <a:effectLst/>
                          <a:latin typeface="+mn-lt"/>
                        </a:rPr>
                        <a:t>Representing the Head, IOTIC </a:t>
                      </a:r>
                      <a:endParaRPr lang="en-US" sz="1100" b="0" i="0" dirty="0">
                        <a:effectLst/>
                        <a:latin typeface="+mn-lt"/>
                      </a:endParaRPr>
                    </a:p>
                  </a:txBody>
                  <a:tcPr/>
                </a:tc>
                <a:extLst>
                  <a:ext uri="{0D108BD9-81ED-4DB2-BD59-A6C34878D82A}">
                    <a16:rowId xmlns:a16="http://schemas.microsoft.com/office/drawing/2014/main" val="3343169870"/>
                  </a:ext>
                </a:extLst>
              </a:tr>
              <a:tr h="236520">
                <a:tc>
                  <a:txBody>
                    <a:bodyPr/>
                    <a:lstStyle/>
                    <a:p>
                      <a:pPr algn="l" rtl="0" fontAlgn="base">
                        <a:lnSpc>
                          <a:spcPts val="1350"/>
                        </a:lnSpc>
                        <a:buNone/>
                      </a:pPr>
                      <a:r>
                        <a:rPr lang="en-US" sz="1100" b="1" i="0" dirty="0">
                          <a:solidFill>
                            <a:schemeClr val="bg1"/>
                          </a:solidFill>
                          <a:effectLst/>
                          <a:latin typeface="+mn-lt"/>
                        </a:rPr>
                        <a:t>Laura Kong</a:t>
                      </a:r>
                      <a:r>
                        <a:rPr lang="en-US" sz="1100" b="0" i="0" dirty="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USA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ITIC </a:t>
                      </a:r>
                      <a:endParaRPr lang="en-US" sz="1100" b="0" i="0">
                        <a:effectLst/>
                        <a:latin typeface="+mn-lt"/>
                      </a:endParaRPr>
                    </a:p>
                  </a:txBody>
                  <a:tcPr/>
                </a:tc>
                <a:tc>
                  <a:txBody>
                    <a:bodyPr/>
                    <a:lstStyle/>
                    <a:p>
                      <a:pPr algn="l" rtl="0" fontAlgn="base">
                        <a:lnSpc>
                          <a:spcPts val="1350"/>
                        </a:lnSpc>
                        <a:buNone/>
                      </a:pPr>
                      <a:r>
                        <a:rPr lang="en-US" sz="1100" b="0" i="0" dirty="0">
                          <a:solidFill>
                            <a:srgbClr val="000000"/>
                          </a:solidFill>
                          <a:effectLst/>
                          <a:latin typeface="+mn-lt"/>
                        </a:rPr>
                        <a:t>ITIC, ICG/PTWS </a:t>
                      </a:r>
                      <a:endParaRPr lang="en-US" sz="1100" b="0" i="0" dirty="0">
                        <a:effectLst/>
                        <a:latin typeface="+mn-lt"/>
                      </a:endParaRPr>
                    </a:p>
                  </a:txBody>
                  <a:tcPr/>
                </a:tc>
                <a:extLst>
                  <a:ext uri="{0D108BD9-81ED-4DB2-BD59-A6C34878D82A}">
                    <a16:rowId xmlns:a16="http://schemas.microsoft.com/office/drawing/2014/main" val="3882594340"/>
                  </a:ext>
                </a:extLst>
              </a:tr>
              <a:tr h="266824">
                <a:tc>
                  <a:txBody>
                    <a:bodyPr/>
                    <a:lstStyle/>
                    <a:p>
                      <a:pPr algn="l" rtl="0" fontAlgn="base">
                        <a:lnSpc>
                          <a:spcPts val="1350"/>
                        </a:lnSpc>
                        <a:buNone/>
                      </a:pPr>
                      <a:r>
                        <a:rPr lang="en-US" sz="1100" b="1" i="0" dirty="0">
                          <a:solidFill>
                            <a:schemeClr val="bg1"/>
                          </a:solidFill>
                          <a:effectLst/>
                          <a:latin typeface="+mn-lt"/>
                        </a:rPr>
                        <a:t>Alison Brome</a:t>
                      </a:r>
                      <a:r>
                        <a:rPr lang="en-US" sz="1100" b="0" i="0" dirty="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Caribbean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CTIC </a:t>
                      </a:r>
                      <a:endParaRPr lang="en-US" sz="1100" b="0" i="0">
                        <a:effectLst/>
                        <a:latin typeface="+mn-lt"/>
                      </a:endParaRPr>
                    </a:p>
                  </a:txBody>
                  <a:tcPr/>
                </a:tc>
                <a:tc>
                  <a:txBody>
                    <a:bodyPr/>
                    <a:lstStyle/>
                    <a:p>
                      <a:pPr algn="l" rtl="0" fontAlgn="base">
                        <a:lnSpc>
                          <a:spcPts val="1350"/>
                        </a:lnSpc>
                        <a:buNone/>
                      </a:pPr>
                      <a:r>
                        <a:rPr lang="en-US" sz="1100" b="0" i="0" dirty="0">
                          <a:solidFill>
                            <a:srgbClr val="000000"/>
                          </a:solidFill>
                          <a:effectLst/>
                          <a:latin typeface="+mn-lt"/>
                        </a:rPr>
                        <a:t>CTIC, ICG/CARIBE-EWS </a:t>
                      </a:r>
                      <a:endParaRPr lang="en-US" sz="1100" b="0" i="0" dirty="0">
                        <a:effectLst/>
                        <a:latin typeface="+mn-lt"/>
                      </a:endParaRPr>
                    </a:p>
                  </a:txBody>
                  <a:tcPr/>
                </a:tc>
                <a:extLst>
                  <a:ext uri="{0D108BD9-81ED-4DB2-BD59-A6C34878D82A}">
                    <a16:rowId xmlns:a16="http://schemas.microsoft.com/office/drawing/2014/main" val="10001"/>
                  </a:ext>
                </a:extLst>
              </a:tr>
              <a:tr h="412429">
                <a:tc>
                  <a:txBody>
                    <a:bodyPr/>
                    <a:lstStyle/>
                    <a:p>
                      <a:pPr algn="l" rtl="0" fontAlgn="base">
                        <a:lnSpc>
                          <a:spcPts val="1350"/>
                        </a:lnSpc>
                        <a:buNone/>
                      </a:pPr>
                      <a:r>
                        <a:rPr lang="en-US" sz="1100" b="1" i="0" dirty="0">
                          <a:solidFill>
                            <a:schemeClr val="bg1"/>
                          </a:solidFill>
                          <a:effectLst/>
                          <a:latin typeface="+mn-lt"/>
                        </a:rPr>
                        <a:t>Silvia Chacon</a:t>
                      </a:r>
                      <a:r>
                        <a:rPr lang="en-US" sz="1100" b="0" i="0" dirty="0">
                          <a:solidFill>
                            <a:schemeClr val="bg1"/>
                          </a:solidFill>
                          <a:effectLst/>
                          <a:latin typeface="+mn-lt"/>
                        </a:rPr>
                        <a:t> </a:t>
                      </a:r>
                    </a:p>
                  </a:txBody>
                  <a:tcPr/>
                </a:tc>
                <a:tc>
                  <a:txBody>
                    <a:bodyPr/>
                    <a:lstStyle/>
                    <a:p>
                      <a:pPr algn="ctr" rtl="0" fontAlgn="base">
                        <a:lnSpc>
                          <a:spcPts val="1350"/>
                        </a:lnSpc>
                        <a:buNone/>
                      </a:pPr>
                      <a:r>
                        <a:rPr lang="en-US" sz="1100" b="0" i="0">
                          <a:solidFill>
                            <a:srgbClr val="000000"/>
                          </a:solidFill>
                          <a:effectLst/>
                          <a:latin typeface="+mn-lt"/>
                        </a:rPr>
                        <a:t>Costa Rica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National Tsunami Monitoring System </a:t>
                      </a:r>
                      <a:endParaRPr lang="en-US" sz="1100" b="0" i="0">
                        <a:effectLst/>
                        <a:latin typeface="+mn-lt"/>
                      </a:endParaRPr>
                    </a:p>
                  </a:txBody>
                  <a:tcPr/>
                </a:tc>
                <a:tc>
                  <a:txBody>
                    <a:bodyPr/>
                    <a:lstStyle/>
                    <a:p>
                      <a:pPr algn="l" rtl="0" fontAlgn="base">
                        <a:lnSpc>
                          <a:spcPts val="1350"/>
                        </a:lnSpc>
                        <a:buNone/>
                      </a:pPr>
                      <a:r>
                        <a:rPr lang="en-US" sz="1100" b="0" i="0" dirty="0">
                          <a:solidFill>
                            <a:srgbClr val="000000"/>
                          </a:solidFill>
                          <a:effectLst/>
                          <a:latin typeface="+mn-lt"/>
                        </a:rPr>
                        <a:t>ICG/CARIBE-EWS </a:t>
                      </a:r>
                      <a:endParaRPr lang="en-US" sz="1100" b="0" i="0" dirty="0">
                        <a:effectLst/>
                        <a:latin typeface="+mn-lt"/>
                      </a:endParaRPr>
                    </a:p>
                  </a:txBody>
                  <a:tcPr/>
                </a:tc>
                <a:extLst>
                  <a:ext uri="{0D108BD9-81ED-4DB2-BD59-A6C34878D82A}">
                    <a16:rowId xmlns:a16="http://schemas.microsoft.com/office/drawing/2014/main" val="10011"/>
                  </a:ext>
                </a:extLst>
              </a:tr>
              <a:tr h="274669">
                <a:tc gridSpan="4">
                  <a:txBody>
                    <a:bodyPr/>
                    <a:lstStyle/>
                    <a:p>
                      <a:pPr>
                        <a:lnSpc>
                          <a:spcPct val="115000"/>
                        </a:lnSpc>
                        <a:spcAft>
                          <a:spcPts val="0"/>
                        </a:spcAft>
                      </a:pPr>
                      <a:r>
                        <a:rPr lang="en-US" sz="1100" dirty="0">
                          <a:effectLst/>
                          <a:latin typeface="Arial" charset="0"/>
                          <a:ea typeface="Arial" charset="0"/>
                        </a:rPr>
                        <a:t>OBSERVERS &amp; INVITED EXPERTS</a:t>
                      </a:r>
                    </a:p>
                  </a:txBody>
                  <a:tcPr marL="68580" marR="68580" marT="0" marB="0" anchor="ctr">
                    <a:solidFill>
                      <a:schemeClr val="bg1">
                        <a:lumMod val="50000"/>
                      </a:schemeClr>
                    </a:solidFill>
                  </a:tcPr>
                </a:tc>
                <a:tc hMerge="1">
                  <a:txBody>
                    <a:bodyPr/>
                    <a:lstStyle/>
                    <a:p>
                      <a:pPr>
                        <a:lnSpc>
                          <a:spcPct val="115000"/>
                        </a:lnSpc>
                        <a:spcAft>
                          <a:spcPts val="0"/>
                        </a:spcAft>
                      </a:pPr>
                      <a:endParaRPr lang="en-US" sz="1200" dirty="0">
                        <a:effectLst/>
                        <a:latin typeface="Arial" charset="0"/>
                        <a:ea typeface="Arial" charset="0"/>
                      </a:endParaRPr>
                    </a:p>
                  </a:txBody>
                  <a:tcPr marL="68580" marR="68580" marT="0" marB="0"/>
                </a:tc>
                <a:tc hMerge="1">
                  <a:txBody>
                    <a:bodyPr/>
                    <a:lstStyle/>
                    <a:p>
                      <a:pPr>
                        <a:lnSpc>
                          <a:spcPct val="115000"/>
                        </a:lnSpc>
                        <a:spcAft>
                          <a:spcPts val="0"/>
                        </a:spcAft>
                      </a:pPr>
                      <a:endParaRPr lang="en-US" sz="1200" dirty="0">
                        <a:effectLst/>
                        <a:latin typeface="Arial" charset="0"/>
                        <a:ea typeface="Arial" charset="0"/>
                      </a:endParaRPr>
                    </a:p>
                  </a:txBody>
                  <a:tcPr marL="68580" marR="68580" marT="0" marB="0"/>
                </a:tc>
                <a:tc hMerge="1">
                  <a:txBody>
                    <a:bodyPr/>
                    <a:lstStyle/>
                    <a:p>
                      <a:pPr>
                        <a:lnSpc>
                          <a:spcPct val="115000"/>
                        </a:lnSpc>
                        <a:spcAft>
                          <a:spcPts val="0"/>
                        </a:spcAft>
                      </a:pPr>
                      <a:endParaRPr lang="en-US" sz="1200" dirty="0">
                        <a:effectLst/>
                        <a:latin typeface="Arial" charset="0"/>
                        <a:ea typeface="Arial" charset="0"/>
                      </a:endParaRPr>
                    </a:p>
                  </a:txBody>
                  <a:tcPr marL="68580" marR="68580" marT="0" marB="0"/>
                </a:tc>
                <a:extLst>
                  <a:ext uri="{0D108BD9-81ED-4DB2-BD59-A6C34878D82A}">
                    <a16:rowId xmlns:a16="http://schemas.microsoft.com/office/drawing/2014/main" val="10012"/>
                  </a:ext>
                </a:extLst>
              </a:tr>
              <a:tr h="374581">
                <a:tc>
                  <a:txBody>
                    <a:bodyPr/>
                    <a:lstStyle/>
                    <a:p>
                      <a:pPr algn="l" rtl="0" fontAlgn="base">
                        <a:lnSpc>
                          <a:spcPts val="1350"/>
                        </a:lnSpc>
                        <a:buNone/>
                      </a:pPr>
                      <a:r>
                        <a:rPr lang="en-US" sz="1100" b="1" i="0" dirty="0">
                          <a:effectLst/>
                          <a:latin typeface="+mn-lt"/>
                        </a:rPr>
                        <a:t>Regina </a:t>
                      </a:r>
                      <a:r>
                        <a:rPr lang="en-US" sz="1100" b="1" i="0" dirty="0" err="1">
                          <a:effectLst/>
                          <a:latin typeface="+mn-lt"/>
                        </a:rPr>
                        <a:t>Khanbekova</a:t>
                      </a:r>
                      <a:r>
                        <a:rPr lang="en-US" sz="1100" b="0" i="0" dirty="0">
                          <a:effectLst/>
                          <a:latin typeface="+mn-lt"/>
                        </a:rPr>
                        <a:t> </a:t>
                      </a:r>
                    </a:p>
                  </a:txBody>
                  <a:tcPr>
                    <a:solidFill>
                      <a:schemeClr val="bg1">
                        <a:lumMod val="50000"/>
                      </a:schemeClr>
                    </a:solidFill>
                  </a:tcPr>
                </a:tc>
                <a:tc>
                  <a:txBody>
                    <a:bodyPr/>
                    <a:lstStyle/>
                    <a:p>
                      <a:pPr algn="ctr" rtl="0" fontAlgn="base">
                        <a:lnSpc>
                          <a:spcPts val="1350"/>
                        </a:lnSpc>
                        <a:buNone/>
                      </a:pPr>
                      <a:r>
                        <a:rPr lang="en-US" sz="1100" b="0" i="0">
                          <a:effectLst/>
                          <a:latin typeface="+mn-lt"/>
                        </a:rPr>
                        <a:t>Switzerland </a:t>
                      </a:r>
                    </a:p>
                  </a:txBody>
                  <a:tcPr/>
                </a:tc>
                <a:tc>
                  <a:txBody>
                    <a:bodyPr/>
                    <a:lstStyle/>
                    <a:p>
                      <a:pPr algn="l" rtl="0" fontAlgn="base">
                        <a:lnSpc>
                          <a:spcPts val="1350"/>
                        </a:lnSpc>
                        <a:buNone/>
                      </a:pPr>
                      <a:r>
                        <a:rPr lang="en-US" sz="1100" b="0" i="0">
                          <a:effectLst/>
                          <a:latin typeface="+mn-lt"/>
                        </a:rPr>
                        <a:t>UNDRR </a:t>
                      </a:r>
                    </a:p>
                  </a:txBody>
                  <a:tcPr/>
                </a:tc>
                <a:tc>
                  <a:txBody>
                    <a:bodyPr/>
                    <a:lstStyle/>
                    <a:p>
                      <a:pPr algn="l" rtl="0" fontAlgn="base">
                        <a:lnSpc>
                          <a:spcPts val="1350"/>
                        </a:lnSpc>
                        <a:buNone/>
                      </a:pPr>
                      <a:r>
                        <a:rPr lang="en-US" sz="1100" b="0" i="0">
                          <a:effectLst/>
                          <a:latin typeface="+mn-lt"/>
                        </a:rPr>
                        <a:t>Communications </a:t>
                      </a:r>
                    </a:p>
                  </a:txBody>
                  <a:tcPr/>
                </a:tc>
                <a:extLst>
                  <a:ext uri="{0D108BD9-81ED-4DB2-BD59-A6C34878D82A}">
                    <a16:rowId xmlns:a16="http://schemas.microsoft.com/office/drawing/2014/main" val="10013"/>
                  </a:ext>
                </a:extLst>
              </a:tr>
              <a:tr h="272765">
                <a:tc>
                  <a:txBody>
                    <a:bodyPr/>
                    <a:lstStyle/>
                    <a:p>
                      <a:pPr algn="l" rtl="0" fontAlgn="base">
                        <a:lnSpc>
                          <a:spcPts val="1350"/>
                        </a:lnSpc>
                        <a:buNone/>
                      </a:pPr>
                      <a:r>
                        <a:rPr lang="en-US" sz="1100" b="1" i="0" dirty="0">
                          <a:effectLst/>
                          <a:latin typeface="+mn-lt"/>
                        </a:rPr>
                        <a:t>Alessandro Amato</a:t>
                      </a:r>
                      <a:r>
                        <a:rPr lang="en-US" sz="1100" b="0" i="0" dirty="0">
                          <a:effectLst/>
                          <a:latin typeface="+mn-lt"/>
                        </a:rPr>
                        <a:t> </a:t>
                      </a:r>
                    </a:p>
                  </a:txBody>
                  <a:tcPr>
                    <a:solidFill>
                      <a:schemeClr val="bg1">
                        <a:lumMod val="50000"/>
                      </a:schemeClr>
                    </a:solidFill>
                  </a:tcPr>
                </a:tc>
                <a:tc>
                  <a:txBody>
                    <a:bodyPr/>
                    <a:lstStyle/>
                    <a:p>
                      <a:pPr algn="ctr" rtl="0" fontAlgn="base">
                        <a:lnSpc>
                          <a:spcPts val="1350"/>
                        </a:lnSpc>
                        <a:buNone/>
                      </a:pPr>
                      <a:r>
                        <a:rPr lang="en-US" sz="1100" b="0" i="0">
                          <a:effectLst/>
                          <a:latin typeface="+mn-lt"/>
                        </a:rPr>
                        <a:t>Italy </a:t>
                      </a:r>
                    </a:p>
                  </a:txBody>
                  <a:tcPr/>
                </a:tc>
                <a:tc>
                  <a:txBody>
                    <a:bodyPr/>
                    <a:lstStyle/>
                    <a:p>
                      <a:pPr algn="l" rtl="0" fontAlgn="base">
                        <a:lnSpc>
                          <a:spcPts val="1350"/>
                        </a:lnSpc>
                        <a:buNone/>
                      </a:pPr>
                      <a:r>
                        <a:rPr lang="en-US" sz="1100" b="0" i="0">
                          <a:effectLst/>
                          <a:latin typeface="+mn-lt"/>
                        </a:rPr>
                        <a:t>INGV </a:t>
                      </a:r>
                    </a:p>
                  </a:txBody>
                  <a:tcPr/>
                </a:tc>
                <a:tc>
                  <a:txBody>
                    <a:bodyPr/>
                    <a:lstStyle/>
                    <a:p>
                      <a:pPr algn="l" rtl="0" fontAlgn="base">
                        <a:lnSpc>
                          <a:spcPts val="1350"/>
                        </a:lnSpc>
                        <a:buNone/>
                      </a:pPr>
                      <a:r>
                        <a:rPr lang="en-US" sz="1100" b="0" i="0">
                          <a:effectLst/>
                          <a:latin typeface="+mn-lt"/>
                        </a:rPr>
                        <a:t>ICG/NEAMTWS Chair </a:t>
                      </a:r>
                    </a:p>
                  </a:txBody>
                  <a:tcPr/>
                </a:tc>
                <a:extLst>
                  <a:ext uri="{0D108BD9-81ED-4DB2-BD59-A6C34878D82A}">
                    <a16:rowId xmlns:a16="http://schemas.microsoft.com/office/drawing/2014/main" val="10014"/>
                  </a:ext>
                </a:extLst>
              </a:tr>
              <a:tr h="280936">
                <a:tc>
                  <a:txBody>
                    <a:bodyPr/>
                    <a:lstStyle/>
                    <a:p>
                      <a:pPr algn="l" rtl="0" fontAlgn="base">
                        <a:lnSpc>
                          <a:spcPts val="1350"/>
                        </a:lnSpc>
                        <a:buNone/>
                      </a:pPr>
                      <a:r>
                        <a:rPr lang="en-US" sz="1100" b="1" i="0" dirty="0">
                          <a:solidFill>
                            <a:schemeClr val="bg1"/>
                          </a:solidFill>
                          <a:effectLst/>
                          <a:latin typeface="+mn-lt"/>
                        </a:rPr>
                        <a:t>Prof Amr Hamouda</a:t>
                      </a:r>
                      <a:r>
                        <a:rPr lang="en-US" sz="1100" b="0" i="0" dirty="0">
                          <a:solidFill>
                            <a:schemeClr val="bg1"/>
                          </a:solidFill>
                          <a:effectLst/>
                          <a:latin typeface="+mn-lt"/>
                        </a:rPr>
                        <a:t> </a:t>
                      </a:r>
                    </a:p>
                  </a:txBody>
                  <a:tcPr>
                    <a:solidFill>
                      <a:schemeClr val="bg1">
                        <a:lumMod val="50000"/>
                      </a:schemeClr>
                    </a:solidFill>
                  </a:tcPr>
                </a:tc>
                <a:tc>
                  <a:txBody>
                    <a:bodyPr/>
                    <a:lstStyle/>
                    <a:p>
                      <a:pPr algn="ctr" rtl="0" fontAlgn="base">
                        <a:lnSpc>
                          <a:spcPts val="1350"/>
                        </a:lnSpc>
                        <a:buNone/>
                      </a:pPr>
                      <a:r>
                        <a:rPr lang="en-US" sz="1100" b="0" i="0">
                          <a:solidFill>
                            <a:srgbClr val="000000"/>
                          </a:solidFill>
                          <a:effectLst/>
                          <a:latin typeface="+mn-lt"/>
                        </a:rPr>
                        <a:t>Egypt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NIOF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ICG/NEAMTWS Vice-Chair </a:t>
                      </a:r>
                      <a:endParaRPr lang="en-US" sz="1100" b="0" i="0">
                        <a:effectLst/>
                        <a:latin typeface="+mn-lt"/>
                      </a:endParaRPr>
                    </a:p>
                  </a:txBody>
                  <a:tcPr/>
                </a:tc>
                <a:extLst>
                  <a:ext uri="{0D108BD9-81ED-4DB2-BD59-A6C34878D82A}">
                    <a16:rowId xmlns:a16="http://schemas.microsoft.com/office/drawing/2014/main" val="10015"/>
                  </a:ext>
                </a:extLst>
              </a:tr>
              <a:tr h="201237">
                <a:tc>
                  <a:txBody>
                    <a:bodyPr/>
                    <a:lstStyle/>
                    <a:p>
                      <a:pPr algn="l" rtl="0" fontAlgn="base">
                        <a:lnSpc>
                          <a:spcPts val="1350"/>
                        </a:lnSpc>
                        <a:buNone/>
                      </a:pPr>
                      <a:r>
                        <a:rPr lang="en-US" sz="1100" b="1" i="0" dirty="0">
                          <a:solidFill>
                            <a:schemeClr val="bg1"/>
                          </a:solidFill>
                          <a:effectLst/>
                          <a:latin typeface="+mn-lt"/>
                        </a:rPr>
                        <a:t>Prof </a:t>
                      </a:r>
                      <a:r>
                        <a:rPr lang="en-US" sz="1100" b="1" i="0" dirty="0" err="1">
                          <a:solidFill>
                            <a:schemeClr val="bg1"/>
                          </a:solidFill>
                          <a:effectLst/>
                          <a:latin typeface="+mn-lt"/>
                        </a:rPr>
                        <a:t>Harkunti</a:t>
                      </a:r>
                      <a:r>
                        <a:rPr lang="en-US" sz="1100" b="1" i="0" dirty="0">
                          <a:solidFill>
                            <a:schemeClr val="bg1"/>
                          </a:solidFill>
                          <a:effectLst/>
                          <a:latin typeface="+mn-lt"/>
                        </a:rPr>
                        <a:t> Rahayu</a:t>
                      </a:r>
                      <a:r>
                        <a:rPr lang="en-US" sz="1100" b="0" i="0" dirty="0">
                          <a:solidFill>
                            <a:schemeClr val="bg1"/>
                          </a:solidFill>
                          <a:effectLst/>
                          <a:latin typeface="+mn-lt"/>
                        </a:rPr>
                        <a:t> </a:t>
                      </a:r>
                    </a:p>
                  </a:txBody>
                  <a:tcPr>
                    <a:solidFill>
                      <a:schemeClr val="bg1">
                        <a:lumMod val="50000"/>
                      </a:schemeClr>
                    </a:solidFill>
                  </a:tcPr>
                </a:tc>
                <a:tc>
                  <a:txBody>
                    <a:bodyPr/>
                    <a:lstStyle/>
                    <a:p>
                      <a:pPr algn="ctr" rtl="0" fontAlgn="base">
                        <a:lnSpc>
                          <a:spcPts val="1350"/>
                        </a:lnSpc>
                        <a:buNone/>
                      </a:pPr>
                      <a:r>
                        <a:rPr lang="en-US" sz="1100" b="0" i="0">
                          <a:solidFill>
                            <a:srgbClr val="000000"/>
                          </a:solidFill>
                          <a:effectLst/>
                          <a:latin typeface="+mn-lt"/>
                        </a:rPr>
                        <a:t>Indonesia </a:t>
                      </a:r>
                      <a:endParaRPr lang="en-US" sz="1100" b="0" i="0">
                        <a:effectLst/>
                        <a:latin typeface="+mn-lt"/>
                      </a:endParaRPr>
                    </a:p>
                  </a:txBody>
                  <a:tcPr/>
                </a:tc>
                <a:tc>
                  <a:txBody>
                    <a:bodyPr/>
                    <a:lstStyle/>
                    <a:p>
                      <a:pPr algn="l" rtl="0" fontAlgn="base">
                        <a:lnSpc>
                          <a:spcPts val="1350"/>
                        </a:lnSpc>
                        <a:buNone/>
                      </a:pPr>
                      <a:r>
                        <a:rPr lang="en-US" sz="1100" b="0" i="0">
                          <a:solidFill>
                            <a:srgbClr val="000000"/>
                          </a:solidFill>
                          <a:effectLst/>
                          <a:latin typeface="+mn-lt"/>
                        </a:rPr>
                        <a:t>Institut Teknologi Sumatera (ITERA) </a:t>
                      </a:r>
                      <a:endParaRPr lang="en-US" sz="1100" b="0" i="0">
                        <a:effectLst/>
                        <a:latin typeface="+mn-lt"/>
                      </a:endParaRPr>
                    </a:p>
                  </a:txBody>
                  <a:tcPr/>
                </a:tc>
                <a:tc>
                  <a:txBody>
                    <a:bodyPr/>
                    <a:lstStyle/>
                    <a:p>
                      <a:pPr algn="l" rtl="0" fontAlgn="base">
                        <a:lnSpc>
                          <a:spcPts val="1350"/>
                        </a:lnSpc>
                        <a:buNone/>
                      </a:pPr>
                      <a:r>
                        <a:rPr lang="fr-FR" sz="1100" b="0" i="0">
                          <a:solidFill>
                            <a:srgbClr val="000000"/>
                          </a:solidFill>
                          <a:effectLst/>
                          <a:latin typeface="+mn-lt"/>
                        </a:rPr>
                        <a:t>Observer /Ex-Chair TT DMP </a:t>
                      </a:r>
                      <a:endParaRPr lang="fr-FR" sz="1100" b="0" i="0">
                        <a:effectLst/>
                        <a:latin typeface="+mn-lt"/>
                      </a:endParaRPr>
                    </a:p>
                  </a:txBody>
                  <a:tcPr/>
                </a:tc>
                <a:extLst>
                  <a:ext uri="{0D108BD9-81ED-4DB2-BD59-A6C34878D82A}">
                    <a16:rowId xmlns:a16="http://schemas.microsoft.com/office/drawing/2014/main" val="10016"/>
                  </a:ext>
                </a:extLst>
              </a:tr>
              <a:tr h="201237">
                <a:tc>
                  <a:txBody>
                    <a:bodyPr/>
                    <a:lstStyle/>
                    <a:p>
                      <a:pPr algn="l" rtl="0" fontAlgn="base">
                        <a:lnSpc>
                          <a:spcPts val="1350"/>
                        </a:lnSpc>
                        <a:buNone/>
                      </a:pPr>
                      <a:r>
                        <a:rPr lang="en-US" sz="1100" b="1" i="0" dirty="0">
                          <a:effectLst/>
                          <a:latin typeface="+mn-lt"/>
                        </a:rPr>
                        <a:t>Ardito </a:t>
                      </a:r>
                      <a:r>
                        <a:rPr lang="en-US" sz="1100" b="1" i="0" dirty="0" err="1">
                          <a:effectLst/>
                          <a:latin typeface="+mn-lt"/>
                        </a:rPr>
                        <a:t>Kodijat</a:t>
                      </a:r>
                      <a:r>
                        <a:rPr lang="en-US" sz="1100" b="0" i="0" dirty="0">
                          <a:effectLst/>
                          <a:latin typeface="+mn-lt"/>
                        </a:rPr>
                        <a:t> </a:t>
                      </a:r>
                    </a:p>
                  </a:txBody>
                  <a:tcPr>
                    <a:solidFill>
                      <a:schemeClr val="bg1">
                        <a:lumMod val="50000"/>
                      </a:schemeClr>
                    </a:solidFill>
                  </a:tcPr>
                </a:tc>
                <a:tc>
                  <a:txBody>
                    <a:bodyPr/>
                    <a:lstStyle/>
                    <a:p>
                      <a:pPr algn="ctr" rtl="0" fontAlgn="base">
                        <a:lnSpc>
                          <a:spcPts val="1350"/>
                        </a:lnSpc>
                        <a:buNone/>
                      </a:pPr>
                      <a:r>
                        <a:rPr lang="en-US" sz="1100" b="0" i="0">
                          <a:effectLst/>
                          <a:latin typeface="+mn-lt"/>
                        </a:rPr>
                        <a:t>Indonesia </a:t>
                      </a:r>
                    </a:p>
                  </a:txBody>
                  <a:tcPr/>
                </a:tc>
                <a:tc>
                  <a:txBody>
                    <a:bodyPr/>
                    <a:lstStyle/>
                    <a:p>
                      <a:pPr algn="ctr" rtl="0" fontAlgn="base">
                        <a:lnSpc>
                          <a:spcPts val="1350"/>
                        </a:lnSpc>
                        <a:buNone/>
                      </a:pPr>
                      <a:r>
                        <a:rPr lang="en-US" sz="1100" b="0" i="0">
                          <a:effectLst/>
                          <a:latin typeface="+mn-lt"/>
                        </a:rPr>
                        <a:t> </a:t>
                      </a:r>
                    </a:p>
                  </a:txBody>
                  <a:tcPr/>
                </a:tc>
                <a:tc>
                  <a:txBody>
                    <a:bodyPr/>
                    <a:lstStyle/>
                    <a:p>
                      <a:pPr algn="l" rtl="0" fontAlgn="base">
                        <a:lnSpc>
                          <a:spcPts val="1350"/>
                        </a:lnSpc>
                        <a:buNone/>
                      </a:pPr>
                      <a:r>
                        <a:rPr lang="en-US" sz="1100" b="0" i="0">
                          <a:effectLst/>
                          <a:latin typeface="+mn-lt"/>
                        </a:rPr>
                        <a:t>Observer/ Ex- Head, IOTIC </a:t>
                      </a:r>
                    </a:p>
                  </a:txBody>
                  <a:tcPr/>
                </a:tc>
                <a:extLst>
                  <a:ext uri="{0D108BD9-81ED-4DB2-BD59-A6C34878D82A}">
                    <a16:rowId xmlns:a16="http://schemas.microsoft.com/office/drawing/2014/main" val="3901283487"/>
                  </a:ext>
                </a:extLst>
              </a:tr>
              <a:tr h="201237">
                <a:tc>
                  <a:txBody>
                    <a:bodyPr/>
                    <a:lstStyle/>
                    <a:p>
                      <a:pPr algn="l" rtl="0" fontAlgn="base">
                        <a:lnSpc>
                          <a:spcPts val="1350"/>
                        </a:lnSpc>
                        <a:spcAft>
                          <a:spcPts val="800"/>
                        </a:spcAft>
                        <a:buNone/>
                      </a:pPr>
                      <a:r>
                        <a:rPr lang="en-US" sz="1100" b="1" i="0" dirty="0">
                          <a:effectLst/>
                          <a:latin typeface="+mn-lt"/>
                        </a:rPr>
                        <a:t>Derya Vennin  </a:t>
                      </a:r>
                      <a:r>
                        <a:rPr lang="en-US" sz="1100" b="0" i="0" dirty="0">
                          <a:effectLst/>
                          <a:latin typeface="+mn-lt"/>
                        </a:rPr>
                        <a:t> </a:t>
                      </a:r>
                    </a:p>
                  </a:txBody>
                  <a:tcPr>
                    <a:solidFill>
                      <a:schemeClr val="bg1">
                        <a:lumMod val="50000"/>
                      </a:schemeClr>
                    </a:solidFill>
                  </a:tcPr>
                </a:tc>
                <a:tc>
                  <a:txBody>
                    <a:bodyPr/>
                    <a:lstStyle/>
                    <a:p>
                      <a:pPr algn="ctr" rtl="0" fontAlgn="base">
                        <a:lnSpc>
                          <a:spcPts val="1350"/>
                        </a:lnSpc>
                        <a:spcAft>
                          <a:spcPts val="800"/>
                        </a:spcAft>
                        <a:buNone/>
                      </a:pPr>
                      <a:r>
                        <a:rPr lang="en-US" sz="1100" b="0" i="0">
                          <a:effectLst/>
                          <a:latin typeface="+mn-lt"/>
                        </a:rPr>
                        <a:t>France   </a:t>
                      </a:r>
                    </a:p>
                  </a:txBody>
                  <a:tcPr/>
                </a:tc>
                <a:tc>
                  <a:txBody>
                    <a:bodyPr/>
                    <a:lstStyle/>
                    <a:p>
                      <a:pPr algn="l" rtl="0" fontAlgn="base">
                        <a:lnSpc>
                          <a:spcPts val="1350"/>
                        </a:lnSpc>
                        <a:spcAft>
                          <a:spcPts val="800"/>
                        </a:spcAft>
                        <a:buNone/>
                      </a:pPr>
                      <a:r>
                        <a:rPr lang="en-US" sz="1100" b="0" i="0" dirty="0">
                          <a:effectLst/>
                          <a:latin typeface="+mn-lt"/>
                        </a:rPr>
                        <a:t>IOC   </a:t>
                      </a:r>
                    </a:p>
                  </a:txBody>
                  <a:tcPr/>
                </a:tc>
                <a:tc>
                  <a:txBody>
                    <a:bodyPr/>
                    <a:lstStyle/>
                    <a:p>
                      <a:pPr algn="l" rtl="0" fontAlgn="base">
                        <a:lnSpc>
                          <a:spcPts val="1350"/>
                        </a:lnSpc>
                        <a:spcAft>
                          <a:spcPts val="800"/>
                        </a:spcAft>
                        <a:buNone/>
                      </a:pPr>
                      <a:r>
                        <a:rPr lang="en-NZ" sz="1100" b="0" i="0">
                          <a:effectLst/>
                          <a:latin typeface="+mn-lt"/>
                        </a:rPr>
                        <a:t>ICG/NEAMTWS / Assoc. Project Officer, CoastWAVE Project Coordinator, TSR Gender Focal Point </a:t>
                      </a:r>
                    </a:p>
                  </a:txBody>
                  <a:tcPr/>
                </a:tc>
                <a:extLst>
                  <a:ext uri="{0D108BD9-81ED-4DB2-BD59-A6C34878D82A}">
                    <a16:rowId xmlns:a16="http://schemas.microsoft.com/office/drawing/2014/main" val="2526423395"/>
                  </a:ext>
                </a:extLst>
              </a:tr>
              <a:tr h="201237">
                <a:tc>
                  <a:txBody>
                    <a:bodyPr/>
                    <a:lstStyle/>
                    <a:p>
                      <a:pPr algn="l" rtl="0" fontAlgn="base">
                        <a:lnSpc>
                          <a:spcPts val="1350"/>
                        </a:lnSpc>
                        <a:spcAft>
                          <a:spcPts val="800"/>
                        </a:spcAft>
                        <a:buNone/>
                      </a:pPr>
                      <a:r>
                        <a:rPr lang="en-US" sz="1100" b="1" i="0" dirty="0">
                          <a:effectLst/>
                          <a:latin typeface="+mn-lt"/>
                        </a:rPr>
                        <a:t>Lara Bland</a:t>
                      </a:r>
                      <a:r>
                        <a:rPr lang="en-US" sz="1100" b="0" i="0" dirty="0">
                          <a:effectLst/>
                          <a:latin typeface="+mn-lt"/>
                        </a:rPr>
                        <a:t> </a:t>
                      </a:r>
                    </a:p>
                  </a:txBody>
                  <a:tcPr>
                    <a:solidFill>
                      <a:schemeClr val="bg1">
                        <a:lumMod val="50000"/>
                      </a:schemeClr>
                    </a:solidFill>
                  </a:tcPr>
                </a:tc>
                <a:tc>
                  <a:txBody>
                    <a:bodyPr/>
                    <a:lstStyle/>
                    <a:p>
                      <a:pPr algn="ctr" rtl="0" fontAlgn="base">
                        <a:lnSpc>
                          <a:spcPts val="1350"/>
                        </a:lnSpc>
                        <a:spcAft>
                          <a:spcPts val="800"/>
                        </a:spcAft>
                        <a:buNone/>
                      </a:pPr>
                      <a:r>
                        <a:rPr lang="en-US" sz="1100" b="0" i="0">
                          <a:effectLst/>
                          <a:latin typeface="+mn-lt"/>
                        </a:rPr>
                        <a:t>New Zealand </a:t>
                      </a:r>
                    </a:p>
                  </a:txBody>
                  <a:tcPr/>
                </a:tc>
                <a:tc>
                  <a:txBody>
                    <a:bodyPr/>
                    <a:lstStyle/>
                    <a:p>
                      <a:pPr algn="l" rtl="0" fontAlgn="base">
                        <a:lnSpc>
                          <a:spcPts val="1350"/>
                        </a:lnSpc>
                        <a:spcAft>
                          <a:spcPts val="800"/>
                        </a:spcAft>
                        <a:buNone/>
                      </a:pPr>
                      <a:r>
                        <a:rPr lang="en-US" sz="1100" b="0" i="0" dirty="0">
                          <a:effectLst/>
                          <a:latin typeface="+mn-lt"/>
                        </a:rPr>
                        <a:t>NEMA </a:t>
                      </a:r>
                    </a:p>
                  </a:txBody>
                  <a:tcPr/>
                </a:tc>
                <a:tc>
                  <a:txBody>
                    <a:bodyPr/>
                    <a:lstStyle/>
                    <a:p>
                      <a:pPr algn="l" rtl="0" fontAlgn="base">
                        <a:lnSpc>
                          <a:spcPts val="1350"/>
                        </a:lnSpc>
                        <a:spcAft>
                          <a:spcPts val="800"/>
                        </a:spcAft>
                        <a:buNone/>
                      </a:pPr>
                      <a:r>
                        <a:rPr lang="en-NZ" sz="1100" b="0" i="0" dirty="0">
                          <a:effectLst/>
                          <a:latin typeface="+mn-lt"/>
                        </a:rPr>
                        <a:t>Observer - ICG/PTWS Vice Chair / Member of Working Group 3 </a:t>
                      </a:r>
                    </a:p>
                  </a:txBody>
                  <a:tcPr/>
                </a:tc>
                <a:extLst>
                  <a:ext uri="{0D108BD9-81ED-4DB2-BD59-A6C34878D82A}">
                    <a16:rowId xmlns:a16="http://schemas.microsoft.com/office/drawing/2014/main" val="2156681023"/>
                  </a:ext>
                </a:extLst>
              </a:tr>
            </a:tbl>
          </a:graphicData>
        </a:graphic>
      </p:graphicFrame>
    </p:spTree>
    <p:extLst>
      <p:ext uri="{BB962C8B-B14F-4D97-AF65-F5344CB8AC3E}">
        <p14:creationId xmlns:p14="http://schemas.microsoft.com/office/powerpoint/2010/main" val="3469030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F7B415E6-7D38-6833-118F-51348E5D95E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75BAD0F-F041-58CA-61DE-BB07BC69DAB7}"/>
              </a:ext>
            </a:extLst>
          </p:cNvPr>
          <p:cNvSpPr txBox="1">
            <a:spLocks/>
          </p:cNvSpPr>
          <p:nvPr/>
        </p:nvSpPr>
        <p:spPr>
          <a:xfrm>
            <a:off x="453887" y="504573"/>
            <a:ext cx="10972800" cy="1104899"/>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Agenda of the TTDMP and Joint Meeting</a:t>
            </a:r>
          </a:p>
        </p:txBody>
      </p:sp>
      <p:sp>
        <p:nvSpPr>
          <p:cNvPr id="4" name="テキスト ボックス 5">
            <a:extLst>
              <a:ext uri="{FF2B5EF4-FFF2-40B4-BE49-F238E27FC236}">
                <a16:creationId xmlns:a16="http://schemas.microsoft.com/office/drawing/2014/main" id="{26141C20-8157-57A7-A5DB-5D98F27B2B8C}"/>
              </a:ext>
            </a:extLst>
          </p:cNvPr>
          <p:cNvSpPr txBox="1"/>
          <p:nvPr/>
        </p:nvSpPr>
        <p:spPr>
          <a:xfrm>
            <a:off x="521981" y="1620309"/>
            <a:ext cx="4380760" cy="3093154"/>
          </a:xfrm>
          <a:prstGeom prst="rect">
            <a:avLst/>
          </a:prstGeom>
          <a:noFill/>
          <a:ln>
            <a:solidFill>
              <a:schemeClr val="tx2"/>
            </a:solidFill>
          </a:ln>
        </p:spPr>
        <p:txBody>
          <a:bodyPr wrap="square">
            <a:spAutoFit/>
          </a:bodyPr>
          <a:lstStyle/>
          <a:p>
            <a:pPr marL="228600" indent="-228600">
              <a:spcBef>
                <a:spcPts val="200"/>
              </a:spcBef>
              <a:spcAft>
                <a:spcPts val="200"/>
              </a:spcAft>
              <a:buFont typeface="+mj-lt"/>
              <a:buAutoNum type="arabicPeriod"/>
            </a:pPr>
            <a:r>
              <a:rPr lang="en-NZ" altLang="ja-JP" sz="1500" i="0" u="none" strike="noStrike" baseline="0" dirty="0">
                <a:solidFill>
                  <a:srgbClr val="000000"/>
                </a:solidFill>
                <a:latin typeface="+mj-lt"/>
              </a:rPr>
              <a:t>Session Organisation</a:t>
            </a:r>
          </a:p>
          <a:p>
            <a:pPr marL="228600" indent="-228600">
              <a:spcBef>
                <a:spcPts val="200"/>
              </a:spcBef>
              <a:spcAft>
                <a:spcPts val="200"/>
              </a:spcAft>
              <a:buFont typeface="+mj-lt"/>
              <a:buAutoNum type="arabicPeriod"/>
            </a:pPr>
            <a:r>
              <a:rPr lang="en-NZ" altLang="ja-JP" sz="1500" dirty="0">
                <a:solidFill>
                  <a:srgbClr val="000000"/>
                </a:solidFill>
                <a:latin typeface="+mj-lt"/>
              </a:rPr>
              <a:t>Review of Joint Actions</a:t>
            </a:r>
            <a:endParaRPr lang="fr-FR" altLang="ja-JP" sz="1500" i="0" u="none" strike="noStrike" baseline="0" dirty="0">
              <a:solidFill>
                <a:srgbClr val="000000"/>
              </a:solidFill>
              <a:latin typeface="+mj-lt"/>
            </a:endParaRPr>
          </a:p>
          <a:p>
            <a:pPr marL="228600" indent="-228600">
              <a:spcBef>
                <a:spcPts val="200"/>
              </a:spcBef>
              <a:spcAft>
                <a:spcPts val="200"/>
              </a:spcAft>
              <a:buFont typeface="+mj-lt"/>
              <a:buAutoNum type="arabicPeriod"/>
            </a:pPr>
            <a:r>
              <a:rPr lang="en-US" altLang="ja-JP" sz="1500" i="0" strike="noStrike" baseline="0" dirty="0">
                <a:solidFill>
                  <a:srgbClr val="0069B4"/>
                </a:solidFill>
                <a:latin typeface="+mj-lt"/>
              </a:rPr>
              <a:t>Wave Exercises</a:t>
            </a:r>
          </a:p>
          <a:p>
            <a:pPr marL="228600" indent="-228600">
              <a:spcBef>
                <a:spcPts val="200"/>
              </a:spcBef>
              <a:spcAft>
                <a:spcPts val="200"/>
              </a:spcAft>
              <a:buFont typeface="+mj-lt"/>
              <a:buAutoNum type="arabicPeriod"/>
            </a:pPr>
            <a:r>
              <a:rPr lang="en-US" altLang="ja-JP" sz="1500" i="0" strike="noStrike" baseline="0" dirty="0">
                <a:solidFill>
                  <a:srgbClr val="000000"/>
                </a:solidFill>
                <a:latin typeface="+mj-lt"/>
              </a:rPr>
              <a:t>Significant Tsunami Events in each ICG </a:t>
            </a:r>
          </a:p>
          <a:p>
            <a:pPr marL="228600" indent="-228600">
              <a:spcBef>
                <a:spcPts val="200"/>
              </a:spcBef>
              <a:spcAft>
                <a:spcPts val="200"/>
              </a:spcAft>
              <a:buFont typeface="+mj-lt"/>
              <a:buAutoNum type="arabicPeriod"/>
            </a:pPr>
            <a:r>
              <a:rPr lang="en-US" altLang="ja-JP" sz="1500" i="0" u="none" strike="noStrike" baseline="0" dirty="0">
                <a:solidFill>
                  <a:srgbClr val="000000"/>
                </a:solidFill>
                <a:latin typeface="+mj-lt"/>
              </a:rPr>
              <a:t>Review of the IOC Post-Event Assessment process &amp; Questionnaire</a:t>
            </a:r>
          </a:p>
          <a:p>
            <a:pPr marL="228600" indent="-228600">
              <a:spcBef>
                <a:spcPts val="200"/>
              </a:spcBef>
              <a:spcAft>
                <a:spcPts val="200"/>
              </a:spcAft>
              <a:buFont typeface="+mj-lt"/>
              <a:buAutoNum type="arabicPeriod"/>
            </a:pPr>
            <a:r>
              <a:rPr lang="en-US" altLang="ja-JP" sz="1500" dirty="0">
                <a:solidFill>
                  <a:srgbClr val="000000"/>
                </a:solidFill>
                <a:latin typeface="+mj-lt"/>
              </a:rPr>
              <a:t>Visual Based Approach for TEW chain</a:t>
            </a:r>
          </a:p>
          <a:p>
            <a:pPr marL="228600" indent="-228600">
              <a:spcBef>
                <a:spcPts val="200"/>
              </a:spcBef>
              <a:spcAft>
                <a:spcPts val="200"/>
              </a:spcAft>
              <a:buFont typeface="+mj-lt"/>
              <a:buAutoNum type="arabicPeriod"/>
            </a:pPr>
            <a:r>
              <a:rPr lang="en-US" altLang="ja-JP" sz="1500" i="0" u="none" strike="noStrike" baseline="0" dirty="0">
                <a:solidFill>
                  <a:srgbClr val="0069B4"/>
                </a:solidFill>
                <a:latin typeface="+mj-lt"/>
              </a:rPr>
              <a:t>Update on ODTP Conference, ITS and IUGG</a:t>
            </a:r>
          </a:p>
          <a:p>
            <a:pPr marL="228600" indent="-228600">
              <a:spcBef>
                <a:spcPts val="200"/>
              </a:spcBef>
              <a:spcAft>
                <a:spcPts val="200"/>
              </a:spcAft>
              <a:buFont typeface="+mj-lt"/>
              <a:buAutoNum type="arabicPeriod"/>
            </a:pPr>
            <a:r>
              <a:rPr lang="en-US" altLang="ja-JP" sz="1500" dirty="0">
                <a:solidFill>
                  <a:srgbClr val="000000"/>
                </a:solidFill>
                <a:latin typeface="+mj-lt"/>
              </a:rPr>
              <a:t>Update on EW4All</a:t>
            </a:r>
          </a:p>
          <a:p>
            <a:pPr marL="228600" indent="-228600">
              <a:spcBef>
                <a:spcPts val="200"/>
              </a:spcBef>
              <a:spcAft>
                <a:spcPts val="200"/>
              </a:spcAft>
              <a:buFont typeface="+mj-lt"/>
              <a:buAutoNum type="arabicPeriod"/>
            </a:pPr>
            <a:r>
              <a:rPr lang="en-US" altLang="ja-JP" sz="1500" i="0" u="none" strike="noStrike" baseline="0" dirty="0">
                <a:solidFill>
                  <a:srgbClr val="000000"/>
                </a:solidFill>
                <a:latin typeface="+mj-lt"/>
              </a:rPr>
              <a:t>Summary of Actions &amp; Recommendations</a:t>
            </a:r>
          </a:p>
          <a:p>
            <a:pPr marL="228600" indent="-228600">
              <a:spcBef>
                <a:spcPts val="200"/>
              </a:spcBef>
              <a:spcAft>
                <a:spcPts val="200"/>
              </a:spcAft>
              <a:buFont typeface="+mj-lt"/>
              <a:buAutoNum type="arabicPeriod"/>
            </a:pPr>
            <a:r>
              <a:rPr lang="en-US" altLang="ja-JP" sz="1500" i="0" u="none" strike="noStrike" baseline="0" dirty="0">
                <a:solidFill>
                  <a:srgbClr val="000000"/>
                </a:solidFill>
                <a:latin typeface="+mj-lt"/>
              </a:rPr>
              <a:t>AOB and Close.	</a:t>
            </a:r>
          </a:p>
        </p:txBody>
      </p:sp>
      <p:sp>
        <p:nvSpPr>
          <p:cNvPr id="5" name="テキスト ボックス 7">
            <a:extLst>
              <a:ext uri="{FF2B5EF4-FFF2-40B4-BE49-F238E27FC236}">
                <a16:creationId xmlns:a16="http://schemas.microsoft.com/office/drawing/2014/main" id="{784246A5-0D18-EF25-C358-9E038B3B1D2C}"/>
              </a:ext>
            </a:extLst>
          </p:cNvPr>
          <p:cNvSpPr txBox="1"/>
          <p:nvPr/>
        </p:nvSpPr>
        <p:spPr>
          <a:xfrm>
            <a:off x="427984" y="1234821"/>
            <a:ext cx="5032612" cy="369332"/>
          </a:xfrm>
          <a:prstGeom prst="rect">
            <a:avLst/>
          </a:prstGeom>
          <a:noFill/>
        </p:spPr>
        <p:txBody>
          <a:bodyPr wrap="square">
            <a:spAutoFit/>
          </a:bodyPr>
          <a:lstStyle/>
          <a:p>
            <a:r>
              <a:rPr lang="en-US" altLang="ja-JP" b="1" dirty="0">
                <a:solidFill>
                  <a:srgbClr val="0067B4"/>
                </a:solidFill>
                <a:latin typeface="Arial"/>
                <a:cs typeface="Arial"/>
                <a:sym typeface="Arial"/>
              </a:rPr>
              <a:t>Day 1: Joint Meeting of TTWO &amp; TTDMP</a:t>
            </a:r>
            <a:endParaRPr lang="ja-JP" altLang="en-US" b="1" dirty="0">
              <a:solidFill>
                <a:srgbClr val="0067B4"/>
              </a:solidFill>
              <a:latin typeface="Arial"/>
              <a:cs typeface="Arial"/>
              <a:sym typeface="Arial"/>
            </a:endParaRPr>
          </a:p>
        </p:txBody>
      </p:sp>
      <p:sp>
        <p:nvSpPr>
          <p:cNvPr id="6" name="テキスト ボックス 8">
            <a:extLst>
              <a:ext uri="{FF2B5EF4-FFF2-40B4-BE49-F238E27FC236}">
                <a16:creationId xmlns:a16="http://schemas.microsoft.com/office/drawing/2014/main" id="{C9538D03-3158-622C-CE1B-6919AC6A74BF}"/>
              </a:ext>
            </a:extLst>
          </p:cNvPr>
          <p:cNvSpPr txBox="1"/>
          <p:nvPr/>
        </p:nvSpPr>
        <p:spPr>
          <a:xfrm>
            <a:off x="5272030" y="1229502"/>
            <a:ext cx="5655859" cy="369332"/>
          </a:xfrm>
          <a:prstGeom prst="rect">
            <a:avLst/>
          </a:prstGeom>
          <a:noFill/>
        </p:spPr>
        <p:txBody>
          <a:bodyPr wrap="square">
            <a:spAutoFit/>
          </a:bodyPr>
          <a:lstStyle/>
          <a:p>
            <a:r>
              <a:rPr lang="en-US" altLang="ja-JP" b="1" dirty="0">
                <a:solidFill>
                  <a:srgbClr val="0067B4"/>
                </a:solidFill>
                <a:latin typeface="Arial"/>
                <a:cs typeface="Arial"/>
              </a:rPr>
              <a:t>Day 2 &amp; 3: Meeting of TTDMP</a:t>
            </a:r>
            <a:endParaRPr lang="ja-JP" altLang="en-US" b="1" dirty="0">
              <a:solidFill>
                <a:srgbClr val="0067B4"/>
              </a:solidFill>
              <a:latin typeface="Arial"/>
              <a:cs typeface="Arial"/>
            </a:endParaRPr>
          </a:p>
        </p:txBody>
      </p:sp>
      <p:sp>
        <p:nvSpPr>
          <p:cNvPr id="7" name="テキスト ボックス 10">
            <a:extLst>
              <a:ext uri="{FF2B5EF4-FFF2-40B4-BE49-F238E27FC236}">
                <a16:creationId xmlns:a16="http://schemas.microsoft.com/office/drawing/2014/main" id="{6533804E-E87E-039B-2367-388878BB1B07}"/>
              </a:ext>
            </a:extLst>
          </p:cNvPr>
          <p:cNvSpPr txBox="1"/>
          <p:nvPr/>
        </p:nvSpPr>
        <p:spPr>
          <a:xfrm>
            <a:off x="5297900" y="1618798"/>
            <a:ext cx="6702358" cy="4503797"/>
          </a:xfrm>
          <a:prstGeom prst="rect">
            <a:avLst/>
          </a:prstGeom>
          <a:noFill/>
          <a:ln>
            <a:solidFill>
              <a:schemeClr val="tx2"/>
            </a:solidFill>
          </a:ln>
        </p:spPr>
        <p:txBody>
          <a:bodyPr wrap="square">
            <a:spAutoFit/>
          </a:bodyPr>
          <a:lstStyle/>
          <a:p>
            <a:pPr marL="342900" indent="-342900">
              <a:spcBef>
                <a:spcPts val="200"/>
              </a:spcBef>
              <a:spcAft>
                <a:spcPts val="200"/>
              </a:spcAft>
              <a:buFont typeface="+mj-lt"/>
              <a:buAutoNum type="arabicPeriod"/>
            </a:pPr>
            <a:r>
              <a:rPr lang="en-NZ" sz="1500" i="0" u="none" strike="noStrike" baseline="0" noProof="0" dirty="0">
                <a:solidFill>
                  <a:srgbClr val="000000"/>
                </a:solidFill>
                <a:latin typeface="+mj-lt"/>
              </a:rPr>
              <a:t>Session Organisation </a:t>
            </a:r>
          </a:p>
          <a:p>
            <a:pPr marL="342900" indent="-342900">
              <a:spcBef>
                <a:spcPts val="200"/>
              </a:spcBef>
              <a:spcAft>
                <a:spcPts val="200"/>
              </a:spcAft>
              <a:buFont typeface="+mj-lt"/>
              <a:buAutoNum type="arabicPeriod"/>
            </a:pPr>
            <a:r>
              <a:rPr lang="en-NZ" sz="1500" noProof="0" dirty="0">
                <a:solidFill>
                  <a:srgbClr val="000000"/>
                </a:solidFill>
                <a:latin typeface="+mj-lt"/>
              </a:rPr>
              <a:t>Tsunami Ready Implementation Status</a:t>
            </a:r>
          </a:p>
          <a:p>
            <a:pPr marL="342900" indent="-342900">
              <a:spcBef>
                <a:spcPts val="200"/>
              </a:spcBef>
              <a:spcAft>
                <a:spcPts val="200"/>
              </a:spcAft>
              <a:buFont typeface="+mj-lt"/>
              <a:buAutoNum type="arabicPeriod"/>
            </a:pPr>
            <a:r>
              <a:rPr lang="en-NZ" sz="1500" noProof="0" dirty="0">
                <a:solidFill>
                  <a:srgbClr val="0070C0"/>
                </a:solidFill>
                <a:latin typeface="+mj-lt"/>
              </a:rPr>
              <a:t>Update on Tsunami Ready Toolkit </a:t>
            </a:r>
          </a:p>
          <a:p>
            <a:pPr marL="342900" indent="-342900">
              <a:spcBef>
                <a:spcPts val="200"/>
              </a:spcBef>
              <a:spcAft>
                <a:spcPts val="200"/>
              </a:spcAft>
              <a:buFont typeface="+mj-lt"/>
              <a:buAutoNum type="arabicPeriod"/>
            </a:pPr>
            <a:r>
              <a:rPr lang="en-NZ" sz="1500" noProof="0" dirty="0">
                <a:solidFill>
                  <a:srgbClr val="000000"/>
                </a:solidFill>
                <a:latin typeface="+mj-lt"/>
              </a:rPr>
              <a:t>Automation of Tsunami Ready Applications</a:t>
            </a:r>
          </a:p>
          <a:p>
            <a:pPr marL="342900" indent="-342900">
              <a:spcBef>
                <a:spcPts val="200"/>
              </a:spcBef>
              <a:spcAft>
                <a:spcPts val="200"/>
              </a:spcAft>
              <a:buFont typeface="+mj-lt"/>
              <a:buAutoNum type="arabicPeriod"/>
            </a:pPr>
            <a:r>
              <a:rPr lang="en-NZ" sz="1500" noProof="0" dirty="0">
                <a:solidFill>
                  <a:srgbClr val="000000"/>
                </a:solidFill>
                <a:latin typeface="+mj-lt"/>
              </a:rPr>
              <a:t>Assessment of Impact of TR Recognition on Community preparedness </a:t>
            </a:r>
            <a:endParaRPr lang="en-NZ" sz="1500" dirty="0">
              <a:solidFill>
                <a:srgbClr val="000000"/>
              </a:solidFill>
              <a:latin typeface="+mj-lt"/>
            </a:endParaRPr>
          </a:p>
          <a:p>
            <a:pPr marL="342900" indent="-342900">
              <a:spcBef>
                <a:spcPts val="200"/>
              </a:spcBef>
              <a:spcAft>
                <a:spcPts val="200"/>
              </a:spcAft>
              <a:buFont typeface="+mj-lt"/>
              <a:buAutoNum type="arabicPeriod"/>
            </a:pPr>
            <a:r>
              <a:rPr lang="en-NZ" sz="1500" noProof="0" dirty="0">
                <a:solidFill>
                  <a:srgbClr val="000000"/>
                </a:solidFill>
                <a:latin typeface="+mj-lt"/>
              </a:rPr>
              <a:t>Preparation of a Summary Report on the Implementation, Challenges and Opportunities of implementing TRR. </a:t>
            </a:r>
          </a:p>
          <a:p>
            <a:pPr marL="342900" indent="-342900">
              <a:spcBef>
                <a:spcPts val="200"/>
              </a:spcBef>
              <a:spcAft>
                <a:spcPts val="200"/>
              </a:spcAft>
              <a:buFont typeface="+mj-lt"/>
              <a:buAutoNum type="arabicPeriod"/>
            </a:pPr>
            <a:r>
              <a:rPr lang="en-NZ" sz="1500" noProof="0" dirty="0">
                <a:solidFill>
                  <a:srgbClr val="0070C0"/>
                </a:solidFill>
                <a:latin typeface="+mj-lt"/>
              </a:rPr>
              <a:t>Organising a Tsunami Ready Summit</a:t>
            </a:r>
          </a:p>
          <a:p>
            <a:pPr marL="342900" indent="-342900">
              <a:spcBef>
                <a:spcPts val="200"/>
              </a:spcBef>
              <a:spcAft>
                <a:spcPts val="200"/>
              </a:spcAft>
              <a:buFont typeface="+mj-lt"/>
              <a:buAutoNum type="arabicPeriod"/>
            </a:pPr>
            <a:r>
              <a:rPr lang="en-NZ" sz="1500" noProof="0" dirty="0">
                <a:solidFill>
                  <a:srgbClr val="0070C0"/>
                </a:solidFill>
                <a:latin typeface="+mj-lt"/>
              </a:rPr>
              <a:t>Update on Tsunami Ready Coalition Plan</a:t>
            </a:r>
          </a:p>
          <a:p>
            <a:pPr marL="342900" indent="-342900">
              <a:spcBef>
                <a:spcPts val="200"/>
              </a:spcBef>
              <a:spcAft>
                <a:spcPts val="200"/>
              </a:spcAft>
              <a:buFont typeface="+mj-lt"/>
              <a:buAutoNum type="arabicPeriod"/>
            </a:pPr>
            <a:r>
              <a:rPr lang="en-NZ" sz="1500" noProof="0" dirty="0">
                <a:solidFill>
                  <a:srgbClr val="0070C0"/>
                </a:solidFill>
                <a:latin typeface="+mj-lt"/>
              </a:rPr>
              <a:t>Tsunami Ready Applications for Specific &amp; Complex National Situations</a:t>
            </a:r>
          </a:p>
          <a:p>
            <a:pPr marL="342900" indent="-342900">
              <a:spcBef>
                <a:spcPts val="200"/>
              </a:spcBef>
              <a:spcAft>
                <a:spcPts val="200"/>
              </a:spcAft>
              <a:buFont typeface="+mj-lt"/>
              <a:buAutoNum type="arabicPeriod"/>
            </a:pPr>
            <a:r>
              <a:rPr lang="en-NZ" sz="1500" noProof="0" dirty="0">
                <a:solidFill>
                  <a:srgbClr val="000000"/>
                </a:solidFill>
                <a:latin typeface="+mj-lt"/>
              </a:rPr>
              <a:t>TEWS Supporting Tools</a:t>
            </a:r>
          </a:p>
          <a:p>
            <a:pPr marL="342900" indent="-342900">
              <a:spcBef>
                <a:spcPts val="200"/>
              </a:spcBef>
              <a:spcAft>
                <a:spcPts val="200"/>
              </a:spcAft>
              <a:buFont typeface="+mj-lt"/>
              <a:buAutoNum type="arabicPeriod"/>
            </a:pPr>
            <a:r>
              <a:rPr lang="en-NZ" sz="1500" noProof="0" dirty="0">
                <a:solidFill>
                  <a:srgbClr val="0070C0"/>
                </a:solidFill>
                <a:latin typeface="+mj-lt"/>
              </a:rPr>
              <a:t>Inclusion &amp; Critical Infrastructures </a:t>
            </a:r>
          </a:p>
          <a:p>
            <a:pPr marL="342900" indent="-342900">
              <a:spcBef>
                <a:spcPts val="200"/>
              </a:spcBef>
              <a:spcAft>
                <a:spcPts val="200"/>
              </a:spcAft>
              <a:buFont typeface="+mj-lt"/>
              <a:buAutoNum type="arabicPeriod"/>
            </a:pPr>
            <a:r>
              <a:rPr lang="en-NZ" sz="1500" noProof="0" dirty="0">
                <a:solidFill>
                  <a:srgbClr val="0070C0"/>
                </a:solidFill>
                <a:latin typeface="+mj-lt"/>
              </a:rPr>
              <a:t>Discussion: Policy &amp; </a:t>
            </a:r>
            <a:r>
              <a:rPr lang="en-NZ" sz="1500" dirty="0">
                <a:solidFill>
                  <a:srgbClr val="0070C0"/>
                </a:solidFill>
                <a:latin typeface="+mj-lt"/>
              </a:rPr>
              <a:t>Future Implementation of Tsunami Ready </a:t>
            </a:r>
          </a:p>
          <a:p>
            <a:pPr marL="342900" indent="-342900">
              <a:spcBef>
                <a:spcPts val="200"/>
              </a:spcBef>
              <a:spcAft>
                <a:spcPts val="200"/>
              </a:spcAft>
              <a:buFont typeface="+mj-lt"/>
              <a:buAutoNum type="arabicPeriod"/>
            </a:pPr>
            <a:r>
              <a:rPr lang="en-NZ" sz="1500" noProof="0" dirty="0">
                <a:solidFill>
                  <a:srgbClr val="0070C0"/>
                </a:solidFill>
                <a:latin typeface="+mj-lt"/>
              </a:rPr>
              <a:t>WTAD </a:t>
            </a:r>
            <a:r>
              <a:rPr lang="en-NZ" sz="1500" dirty="0">
                <a:solidFill>
                  <a:srgbClr val="0070C0"/>
                </a:solidFill>
                <a:latin typeface="+mj-lt"/>
              </a:rPr>
              <a:t>2025 and 2026 Planning</a:t>
            </a:r>
          </a:p>
          <a:p>
            <a:pPr marL="342900" indent="-342900">
              <a:spcBef>
                <a:spcPts val="200"/>
              </a:spcBef>
              <a:spcAft>
                <a:spcPts val="200"/>
              </a:spcAft>
              <a:buFont typeface="+mj-lt"/>
              <a:buAutoNum type="arabicPeriod"/>
            </a:pPr>
            <a:r>
              <a:rPr lang="en-NZ" sz="1500" noProof="0" dirty="0">
                <a:solidFill>
                  <a:srgbClr val="000000"/>
                </a:solidFill>
                <a:latin typeface="+mj-lt"/>
              </a:rPr>
              <a:t>Regional Roadmap on Tsunami EW for Education</a:t>
            </a:r>
          </a:p>
          <a:p>
            <a:pPr marL="342900" indent="-342900">
              <a:spcBef>
                <a:spcPts val="200"/>
              </a:spcBef>
              <a:spcAft>
                <a:spcPts val="200"/>
              </a:spcAft>
              <a:buFont typeface="+mj-lt"/>
              <a:buAutoNum type="arabicPeriod"/>
            </a:pPr>
            <a:r>
              <a:rPr lang="en-NZ" sz="1500" dirty="0">
                <a:solidFill>
                  <a:srgbClr val="000000"/>
                </a:solidFill>
                <a:latin typeface="+mj-lt"/>
              </a:rPr>
              <a:t>Workplan, Recommendations &amp; Actions</a:t>
            </a:r>
            <a:endParaRPr lang="en-NZ" sz="1500" noProof="0" dirty="0">
              <a:solidFill>
                <a:srgbClr val="000000"/>
              </a:solidFill>
              <a:latin typeface="+mj-lt"/>
            </a:endParaRPr>
          </a:p>
        </p:txBody>
      </p:sp>
    </p:spTree>
    <p:extLst>
      <p:ext uri="{BB962C8B-B14F-4D97-AF65-F5344CB8AC3E}">
        <p14:creationId xmlns:p14="http://schemas.microsoft.com/office/powerpoint/2010/main" val="290155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DDD43FC2-85FD-66F0-84E0-CAD74321047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85C6EE1-7E72-9196-3FA8-A5A687771C8A}"/>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Summary of TT DMP Meeting</a:t>
            </a:r>
          </a:p>
        </p:txBody>
      </p:sp>
      <p:sp>
        <p:nvSpPr>
          <p:cNvPr id="2" name="Content Placeholder 1">
            <a:extLst>
              <a:ext uri="{FF2B5EF4-FFF2-40B4-BE49-F238E27FC236}">
                <a16:creationId xmlns:a16="http://schemas.microsoft.com/office/drawing/2014/main" id="{076A0874-5810-5482-2746-4386A65C088D}"/>
              </a:ext>
            </a:extLst>
          </p:cNvPr>
          <p:cNvSpPr txBox="1">
            <a:spLocks/>
          </p:cNvSpPr>
          <p:nvPr/>
        </p:nvSpPr>
        <p:spPr>
          <a:xfrm>
            <a:off x="512323" y="1376603"/>
            <a:ext cx="10972800"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endParaRPr lang="en-ID" sz="1800" b="1" kern="0" dirty="0">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1BE7D0F2-BB8A-3B60-0705-CC4E0A4DD607}"/>
              </a:ext>
            </a:extLst>
          </p:cNvPr>
          <p:cNvSpPr txBox="1"/>
          <p:nvPr/>
        </p:nvSpPr>
        <p:spPr>
          <a:xfrm>
            <a:off x="512323" y="1518723"/>
            <a:ext cx="11330810" cy="4247317"/>
          </a:xfrm>
          <a:prstGeom prst="rect">
            <a:avLst/>
          </a:prstGeom>
          <a:noFill/>
        </p:spPr>
        <p:txBody>
          <a:bodyPr wrap="square" rtlCol="0">
            <a:spAutoFit/>
          </a:bodyPr>
          <a:lstStyle/>
          <a:p>
            <a:r>
              <a:rPr lang="en-NZ" dirty="0"/>
              <a:t>The TT DMP meeting focused strongly on the UN Ocean Decade Goal of “100% of communities at risk of tsunami prepared for and resilient to tsunamis by 2030 through the implementation of the UNESCO/IOC Tsunami Ready Recognition Programme and other initiatives.”</a:t>
            </a:r>
          </a:p>
          <a:p>
            <a:endParaRPr lang="en-NZ" dirty="0"/>
          </a:p>
          <a:p>
            <a:r>
              <a:rPr lang="en-NZ" dirty="0"/>
              <a:t>This was largely discussed through the context of the </a:t>
            </a:r>
            <a:r>
              <a:rPr lang="en-NZ" b="1" dirty="0"/>
              <a:t>Tsunami Ready Recognition Programme </a:t>
            </a:r>
            <a:r>
              <a:rPr lang="en-NZ" dirty="0"/>
              <a:t>– the progress of implementation, new developments and efforts to streamline this, and also the sharing of learnings, experiences and challenges facing TRRP and broader tsunami resilience. </a:t>
            </a:r>
          </a:p>
          <a:p>
            <a:endParaRPr lang="en-NZ" dirty="0"/>
          </a:p>
          <a:p>
            <a:r>
              <a:rPr lang="en-NZ" dirty="0"/>
              <a:t>The Task Team also discussed developments with respect to </a:t>
            </a:r>
            <a:r>
              <a:rPr lang="en-NZ" b="1" dirty="0"/>
              <a:t>resilience of critical infrastructure, disability inclusion, and tsunami warning education</a:t>
            </a:r>
            <a:r>
              <a:rPr lang="en-NZ" dirty="0"/>
              <a:t>. </a:t>
            </a:r>
          </a:p>
          <a:p>
            <a:endParaRPr lang="en-NZ" dirty="0"/>
          </a:p>
          <a:p>
            <a:r>
              <a:rPr lang="en-NZ" dirty="0"/>
              <a:t>Still particularly strong benefit in the use of the TT DMP to </a:t>
            </a:r>
            <a:r>
              <a:rPr lang="en-NZ" b="1" dirty="0"/>
              <a:t>exchange experiences, information and resources </a:t>
            </a:r>
            <a:r>
              <a:rPr lang="en-NZ" dirty="0"/>
              <a:t>for the benefit of resilience to tsunami and other coastal sea-level related hazards. </a:t>
            </a:r>
          </a:p>
          <a:p>
            <a:endParaRPr lang="en-NZ" dirty="0"/>
          </a:p>
          <a:p>
            <a:r>
              <a:rPr lang="en-NZ" dirty="0"/>
              <a:t>TT DMP will continue to take a significant work programme into 2026 / 2027.</a:t>
            </a:r>
          </a:p>
        </p:txBody>
      </p:sp>
    </p:spTree>
    <p:extLst>
      <p:ext uri="{BB962C8B-B14F-4D97-AF65-F5344CB8AC3E}">
        <p14:creationId xmlns:p14="http://schemas.microsoft.com/office/powerpoint/2010/main" val="1977455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8828FCEE-E375-7949-CA15-3B26C1AAA5D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9F9206-85DB-9F11-CE08-8A32768A0A6E}"/>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DDCDAE19-0D39-8886-9B01-4A27E1E1CDFB}"/>
              </a:ext>
            </a:extLst>
          </p:cNvPr>
          <p:cNvSpPr txBox="1">
            <a:spLocks/>
          </p:cNvSpPr>
          <p:nvPr/>
        </p:nvSpPr>
        <p:spPr>
          <a:xfrm>
            <a:off x="436633" y="1335039"/>
            <a:ext cx="11307347"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Summit</a:t>
            </a:r>
            <a:endParaRPr lang="en-NZ" sz="1600" b="1" i="1" dirty="0"/>
          </a:p>
          <a:p>
            <a:pPr marL="285750" indent="-285750" fontAlgn="base">
              <a:buFont typeface="Arial" panose="020B0604020202020204" pitchFamily="34" charset="0"/>
              <a:buChar char="•"/>
            </a:pPr>
            <a:r>
              <a:rPr lang="en-NZ" sz="1600" dirty="0"/>
              <a:t>The CARIBE-EWS Tsunami Ready Recognition Programme Summit will be held in Curaçao in April 2026. </a:t>
            </a:r>
          </a:p>
          <a:p>
            <a:pPr fontAlgn="base"/>
            <a:endParaRPr lang="en-NZ" sz="1600" dirty="0"/>
          </a:p>
          <a:p>
            <a:pPr marL="285750" indent="-285750" fontAlgn="base">
              <a:buFont typeface="Arial" panose="020B0604020202020204" pitchFamily="34" charset="0"/>
              <a:buChar char="•"/>
            </a:pPr>
            <a:r>
              <a:rPr lang="en-NZ" sz="1600" dirty="0"/>
              <a:t>It aims to strengthen regional capacity to guide communities toward achieving &amp; sustaining Tsunami Ready Status</a:t>
            </a:r>
          </a:p>
          <a:p>
            <a:pPr marL="285750" indent="-285750" fontAlgn="base">
              <a:buFont typeface="Arial" panose="020B0604020202020204" pitchFamily="34" charset="0"/>
              <a:buChar char="•"/>
            </a:pPr>
            <a:endParaRPr lang="en-NZ" sz="1600" dirty="0"/>
          </a:p>
          <a:p>
            <a:pPr marL="285750" indent="-285750" fontAlgn="base">
              <a:buFont typeface="Arial" panose="020B0604020202020204" pitchFamily="34" charset="0"/>
              <a:buChar char="•"/>
            </a:pPr>
            <a:r>
              <a:rPr lang="en-NZ" sz="1600" dirty="0"/>
              <a:t>As well as reviewing key TRRP tools &amp; methodologies, the event will also address cross-cutting needs and foster synergies with broader regional and global EW initiatives.</a:t>
            </a:r>
          </a:p>
          <a:p>
            <a:pPr marL="285750" indent="-285750" fontAlgn="base">
              <a:buFont typeface="Arial" panose="020B0604020202020204" pitchFamily="34" charset="0"/>
              <a:buChar char="•"/>
            </a:pPr>
            <a:endParaRPr lang="en-NZ" sz="1600" dirty="0"/>
          </a:p>
          <a:p>
            <a:pPr marL="285750" indent="-285750" fontAlgn="base">
              <a:buFont typeface="Arial" panose="020B0604020202020204" pitchFamily="34" charset="0"/>
              <a:buChar char="•"/>
            </a:pPr>
            <a:r>
              <a:rPr lang="en-NZ" sz="1600" dirty="0"/>
              <a:t>There was strong interest &amp; support from the TT DMP as to the benefits of such summits, both within CARIBE and also other regions, including the recommendation of a hybrid format that may encourage broader engagement across all IOC regions.</a:t>
            </a:r>
          </a:p>
          <a:p>
            <a:pPr fontAlgn="base"/>
            <a:endParaRPr lang="en-NZ" sz="1600" b="1" i="1" dirty="0"/>
          </a:p>
          <a:p>
            <a:pPr fontAlgn="base"/>
            <a:endParaRPr lang="en-NZ" sz="1600" b="1" i="1" dirty="0"/>
          </a:p>
          <a:p>
            <a:pPr fontAlgn="base"/>
            <a:r>
              <a:rPr lang="en-NZ" b="1" i="1" dirty="0">
                <a:solidFill>
                  <a:srgbClr val="0069B4"/>
                </a:solidFill>
              </a:rPr>
              <a:t>Recommendation to TOWS WG [TOWS TT DMP 2026 1]</a:t>
            </a:r>
            <a:r>
              <a:rPr lang="en-NZ" dirty="0">
                <a:solidFill>
                  <a:srgbClr val="0069B4"/>
                </a:solidFill>
              </a:rPr>
              <a:t> </a:t>
            </a:r>
          </a:p>
          <a:p>
            <a:pPr fontAlgn="base"/>
            <a:endParaRPr lang="en-NZ" sz="1600" dirty="0"/>
          </a:p>
          <a:p>
            <a:pPr fontAlgn="base"/>
            <a:r>
              <a:rPr lang="en-NZ" sz="1600" b="1" dirty="0"/>
              <a:t>Encourages </a:t>
            </a:r>
            <a:r>
              <a:rPr lang="en-NZ" sz="1600" dirty="0"/>
              <a:t>other ICGs and TICs to consider organizing regional Tsunami Summits and Tsunami Ready Workshops in 2026–2027 to strengthen cooperation, advance preparedness, and sustain global momentum on tsunami risk reduction [TOWS TT DMP 2026 1] </a:t>
            </a:r>
          </a:p>
          <a:p>
            <a:pPr algn="just">
              <a:lnSpc>
                <a:spcPct val="107000"/>
              </a:lnSpc>
              <a:spcAft>
                <a:spcPts val="800"/>
              </a:spcAft>
            </a:pPr>
            <a:r>
              <a:rPr lang="en-US" sz="1800" b="1" kern="0" dirty="0">
                <a:latin typeface="Arial" panose="020B0604020202020204" pitchFamily="34" charset="0"/>
                <a:ea typeface="Arial" panose="020B0604020202020204" pitchFamily="34" charset="0"/>
              </a:rPr>
              <a:t>  </a:t>
            </a:r>
            <a:endParaRPr lang="en-ID" sz="1800" b="1" kern="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18645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7F7BBDC4-5150-2055-63C5-01F6BCC449C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5A5006F-C016-2E31-F046-A0DC95B6DD1F}"/>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BF4DA5FD-7DCD-A094-3175-55266DE6EC0D}"/>
              </a:ext>
            </a:extLst>
          </p:cNvPr>
          <p:cNvSpPr txBox="1">
            <a:spLocks/>
          </p:cNvSpPr>
          <p:nvPr/>
        </p:nvSpPr>
        <p:spPr>
          <a:xfrm>
            <a:off x="436634" y="1327965"/>
            <a:ext cx="10972800"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Ready Equivalency</a:t>
            </a:r>
          </a:p>
          <a:p>
            <a:pPr fontAlgn="base"/>
            <a:endParaRPr lang="en-NZ" b="1" i="1" dirty="0">
              <a:solidFill>
                <a:srgbClr val="0069B4"/>
              </a:solidFill>
            </a:endParaRPr>
          </a:p>
          <a:p>
            <a:pPr marL="285750" indent="-285750" fontAlgn="base">
              <a:buFont typeface="Arial" panose="020B0604020202020204" pitchFamily="34" charset="0"/>
              <a:buChar char="•"/>
            </a:pPr>
            <a:r>
              <a:rPr lang="en-NZ" sz="1600" dirty="0">
                <a:solidFill>
                  <a:schemeClr val="tx1"/>
                </a:solidFill>
              </a:rPr>
              <a:t>Recall that the ‘Equivalency Approach’ is designed to help all Pacific Member States to report on tsunami preparedness toward UN Ocean Decade goal by using the Tsunami Ready Recognition Programme as a benchmark / consistent language. </a:t>
            </a:r>
          </a:p>
          <a:p>
            <a:pPr marL="285750" indent="-285750" fontAlgn="base">
              <a:buFont typeface="Arial" panose="020B0604020202020204" pitchFamily="34" charset="0"/>
              <a:buChar char="•"/>
            </a:pPr>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The ICG / PTWS provisionally approved draft guidance in 2025, and Member States are encouraged to participate in a pilot, with a view to inform final approval in 2027 and integration into future KPI-based reporting. </a:t>
            </a:r>
          </a:p>
          <a:p>
            <a:pPr marL="285750" indent="-285750" fontAlgn="base">
              <a:buFont typeface="Arial" panose="020B0604020202020204" pitchFamily="34" charset="0"/>
              <a:buChar char="•"/>
            </a:pPr>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Once approved by ICG/PTWS, this will be brought back to TT DMP and TOWS for consideration &amp; feedback as a global resource. </a:t>
            </a:r>
            <a:endParaRPr lang="en-NZ" b="1" i="1" dirty="0">
              <a:solidFill>
                <a:srgbClr val="0069B4"/>
              </a:solidFill>
            </a:endParaRPr>
          </a:p>
          <a:p>
            <a:pPr fontAlgn="base"/>
            <a:endParaRPr lang="en-NZ" b="1" i="1" dirty="0">
              <a:solidFill>
                <a:srgbClr val="0069B4"/>
              </a:solidFill>
            </a:endParaRPr>
          </a:p>
          <a:p>
            <a:pPr fontAlgn="base"/>
            <a:endParaRPr lang="en-NZ" b="1" i="1" dirty="0">
              <a:solidFill>
                <a:srgbClr val="0069B4"/>
              </a:solidFill>
            </a:endParaRPr>
          </a:p>
          <a:p>
            <a:pPr fontAlgn="base"/>
            <a:endParaRPr lang="en-NZ" b="1" i="1" dirty="0">
              <a:solidFill>
                <a:srgbClr val="0069B4"/>
              </a:solidFill>
            </a:endParaRPr>
          </a:p>
          <a:p>
            <a:pPr fontAlgn="base"/>
            <a:endParaRPr lang="en-NZ" b="1" i="1" dirty="0">
              <a:solidFill>
                <a:srgbClr val="0069B4"/>
              </a:solidFill>
            </a:endParaRPr>
          </a:p>
          <a:p>
            <a:pPr fontAlgn="base"/>
            <a:r>
              <a:rPr lang="en-NZ" b="1" i="1" dirty="0">
                <a:solidFill>
                  <a:srgbClr val="0069B4"/>
                </a:solidFill>
              </a:rPr>
              <a:t>Recommendation to TOWS WG [TOWS TT DMP 2026 2]</a:t>
            </a:r>
            <a:r>
              <a:rPr lang="en-NZ" dirty="0">
                <a:solidFill>
                  <a:srgbClr val="0069B4"/>
                </a:solidFill>
              </a:rPr>
              <a:t> </a:t>
            </a:r>
          </a:p>
          <a:p>
            <a:pPr fontAlgn="base"/>
            <a:endParaRPr lang="en-NZ" sz="1600" b="1" dirty="0"/>
          </a:p>
          <a:p>
            <a:r>
              <a:rPr lang="en-US" sz="1600" b="1" dirty="0"/>
              <a:t>Notes </a:t>
            </a:r>
            <a:r>
              <a:rPr lang="en-US" sz="1600" dirty="0"/>
              <a:t>the provisional approval of the PTWS Tsunami Ready Equivalency Guidance by ICG/PTWS-XXXI, and that the PTWS will monitor pilot implementation of the guidance towards final approval by ICG/PTWS-XXXI. </a:t>
            </a:r>
            <a:endParaRPr lang="en-NZ" sz="1600" dirty="0"/>
          </a:p>
          <a:p>
            <a:pPr fontAlgn="base"/>
            <a:r>
              <a:rPr lang="en-NZ" sz="1600" dirty="0"/>
              <a:t> </a:t>
            </a:r>
            <a:r>
              <a:rPr lang="en-US" sz="1600" b="1" kern="0" dirty="0">
                <a:latin typeface="Arial" panose="020B0604020202020204" pitchFamily="34" charset="0"/>
                <a:ea typeface="Arial" panose="020B0604020202020204" pitchFamily="34" charset="0"/>
              </a:rPr>
              <a:t>  </a:t>
            </a:r>
            <a:endParaRPr lang="en-ID" sz="1600" b="1" kern="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251792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23559049-38B7-F9F3-4487-F2761A9F3AD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2F0609F-15DF-5BC9-80B4-430FB06E8C76}"/>
              </a:ext>
            </a:extLst>
          </p:cNvPr>
          <p:cNvSpPr txBox="1">
            <a:spLocks/>
          </p:cNvSpPr>
          <p:nvPr/>
        </p:nvSpPr>
        <p:spPr>
          <a:xfrm>
            <a:off x="436634" y="513201"/>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3D4CEF6C-6243-1346-C32B-437A14DBF169}"/>
              </a:ext>
            </a:extLst>
          </p:cNvPr>
          <p:cNvSpPr txBox="1">
            <a:spLocks/>
          </p:cNvSpPr>
          <p:nvPr/>
        </p:nvSpPr>
        <p:spPr>
          <a:xfrm>
            <a:off x="524770" y="1234281"/>
            <a:ext cx="11395482"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Ready Toolkit, Revision of M &amp; G74 and CL</a:t>
            </a:r>
          </a:p>
          <a:p>
            <a:pPr marL="285750" indent="-285750" fontAlgn="base">
              <a:buFont typeface="Arial" panose="020B0604020202020204" pitchFamily="34" charset="0"/>
              <a:buChar char="•"/>
            </a:pPr>
            <a:r>
              <a:rPr lang="en-NZ" sz="1600" dirty="0">
                <a:solidFill>
                  <a:schemeClr val="tx1"/>
                </a:solidFill>
              </a:rPr>
              <a:t>Significant progress has been made by UNESCO-IOC and the TICs on the development of a Tsunami Ready Toolkit, and the development of an efficient automated tsunami application process to improve consistency &amp; smooth implementation of the TRRP. </a:t>
            </a:r>
          </a:p>
          <a:p>
            <a:pPr fontAlgn="base"/>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The automated tsunami application process, previously a significant administrative burden, is ready for testing stages, to ensure usability and alignment with current TRRP workflow. </a:t>
            </a:r>
          </a:p>
          <a:p>
            <a:pPr marL="285750" indent="-285750" fontAlgn="base">
              <a:buFont typeface="Arial" panose="020B0604020202020204" pitchFamily="34" charset="0"/>
              <a:buChar char="•"/>
            </a:pPr>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These developments will be communicated to ICG Member States via Circular Letter when appropriate. </a:t>
            </a:r>
          </a:p>
          <a:p>
            <a:pPr marL="285750" indent="-285750" fontAlgn="base">
              <a:buFont typeface="Arial" panose="020B0604020202020204" pitchFamily="34" charset="0"/>
              <a:buChar char="•"/>
            </a:pPr>
            <a:endParaRPr lang="en-NZ" sz="1600" dirty="0">
              <a:solidFill>
                <a:schemeClr val="tx1"/>
              </a:solidFill>
            </a:endParaRPr>
          </a:p>
          <a:p>
            <a:pPr marL="285750" indent="-285750" fontAlgn="base">
              <a:buFont typeface="Arial" panose="020B0604020202020204" pitchFamily="34" charset="0"/>
              <a:buChar char="•"/>
            </a:pPr>
            <a:r>
              <a:rPr lang="en-NZ" sz="1600" dirty="0">
                <a:solidFill>
                  <a:schemeClr val="tx1"/>
                </a:solidFill>
              </a:rPr>
              <a:t>The Task Team notes it has been some time since the publication of MG 74 (Tsunami Ready Recognition Programme, 2022), and many insights have been gained from the implementation experience. TT DMP is of the view this warrants a revised update to the M &amp;G to support continued implementation of TRRP. </a:t>
            </a:r>
            <a:endParaRPr lang="en-NZ" b="1" i="1" dirty="0">
              <a:solidFill>
                <a:srgbClr val="0069B4"/>
              </a:solidFill>
            </a:endParaRPr>
          </a:p>
          <a:p>
            <a:pPr fontAlgn="base"/>
            <a:endParaRPr lang="en-NZ" b="1" i="1" dirty="0">
              <a:solidFill>
                <a:srgbClr val="0069B4"/>
              </a:solidFill>
            </a:endParaRPr>
          </a:p>
          <a:p>
            <a:pPr fontAlgn="base"/>
            <a:r>
              <a:rPr lang="en-NZ" b="1" i="1" dirty="0">
                <a:solidFill>
                  <a:srgbClr val="0069B4"/>
                </a:solidFill>
              </a:rPr>
              <a:t>Recommendation to TOWS WG [TOWS TT DMP 2026 3]</a:t>
            </a:r>
            <a:r>
              <a:rPr lang="en-NZ" dirty="0">
                <a:solidFill>
                  <a:srgbClr val="0069B4"/>
                </a:solidFill>
              </a:rPr>
              <a:t> </a:t>
            </a:r>
          </a:p>
          <a:p>
            <a:pPr fontAlgn="base"/>
            <a:endParaRPr lang="en-NZ" sz="1600" dirty="0"/>
          </a:p>
          <a:p>
            <a:r>
              <a:rPr lang="en-US" sz="1600" b="1" dirty="0"/>
              <a:t>Recommends </a:t>
            </a:r>
            <a:r>
              <a:rPr lang="en-US" sz="1600" dirty="0"/>
              <a:t>to secretariat, TICs, and ICG Tsunami Ready WG/TT that a complete and comprehensive review for the purposes of revising Manual and Guide 74  Rev. (2026), be undertaken by end of 2027 informed by the operational experience gained through the implementation of the Tsunami Ready Recognition (TRR) </a:t>
            </a:r>
            <a:r>
              <a:rPr lang="en-US" sz="1600" dirty="0" err="1"/>
              <a:t>Programme</a:t>
            </a:r>
            <a:r>
              <a:rPr lang="en-US" sz="1600" dirty="0"/>
              <a:t> across all IOC regions. </a:t>
            </a:r>
            <a:endParaRPr lang="en-NZ" sz="1600" dirty="0"/>
          </a:p>
          <a:p>
            <a:pPr fontAlgn="base"/>
            <a:r>
              <a:rPr lang="en-NZ" dirty="0"/>
              <a:t> </a:t>
            </a:r>
            <a:r>
              <a:rPr lang="en-US" sz="1800" b="1" kern="0" dirty="0">
                <a:latin typeface="Arial" panose="020B0604020202020204" pitchFamily="34" charset="0"/>
                <a:ea typeface="Arial" panose="020B0604020202020204" pitchFamily="34" charset="0"/>
              </a:rPr>
              <a:t>  </a:t>
            </a:r>
            <a:endParaRPr lang="en-ID" sz="1800" b="1" kern="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02269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
          <a:extLst>
            <a:ext uri="{FF2B5EF4-FFF2-40B4-BE49-F238E27FC236}">
              <a16:creationId xmlns:a16="http://schemas.microsoft.com/office/drawing/2014/main" id="{B1900E87-FB38-76DE-C1DD-326ECD6DF82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34E6D70-82B3-5EAE-DC33-1D66A894A03F}"/>
              </a:ext>
            </a:extLst>
          </p:cNvPr>
          <p:cNvSpPr txBox="1">
            <a:spLocks/>
          </p:cNvSpPr>
          <p:nvPr/>
        </p:nvSpPr>
        <p:spPr>
          <a:xfrm>
            <a:off x="436634" y="425652"/>
            <a:ext cx="10130724" cy="642740"/>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kern="0" dirty="0">
                <a:solidFill>
                  <a:srgbClr val="0069B4"/>
                </a:solidFill>
              </a:rPr>
              <a:t>TTDMP Recommendations to TOWS-WG</a:t>
            </a:r>
          </a:p>
        </p:txBody>
      </p:sp>
      <p:sp>
        <p:nvSpPr>
          <p:cNvPr id="2" name="Content Placeholder 1">
            <a:extLst>
              <a:ext uri="{FF2B5EF4-FFF2-40B4-BE49-F238E27FC236}">
                <a16:creationId xmlns:a16="http://schemas.microsoft.com/office/drawing/2014/main" id="{D008CFF1-88DD-4A58-AC7D-1AD1541403C9}"/>
              </a:ext>
            </a:extLst>
          </p:cNvPr>
          <p:cNvSpPr txBox="1">
            <a:spLocks/>
          </p:cNvSpPr>
          <p:nvPr/>
        </p:nvSpPr>
        <p:spPr>
          <a:xfrm>
            <a:off x="436634" y="1312102"/>
            <a:ext cx="11596481" cy="4389437"/>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07000"/>
              </a:lnSpc>
              <a:spcAft>
                <a:spcPts val="800"/>
              </a:spcAft>
            </a:pPr>
            <a:r>
              <a:rPr lang="en-US" sz="1800" b="1" kern="0" dirty="0">
                <a:latin typeface="Arial" panose="020B0604020202020204" pitchFamily="34" charset="0"/>
                <a:ea typeface="Arial" panose="020B0604020202020204" pitchFamily="34" charset="0"/>
              </a:rPr>
              <a:t>Tsunami Ready Coalition</a:t>
            </a:r>
          </a:p>
          <a:p>
            <a:pPr fontAlgn="base"/>
            <a:r>
              <a:rPr lang="en-NZ" b="1" i="1" dirty="0">
                <a:solidFill>
                  <a:srgbClr val="0069B4"/>
                </a:solidFill>
              </a:rPr>
              <a:t>Recommendation to TOWS WG [TOWS TT DMP 2026 4]</a:t>
            </a:r>
            <a:r>
              <a:rPr lang="en-NZ" dirty="0">
                <a:solidFill>
                  <a:srgbClr val="0069B4"/>
                </a:solidFill>
              </a:rPr>
              <a:t> </a:t>
            </a:r>
          </a:p>
          <a:p>
            <a:pPr fontAlgn="base"/>
            <a:endParaRPr lang="en-NZ" sz="1500" b="1" dirty="0"/>
          </a:p>
          <a:p>
            <a:r>
              <a:rPr lang="en-US" b="1" dirty="0"/>
              <a:t>Notes </a:t>
            </a:r>
            <a:r>
              <a:rPr lang="en-US" dirty="0"/>
              <a:t>the approval of the TRC Implementation Plan in June 2025, including its mandate, terms of reference, structure, and key Coalition Partners,</a:t>
            </a:r>
          </a:p>
          <a:p>
            <a:endParaRPr lang="en-NZ" dirty="0"/>
          </a:p>
          <a:p>
            <a:r>
              <a:rPr lang="en-US" b="1" dirty="0"/>
              <a:t>Welcomes</a:t>
            </a:r>
            <a:r>
              <a:rPr lang="en-US" dirty="0"/>
              <a:t> the finalization of the Plan by the TSR and TRC Chair, and its publication as an IOC Technical Series XX, that establishes a strategic roadmap to achieve 100% tsunami readiness, </a:t>
            </a:r>
          </a:p>
          <a:p>
            <a:endParaRPr lang="en-NZ" dirty="0"/>
          </a:p>
          <a:p>
            <a:r>
              <a:rPr lang="en-US" b="1" dirty="0"/>
              <a:t>Appreciates</a:t>
            </a:r>
            <a:r>
              <a:rPr lang="en-US" dirty="0"/>
              <a:t> the work of the TRC Chair, TICs, and the TSR toward progressing the Implementation Plan, especially regarding: </a:t>
            </a:r>
          </a:p>
          <a:p>
            <a:endParaRPr lang="en-NZ" dirty="0"/>
          </a:p>
          <a:p>
            <a:pPr lvl="0"/>
            <a:r>
              <a:rPr lang="en-US" dirty="0"/>
              <a:t>Objective 1:  Raise profile of the TRRP in collaboration with critical stakeholders through advocacy at meetings and workshops, support of TRRP equivalency approaches to build 100% resiliency, inclusion within tsunami disaster reduction or tsunami resilience projects, to the public around the world.  Through the facilitation of the TICs, and generous support of Aid organizations to countries, there are now 110 recognized communities in 33 countries around the world, with about 70 additional communities in progress in the coming year.</a:t>
            </a:r>
          </a:p>
          <a:p>
            <a:pPr lvl="0"/>
            <a:endParaRPr lang="en-NZ" dirty="0"/>
          </a:p>
          <a:p>
            <a:pPr lvl="0"/>
            <a:r>
              <a:rPr lang="en-US" dirty="0"/>
              <a:t>Objective 3:  Advocate for the conduct Tsunami Ready Indicator Workshops in the Regions though regional workshops in the Pacific Islands held in 2023 and the Caribbean Summit I in 2010, the upcoming Caribbean Summit II in April 2026, upcoming regional workshops in 2026 for Latin American and Southeast Asian countries, and the </a:t>
            </a:r>
            <a:r>
              <a:rPr lang="en-US" dirty="0" err="1"/>
              <a:t>Makran</a:t>
            </a:r>
            <a:r>
              <a:rPr lang="en-US" dirty="0"/>
              <a:t> region of the NW Indian Ocean, and national workshops that have brought tsunami agencies, with non-government organizations, industry, and Aid organizations to work collaboratively to recognize Tsunami Ready communities, UN system.</a:t>
            </a:r>
            <a:endParaRPr lang="en-NZ" dirty="0"/>
          </a:p>
          <a:p>
            <a:pPr algn="just">
              <a:lnSpc>
                <a:spcPct val="107000"/>
              </a:lnSpc>
              <a:spcAft>
                <a:spcPts val="800"/>
              </a:spcAft>
            </a:pPr>
            <a:endParaRPr lang="en-US" sz="1500" b="1" kern="0" dirty="0">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446399318"/>
      </p:ext>
    </p:extLst>
  </p:cSld>
  <p:clrMapOvr>
    <a:masterClrMapping/>
  </p:clrMapOvr>
</p:sld>
</file>

<file path=ppt/theme/theme1.xml><?xml version="1.0" encoding="utf-8"?>
<a:theme xmlns:a="http://schemas.openxmlformats.org/drawingml/2006/main" name="9_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7_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Theme">
      <a:dk1>
        <a:srgbClr val="000000"/>
      </a:dk1>
      <a:lt1>
        <a:srgbClr val="FFFFFF"/>
      </a:lt1>
      <a:dk2>
        <a:srgbClr val="A7A7A7"/>
      </a:dk2>
      <a:lt2>
        <a:srgbClr val="535353"/>
      </a:lt2>
      <a:accent1>
        <a:srgbClr val="56BEEC"/>
      </a:accent1>
      <a:accent2>
        <a:srgbClr val="31A8DF"/>
      </a:accent2>
      <a:accent3>
        <a:srgbClr val="238ACB"/>
      </a:accent3>
      <a:accent4>
        <a:srgbClr val="1A6798"/>
      </a:accent4>
      <a:accent5>
        <a:srgbClr val="189ED9"/>
      </a:accent5>
      <a:accent6>
        <a:srgbClr val="0D587A"/>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427D68361EF0489683988D898C2314" ma:contentTypeVersion="17" ma:contentTypeDescription="Create a new document." ma:contentTypeScope="" ma:versionID="d7f25cff1ca9cde41da785c1e3d49e1e">
  <xsd:schema xmlns:xsd="http://www.w3.org/2001/XMLSchema" xmlns:xs="http://www.w3.org/2001/XMLSchema" xmlns:p="http://schemas.microsoft.com/office/2006/metadata/properties" xmlns:ns3="00dd3632-d040-4b51-91d1-94a4551c204a" xmlns:ns4="355e8bb8-8835-4530-81fa-3fdf4ed09438" targetNamespace="http://schemas.microsoft.com/office/2006/metadata/properties" ma:root="true" ma:fieldsID="fb416d06c693e68a921bf7181b43fa31" ns3:_="" ns4:_="">
    <xsd:import namespace="00dd3632-d040-4b51-91d1-94a4551c204a"/>
    <xsd:import namespace="355e8bb8-8835-4530-81fa-3fdf4ed09438"/>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dd3632-d040-4b51-91d1-94a4551c20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5e8bb8-8835-4530-81fa-3fdf4ed0943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00dd3632-d040-4b51-91d1-94a4551c204a" xsi:nil="true"/>
  </documentManagement>
</p:properties>
</file>

<file path=customXml/itemProps1.xml><?xml version="1.0" encoding="utf-8"?>
<ds:datastoreItem xmlns:ds="http://schemas.openxmlformats.org/officeDocument/2006/customXml" ds:itemID="{69C75670-6038-480A-8D02-0D484542C09D}">
  <ds:schemaRefs>
    <ds:schemaRef ds:uri="http://schemas.microsoft.com/sharepoint/v3/contenttype/forms"/>
  </ds:schemaRefs>
</ds:datastoreItem>
</file>

<file path=customXml/itemProps2.xml><?xml version="1.0" encoding="utf-8"?>
<ds:datastoreItem xmlns:ds="http://schemas.openxmlformats.org/officeDocument/2006/customXml" ds:itemID="{716B19DA-93F5-4F20-A667-96029F9548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0dd3632-d040-4b51-91d1-94a4551c204a"/>
    <ds:schemaRef ds:uri="355e8bb8-8835-4530-81fa-3fdf4ed0943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B801EF6-648C-4E56-95B8-2C85E42D468D}">
  <ds:schemaRefs>
    <ds:schemaRef ds:uri="http://schemas.openxmlformats.org/package/2006/metadata/core-properties"/>
    <ds:schemaRef ds:uri="http://purl.org/dc/terms/"/>
    <ds:schemaRef ds:uri="http://purl.org/dc/dcmitype/"/>
    <ds:schemaRef ds:uri="http://schemas.microsoft.com/office/2006/documentManagement/types"/>
    <ds:schemaRef ds:uri="http://purl.org/dc/elements/1.1/"/>
    <ds:schemaRef ds:uri="http://schemas.microsoft.com/office/2006/metadata/properties"/>
    <ds:schemaRef ds:uri="http://www.w3.org/XML/1998/namespace"/>
    <ds:schemaRef ds:uri="355e8bb8-8835-4530-81fa-3fdf4ed09438"/>
    <ds:schemaRef ds:uri="http://schemas.microsoft.com/office/infopath/2007/PartnerControls"/>
    <ds:schemaRef ds:uri="00dd3632-d040-4b51-91d1-94a4551c204a"/>
  </ds:schemaRefs>
</ds:datastoreItem>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9163</TotalTime>
  <Words>3247</Words>
  <Application>Microsoft Office PowerPoint</Application>
  <PresentationFormat>Widescreen</PresentationFormat>
  <Paragraphs>293</Paragraphs>
  <Slides>19</Slides>
  <Notes>18</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19</vt:i4>
      </vt:variant>
    </vt:vector>
  </HeadingPairs>
  <TitlesOfParts>
    <vt:vector size="26" baseType="lpstr">
      <vt:lpstr>Arial</vt:lpstr>
      <vt:lpstr>Calibri</vt:lpstr>
      <vt:lpstr>Roboto</vt:lpstr>
      <vt:lpstr>Times New Roman</vt:lpstr>
      <vt:lpstr>9_Custom Design</vt:lpstr>
      <vt:lpstr>7_Custom Design</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Bailey, Rick</dc:creator>
  <cp:lastModifiedBy>Ashleigh Fromont</cp:lastModifiedBy>
  <cp:revision>100</cp:revision>
  <dcterms:created xsi:type="dcterms:W3CDTF">2023-06-12T22:38:49Z</dcterms:created>
  <dcterms:modified xsi:type="dcterms:W3CDTF">2026-03-27T03:42:49Z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0x01010069427D68361EF0489683988D898C2314</vt:lpwstr>
  </property>
  <property fmtid="{D5CDD505-2E9C-101B-9397-08002B2CF9AE}" pid="3" name="MSIP_Label_38b525e5-f3da-4501-8f1e-526b6769fc56_Enabled">
    <vt:lpwstr>true</vt:lpwstr>
  </property>
  <property fmtid="{D5CDD505-2E9C-101B-9397-08002B2CF9AE}" pid="4" name="MSIP_Label_38b525e5-f3da-4501-8f1e-526b6769fc56_SetDate">
    <vt:lpwstr>2024-02-19T13:55:58Z</vt:lpwstr>
  </property>
  <property fmtid="{D5CDD505-2E9C-101B-9397-08002B2CF9AE}" pid="5" name="MSIP_Label_38b525e5-f3da-4501-8f1e-526b6769fc56_Method">
    <vt:lpwstr>Standard</vt:lpwstr>
  </property>
  <property fmtid="{D5CDD505-2E9C-101B-9397-08002B2CF9AE}" pid="6" name="MSIP_Label_38b525e5-f3da-4501-8f1e-526b6769fc56_Name">
    <vt:lpwstr>defa4170-0d19-0005-0004-bc88714345d2</vt:lpwstr>
  </property>
  <property fmtid="{D5CDD505-2E9C-101B-9397-08002B2CF9AE}" pid="7" name="MSIP_Label_38b525e5-f3da-4501-8f1e-526b6769fc56_SiteId">
    <vt:lpwstr>db6e1183-4c65-405c-82ce-7cd53fa6e9dc</vt:lpwstr>
  </property>
  <property fmtid="{D5CDD505-2E9C-101B-9397-08002B2CF9AE}" pid="8" name="MSIP_Label_38b525e5-f3da-4501-8f1e-526b6769fc56_ActionId">
    <vt:lpwstr>f82d37f1-7be2-4009-a8d0-1e6acddb3f94</vt:lpwstr>
  </property>
  <property fmtid="{D5CDD505-2E9C-101B-9397-08002B2CF9AE}" pid="9" name="MSIP_Label_38b525e5-f3da-4501-8f1e-526b6769fc56_ContentBits">
    <vt:lpwstr>0</vt:lpwstr>
  </property>
</Properties>
</file>