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7" r:id="rId2"/>
  </p:sldMasterIdLst>
  <p:notesMasterIdLst>
    <p:notesMasterId r:id="rId13"/>
  </p:notesMasterIdLst>
  <p:sldIdLst>
    <p:sldId id="1223" r:id="rId3"/>
    <p:sldId id="2084" r:id="rId4"/>
    <p:sldId id="2114" r:id="rId5"/>
    <p:sldId id="2115" r:id="rId6"/>
    <p:sldId id="2086" r:id="rId7"/>
    <p:sldId id="2117" r:id="rId8"/>
    <p:sldId id="2118" r:id="rId9"/>
    <p:sldId id="2116" r:id="rId10"/>
    <p:sldId id="2070" r:id="rId11"/>
    <p:sldId id="124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0070C0"/>
    <a:srgbClr val="003399"/>
    <a:srgbClr val="FBF5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2" autoAdjust="0"/>
    <p:restoredTop sz="91311" autoAdjust="0"/>
  </p:normalViewPr>
  <p:slideViewPr>
    <p:cSldViewPr snapToGrid="0">
      <p:cViewPr varScale="1">
        <p:scale>
          <a:sx n="54" d="100"/>
          <a:sy n="54" d="100"/>
        </p:scale>
        <p:origin x="10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ECA1-CFEA-4EBD-8340-C93A7CE80DC2}"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E974F-D732-4E48-BE67-7CDA609F1280}" type="slidenum">
              <a:rPr lang="en-US" smtClean="0"/>
              <a:t>‹#›</a:t>
            </a:fld>
            <a:endParaRPr lang="en-US"/>
          </a:p>
        </p:txBody>
      </p:sp>
    </p:spTree>
    <p:extLst>
      <p:ext uri="{BB962C8B-B14F-4D97-AF65-F5344CB8AC3E}">
        <p14:creationId xmlns:p14="http://schemas.microsoft.com/office/powerpoint/2010/main" val="429057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089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099E974F-D732-4E48-BE67-7CDA609F1280}" type="slidenum">
              <a:rPr lang="en-US" smtClean="0"/>
              <a:t>2</a:t>
            </a:fld>
            <a:endParaRPr lang="en-US"/>
          </a:p>
        </p:txBody>
      </p:sp>
    </p:spTree>
    <p:extLst>
      <p:ext uri="{BB962C8B-B14F-4D97-AF65-F5344CB8AC3E}">
        <p14:creationId xmlns:p14="http://schemas.microsoft.com/office/powerpoint/2010/main" val="405708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84698-451B-FD3F-1210-541AD4156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3CD56-155B-50AC-CDEE-965E096AF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B9873-9F16-3D8C-7A7E-F14C45ECA7B4}"/>
              </a:ext>
            </a:extLst>
          </p:cNvPr>
          <p:cNvSpPr>
            <a:spLocks noGrp="1"/>
          </p:cNvSpPr>
          <p:nvPr>
            <p:ph type="body" idx="1"/>
          </p:nvPr>
        </p:nvSpPr>
        <p:spPr/>
        <p:txBody>
          <a:bodyPr/>
          <a:lstStyle/>
          <a:p>
            <a:endParaRPr lang="en-ID" dirty="0"/>
          </a:p>
        </p:txBody>
      </p:sp>
      <p:sp>
        <p:nvSpPr>
          <p:cNvPr id="4" name="Slide Number Placeholder 3">
            <a:extLst>
              <a:ext uri="{FF2B5EF4-FFF2-40B4-BE49-F238E27FC236}">
                <a16:creationId xmlns:a16="http://schemas.microsoft.com/office/drawing/2014/main" id="{8CE4F12E-7297-BD70-75EC-62993209743D}"/>
              </a:ext>
            </a:extLst>
          </p:cNvPr>
          <p:cNvSpPr>
            <a:spLocks noGrp="1"/>
          </p:cNvSpPr>
          <p:nvPr>
            <p:ph type="sldNum" sz="quarter" idx="5"/>
          </p:nvPr>
        </p:nvSpPr>
        <p:spPr/>
        <p:txBody>
          <a:bodyPr/>
          <a:lstStyle/>
          <a:p>
            <a:fld id="{099E974F-D732-4E48-BE67-7CDA609F1280}" type="slidenum">
              <a:rPr lang="en-US" smtClean="0"/>
              <a:t>3</a:t>
            </a:fld>
            <a:endParaRPr lang="en-US"/>
          </a:p>
        </p:txBody>
      </p:sp>
    </p:spTree>
    <p:extLst>
      <p:ext uri="{BB962C8B-B14F-4D97-AF65-F5344CB8AC3E}">
        <p14:creationId xmlns:p14="http://schemas.microsoft.com/office/powerpoint/2010/main" val="56621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E5EFD-D986-9BCD-5330-6678BCE3D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DCC29-874D-4857-C0A0-78E9FF9E31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8F8460-B7C3-D306-0216-2B164A547809}"/>
              </a:ext>
            </a:extLst>
          </p:cNvPr>
          <p:cNvSpPr>
            <a:spLocks noGrp="1"/>
          </p:cNvSpPr>
          <p:nvPr>
            <p:ph type="body" idx="1"/>
          </p:nvPr>
        </p:nvSpPr>
        <p:spPr/>
        <p:txBody>
          <a:bodyPr/>
          <a:lstStyle/>
          <a:p>
            <a:endParaRPr lang="en-ID" dirty="0"/>
          </a:p>
        </p:txBody>
      </p:sp>
      <p:sp>
        <p:nvSpPr>
          <p:cNvPr id="4" name="Slide Number Placeholder 3">
            <a:extLst>
              <a:ext uri="{FF2B5EF4-FFF2-40B4-BE49-F238E27FC236}">
                <a16:creationId xmlns:a16="http://schemas.microsoft.com/office/drawing/2014/main" id="{4B7464BD-0723-C842-2C69-62B236CF9203}"/>
              </a:ext>
            </a:extLst>
          </p:cNvPr>
          <p:cNvSpPr>
            <a:spLocks noGrp="1"/>
          </p:cNvSpPr>
          <p:nvPr>
            <p:ph type="sldNum" sz="quarter" idx="5"/>
          </p:nvPr>
        </p:nvSpPr>
        <p:spPr/>
        <p:txBody>
          <a:bodyPr/>
          <a:lstStyle/>
          <a:p>
            <a:fld id="{099E974F-D732-4E48-BE67-7CDA609F1280}" type="slidenum">
              <a:rPr lang="en-US" smtClean="0"/>
              <a:t>4</a:t>
            </a:fld>
            <a:endParaRPr lang="en-US"/>
          </a:p>
        </p:txBody>
      </p:sp>
    </p:spTree>
    <p:extLst>
      <p:ext uri="{BB962C8B-B14F-4D97-AF65-F5344CB8AC3E}">
        <p14:creationId xmlns:p14="http://schemas.microsoft.com/office/powerpoint/2010/main" val="1791076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DEC6-2D58-4871-840F-15AC724989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54D87C-46E7-4D8B-97D4-B0FE977E6B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DE1509-BAEF-4562-8A5E-2BE01B078462}"/>
              </a:ext>
            </a:extLst>
          </p:cNvPr>
          <p:cNvSpPr>
            <a:spLocks noGrp="1"/>
          </p:cNvSpPr>
          <p:nvPr>
            <p:ph type="dt" sz="half" idx="10"/>
          </p:nvPr>
        </p:nvSpPr>
        <p:spPr/>
        <p:txBody>
          <a:bodyPr/>
          <a:lstStyle/>
          <a:p>
            <a:fld id="{170075D1-5967-45A4-8DC0-63B883294E76}" type="datetimeFigureOut">
              <a:rPr lang="en-US" smtClean="0"/>
              <a:t>3/4/2026</a:t>
            </a:fld>
            <a:endParaRPr lang="en-US"/>
          </a:p>
        </p:txBody>
      </p:sp>
      <p:sp>
        <p:nvSpPr>
          <p:cNvPr id="5" name="Footer Placeholder 4">
            <a:extLst>
              <a:ext uri="{FF2B5EF4-FFF2-40B4-BE49-F238E27FC236}">
                <a16:creationId xmlns:a16="http://schemas.microsoft.com/office/drawing/2014/main" id="{974BEB35-F793-43B2-BF21-21D11B854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965F6-E60C-4ABF-B38D-E27C6E87C094}"/>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9897C971-F2E2-4223-9943-92A075BE5298}"/>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754316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064FE-042A-4A9C-B13C-C70EE40B40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26026-FA2E-404D-B8EA-3277DED98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24443-5F93-4FC2-9836-8ACC4F7869A7}"/>
              </a:ext>
            </a:extLst>
          </p:cNvPr>
          <p:cNvSpPr>
            <a:spLocks noGrp="1"/>
          </p:cNvSpPr>
          <p:nvPr>
            <p:ph type="dt" sz="half" idx="10"/>
          </p:nvPr>
        </p:nvSpPr>
        <p:spPr/>
        <p:txBody>
          <a:bodyPr/>
          <a:lstStyle/>
          <a:p>
            <a:fld id="{170075D1-5967-45A4-8DC0-63B883294E76}" type="datetimeFigureOut">
              <a:rPr lang="en-US" smtClean="0"/>
              <a:t>3/4/2026</a:t>
            </a:fld>
            <a:endParaRPr lang="en-US"/>
          </a:p>
        </p:txBody>
      </p:sp>
      <p:sp>
        <p:nvSpPr>
          <p:cNvPr id="5" name="Footer Placeholder 4">
            <a:extLst>
              <a:ext uri="{FF2B5EF4-FFF2-40B4-BE49-F238E27FC236}">
                <a16:creationId xmlns:a16="http://schemas.microsoft.com/office/drawing/2014/main" id="{A22E1128-7B39-41AE-A497-F9523F4F7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155C1-BB60-4555-9C09-7FFB977FDE8E}"/>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6FFA7AE4-4C84-4267-91D3-21F9FE73034D}"/>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92766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EAB436-5AE2-4B1A-93B4-CE33A9342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BD3D45-D137-4569-A1EC-AAF921DB47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4B4A3-0641-4E2E-AFB7-68B875377A1E}"/>
              </a:ext>
            </a:extLst>
          </p:cNvPr>
          <p:cNvSpPr>
            <a:spLocks noGrp="1"/>
          </p:cNvSpPr>
          <p:nvPr>
            <p:ph type="dt" sz="half" idx="10"/>
          </p:nvPr>
        </p:nvSpPr>
        <p:spPr/>
        <p:txBody>
          <a:bodyPr/>
          <a:lstStyle/>
          <a:p>
            <a:fld id="{170075D1-5967-45A4-8DC0-63B883294E76}" type="datetimeFigureOut">
              <a:rPr lang="en-US" smtClean="0"/>
              <a:t>3/4/2026</a:t>
            </a:fld>
            <a:endParaRPr lang="en-US"/>
          </a:p>
        </p:txBody>
      </p:sp>
      <p:sp>
        <p:nvSpPr>
          <p:cNvPr id="5" name="Footer Placeholder 4">
            <a:extLst>
              <a:ext uri="{FF2B5EF4-FFF2-40B4-BE49-F238E27FC236}">
                <a16:creationId xmlns:a16="http://schemas.microsoft.com/office/drawing/2014/main" id="{E6D54935-99FB-4845-B751-5C4B1D0DE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0F5F0-5EB6-44FF-BC57-6DE745D75370}"/>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BD1F78A4-3A32-4485-B5F4-4A607A37CAFF}"/>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10868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
        <p:nvSpPr>
          <p:cNvPr id="2" name="TextBox 1">
            <a:extLst>
              <a:ext uri="{FF2B5EF4-FFF2-40B4-BE49-F238E27FC236}">
                <a16:creationId xmlns:a16="http://schemas.microsoft.com/office/drawing/2014/main" id="{7346BE04-64D2-CF03-A07B-3ABB47853896}"/>
              </a:ext>
            </a:extLst>
          </p:cNvPr>
          <p:cNvSpPr txBox="1"/>
          <p:nvPr userDrawn="1"/>
        </p:nvSpPr>
        <p:spPr>
          <a:xfrm>
            <a:off x="0" y="6488668"/>
            <a:ext cx="12192000" cy="369332"/>
          </a:xfrm>
          <a:prstGeom prst="rect">
            <a:avLst/>
          </a:prstGeom>
          <a:solidFill>
            <a:srgbClr val="0070C0"/>
          </a:solidFill>
        </p:spPr>
        <p:txBody>
          <a:bodyPr wrap="square" rtlCol="0">
            <a:spAutoFit/>
          </a:bodyPr>
          <a:lstStyle/>
          <a:p>
            <a:pPr algn="ctr"/>
            <a:r>
              <a:rPr lang="en-US" i="1" baseline="0" dirty="0">
                <a:solidFill>
                  <a:schemeClr val="bg1"/>
                </a:solidFill>
              </a:rPr>
              <a:t>19</a:t>
            </a:r>
            <a:r>
              <a:rPr lang="en-US" i="1" baseline="30000" dirty="0">
                <a:solidFill>
                  <a:schemeClr val="bg1"/>
                </a:solidFill>
              </a:rPr>
              <a:t>th</a:t>
            </a:r>
            <a:r>
              <a:rPr lang="en-US" i="1" baseline="0" dirty="0">
                <a:solidFill>
                  <a:schemeClr val="bg1"/>
                </a:solidFill>
              </a:rPr>
              <a:t> </a:t>
            </a:r>
            <a:r>
              <a:rPr lang="en-US" i="1" dirty="0">
                <a:solidFill>
                  <a:schemeClr val="bg1"/>
                </a:solidFill>
              </a:rPr>
              <a:t>Meeting of ICG/IOTWMS </a:t>
            </a:r>
            <a:r>
              <a:rPr lang="en-US" i="1" baseline="0" dirty="0">
                <a:solidFill>
                  <a:schemeClr val="bg1"/>
                </a:solidFill>
              </a:rPr>
              <a:t>Steering</a:t>
            </a:r>
            <a:r>
              <a:rPr lang="en-US" i="1" dirty="0">
                <a:solidFill>
                  <a:schemeClr val="bg1"/>
                </a:solidFill>
              </a:rPr>
              <a:t> Committee, Jakarta, 17-19 June 2025</a:t>
            </a:r>
          </a:p>
        </p:txBody>
      </p:sp>
    </p:spTree>
    <p:extLst>
      <p:ext uri="{BB962C8B-B14F-4D97-AF65-F5344CB8AC3E}">
        <p14:creationId xmlns:p14="http://schemas.microsoft.com/office/powerpoint/2010/main" val="700666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1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96C8-2CD7-4FBA-9E62-19CB968D0E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9F9FD-975D-4A5B-8E19-5A0AF90672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D5BCE-A9DE-46BE-8A86-ABCB2FC6125F}"/>
              </a:ext>
            </a:extLst>
          </p:cNvPr>
          <p:cNvSpPr>
            <a:spLocks noGrp="1"/>
          </p:cNvSpPr>
          <p:nvPr>
            <p:ph type="dt" sz="half" idx="10"/>
          </p:nvPr>
        </p:nvSpPr>
        <p:spPr/>
        <p:txBody>
          <a:bodyPr/>
          <a:lstStyle/>
          <a:p>
            <a:fld id="{170075D1-5967-45A4-8DC0-63B883294E76}" type="datetimeFigureOut">
              <a:rPr lang="en-US" smtClean="0"/>
              <a:t>3/4/2026</a:t>
            </a:fld>
            <a:endParaRPr lang="en-US"/>
          </a:p>
        </p:txBody>
      </p:sp>
      <p:sp>
        <p:nvSpPr>
          <p:cNvPr id="5" name="Footer Placeholder 4">
            <a:extLst>
              <a:ext uri="{FF2B5EF4-FFF2-40B4-BE49-F238E27FC236}">
                <a16:creationId xmlns:a16="http://schemas.microsoft.com/office/drawing/2014/main" id="{B488BB9E-F3CD-4FE3-B377-20C610CBE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8299F-499D-4E60-8DBE-1BD0E68C0CCD}"/>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9" name="Picture 8">
            <a:extLst>
              <a:ext uri="{FF2B5EF4-FFF2-40B4-BE49-F238E27FC236}">
                <a16:creationId xmlns:a16="http://schemas.microsoft.com/office/drawing/2014/main" id="{38F2B0D2-475B-4B13-A845-C42E04A10865}"/>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209762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91F8D-B17F-4720-B211-FDA28AEB8C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42C3DA-501C-417E-BA29-452800FC7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EAAE5A-E3E8-475A-818E-43A4F5C4DED5}"/>
              </a:ext>
            </a:extLst>
          </p:cNvPr>
          <p:cNvSpPr>
            <a:spLocks noGrp="1"/>
          </p:cNvSpPr>
          <p:nvPr>
            <p:ph type="dt" sz="half" idx="10"/>
          </p:nvPr>
        </p:nvSpPr>
        <p:spPr/>
        <p:txBody>
          <a:bodyPr/>
          <a:lstStyle/>
          <a:p>
            <a:fld id="{170075D1-5967-45A4-8DC0-63B883294E76}" type="datetimeFigureOut">
              <a:rPr lang="en-US" smtClean="0"/>
              <a:t>3/4/2026</a:t>
            </a:fld>
            <a:endParaRPr lang="en-US"/>
          </a:p>
        </p:txBody>
      </p:sp>
      <p:sp>
        <p:nvSpPr>
          <p:cNvPr id="5" name="Footer Placeholder 4">
            <a:extLst>
              <a:ext uri="{FF2B5EF4-FFF2-40B4-BE49-F238E27FC236}">
                <a16:creationId xmlns:a16="http://schemas.microsoft.com/office/drawing/2014/main" id="{EE535122-2EC4-40E2-9639-2D366119F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612FB-4625-4F4E-98B7-FEB05F47AF76}"/>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95B1A243-673A-485E-9D4D-342C4D3CE9BC}"/>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07786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EB28-0733-49A2-B8CA-490186529C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1CD48-C459-4876-8D62-36E18DDE4E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593C86-3EAD-48C2-97CA-D78CB5BE14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43E75-89AC-49D8-9B0F-FE2CB7549305}"/>
              </a:ext>
            </a:extLst>
          </p:cNvPr>
          <p:cNvSpPr>
            <a:spLocks noGrp="1"/>
          </p:cNvSpPr>
          <p:nvPr>
            <p:ph type="dt" sz="half" idx="10"/>
          </p:nvPr>
        </p:nvSpPr>
        <p:spPr/>
        <p:txBody>
          <a:bodyPr/>
          <a:lstStyle/>
          <a:p>
            <a:fld id="{170075D1-5967-45A4-8DC0-63B883294E76}" type="datetimeFigureOut">
              <a:rPr lang="en-US" smtClean="0"/>
              <a:t>3/4/2026</a:t>
            </a:fld>
            <a:endParaRPr lang="en-US"/>
          </a:p>
        </p:txBody>
      </p:sp>
      <p:sp>
        <p:nvSpPr>
          <p:cNvPr id="6" name="Footer Placeholder 5">
            <a:extLst>
              <a:ext uri="{FF2B5EF4-FFF2-40B4-BE49-F238E27FC236}">
                <a16:creationId xmlns:a16="http://schemas.microsoft.com/office/drawing/2014/main" id="{42481297-F1E1-4AD5-8AC5-D451B8498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55949-2B23-4475-87AA-1950D3B57E51}"/>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8" name="Picture 7">
            <a:extLst>
              <a:ext uri="{FF2B5EF4-FFF2-40B4-BE49-F238E27FC236}">
                <a16:creationId xmlns:a16="http://schemas.microsoft.com/office/drawing/2014/main" id="{D1259C1F-E561-40DA-8540-A5E4669F4279}"/>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211983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EE68-262F-4652-878C-02C7241E7F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8D2E7F-ACD8-4564-AFF4-97ACA4955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806248-CB4E-454C-B34C-CC07815F5B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50A056-2622-42D0-A419-F749CAEEE8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894EFF-E51D-4880-AECD-9DCFBB84D5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A88D27-DF35-42F9-9452-CE10129DD97B}"/>
              </a:ext>
            </a:extLst>
          </p:cNvPr>
          <p:cNvSpPr>
            <a:spLocks noGrp="1"/>
          </p:cNvSpPr>
          <p:nvPr>
            <p:ph type="dt" sz="half" idx="10"/>
          </p:nvPr>
        </p:nvSpPr>
        <p:spPr/>
        <p:txBody>
          <a:bodyPr/>
          <a:lstStyle/>
          <a:p>
            <a:fld id="{170075D1-5967-45A4-8DC0-63B883294E76}" type="datetimeFigureOut">
              <a:rPr lang="en-US" smtClean="0"/>
              <a:t>3/4/2026</a:t>
            </a:fld>
            <a:endParaRPr lang="en-US"/>
          </a:p>
        </p:txBody>
      </p:sp>
      <p:sp>
        <p:nvSpPr>
          <p:cNvPr id="8" name="Footer Placeholder 7">
            <a:extLst>
              <a:ext uri="{FF2B5EF4-FFF2-40B4-BE49-F238E27FC236}">
                <a16:creationId xmlns:a16="http://schemas.microsoft.com/office/drawing/2014/main" id="{278FF13F-60BC-419C-99BE-2C156620EF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AAB3F5-32BD-4D3A-AA50-253CFE0DC7C0}"/>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10" name="Picture 9">
            <a:extLst>
              <a:ext uri="{FF2B5EF4-FFF2-40B4-BE49-F238E27FC236}">
                <a16:creationId xmlns:a16="http://schemas.microsoft.com/office/drawing/2014/main" id="{17409C2C-770E-4D4D-9C61-396332765C25}"/>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180987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E4C4-8CB5-4610-9CCA-38097C1457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9EAF56-ED30-4D8C-B1F2-6920F256D644}"/>
              </a:ext>
            </a:extLst>
          </p:cNvPr>
          <p:cNvSpPr>
            <a:spLocks noGrp="1"/>
          </p:cNvSpPr>
          <p:nvPr>
            <p:ph type="dt" sz="half" idx="10"/>
          </p:nvPr>
        </p:nvSpPr>
        <p:spPr/>
        <p:txBody>
          <a:bodyPr/>
          <a:lstStyle/>
          <a:p>
            <a:fld id="{170075D1-5967-45A4-8DC0-63B883294E76}" type="datetimeFigureOut">
              <a:rPr lang="en-US" smtClean="0"/>
              <a:t>3/4/2026</a:t>
            </a:fld>
            <a:endParaRPr lang="en-US"/>
          </a:p>
        </p:txBody>
      </p:sp>
      <p:sp>
        <p:nvSpPr>
          <p:cNvPr id="4" name="Footer Placeholder 3">
            <a:extLst>
              <a:ext uri="{FF2B5EF4-FFF2-40B4-BE49-F238E27FC236}">
                <a16:creationId xmlns:a16="http://schemas.microsoft.com/office/drawing/2014/main" id="{E263DCDF-C027-44C8-B28D-0E29BF6F5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E77251-7C01-4DA2-ACF8-BD66848A4E16}"/>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6" name="Picture 5">
            <a:extLst>
              <a:ext uri="{FF2B5EF4-FFF2-40B4-BE49-F238E27FC236}">
                <a16:creationId xmlns:a16="http://schemas.microsoft.com/office/drawing/2014/main" id="{A3CBF66E-6A8F-407C-95F7-3F11D9AB9F99}"/>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72827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5A6CF-200A-47BB-98F7-9951D710C983}"/>
              </a:ext>
            </a:extLst>
          </p:cNvPr>
          <p:cNvSpPr>
            <a:spLocks noGrp="1"/>
          </p:cNvSpPr>
          <p:nvPr>
            <p:ph type="dt" sz="half" idx="10"/>
          </p:nvPr>
        </p:nvSpPr>
        <p:spPr/>
        <p:txBody>
          <a:bodyPr/>
          <a:lstStyle/>
          <a:p>
            <a:fld id="{170075D1-5967-45A4-8DC0-63B883294E76}" type="datetimeFigureOut">
              <a:rPr lang="en-US" smtClean="0"/>
              <a:t>3/4/2026</a:t>
            </a:fld>
            <a:endParaRPr lang="en-US"/>
          </a:p>
        </p:txBody>
      </p:sp>
      <p:sp>
        <p:nvSpPr>
          <p:cNvPr id="3" name="Footer Placeholder 2">
            <a:extLst>
              <a:ext uri="{FF2B5EF4-FFF2-40B4-BE49-F238E27FC236}">
                <a16:creationId xmlns:a16="http://schemas.microsoft.com/office/drawing/2014/main" id="{4CA13E71-E02C-415B-8555-DEBDD8807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912F8E-4814-4C6D-A584-94AF0F005B98}"/>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5" name="Picture 4">
            <a:extLst>
              <a:ext uri="{FF2B5EF4-FFF2-40B4-BE49-F238E27FC236}">
                <a16:creationId xmlns:a16="http://schemas.microsoft.com/office/drawing/2014/main" id="{64EB5014-C505-4110-BBCB-2E744FDE23A6}"/>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5873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499E-E295-4858-B104-B314765D1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EFF98-3C95-4BDB-9B9A-DE3078320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1D6A09-39DB-4F99-A432-A60CB93F3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47DF4-E2D7-41F3-93BC-9637A79BB559}"/>
              </a:ext>
            </a:extLst>
          </p:cNvPr>
          <p:cNvSpPr>
            <a:spLocks noGrp="1"/>
          </p:cNvSpPr>
          <p:nvPr>
            <p:ph type="dt" sz="half" idx="10"/>
          </p:nvPr>
        </p:nvSpPr>
        <p:spPr/>
        <p:txBody>
          <a:bodyPr/>
          <a:lstStyle/>
          <a:p>
            <a:fld id="{170075D1-5967-45A4-8DC0-63B883294E76}" type="datetimeFigureOut">
              <a:rPr lang="en-US" smtClean="0"/>
              <a:t>3/4/2026</a:t>
            </a:fld>
            <a:endParaRPr lang="en-US"/>
          </a:p>
        </p:txBody>
      </p:sp>
      <p:sp>
        <p:nvSpPr>
          <p:cNvPr id="6" name="Footer Placeholder 5">
            <a:extLst>
              <a:ext uri="{FF2B5EF4-FFF2-40B4-BE49-F238E27FC236}">
                <a16:creationId xmlns:a16="http://schemas.microsoft.com/office/drawing/2014/main" id="{FCC7972B-BA55-487F-ABE7-02C85AA21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1E07AE-FAEA-4FBB-BE70-0B875EEA892C}"/>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8" name="Picture 7">
            <a:extLst>
              <a:ext uri="{FF2B5EF4-FFF2-40B4-BE49-F238E27FC236}">
                <a16:creationId xmlns:a16="http://schemas.microsoft.com/office/drawing/2014/main" id="{754BB22D-CD72-4BEF-81CE-9D8913489F02}"/>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144673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63E8-F607-4669-946C-1D20EE4538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884BD1-7024-482F-BBD4-8A09567393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BAD112-794D-445C-BDAF-04E7E44E8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90FC1-F444-4EED-82EA-084055EB37D3}"/>
              </a:ext>
            </a:extLst>
          </p:cNvPr>
          <p:cNvSpPr>
            <a:spLocks noGrp="1"/>
          </p:cNvSpPr>
          <p:nvPr>
            <p:ph type="dt" sz="half" idx="10"/>
          </p:nvPr>
        </p:nvSpPr>
        <p:spPr/>
        <p:txBody>
          <a:bodyPr/>
          <a:lstStyle/>
          <a:p>
            <a:fld id="{170075D1-5967-45A4-8DC0-63B883294E76}" type="datetimeFigureOut">
              <a:rPr lang="en-US" smtClean="0"/>
              <a:t>3/4/2026</a:t>
            </a:fld>
            <a:endParaRPr lang="en-US"/>
          </a:p>
        </p:txBody>
      </p:sp>
      <p:sp>
        <p:nvSpPr>
          <p:cNvPr id="6" name="Footer Placeholder 5">
            <a:extLst>
              <a:ext uri="{FF2B5EF4-FFF2-40B4-BE49-F238E27FC236}">
                <a16:creationId xmlns:a16="http://schemas.microsoft.com/office/drawing/2014/main" id="{1B8D3533-747F-4083-8717-24D67BF9A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AE350-4482-4A7E-8DEF-39E6F4DA998B}"/>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8" name="Picture 7">
            <a:extLst>
              <a:ext uri="{FF2B5EF4-FFF2-40B4-BE49-F238E27FC236}">
                <a16:creationId xmlns:a16="http://schemas.microsoft.com/office/drawing/2014/main" id="{9F3CED3B-77DE-4FE8-8E46-9C1B5DD43DDE}"/>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63412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B52F5E-FD45-470E-B8DB-F815A18E80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5CC964-472B-4E69-9963-FA695FEEA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0B157-FE5F-4E8D-9BF3-9A7C2BFD4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075D1-5967-45A4-8DC0-63B883294E76}" type="datetimeFigureOut">
              <a:rPr lang="en-US" smtClean="0"/>
              <a:t>3/4/2026</a:t>
            </a:fld>
            <a:endParaRPr lang="en-US"/>
          </a:p>
        </p:txBody>
      </p:sp>
      <p:sp>
        <p:nvSpPr>
          <p:cNvPr id="5" name="Footer Placeholder 4">
            <a:extLst>
              <a:ext uri="{FF2B5EF4-FFF2-40B4-BE49-F238E27FC236}">
                <a16:creationId xmlns:a16="http://schemas.microsoft.com/office/drawing/2014/main" id="{67A95A75-B0CF-4E47-A838-423570A88A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B08EA6-A812-416F-BC77-6D59B8E47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882AEA49-4CF6-46EB-8F4E-72688D368F69}"/>
              </a:ext>
            </a:extLst>
          </p:cNvPr>
          <p:cNvPicPr>
            <a:picLocks noChangeAspect="1"/>
          </p:cNvPicPr>
          <p:nvPr userDrawn="1"/>
        </p:nvPicPr>
        <p:blipFill>
          <a:blip r:embed="rId14"/>
          <a:stretch>
            <a:fillRect/>
          </a:stretch>
        </p:blipFill>
        <p:spPr>
          <a:xfrm>
            <a:off x="10239375" y="0"/>
            <a:ext cx="1952625" cy="1876425"/>
          </a:xfrm>
          <a:prstGeom prst="rect">
            <a:avLst/>
          </a:prstGeom>
        </p:spPr>
      </p:pic>
    </p:spTree>
    <p:extLst>
      <p:ext uri="{BB962C8B-B14F-4D97-AF65-F5344CB8AC3E}">
        <p14:creationId xmlns:p14="http://schemas.microsoft.com/office/powerpoint/2010/main" val="2734467466"/>
      </p:ext>
    </p:extLst>
  </p:cSld>
  <p:clrMap bg1="lt1" tx1="dk1" bg2="lt2" tx2="dk2" accent1="accent1" accent2="accent2" accent3="accent3" accent4="accent4" accent5="accent5" accent6="accent6" hlink="hlink" folHlink="folHlink"/>
  <p:sldLayoutIdLst>
    <p:sldLayoutId id="2147490880" r:id="rId1"/>
    <p:sldLayoutId id="2147483714" r:id="rId2"/>
    <p:sldLayoutId id="2147483651" r:id="rId3"/>
    <p:sldLayoutId id="2147483652" r:id="rId4"/>
    <p:sldLayoutId id="2147483653" r:id="rId5"/>
    <p:sldLayoutId id="2147490886" r:id="rId6"/>
    <p:sldLayoutId id="2147490876" r:id="rId7"/>
    <p:sldLayoutId id="2147483656" r:id="rId8"/>
    <p:sldLayoutId id="2147483657" r:id="rId9"/>
    <p:sldLayoutId id="2147483658" r:id="rId10"/>
    <p:sldLayoutId id="2147483659" r:id="rId11"/>
    <p:sldLayoutId id="21474908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26991037"/>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p:nvPr/>
        </p:nvSpPr>
        <p:spPr>
          <a:xfrm>
            <a:off x="6096000" y="2106911"/>
            <a:ext cx="5645426" cy="3539390"/>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lt1"/>
                </a:solidFill>
                <a:latin typeface="Arial"/>
                <a:ea typeface="Arial"/>
                <a:cs typeface="Arial"/>
                <a:sym typeface="Arial"/>
              </a:rPr>
              <a:t>Tsunami Ready Recognition Program (TRRP) Indian Ocean</a:t>
            </a:r>
            <a:endParaRPr lang="en-US"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US"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US"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US" sz="2000" i="0" u="none" strike="noStrike" cap="none" dirty="0">
              <a:solidFill>
                <a:schemeClr val="lt1"/>
              </a:solidFill>
              <a:latin typeface="Arial"/>
              <a:ea typeface="Arial"/>
              <a:cs typeface="Arial"/>
              <a:sym typeface="Arial"/>
            </a:endParaRPr>
          </a:p>
          <a:p>
            <a:pPr algn="ctr"/>
            <a:r>
              <a:rPr lang="en-US" b="1" dirty="0" err="1">
                <a:solidFill>
                  <a:schemeClr val="bg1"/>
                </a:solidFill>
                <a:latin typeface="Arial" panose="020B0604020202020204" pitchFamily="34" charset="0"/>
                <a:cs typeface="Arial" panose="020B0604020202020204" pitchFamily="34" charset="0"/>
              </a:rPr>
              <a:t>Suci</a:t>
            </a:r>
            <a:r>
              <a:rPr lang="en-US" b="1" dirty="0">
                <a:solidFill>
                  <a:schemeClr val="bg1"/>
                </a:solidFill>
                <a:latin typeface="Arial" panose="020B0604020202020204" pitchFamily="34" charset="0"/>
                <a:cs typeface="Arial" panose="020B0604020202020204" pitchFamily="34" charset="0"/>
              </a:rPr>
              <a:t> Dewi </a:t>
            </a:r>
            <a:r>
              <a:rPr lang="en-US" b="1" dirty="0" err="1">
                <a:solidFill>
                  <a:schemeClr val="bg1"/>
                </a:solidFill>
                <a:latin typeface="Arial" panose="020B0604020202020204" pitchFamily="34" charset="0"/>
                <a:cs typeface="Arial" panose="020B0604020202020204" pitchFamily="34" charset="0"/>
              </a:rPr>
              <a:t>Anugrah</a:t>
            </a:r>
            <a:endParaRPr lang="en-US" b="1" dirty="0">
              <a:solidFill>
                <a:schemeClr val="bg1"/>
              </a:solidFill>
              <a:latin typeface="Arial" panose="020B0604020202020204" pitchFamily="34" charset="0"/>
              <a:cs typeface="Arial" panose="020B0604020202020204" pitchFamily="34" charset="0"/>
            </a:endParaRPr>
          </a:p>
          <a:p>
            <a:pPr lvl="0" algn="ctr"/>
            <a:r>
              <a:rPr lang="en-US" i="1" dirty="0">
                <a:solidFill>
                  <a:schemeClr val="lt1"/>
                </a:solidFill>
              </a:rPr>
              <a:t>Chair of WG3 Tsunami Ready Implementation ICG/IOTWMS</a:t>
            </a:r>
          </a:p>
          <a:p>
            <a:pPr lvl="0" algn="ctr"/>
            <a:r>
              <a:rPr lang="en-US" i="1" dirty="0">
                <a:solidFill>
                  <a:schemeClr val="lt1"/>
                </a:solidFill>
              </a:rPr>
              <a:t>suci.anugrah@bmkg.go.id</a:t>
            </a:r>
          </a:p>
          <a:p>
            <a:pPr algn="ctr"/>
            <a:endParaRPr lang="en-US" i="1" dirty="0">
              <a:solidFill>
                <a:schemeClr val="bg1"/>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endParaRPr lang="en-US" sz="2000" i="0" u="none" strike="noStrike" cap="none" dirty="0">
              <a:solidFill>
                <a:schemeClr val="lt1"/>
              </a:solidFill>
              <a:latin typeface="Arial"/>
              <a:ea typeface="Arial"/>
              <a:cs typeface="Arial"/>
              <a:sym typeface="Arial"/>
            </a:endParaRPr>
          </a:p>
        </p:txBody>
      </p:sp>
      <p:sp>
        <p:nvSpPr>
          <p:cNvPr id="2" name="Rectangle 1">
            <a:extLst>
              <a:ext uri="{FF2B5EF4-FFF2-40B4-BE49-F238E27FC236}">
                <a16:creationId xmlns:a16="http://schemas.microsoft.com/office/drawing/2014/main" id="{33B06C2E-3444-DC60-2E4E-43D54A2CAE2F}"/>
              </a:ext>
            </a:extLst>
          </p:cNvPr>
          <p:cNvSpPr/>
          <p:nvPr/>
        </p:nvSpPr>
        <p:spPr>
          <a:xfrm>
            <a:off x="1" y="6512943"/>
            <a:ext cx="12164402" cy="328180"/>
          </a:xfrm>
          <a:prstGeom prst="rect">
            <a:avLst/>
          </a:prstGeom>
          <a:solidFill>
            <a:srgbClr val="0069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latin typeface="Bahnschrift" panose="020B0502040204020203" pitchFamily="34" charset="0"/>
            </a:endParaRPr>
          </a:p>
        </p:txBody>
      </p:sp>
      <p:sp>
        <p:nvSpPr>
          <p:cNvPr id="6" name="TextBox 5">
            <a:extLst>
              <a:ext uri="{FF2B5EF4-FFF2-40B4-BE49-F238E27FC236}">
                <a16:creationId xmlns:a16="http://schemas.microsoft.com/office/drawing/2014/main" id="{E579CD32-110A-6005-6635-F349CDB49943}"/>
              </a:ext>
            </a:extLst>
          </p:cNvPr>
          <p:cNvSpPr txBox="1"/>
          <p:nvPr/>
        </p:nvSpPr>
        <p:spPr>
          <a:xfrm>
            <a:off x="-27597" y="6307701"/>
            <a:ext cx="12192000" cy="369332"/>
          </a:xfrm>
          <a:prstGeom prst="rect">
            <a:avLst/>
          </a:prstGeom>
          <a:noFill/>
        </p:spPr>
        <p:txBody>
          <a:bodyPr wrap="square">
            <a:spAutoFit/>
          </a:bodyPr>
          <a:lstStyle/>
          <a:p>
            <a:pPr algn="ctr"/>
            <a:r>
              <a:rPr lang="en-US" b="1" dirty="0">
                <a:solidFill>
                  <a:srgbClr val="FFFFFF"/>
                </a:solidFill>
                <a:latin typeface="Barlow" panose="00000500000000000000" pitchFamily="2" charset="0"/>
                <a:ea typeface="Calibri"/>
                <a:cs typeface="Calibri"/>
              </a:rPr>
              <a:t>TOWS-WG</a:t>
            </a:r>
            <a:r>
              <a:rPr lang="en-US" b="1" u="sng" dirty="0">
                <a:solidFill>
                  <a:srgbClr val="FFFFFF"/>
                </a:solidFill>
                <a:latin typeface="Barlow" panose="00000500000000000000" pitchFamily="2" charset="0"/>
                <a:ea typeface="Calibri"/>
                <a:cs typeface="Calibri"/>
              </a:rPr>
              <a:t> </a:t>
            </a:r>
            <a:r>
              <a:rPr lang="en-US" b="1" dirty="0">
                <a:solidFill>
                  <a:srgbClr val="FFFFFF"/>
                </a:solidFill>
                <a:latin typeface="Barlow" panose="00000500000000000000" pitchFamily="2" charset="0"/>
                <a:ea typeface="Calibri"/>
                <a:cs typeface="Calibri"/>
              </a:rPr>
              <a:t>Inter</a:t>
            </a:r>
            <a:r>
              <a:rPr lang="en-US" b="1" u="sng" dirty="0">
                <a:solidFill>
                  <a:srgbClr val="FFFFFF"/>
                </a:solidFill>
                <a:latin typeface="Barlow" panose="00000500000000000000" pitchFamily="2" charset="0"/>
                <a:ea typeface="Calibri"/>
                <a:cs typeface="Calibri"/>
              </a:rPr>
              <a:t> </a:t>
            </a:r>
            <a:r>
              <a:rPr lang="en-US" b="1" dirty="0">
                <a:solidFill>
                  <a:srgbClr val="FFFFFF"/>
                </a:solidFill>
                <a:latin typeface="Barlow" panose="00000500000000000000" pitchFamily="2" charset="0"/>
                <a:ea typeface="Calibri"/>
                <a:cs typeface="Calibri"/>
              </a:rPr>
              <a:t>ICG Task Team</a:t>
            </a:r>
            <a:r>
              <a:rPr lang="en-US" b="1" u="sng" dirty="0">
                <a:solidFill>
                  <a:srgbClr val="FFFFFF"/>
                </a:solidFill>
                <a:latin typeface="Barlow" panose="00000500000000000000" pitchFamily="2" charset="0"/>
                <a:ea typeface="Calibri"/>
                <a:cs typeface="Calibri"/>
              </a:rPr>
              <a:t> </a:t>
            </a:r>
            <a:r>
              <a:rPr lang="en-US" b="1" dirty="0">
                <a:solidFill>
                  <a:srgbClr val="FFFFFF"/>
                </a:solidFill>
                <a:latin typeface="Barlow" panose="00000500000000000000" pitchFamily="2" charset="0"/>
                <a:ea typeface="Calibri"/>
                <a:cs typeface="Calibri"/>
              </a:rPr>
              <a:t>on Disaster Management and Preparedness (TTDMP</a:t>
            </a:r>
            <a:r>
              <a:rPr lang="en-US" b="1" dirty="0">
                <a:solidFill>
                  <a:srgbClr val="FFFFFF"/>
                </a:solidFill>
                <a:latin typeface="Barlow" panose="00000500000000000000" pitchFamily="2" charset="0"/>
                <a:ea typeface="Calibri"/>
                <a:cs typeface="Calibri"/>
                <a:sym typeface="Arial"/>
              </a:rPr>
              <a:t>2</a:t>
            </a:r>
            <a:r>
              <a:rPr lang="en-US" b="1" dirty="0">
                <a:solidFill>
                  <a:srgbClr val="FFFFFF"/>
                </a:solidFill>
                <a:latin typeface="Barlow" panose="00000500000000000000" pitchFamily="2" charset="0"/>
                <a:ea typeface="Calibri"/>
                <a:cs typeface="Calibri"/>
              </a:rPr>
              <a:t>)</a:t>
            </a:r>
            <a:r>
              <a:rPr lang="en-US" b="1" dirty="0">
                <a:solidFill>
                  <a:srgbClr val="FFFFFF"/>
                </a:solidFill>
                <a:latin typeface="Barlow" panose="00000500000000000000" pitchFamily="2" charset="0"/>
                <a:ea typeface="Calibri"/>
                <a:cs typeface="Calibri"/>
                <a:sym typeface="Arial"/>
              </a:rPr>
              <a:t>, 5-6 March 2026</a:t>
            </a:r>
          </a:p>
        </p:txBody>
      </p:sp>
    </p:spTree>
    <p:extLst>
      <p:ext uri="{BB962C8B-B14F-4D97-AF65-F5344CB8AC3E}">
        <p14:creationId xmlns:p14="http://schemas.microsoft.com/office/powerpoint/2010/main" val="334074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06E304-DDE7-67D7-EB47-8E8E8458EA0C}"/>
              </a:ext>
            </a:extLst>
          </p:cNvPr>
          <p:cNvSpPr txBox="1"/>
          <p:nvPr/>
        </p:nvSpPr>
        <p:spPr>
          <a:xfrm>
            <a:off x="2087133" y="2844225"/>
            <a:ext cx="8017733" cy="1754326"/>
          </a:xfrm>
          <a:prstGeom prst="rect">
            <a:avLst/>
          </a:prstGeom>
          <a:noFill/>
        </p:spPr>
        <p:txBody>
          <a:bodyPr wrap="square" rtlCol="0">
            <a:spAutoFit/>
          </a:bodyPr>
          <a:lstStyle/>
          <a:p>
            <a:r>
              <a:rPr lang="en-US" sz="4000" b="1" dirty="0">
                <a:solidFill>
                  <a:schemeClr val="accent5">
                    <a:lumMod val="75000"/>
                  </a:schemeClr>
                </a:solidFill>
              </a:rPr>
              <a:t>THANK YOU</a:t>
            </a:r>
          </a:p>
          <a:p>
            <a:r>
              <a:rPr lang="en-US" sz="2800" b="1" dirty="0">
                <a:solidFill>
                  <a:schemeClr val="accent5">
                    <a:lumMod val="75000"/>
                  </a:schemeClr>
                </a:solidFill>
              </a:rPr>
              <a:t>suci.anugrah@bmkg.go.id</a:t>
            </a:r>
          </a:p>
          <a:p>
            <a:endParaRPr lang="en-US" sz="4000" b="1" dirty="0">
              <a:solidFill>
                <a:schemeClr val="accent5">
                  <a:lumMod val="75000"/>
                </a:schemeClr>
              </a:solidFill>
            </a:endParaRPr>
          </a:p>
        </p:txBody>
      </p:sp>
      <p:sp>
        <p:nvSpPr>
          <p:cNvPr id="3" name="Rectangle 2">
            <a:extLst>
              <a:ext uri="{FF2B5EF4-FFF2-40B4-BE49-F238E27FC236}">
                <a16:creationId xmlns:a16="http://schemas.microsoft.com/office/drawing/2014/main" id="{400600FC-75DF-9D34-A60A-08A25E4D96F5}"/>
              </a:ext>
            </a:extLst>
          </p:cNvPr>
          <p:cNvSpPr/>
          <p:nvPr/>
        </p:nvSpPr>
        <p:spPr>
          <a:xfrm>
            <a:off x="2380891" y="6512943"/>
            <a:ext cx="7341079" cy="34505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086B9F93-3503-DEA3-CF8D-1B853341885F}"/>
              </a:ext>
            </a:extLst>
          </p:cNvPr>
          <p:cNvSpPr/>
          <p:nvPr/>
        </p:nvSpPr>
        <p:spPr>
          <a:xfrm>
            <a:off x="1" y="6512943"/>
            <a:ext cx="12164402" cy="3281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Bahnschrift" panose="020B0502040204020203" pitchFamily="34" charset="0"/>
              </a:rPr>
              <a:t>TOWS-WG Inter ICG Task Team on Disaster Management and Preparedness (TTDMP</a:t>
            </a:r>
            <a:r>
              <a:rPr lang="en-US" sz="1200" dirty="0">
                <a:latin typeface="Bahnschrift" panose="020B0502040204020203" pitchFamily="34" charset="0"/>
                <a:sym typeface="Arial"/>
              </a:rPr>
              <a:t>2</a:t>
            </a:r>
            <a:r>
              <a:rPr lang="en-US" sz="1200" dirty="0">
                <a:latin typeface="Bahnschrift" panose="020B0502040204020203" pitchFamily="34" charset="0"/>
              </a:rPr>
              <a:t>)</a:t>
            </a:r>
            <a:r>
              <a:rPr lang="en-US" sz="1200" dirty="0">
                <a:latin typeface="Bahnschrift" panose="020B0502040204020203" pitchFamily="34" charset="0"/>
                <a:sym typeface="Arial"/>
              </a:rPr>
              <a:t>, 5-6 March 2026</a:t>
            </a:r>
          </a:p>
        </p:txBody>
      </p:sp>
    </p:spTree>
    <p:extLst>
      <p:ext uri="{BB962C8B-B14F-4D97-AF65-F5344CB8AC3E}">
        <p14:creationId xmlns:p14="http://schemas.microsoft.com/office/powerpoint/2010/main" val="3471540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168DE-3DB9-652A-B9DE-8F3D39D9E6E7}"/>
            </a:ext>
          </a:extLst>
        </p:cNvPr>
        <p:cNvGrpSpPr/>
        <p:nvPr/>
      </p:nvGrpSpPr>
      <p:grpSpPr>
        <a:xfrm>
          <a:off x="0" y="0"/>
          <a:ext cx="0" cy="0"/>
          <a:chOff x="0" y="0"/>
          <a:chExt cx="0" cy="0"/>
        </a:xfrm>
      </p:grpSpPr>
      <p:sp>
        <p:nvSpPr>
          <p:cNvPr id="118" name="Rectangle 117">
            <a:extLst>
              <a:ext uri="{FF2B5EF4-FFF2-40B4-BE49-F238E27FC236}">
                <a16:creationId xmlns:a16="http://schemas.microsoft.com/office/drawing/2014/main" id="{BE1619E2-3840-AAE9-F18C-0FBA47F6477C}"/>
              </a:ext>
            </a:extLst>
          </p:cNvPr>
          <p:cNvSpPr/>
          <p:nvPr/>
        </p:nvSpPr>
        <p:spPr>
          <a:xfrm>
            <a:off x="9973292" y="81058"/>
            <a:ext cx="2191110" cy="18029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5357BEF8-27D4-0785-AF8F-E3534B0B4F9B}"/>
              </a:ext>
            </a:extLst>
          </p:cNvPr>
          <p:cNvSpPr txBox="1"/>
          <p:nvPr/>
        </p:nvSpPr>
        <p:spPr>
          <a:xfrm>
            <a:off x="27598" y="73190"/>
            <a:ext cx="12013012" cy="523220"/>
          </a:xfrm>
          <a:prstGeom prst="rect">
            <a:avLst/>
          </a:prstGeom>
          <a:noFill/>
        </p:spPr>
        <p:txBody>
          <a:bodyPr wrap="square" rtlCol="0">
            <a:spAutoFit/>
          </a:bodyPr>
          <a:lstStyle/>
          <a:p>
            <a:r>
              <a:rPr lang="en-US" sz="2800" b="1" dirty="0">
                <a:solidFill>
                  <a:schemeClr val="accent5">
                    <a:lumMod val="75000"/>
                  </a:schemeClr>
                </a:solidFill>
              </a:rPr>
              <a:t>CURRENT STATUS OF THE INDIAN OCEAN TSUNAMI READY COMMUNITIES </a:t>
            </a:r>
          </a:p>
        </p:txBody>
      </p:sp>
      <p:sp>
        <p:nvSpPr>
          <p:cNvPr id="6" name="Rectangle 5">
            <a:extLst>
              <a:ext uri="{FF2B5EF4-FFF2-40B4-BE49-F238E27FC236}">
                <a16:creationId xmlns:a16="http://schemas.microsoft.com/office/drawing/2014/main" id="{F8071E18-6A96-AE7A-13CC-D0786EB1BE7D}"/>
              </a:ext>
            </a:extLst>
          </p:cNvPr>
          <p:cNvSpPr/>
          <p:nvPr/>
        </p:nvSpPr>
        <p:spPr>
          <a:xfrm>
            <a:off x="2380891" y="6512943"/>
            <a:ext cx="7341079" cy="34505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TextBox 66">
            <a:extLst>
              <a:ext uri="{FF2B5EF4-FFF2-40B4-BE49-F238E27FC236}">
                <a16:creationId xmlns:a16="http://schemas.microsoft.com/office/drawing/2014/main" id="{A05051BA-075A-CA14-CB2A-8B856B940B72}"/>
              </a:ext>
            </a:extLst>
          </p:cNvPr>
          <p:cNvSpPr txBox="1"/>
          <p:nvPr/>
        </p:nvSpPr>
        <p:spPr>
          <a:xfrm>
            <a:off x="6535897" y="971611"/>
            <a:ext cx="2667823" cy="3093140"/>
          </a:xfrm>
          <a:prstGeom prst="rect">
            <a:avLst/>
          </a:prstGeom>
          <a:solidFill>
            <a:schemeClr val="bg1"/>
          </a:solidFill>
        </p:spPr>
        <p:txBody>
          <a:bodyPr wrap="square" lIns="137147" tIns="68573" rIns="137147" bIns="68573">
            <a:spAutoFit/>
          </a:bodyPr>
          <a:lstStyle/>
          <a:p>
            <a:r>
              <a:rPr lang="en-ID" sz="1200" b="1" dirty="0"/>
              <a:t>Balasore District </a:t>
            </a:r>
          </a:p>
          <a:p>
            <a:pPr marL="514350" indent="-514350">
              <a:buAutoNum type="arabicPeriod"/>
            </a:pPr>
            <a:r>
              <a:rPr lang="en-ID" sz="1200" dirty="0" err="1"/>
              <a:t>Jayadevkasaba</a:t>
            </a:r>
            <a:r>
              <a:rPr lang="en-ID" sz="1200" dirty="0"/>
              <a:t> Pahi Village, </a:t>
            </a:r>
          </a:p>
          <a:p>
            <a:pPr marL="514350" indent="-514350">
              <a:buAutoNum type="arabicPeriod"/>
            </a:pPr>
            <a:r>
              <a:rPr lang="en-ID" sz="1200" dirty="0" err="1"/>
              <a:t>Jagannathpur</a:t>
            </a:r>
            <a:r>
              <a:rPr lang="en-ID" sz="1200" dirty="0"/>
              <a:t> Village, </a:t>
            </a:r>
          </a:p>
          <a:p>
            <a:pPr marL="514350" indent="-514350">
              <a:buAutoNum type="arabicPeriod"/>
            </a:pPr>
            <a:r>
              <a:rPr lang="en-ID" sz="1200" dirty="0" err="1"/>
              <a:t>Kanyanagari</a:t>
            </a:r>
            <a:r>
              <a:rPr lang="en-ID" sz="1200" dirty="0"/>
              <a:t> Village, </a:t>
            </a:r>
          </a:p>
          <a:p>
            <a:pPr marL="514350" indent="-514350">
              <a:buAutoNum type="arabicPeriod"/>
            </a:pPr>
            <a:r>
              <a:rPr lang="en-ID" sz="1200" dirty="0" err="1"/>
              <a:t>Sahapur</a:t>
            </a:r>
            <a:r>
              <a:rPr lang="en-ID" sz="1200" dirty="0"/>
              <a:t> Village, </a:t>
            </a:r>
          </a:p>
          <a:p>
            <a:r>
              <a:rPr lang="en-ID" sz="1200" b="1" dirty="0"/>
              <a:t>Bhadrak District </a:t>
            </a:r>
          </a:p>
          <a:p>
            <a:r>
              <a:rPr lang="en-ID" sz="1200" dirty="0" err="1"/>
              <a:t>Mohanpur</a:t>
            </a:r>
            <a:r>
              <a:rPr lang="en-ID" sz="1200" dirty="0"/>
              <a:t> Village, </a:t>
            </a:r>
          </a:p>
          <a:p>
            <a:pPr marL="514350" indent="-514350">
              <a:buFont typeface="+mj-lt"/>
              <a:buAutoNum type="arabicPeriod"/>
            </a:pPr>
            <a:r>
              <a:rPr lang="en-ID" sz="1200" dirty="0" err="1"/>
              <a:t>Sanakrushnapur</a:t>
            </a:r>
            <a:r>
              <a:rPr lang="en-ID" sz="1200" dirty="0"/>
              <a:t> Village,</a:t>
            </a:r>
          </a:p>
          <a:p>
            <a:pPr marL="514350" indent="-514350">
              <a:buFont typeface="+mj-lt"/>
              <a:buAutoNum type="arabicPeriod"/>
            </a:pPr>
            <a:r>
              <a:rPr lang="en-ID" sz="1200" dirty="0" err="1"/>
              <a:t>Adhuan</a:t>
            </a:r>
            <a:r>
              <a:rPr lang="en-ID" sz="1200" dirty="0"/>
              <a:t> Village, </a:t>
            </a:r>
          </a:p>
          <a:p>
            <a:pPr marL="514350" indent="-514350">
              <a:buFont typeface="+mj-lt"/>
              <a:buAutoNum type="arabicPeriod"/>
            </a:pPr>
            <a:r>
              <a:rPr lang="en-ID" sz="1200" dirty="0" err="1"/>
              <a:t>Badahabelisahi</a:t>
            </a:r>
            <a:r>
              <a:rPr lang="en-ID" sz="1200" dirty="0"/>
              <a:t> Village, </a:t>
            </a:r>
          </a:p>
          <a:p>
            <a:r>
              <a:rPr lang="en-ID" sz="1200" b="1" dirty="0"/>
              <a:t>Ganjam District </a:t>
            </a:r>
          </a:p>
          <a:p>
            <a:pPr marL="514350" indent="-514350">
              <a:buFont typeface="+mj-lt"/>
              <a:buAutoNum type="arabicPeriod"/>
            </a:pPr>
            <a:r>
              <a:rPr lang="en-ID" sz="1200" dirty="0" err="1"/>
              <a:t>Kantiagada</a:t>
            </a:r>
            <a:r>
              <a:rPr lang="en-ID" sz="1200" dirty="0"/>
              <a:t> Village, </a:t>
            </a:r>
          </a:p>
          <a:p>
            <a:pPr marL="514350" indent="-514350">
              <a:buFont typeface="+mj-lt"/>
              <a:buAutoNum type="arabicPeriod"/>
            </a:pPr>
            <a:r>
              <a:rPr lang="en-ID" sz="1200" dirty="0" err="1"/>
              <a:t>Markandi</a:t>
            </a:r>
            <a:r>
              <a:rPr lang="en-ID" sz="1200" dirty="0"/>
              <a:t> Village, </a:t>
            </a:r>
          </a:p>
          <a:p>
            <a:pPr marL="514350" indent="-514350">
              <a:buFont typeface="+mj-lt"/>
              <a:buAutoNum type="arabicPeriod"/>
            </a:pPr>
            <a:r>
              <a:rPr lang="en-ID" sz="1200" dirty="0" err="1"/>
              <a:t>Prayagi</a:t>
            </a:r>
            <a:r>
              <a:rPr lang="en-ID" sz="1200" dirty="0"/>
              <a:t> Village, </a:t>
            </a:r>
          </a:p>
          <a:p>
            <a:pPr marL="514350" indent="-514350">
              <a:buFont typeface="+mj-lt"/>
              <a:buAutoNum type="arabicPeriod"/>
            </a:pPr>
            <a:r>
              <a:rPr lang="en-ID" sz="1200" dirty="0" err="1"/>
              <a:t>Uppalaputi</a:t>
            </a:r>
            <a:r>
              <a:rPr lang="en-ID" sz="1200" dirty="0"/>
              <a:t> Village, </a:t>
            </a:r>
          </a:p>
          <a:p>
            <a:pPr marL="514350" indent="-514350">
              <a:buFont typeface="+mj-lt"/>
              <a:buAutoNum type="arabicPeriod"/>
            </a:pPr>
            <a:r>
              <a:rPr lang="en-ID" sz="1200" dirty="0" err="1"/>
              <a:t>Venkatraipur</a:t>
            </a:r>
            <a:r>
              <a:rPr lang="en-ID" sz="1200" dirty="0"/>
              <a:t> Village, </a:t>
            </a:r>
          </a:p>
        </p:txBody>
      </p:sp>
      <p:sp>
        <p:nvSpPr>
          <p:cNvPr id="68" name="TextBox 67">
            <a:extLst>
              <a:ext uri="{FF2B5EF4-FFF2-40B4-BE49-F238E27FC236}">
                <a16:creationId xmlns:a16="http://schemas.microsoft.com/office/drawing/2014/main" id="{E9EE6787-DFDB-CFD0-3952-70BB8692F0CD}"/>
              </a:ext>
            </a:extLst>
          </p:cNvPr>
          <p:cNvSpPr txBox="1"/>
          <p:nvPr/>
        </p:nvSpPr>
        <p:spPr>
          <a:xfrm>
            <a:off x="9500745" y="921470"/>
            <a:ext cx="2362089" cy="3093140"/>
          </a:xfrm>
          <a:prstGeom prst="rect">
            <a:avLst/>
          </a:prstGeom>
          <a:solidFill>
            <a:schemeClr val="bg1"/>
          </a:solidFill>
        </p:spPr>
        <p:txBody>
          <a:bodyPr wrap="square" lIns="137147" tIns="68573" rIns="137147" bIns="68573" rtlCol="0">
            <a:spAutoFit/>
          </a:bodyPr>
          <a:lstStyle/>
          <a:p>
            <a:r>
              <a:rPr lang="en-ID" sz="1200" b="1" dirty="0" err="1"/>
              <a:t>Jagatsinghpur</a:t>
            </a:r>
            <a:r>
              <a:rPr lang="en-ID" sz="1200" b="1" dirty="0"/>
              <a:t> District</a:t>
            </a:r>
          </a:p>
          <a:p>
            <a:pPr marL="514350" indent="-514350">
              <a:buFont typeface="+mj-lt"/>
              <a:buAutoNum type="arabicPeriod"/>
            </a:pPr>
            <a:r>
              <a:rPr lang="en-ID" sz="1200" dirty="0" err="1"/>
              <a:t>Bahgeipur</a:t>
            </a:r>
            <a:r>
              <a:rPr lang="en-ID" sz="1200" dirty="0"/>
              <a:t> Village,</a:t>
            </a:r>
          </a:p>
          <a:p>
            <a:pPr marL="514350" indent="-514350">
              <a:buFont typeface="+mj-lt"/>
              <a:buAutoNum type="arabicPeriod"/>
            </a:pPr>
            <a:r>
              <a:rPr lang="en-ID" sz="1200" dirty="0" err="1"/>
              <a:t>Bhuyanpala</a:t>
            </a:r>
            <a:r>
              <a:rPr lang="en-ID" sz="1200" dirty="0"/>
              <a:t> Village,</a:t>
            </a:r>
          </a:p>
          <a:p>
            <a:pPr marL="514350" indent="-514350">
              <a:buFont typeface="+mj-lt"/>
              <a:buAutoNum type="arabicPeriod"/>
            </a:pPr>
            <a:r>
              <a:rPr lang="en-ID" sz="1200" dirty="0" err="1"/>
              <a:t>Dhanaharbelari</a:t>
            </a:r>
            <a:r>
              <a:rPr lang="en-ID" sz="1200" dirty="0"/>
              <a:t> Village,</a:t>
            </a:r>
          </a:p>
          <a:p>
            <a:pPr marL="514350" indent="-514350">
              <a:buFont typeface="+mj-lt"/>
              <a:buAutoNum type="arabicPeriod"/>
            </a:pPr>
            <a:r>
              <a:rPr lang="en-ID" sz="1200" dirty="0" err="1"/>
              <a:t>Noliasahi</a:t>
            </a:r>
            <a:r>
              <a:rPr lang="en-ID" sz="1200" dirty="0"/>
              <a:t> Village,</a:t>
            </a:r>
          </a:p>
          <a:p>
            <a:pPr marL="514350" indent="-514350">
              <a:buFont typeface="+mj-lt"/>
              <a:buAutoNum type="arabicPeriod"/>
            </a:pPr>
            <a:r>
              <a:rPr lang="en-ID" sz="1200" dirty="0" err="1"/>
              <a:t>Shadabedi</a:t>
            </a:r>
            <a:r>
              <a:rPr lang="en-ID" sz="1200" dirty="0"/>
              <a:t> Village,</a:t>
            </a:r>
          </a:p>
          <a:p>
            <a:r>
              <a:rPr lang="en-ID" sz="1200" b="1" dirty="0" err="1"/>
              <a:t>Kendrapada</a:t>
            </a:r>
            <a:r>
              <a:rPr lang="en-ID" sz="1200" b="1" dirty="0"/>
              <a:t> District </a:t>
            </a:r>
          </a:p>
          <a:p>
            <a:pPr marL="514350" indent="-514350">
              <a:buFont typeface="+mj-lt"/>
              <a:buAutoNum type="arabicPeriod"/>
            </a:pPr>
            <a:r>
              <a:rPr lang="en-ID" sz="1200" dirty="0" err="1"/>
              <a:t>Chinchiri</a:t>
            </a:r>
            <a:r>
              <a:rPr lang="en-ID" sz="1200" dirty="0"/>
              <a:t> Village,</a:t>
            </a:r>
          </a:p>
          <a:p>
            <a:pPr marL="514350" indent="-514350">
              <a:buFont typeface="+mj-lt"/>
              <a:buAutoNum type="arabicPeriod"/>
            </a:pPr>
            <a:r>
              <a:rPr lang="en-ID" sz="1200" dirty="0" err="1"/>
              <a:t>Kaitha</a:t>
            </a:r>
            <a:r>
              <a:rPr lang="en-ID" sz="1200" dirty="0"/>
              <a:t> Village, </a:t>
            </a:r>
          </a:p>
          <a:p>
            <a:pPr marL="514350" indent="-514350">
              <a:buFont typeface="+mj-lt"/>
              <a:buAutoNum type="arabicPeriod"/>
            </a:pPr>
            <a:r>
              <a:rPr lang="en-ID" sz="1200" dirty="0" err="1"/>
              <a:t>Kantilo</a:t>
            </a:r>
            <a:r>
              <a:rPr lang="en-ID" sz="1200" dirty="0"/>
              <a:t> Village, </a:t>
            </a:r>
          </a:p>
          <a:p>
            <a:pPr marL="514350" indent="-514350">
              <a:buFont typeface="+mj-lt"/>
              <a:buAutoNum type="arabicPeriod"/>
            </a:pPr>
            <a:r>
              <a:rPr lang="en-ID" sz="1200" dirty="0" err="1"/>
              <a:t>Tantiapala_Sasan</a:t>
            </a:r>
            <a:r>
              <a:rPr lang="en-ID" sz="1200" dirty="0"/>
              <a:t> Village, </a:t>
            </a:r>
          </a:p>
          <a:p>
            <a:r>
              <a:rPr lang="en-ID" sz="1200" b="1" dirty="0"/>
              <a:t>Puri District </a:t>
            </a:r>
          </a:p>
          <a:p>
            <a:pPr marL="514350" indent="-514350">
              <a:buFont typeface="+mj-lt"/>
              <a:buAutoNum type="arabicPeriod"/>
            </a:pPr>
            <a:r>
              <a:rPr lang="en-ID" sz="1200" dirty="0" err="1"/>
              <a:t>Chhotipada</a:t>
            </a:r>
            <a:r>
              <a:rPr lang="en-ID" sz="1200" dirty="0"/>
              <a:t> Village,</a:t>
            </a:r>
          </a:p>
          <a:p>
            <a:pPr marL="514350" indent="-514350">
              <a:buFont typeface="+mj-lt"/>
              <a:buAutoNum type="arabicPeriod"/>
            </a:pPr>
            <a:r>
              <a:rPr lang="en-ID" sz="1200" dirty="0" err="1"/>
              <a:t>Keutajanga</a:t>
            </a:r>
            <a:r>
              <a:rPr lang="en-ID" sz="1200" dirty="0"/>
              <a:t> Village,</a:t>
            </a:r>
          </a:p>
          <a:p>
            <a:pPr marL="514350" indent="-514350">
              <a:buFont typeface="+mj-lt"/>
              <a:buAutoNum type="arabicPeriod"/>
            </a:pPr>
            <a:r>
              <a:rPr lang="en-ID" sz="1200" dirty="0" err="1"/>
              <a:t>Khalakatapatana</a:t>
            </a:r>
            <a:r>
              <a:rPr lang="en-ID" sz="1200" dirty="0"/>
              <a:t> Village, </a:t>
            </a:r>
          </a:p>
          <a:p>
            <a:pPr marL="514350" indent="-514350">
              <a:buFont typeface="+mj-lt"/>
              <a:buAutoNum type="arabicPeriod"/>
            </a:pPr>
            <a:r>
              <a:rPr lang="en-ID" sz="1200" dirty="0" err="1"/>
              <a:t>Narasinghpatana</a:t>
            </a:r>
            <a:endParaRPr lang="en-ID" sz="1200" dirty="0"/>
          </a:p>
        </p:txBody>
      </p:sp>
      <p:sp>
        <p:nvSpPr>
          <p:cNvPr id="69" name="TextBox 68">
            <a:extLst>
              <a:ext uri="{FF2B5EF4-FFF2-40B4-BE49-F238E27FC236}">
                <a16:creationId xmlns:a16="http://schemas.microsoft.com/office/drawing/2014/main" id="{BC30F9F6-0006-4EBC-1416-A616DD44E516}"/>
              </a:ext>
            </a:extLst>
          </p:cNvPr>
          <p:cNvSpPr txBox="1"/>
          <p:nvPr/>
        </p:nvSpPr>
        <p:spPr>
          <a:xfrm>
            <a:off x="6539566" y="502981"/>
            <a:ext cx="2667823" cy="507817"/>
          </a:xfrm>
          <a:prstGeom prst="rect">
            <a:avLst/>
          </a:prstGeom>
          <a:noFill/>
        </p:spPr>
        <p:txBody>
          <a:bodyPr wrap="square" lIns="137147" tIns="68573" rIns="137147" bIns="68573" rtlCol="0">
            <a:spAutoFit/>
          </a:bodyPr>
          <a:lstStyle/>
          <a:p>
            <a:r>
              <a:rPr lang="en-US" sz="1200" b="1" dirty="0"/>
              <a:t>INDIA</a:t>
            </a:r>
          </a:p>
          <a:p>
            <a:r>
              <a:rPr lang="en-US" sz="1200" dirty="0"/>
              <a:t>1 </a:t>
            </a:r>
            <a:r>
              <a:rPr lang="en-US" sz="1200" dirty="0" err="1"/>
              <a:t>Provinsi</a:t>
            </a:r>
            <a:r>
              <a:rPr lang="en-US" sz="1200" dirty="0"/>
              <a:t>, 6 </a:t>
            </a:r>
            <a:r>
              <a:rPr lang="en-US" sz="1200" dirty="0" err="1"/>
              <a:t>Kecamatan</a:t>
            </a:r>
            <a:r>
              <a:rPr lang="en-US" sz="1200" dirty="0"/>
              <a:t>, 26 </a:t>
            </a:r>
            <a:r>
              <a:rPr lang="en-US" sz="1200" dirty="0" err="1"/>
              <a:t>Desa</a:t>
            </a:r>
            <a:endParaRPr lang="en-ID" sz="1200" dirty="0"/>
          </a:p>
        </p:txBody>
      </p:sp>
      <p:grpSp>
        <p:nvGrpSpPr>
          <p:cNvPr id="100" name="Group 2">
            <a:extLst>
              <a:ext uri="{FF2B5EF4-FFF2-40B4-BE49-F238E27FC236}">
                <a16:creationId xmlns:a16="http://schemas.microsoft.com/office/drawing/2014/main" id="{76579757-B2B8-99C8-1C4B-C49B117F59ED}"/>
              </a:ext>
            </a:extLst>
          </p:cNvPr>
          <p:cNvGrpSpPr/>
          <p:nvPr/>
        </p:nvGrpSpPr>
        <p:grpSpPr>
          <a:xfrm>
            <a:off x="1688" y="5323498"/>
            <a:ext cx="12190312" cy="738546"/>
            <a:chOff x="0" y="0"/>
            <a:chExt cx="2961182" cy="275705"/>
          </a:xfrm>
          <a:solidFill>
            <a:schemeClr val="bg1"/>
          </a:solidFill>
        </p:grpSpPr>
        <p:sp>
          <p:nvSpPr>
            <p:cNvPr id="101" name="Freeform 3">
              <a:extLst>
                <a:ext uri="{FF2B5EF4-FFF2-40B4-BE49-F238E27FC236}">
                  <a16:creationId xmlns:a16="http://schemas.microsoft.com/office/drawing/2014/main" id="{A1CF9758-385C-F05C-EDBB-B006AD1DD014}"/>
                </a:ext>
              </a:extLst>
            </p:cNvPr>
            <p:cNvSpPr/>
            <p:nvPr/>
          </p:nvSpPr>
          <p:spPr>
            <a:xfrm>
              <a:off x="0" y="0"/>
              <a:ext cx="2961182" cy="275705"/>
            </a:xfrm>
            <a:custGeom>
              <a:avLst/>
              <a:gdLst/>
              <a:ahLst/>
              <a:cxnLst/>
              <a:rect l="l" t="t" r="r" b="b"/>
              <a:pathLst>
                <a:path w="2961182" h="275705">
                  <a:moveTo>
                    <a:pt x="0" y="0"/>
                  </a:moveTo>
                  <a:lnTo>
                    <a:pt x="2961182" y="0"/>
                  </a:lnTo>
                  <a:lnTo>
                    <a:pt x="2961182" y="275705"/>
                  </a:lnTo>
                  <a:lnTo>
                    <a:pt x="0" y="275705"/>
                  </a:lnTo>
                  <a:close/>
                </a:path>
              </a:pathLst>
            </a:custGeom>
            <a:grpFill/>
          </p:spPr>
          <p:txBody>
            <a:bodyPr/>
            <a:lstStyle/>
            <a:p>
              <a:endParaRPr lang="en-US" sz="1100"/>
            </a:p>
          </p:txBody>
        </p:sp>
      </p:grpSp>
      <p:grpSp>
        <p:nvGrpSpPr>
          <p:cNvPr id="102" name="Group 4">
            <a:extLst>
              <a:ext uri="{FF2B5EF4-FFF2-40B4-BE49-F238E27FC236}">
                <a16:creationId xmlns:a16="http://schemas.microsoft.com/office/drawing/2014/main" id="{6C90F640-E0FE-3B9E-8FA9-58D3C044AC1C}"/>
              </a:ext>
            </a:extLst>
          </p:cNvPr>
          <p:cNvGrpSpPr/>
          <p:nvPr/>
        </p:nvGrpSpPr>
        <p:grpSpPr>
          <a:xfrm>
            <a:off x="529512" y="5497075"/>
            <a:ext cx="2025490" cy="652779"/>
            <a:chOff x="0" y="70002"/>
            <a:chExt cx="4051540" cy="1761528"/>
          </a:xfrm>
          <a:solidFill>
            <a:schemeClr val="bg1"/>
          </a:solidFill>
        </p:grpSpPr>
        <p:sp>
          <p:nvSpPr>
            <p:cNvPr id="104" name="AutoShape 6">
              <a:extLst>
                <a:ext uri="{FF2B5EF4-FFF2-40B4-BE49-F238E27FC236}">
                  <a16:creationId xmlns:a16="http://schemas.microsoft.com/office/drawing/2014/main" id="{31585042-9DAE-A077-D447-D15064F516A4}"/>
                </a:ext>
              </a:extLst>
            </p:cNvPr>
            <p:cNvSpPr/>
            <p:nvPr/>
          </p:nvSpPr>
          <p:spPr>
            <a:xfrm flipV="1">
              <a:off x="4051540" y="70002"/>
              <a:ext cx="0" cy="848903"/>
            </a:xfrm>
            <a:prstGeom prst="line">
              <a:avLst/>
            </a:prstGeom>
            <a:grpFill/>
            <a:ln w="50800" cap="flat">
              <a:solidFill>
                <a:srgbClr val="FFFFFF"/>
              </a:solidFill>
              <a:prstDash val="solid"/>
              <a:headEnd type="none" w="sm" len="sm"/>
              <a:tailEnd type="none" w="sm" len="sm"/>
            </a:ln>
          </p:spPr>
          <p:txBody>
            <a:bodyPr/>
            <a:lstStyle/>
            <a:p>
              <a:endParaRPr lang="en-US" sz="1100"/>
            </a:p>
          </p:txBody>
        </p:sp>
        <p:sp>
          <p:nvSpPr>
            <p:cNvPr id="105" name="TextBox 7">
              <a:extLst>
                <a:ext uri="{FF2B5EF4-FFF2-40B4-BE49-F238E27FC236}">
                  <a16:creationId xmlns:a16="http://schemas.microsoft.com/office/drawing/2014/main" id="{170A5BCD-27AA-7E61-40AF-03EC7C6233F5}"/>
                </a:ext>
              </a:extLst>
            </p:cNvPr>
            <p:cNvSpPr txBox="1"/>
            <p:nvPr/>
          </p:nvSpPr>
          <p:spPr>
            <a:xfrm>
              <a:off x="0" y="101766"/>
              <a:ext cx="3869617" cy="1729764"/>
            </a:xfrm>
            <a:prstGeom prst="rect">
              <a:avLst/>
            </a:prstGeom>
            <a:grpFill/>
          </p:spPr>
          <p:txBody>
            <a:bodyPr lIns="0" tIns="0" rIns="0" bIns="0" rtlCol="0" anchor="t">
              <a:spAutoFit/>
            </a:bodyPr>
            <a:lstStyle/>
            <a:p>
              <a:pPr marL="0" lvl="0" indent="0" algn="l">
                <a:lnSpc>
                  <a:spcPts val="2659"/>
                </a:lnSpc>
                <a:spcBef>
                  <a:spcPct val="0"/>
                </a:spcBef>
              </a:pPr>
              <a:r>
                <a:rPr lang="en-US" sz="1200" spc="26">
                  <a:solidFill>
                    <a:srgbClr val="FFFFFF"/>
                  </a:solidFill>
                  <a:latin typeface="DIN Pro 1"/>
                  <a:ea typeface="DIN Pro 1"/>
                  <a:cs typeface="DIN Pro 1"/>
                  <a:sym typeface="DIN Pro 1"/>
                </a:rPr>
                <a:t>10-11 </a:t>
              </a:r>
              <a:r>
                <a:rPr lang="en-US" sz="1200" u="none" strike="noStrike" spc="26">
                  <a:solidFill>
                    <a:srgbClr val="FFFFFF"/>
                  </a:solidFill>
                  <a:latin typeface="DIN Pro 1"/>
                  <a:ea typeface="DIN Pro 1"/>
                  <a:cs typeface="DIN Pro 1"/>
                  <a:sym typeface="DIN Pro 1"/>
                </a:rPr>
                <a:t>November 2025 </a:t>
              </a:r>
            </a:p>
            <a:p>
              <a:pPr marL="0" lvl="0" indent="0" algn="l">
                <a:lnSpc>
                  <a:spcPts val="2659"/>
                </a:lnSpc>
                <a:spcBef>
                  <a:spcPct val="0"/>
                </a:spcBef>
              </a:pPr>
              <a:r>
                <a:rPr lang="en-US" sz="1200" u="none" strike="noStrike" spc="26">
                  <a:solidFill>
                    <a:srgbClr val="FFFFFF"/>
                  </a:solidFill>
                  <a:latin typeface="DIN Pro 1"/>
                  <a:ea typeface="DIN Pro 1"/>
                  <a:cs typeface="DIN Pro 1"/>
                  <a:sym typeface="DIN Pro 1"/>
                </a:rPr>
                <a:t>INCOIS, Hyderabad, India</a:t>
              </a:r>
            </a:p>
          </p:txBody>
        </p:sp>
      </p:grpSp>
      <p:sp>
        <p:nvSpPr>
          <p:cNvPr id="106" name="TextBox 105">
            <a:extLst>
              <a:ext uri="{FF2B5EF4-FFF2-40B4-BE49-F238E27FC236}">
                <a16:creationId xmlns:a16="http://schemas.microsoft.com/office/drawing/2014/main" id="{59140AA9-5629-7639-81F6-6676B5114E04}"/>
              </a:ext>
            </a:extLst>
          </p:cNvPr>
          <p:cNvSpPr txBox="1"/>
          <p:nvPr/>
        </p:nvSpPr>
        <p:spPr>
          <a:xfrm>
            <a:off x="151390" y="3985420"/>
            <a:ext cx="2856678" cy="507817"/>
          </a:xfrm>
          <a:prstGeom prst="rect">
            <a:avLst/>
          </a:prstGeom>
          <a:solidFill>
            <a:schemeClr val="bg1"/>
          </a:solidFill>
        </p:spPr>
        <p:txBody>
          <a:bodyPr wrap="square" lIns="137147" tIns="68573" rIns="137147" bIns="68573" rtlCol="0">
            <a:spAutoFit/>
          </a:bodyPr>
          <a:lstStyle/>
          <a:p>
            <a:r>
              <a:rPr lang="en-US" sz="1200" b="1" dirty="0"/>
              <a:t>INDONESIA </a:t>
            </a:r>
          </a:p>
          <a:p>
            <a:r>
              <a:rPr lang="en-US" sz="1200" dirty="0"/>
              <a:t>11 Province, 18 District, 26 Villages</a:t>
            </a:r>
            <a:endParaRPr lang="en-ID" sz="1200" dirty="0"/>
          </a:p>
        </p:txBody>
      </p:sp>
      <p:sp>
        <p:nvSpPr>
          <p:cNvPr id="107" name="TextBox 106">
            <a:extLst>
              <a:ext uri="{FF2B5EF4-FFF2-40B4-BE49-F238E27FC236}">
                <a16:creationId xmlns:a16="http://schemas.microsoft.com/office/drawing/2014/main" id="{B6605CE9-7515-5025-9552-FF05BB32507C}"/>
              </a:ext>
            </a:extLst>
          </p:cNvPr>
          <p:cNvSpPr txBox="1"/>
          <p:nvPr/>
        </p:nvSpPr>
        <p:spPr>
          <a:xfrm>
            <a:off x="3095435" y="3973172"/>
            <a:ext cx="2742822" cy="1431147"/>
          </a:xfrm>
          <a:prstGeom prst="rect">
            <a:avLst/>
          </a:prstGeom>
          <a:solidFill>
            <a:schemeClr val="bg1"/>
          </a:solidFill>
        </p:spPr>
        <p:txBody>
          <a:bodyPr wrap="square" lIns="137147" tIns="68573" rIns="137147" bIns="68573" rtlCol="0">
            <a:spAutoFit/>
          </a:bodyPr>
          <a:lstStyle/>
          <a:p>
            <a:r>
              <a:rPr lang="en-US" sz="1200" b="1" dirty="0"/>
              <a:t>Sumatera Barat </a:t>
            </a:r>
          </a:p>
          <a:p>
            <a:pPr marL="228600" indent="-228600">
              <a:buFont typeface="+mj-lt"/>
              <a:buAutoNum type="arabicPeriod"/>
            </a:pPr>
            <a:r>
              <a:rPr lang="en-US" sz="1200" dirty="0"/>
              <a:t>Purus-Kota Padang</a:t>
            </a:r>
          </a:p>
          <a:p>
            <a:pPr marL="228600" indent="-228600">
              <a:buFont typeface="+mj-lt"/>
              <a:buAutoNum type="arabicPeriod"/>
            </a:pPr>
            <a:r>
              <a:rPr lang="en-US" sz="1200" dirty="0"/>
              <a:t>Lolong </a:t>
            </a:r>
            <a:r>
              <a:rPr lang="en-US" sz="1200" dirty="0" err="1"/>
              <a:t>Belanti</a:t>
            </a:r>
            <a:r>
              <a:rPr lang="en-US" sz="1200" dirty="0"/>
              <a:t>-Kota Padang</a:t>
            </a:r>
          </a:p>
          <a:p>
            <a:pPr marL="228600" indent="-228600">
              <a:buFont typeface="+mj-lt"/>
              <a:buAutoNum type="arabicPeriod"/>
            </a:pPr>
            <a:r>
              <a:rPr lang="en-US" sz="1200" dirty="0" err="1"/>
              <a:t>Tapakih</a:t>
            </a:r>
            <a:r>
              <a:rPr lang="en-US" sz="1200" dirty="0"/>
              <a:t>-Kota Padang</a:t>
            </a:r>
          </a:p>
          <a:p>
            <a:pPr marL="228600" indent="-228600">
              <a:buFont typeface="+mj-lt"/>
              <a:buAutoNum type="arabicPeriod"/>
            </a:pPr>
            <a:r>
              <a:rPr lang="en-US" sz="1200" dirty="0"/>
              <a:t>Tua </a:t>
            </a:r>
            <a:r>
              <a:rPr lang="en-US" sz="1200" dirty="0" err="1"/>
              <a:t>Pejat-Kepulauan</a:t>
            </a:r>
            <a:r>
              <a:rPr lang="en-US" sz="1200" dirty="0"/>
              <a:t> Mentawai</a:t>
            </a:r>
          </a:p>
          <a:p>
            <a:pPr marL="228600" indent="-228600">
              <a:buFont typeface="+mj-lt"/>
              <a:buAutoNum type="arabicPeriod"/>
            </a:pPr>
            <a:r>
              <a:rPr lang="en-US" sz="1200" dirty="0"/>
              <a:t>Amping Parak-</a:t>
            </a:r>
            <a:r>
              <a:rPr lang="en-US" sz="1200" dirty="0" err="1"/>
              <a:t>Pesisir</a:t>
            </a:r>
            <a:r>
              <a:rPr lang="en-US" sz="1200" dirty="0"/>
              <a:t> Selatan</a:t>
            </a:r>
          </a:p>
          <a:p>
            <a:pPr marL="514350" indent="-514350">
              <a:buFont typeface="+mj-lt"/>
              <a:buAutoNum type="arabicPeriod"/>
            </a:pPr>
            <a:endParaRPr lang="en-ID" sz="1200" dirty="0"/>
          </a:p>
        </p:txBody>
      </p:sp>
      <p:sp>
        <p:nvSpPr>
          <p:cNvPr id="108" name="TextBox 107">
            <a:extLst>
              <a:ext uri="{FF2B5EF4-FFF2-40B4-BE49-F238E27FC236}">
                <a16:creationId xmlns:a16="http://schemas.microsoft.com/office/drawing/2014/main" id="{54328914-26B8-8D8E-9336-BF808D6DC7A4}"/>
              </a:ext>
            </a:extLst>
          </p:cNvPr>
          <p:cNvSpPr txBox="1"/>
          <p:nvPr/>
        </p:nvSpPr>
        <p:spPr>
          <a:xfrm>
            <a:off x="3095435" y="5891133"/>
            <a:ext cx="2742822" cy="507817"/>
          </a:xfrm>
          <a:prstGeom prst="rect">
            <a:avLst/>
          </a:prstGeom>
          <a:solidFill>
            <a:schemeClr val="bg1"/>
          </a:solidFill>
        </p:spPr>
        <p:txBody>
          <a:bodyPr wrap="square" lIns="137147" tIns="68573" rIns="137147" bIns="68573" rtlCol="0">
            <a:spAutoFit/>
          </a:bodyPr>
          <a:lstStyle/>
          <a:p>
            <a:r>
              <a:rPr lang="en-US" sz="1200" b="1" dirty="0"/>
              <a:t>Banten </a:t>
            </a:r>
          </a:p>
          <a:p>
            <a:pPr marL="228600" indent="-228600">
              <a:buFont typeface="+mj-lt"/>
              <a:buAutoNum type="arabicPeriod"/>
            </a:pPr>
            <a:r>
              <a:rPr lang="en-US" sz="1200" dirty="0" err="1"/>
              <a:t>Panggarangan</a:t>
            </a:r>
            <a:r>
              <a:rPr lang="en-US" sz="1200" dirty="0"/>
              <a:t>-Lebak</a:t>
            </a:r>
          </a:p>
        </p:txBody>
      </p:sp>
      <p:sp>
        <p:nvSpPr>
          <p:cNvPr id="109" name="TextBox 108">
            <a:extLst>
              <a:ext uri="{FF2B5EF4-FFF2-40B4-BE49-F238E27FC236}">
                <a16:creationId xmlns:a16="http://schemas.microsoft.com/office/drawing/2014/main" id="{0ACA9639-1441-7358-B088-647AA647AB91}"/>
              </a:ext>
            </a:extLst>
          </p:cNvPr>
          <p:cNvSpPr txBox="1"/>
          <p:nvPr/>
        </p:nvSpPr>
        <p:spPr>
          <a:xfrm>
            <a:off x="5693216" y="5910923"/>
            <a:ext cx="2654114" cy="507817"/>
          </a:xfrm>
          <a:prstGeom prst="rect">
            <a:avLst/>
          </a:prstGeom>
          <a:solidFill>
            <a:schemeClr val="bg1"/>
          </a:solidFill>
        </p:spPr>
        <p:txBody>
          <a:bodyPr wrap="square" lIns="137147" tIns="68573" rIns="137147" bIns="68573" rtlCol="0">
            <a:spAutoFit/>
          </a:bodyPr>
          <a:lstStyle/>
          <a:p>
            <a:r>
              <a:rPr lang="en-US" sz="1200" b="1" dirty="0" err="1"/>
              <a:t>Jawa</a:t>
            </a:r>
            <a:r>
              <a:rPr lang="en-US" sz="1200" b="1" dirty="0"/>
              <a:t> Tengah</a:t>
            </a:r>
          </a:p>
          <a:p>
            <a:pPr marL="228600" indent="-228600">
              <a:buFont typeface="+mj-lt"/>
              <a:buAutoNum type="arabicPeriod"/>
            </a:pPr>
            <a:r>
              <a:rPr lang="en-US" sz="1200" dirty="0" err="1"/>
              <a:t>Sidaurip-Cilacap</a:t>
            </a:r>
            <a:endParaRPr lang="en-US" sz="1200" dirty="0"/>
          </a:p>
        </p:txBody>
      </p:sp>
      <p:sp>
        <p:nvSpPr>
          <p:cNvPr id="110" name="TextBox 109">
            <a:extLst>
              <a:ext uri="{FF2B5EF4-FFF2-40B4-BE49-F238E27FC236}">
                <a16:creationId xmlns:a16="http://schemas.microsoft.com/office/drawing/2014/main" id="{58FFC79B-E29C-3770-72BA-97147EE2B712}"/>
              </a:ext>
            </a:extLst>
          </p:cNvPr>
          <p:cNvSpPr txBox="1"/>
          <p:nvPr/>
        </p:nvSpPr>
        <p:spPr>
          <a:xfrm>
            <a:off x="5693216" y="5417866"/>
            <a:ext cx="2654114" cy="507817"/>
          </a:xfrm>
          <a:prstGeom prst="rect">
            <a:avLst/>
          </a:prstGeom>
          <a:solidFill>
            <a:schemeClr val="bg1"/>
          </a:solidFill>
        </p:spPr>
        <p:txBody>
          <a:bodyPr wrap="square" lIns="137147" tIns="68573" rIns="137147" bIns="68573" rtlCol="0">
            <a:spAutoFit/>
          </a:bodyPr>
          <a:lstStyle/>
          <a:p>
            <a:r>
              <a:rPr lang="en-US" sz="1200" b="1" dirty="0" err="1"/>
              <a:t>Jawa</a:t>
            </a:r>
            <a:r>
              <a:rPr lang="en-US" sz="1200" b="1" dirty="0"/>
              <a:t> </a:t>
            </a:r>
            <a:r>
              <a:rPr lang="en-US" sz="1200" b="1" dirty="0" err="1"/>
              <a:t>Timur</a:t>
            </a:r>
            <a:endParaRPr lang="en-US" sz="1200" b="1" dirty="0"/>
          </a:p>
          <a:p>
            <a:pPr marL="228600" indent="-228600">
              <a:buFont typeface="+mj-lt"/>
              <a:buAutoNum type="arabicPeriod"/>
            </a:pPr>
            <a:r>
              <a:rPr lang="en-US" sz="1200" dirty="0" err="1"/>
              <a:t>Tambakrejo</a:t>
            </a:r>
            <a:r>
              <a:rPr lang="en-US" sz="1200" dirty="0"/>
              <a:t>-Malang</a:t>
            </a:r>
          </a:p>
        </p:txBody>
      </p:sp>
      <p:sp>
        <p:nvSpPr>
          <p:cNvPr id="111" name="TextBox 110">
            <a:extLst>
              <a:ext uri="{FF2B5EF4-FFF2-40B4-BE49-F238E27FC236}">
                <a16:creationId xmlns:a16="http://schemas.microsoft.com/office/drawing/2014/main" id="{F53A0093-041D-0994-1123-43DB228BF5AE}"/>
              </a:ext>
            </a:extLst>
          </p:cNvPr>
          <p:cNvSpPr txBox="1"/>
          <p:nvPr/>
        </p:nvSpPr>
        <p:spPr>
          <a:xfrm>
            <a:off x="8679432" y="4014418"/>
            <a:ext cx="2654114" cy="692483"/>
          </a:xfrm>
          <a:prstGeom prst="rect">
            <a:avLst/>
          </a:prstGeom>
          <a:solidFill>
            <a:schemeClr val="bg1"/>
          </a:solidFill>
        </p:spPr>
        <p:txBody>
          <a:bodyPr wrap="square" lIns="137147" tIns="68573" rIns="137147" bIns="68573" rtlCol="0">
            <a:spAutoFit/>
          </a:bodyPr>
          <a:lstStyle/>
          <a:p>
            <a:r>
              <a:rPr lang="en-US" sz="1200" b="1" dirty="0"/>
              <a:t>Bali</a:t>
            </a:r>
          </a:p>
          <a:p>
            <a:pPr marL="228600" indent="-228600">
              <a:buFont typeface="+mj-lt"/>
              <a:buAutoNum type="arabicPeriod"/>
            </a:pPr>
            <a:r>
              <a:rPr lang="en-US" sz="1200" dirty="0"/>
              <a:t>Tanjung </a:t>
            </a:r>
            <a:r>
              <a:rPr lang="en-US" sz="1200" dirty="0" err="1"/>
              <a:t>Benoa</a:t>
            </a:r>
            <a:r>
              <a:rPr lang="en-US" sz="1200" dirty="0"/>
              <a:t>-Badung</a:t>
            </a:r>
          </a:p>
          <a:p>
            <a:pPr marL="228600" indent="-228600">
              <a:buFont typeface="+mj-lt"/>
              <a:buAutoNum type="arabicPeriod"/>
            </a:pPr>
            <a:r>
              <a:rPr lang="en-US" sz="1200" dirty="0" err="1"/>
              <a:t>Pangastulan-Buleleng</a:t>
            </a:r>
            <a:endParaRPr lang="en-US" sz="1200" dirty="0"/>
          </a:p>
        </p:txBody>
      </p:sp>
      <p:sp>
        <p:nvSpPr>
          <p:cNvPr id="112" name="TextBox 111">
            <a:extLst>
              <a:ext uri="{FF2B5EF4-FFF2-40B4-BE49-F238E27FC236}">
                <a16:creationId xmlns:a16="http://schemas.microsoft.com/office/drawing/2014/main" id="{ECB17860-5942-6753-02BF-02F746133E13}"/>
              </a:ext>
            </a:extLst>
          </p:cNvPr>
          <p:cNvSpPr txBox="1"/>
          <p:nvPr/>
        </p:nvSpPr>
        <p:spPr>
          <a:xfrm>
            <a:off x="8679432" y="5452567"/>
            <a:ext cx="2742822" cy="692483"/>
          </a:xfrm>
          <a:prstGeom prst="rect">
            <a:avLst/>
          </a:prstGeom>
          <a:solidFill>
            <a:schemeClr val="bg1"/>
          </a:solidFill>
        </p:spPr>
        <p:txBody>
          <a:bodyPr wrap="square" lIns="137147" tIns="68573" rIns="137147" bIns="68573" rtlCol="0">
            <a:spAutoFit/>
          </a:bodyPr>
          <a:lstStyle/>
          <a:p>
            <a:r>
              <a:rPr lang="en-US" sz="1200" b="1" dirty="0"/>
              <a:t>Maluku</a:t>
            </a:r>
          </a:p>
          <a:p>
            <a:pPr marL="228600" indent="-228600">
              <a:buFont typeface="+mj-lt"/>
              <a:buAutoNum type="arabicPeriod"/>
            </a:pPr>
            <a:r>
              <a:rPr lang="en-US" sz="1200" dirty="0"/>
              <a:t>Galala-Ambon</a:t>
            </a:r>
          </a:p>
          <a:p>
            <a:pPr marL="228600" indent="-228600">
              <a:buFont typeface="+mj-lt"/>
              <a:buAutoNum type="arabicPeriod"/>
            </a:pPr>
            <a:r>
              <a:rPr lang="en-US" sz="1200" dirty="0"/>
              <a:t>Hative-Ambon</a:t>
            </a:r>
          </a:p>
        </p:txBody>
      </p:sp>
      <p:sp>
        <p:nvSpPr>
          <p:cNvPr id="113" name="TextBox 112">
            <a:extLst>
              <a:ext uri="{FF2B5EF4-FFF2-40B4-BE49-F238E27FC236}">
                <a16:creationId xmlns:a16="http://schemas.microsoft.com/office/drawing/2014/main" id="{78CDF7F2-AA1E-5CD2-7325-6A8DDE876561}"/>
              </a:ext>
            </a:extLst>
          </p:cNvPr>
          <p:cNvSpPr txBox="1"/>
          <p:nvPr/>
        </p:nvSpPr>
        <p:spPr>
          <a:xfrm>
            <a:off x="151390" y="4491053"/>
            <a:ext cx="2481595" cy="1061815"/>
          </a:xfrm>
          <a:prstGeom prst="rect">
            <a:avLst/>
          </a:prstGeom>
          <a:solidFill>
            <a:schemeClr val="bg1"/>
          </a:solidFill>
        </p:spPr>
        <p:txBody>
          <a:bodyPr wrap="square" lIns="137147" tIns="68573" rIns="137147" bIns="68573" rtlCol="0">
            <a:spAutoFit/>
          </a:bodyPr>
          <a:lstStyle/>
          <a:p>
            <a:r>
              <a:rPr lang="en-US" sz="1200" b="1" dirty="0"/>
              <a:t>Aceh</a:t>
            </a:r>
          </a:p>
          <a:p>
            <a:pPr marL="228600" indent="-228600">
              <a:buFont typeface="+mj-lt"/>
              <a:buAutoNum type="arabicPeriod"/>
            </a:pPr>
            <a:r>
              <a:rPr lang="en-US" sz="1200" dirty="0"/>
              <a:t>Deah </a:t>
            </a:r>
            <a:r>
              <a:rPr lang="en-US" sz="1200" dirty="0" err="1"/>
              <a:t>Glumpang</a:t>
            </a:r>
            <a:r>
              <a:rPr lang="en-US" sz="1200" dirty="0"/>
              <a:t>-Banda Aceh</a:t>
            </a:r>
          </a:p>
          <a:p>
            <a:pPr marL="228600" indent="-228600">
              <a:buFont typeface="+mj-lt"/>
              <a:buAutoNum type="arabicPeriod"/>
            </a:pPr>
            <a:r>
              <a:rPr lang="en-US" sz="1200" dirty="0"/>
              <a:t>Gampong Jawa-Banda Aceh</a:t>
            </a:r>
          </a:p>
          <a:p>
            <a:pPr marL="228600" indent="-228600">
              <a:buFont typeface="+mj-lt"/>
              <a:buAutoNum type="arabicPeriod"/>
            </a:pPr>
            <a:r>
              <a:rPr lang="en-US" sz="1200" dirty="0"/>
              <a:t>Mon </a:t>
            </a:r>
            <a:r>
              <a:rPr lang="en-US" sz="1200" dirty="0" err="1"/>
              <a:t>Ikeun</a:t>
            </a:r>
            <a:r>
              <a:rPr lang="en-US" sz="1200" dirty="0"/>
              <a:t>-Aceh Besar</a:t>
            </a:r>
          </a:p>
          <a:p>
            <a:pPr marL="228600" indent="-228600">
              <a:buFont typeface="+mj-lt"/>
              <a:buAutoNum type="arabicPeriod"/>
            </a:pPr>
            <a:r>
              <a:rPr lang="en-US" sz="1200" dirty="0" err="1"/>
              <a:t>Lamkruet</a:t>
            </a:r>
            <a:r>
              <a:rPr lang="en-US" sz="1200" dirty="0"/>
              <a:t>-Aceh Besar</a:t>
            </a:r>
          </a:p>
        </p:txBody>
      </p:sp>
      <p:sp>
        <p:nvSpPr>
          <p:cNvPr id="114" name="TextBox 113">
            <a:extLst>
              <a:ext uri="{FF2B5EF4-FFF2-40B4-BE49-F238E27FC236}">
                <a16:creationId xmlns:a16="http://schemas.microsoft.com/office/drawing/2014/main" id="{FC9BBADB-9DB9-B107-AF02-8DC0D3D979B1}"/>
              </a:ext>
            </a:extLst>
          </p:cNvPr>
          <p:cNvSpPr txBox="1"/>
          <p:nvPr/>
        </p:nvSpPr>
        <p:spPr>
          <a:xfrm>
            <a:off x="3095435" y="5121886"/>
            <a:ext cx="2742822" cy="877149"/>
          </a:xfrm>
          <a:prstGeom prst="rect">
            <a:avLst/>
          </a:prstGeom>
          <a:solidFill>
            <a:schemeClr val="bg1"/>
          </a:solidFill>
        </p:spPr>
        <p:txBody>
          <a:bodyPr wrap="square" lIns="137147" tIns="68573" rIns="137147" bIns="68573" rtlCol="0">
            <a:spAutoFit/>
          </a:bodyPr>
          <a:lstStyle/>
          <a:p>
            <a:r>
              <a:rPr lang="en-US" sz="1200" b="1" dirty="0" err="1"/>
              <a:t>Jawa</a:t>
            </a:r>
            <a:r>
              <a:rPr lang="en-US" sz="1200" b="1" dirty="0"/>
              <a:t> Barat </a:t>
            </a:r>
          </a:p>
          <a:p>
            <a:pPr marL="228600" indent="-228600">
              <a:buFont typeface="+mj-lt"/>
              <a:buAutoNum type="arabicPeriod"/>
            </a:pPr>
            <a:r>
              <a:rPr lang="en-US" sz="1200" dirty="0" err="1"/>
              <a:t>Pangandaran-Pangandaran</a:t>
            </a:r>
            <a:endParaRPr lang="en-US" sz="1200" dirty="0"/>
          </a:p>
          <a:p>
            <a:pPr marL="228600" indent="-228600">
              <a:buFont typeface="+mj-lt"/>
              <a:buAutoNum type="arabicPeriod"/>
            </a:pPr>
            <a:r>
              <a:rPr lang="en-US" sz="1200" dirty="0" err="1"/>
              <a:t>Cikakak-Sukabumi</a:t>
            </a:r>
            <a:endParaRPr lang="en-US" sz="1200" dirty="0"/>
          </a:p>
          <a:p>
            <a:pPr marL="228600" indent="-228600">
              <a:buFont typeface="+mj-lt"/>
              <a:buAutoNum type="arabicPeriod"/>
            </a:pPr>
            <a:r>
              <a:rPr lang="en-US" sz="1200" dirty="0" err="1"/>
              <a:t>Citepus-Sukabumi</a:t>
            </a:r>
            <a:endParaRPr lang="en-US" sz="1200" dirty="0"/>
          </a:p>
        </p:txBody>
      </p:sp>
      <p:sp>
        <p:nvSpPr>
          <p:cNvPr id="115" name="TextBox 114">
            <a:extLst>
              <a:ext uri="{FF2B5EF4-FFF2-40B4-BE49-F238E27FC236}">
                <a16:creationId xmlns:a16="http://schemas.microsoft.com/office/drawing/2014/main" id="{48710935-9C87-5AD0-32CA-4A42C38B938F}"/>
              </a:ext>
            </a:extLst>
          </p:cNvPr>
          <p:cNvSpPr txBox="1"/>
          <p:nvPr/>
        </p:nvSpPr>
        <p:spPr>
          <a:xfrm>
            <a:off x="5686073" y="3991328"/>
            <a:ext cx="2233812" cy="1431147"/>
          </a:xfrm>
          <a:prstGeom prst="rect">
            <a:avLst/>
          </a:prstGeom>
          <a:solidFill>
            <a:schemeClr val="bg1"/>
          </a:solidFill>
        </p:spPr>
        <p:txBody>
          <a:bodyPr wrap="square" lIns="137147" tIns="68573" rIns="137147" bIns="68573" rtlCol="0">
            <a:spAutoFit/>
          </a:bodyPr>
          <a:lstStyle/>
          <a:p>
            <a:r>
              <a:rPr lang="en-US" sz="1200" b="1" dirty="0"/>
              <a:t>Yogyakarta</a:t>
            </a:r>
          </a:p>
          <a:p>
            <a:pPr marL="228600" indent="-228600">
              <a:buFont typeface="+mj-lt"/>
              <a:buAutoNum type="arabicPeriod"/>
            </a:pPr>
            <a:r>
              <a:rPr lang="en-US" sz="1200" dirty="0" err="1"/>
              <a:t>Glagah</a:t>
            </a:r>
            <a:r>
              <a:rPr lang="en-US" sz="1200" dirty="0"/>
              <a:t>-Kulon </a:t>
            </a:r>
            <a:r>
              <a:rPr lang="en-US" sz="1200" dirty="0" err="1"/>
              <a:t>Progo</a:t>
            </a:r>
            <a:endParaRPr lang="en-US" sz="1200" dirty="0"/>
          </a:p>
          <a:p>
            <a:pPr marL="228600" indent="-228600">
              <a:buFont typeface="+mj-lt"/>
              <a:buAutoNum type="arabicPeriod"/>
            </a:pPr>
            <a:r>
              <a:rPr lang="en-US" sz="1200" dirty="0" err="1"/>
              <a:t>Kemadang-Gunung</a:t>
            </a:r>
            <a:r>
              <a:rPr lang="en-US" sz="1200" dirty="0"/>
              <a:t> </a:t>
            </a:r>
            <a:r>
              <a:rPr lang="en-US" sz="1200" dirty="0" err="1"/>
              <a:t>Kidul</a:t>
            </a:r>
            <a:endParaRPr lang="en-US" sz="1200" dirty="0"/>
          </a:p>
          <a:p>
            <a:pPr marL="228600" indent="-228600">
              <a:buFont typeface="+mj-lt"/>
              <a:buAutoNum type="arabicPeriod"/>
            </a:pPr>
            <a:r>
              <a:rPr lang="en-US" sz="1200" dirty="0" err="1"/>
              <a:t>Parangtritis</a:t>
            </a:r>
            <a:r>
              <a:rPr lang="en-US" sz="1200" dirty="0"/>
              <a:t>-Bantul</a:t>
            </a:r>
          </a:p>
          <a:p>
            <a:pPr marL="228600" indent="-228600">
              <a:buFont typeface="+mj-lt"/>
              <a:buAutoNum type="arabicPeriod"/>
            </a:pPr>
            <a:r>
              <a:rPr lang="en-US" sz="1200" dirty="0"/>
              <a:t>Gading Sari- Bantul</a:t>
            </a:r>
          </a:p>
          <a:p>
            <a:pPr marL="228600" indent="-228600">
              <a:buFont typeface="+mj-lt"/>
              <a:buAutoNum type="arabicPeriod"/>
            </a:pPr>
            <a:r>
              <a:rPr lang="en-US" sz="1200" dirty="0"/>
              <a:t>Tirto </a:t>
            </a:r>
            <a:r>
              <a:rPr lang="en-US" sz="1200" dirty="0" err="1"/>
              <a:t>Hargo</a:t>
            </a:r>
            <a:r>
              <a:rPr lang="en-US" sz="1200" dirty="0"/>
              <a:t>- Bantul</a:t>
            </a:r>
          </a:p>
          <a:p>
            <a:pPr marL="228600" indent="-228600">
              <a:buFont typeface="+mj-lt"/>
              <a:buAutoNum type="arabicPeriod"/>
            </a:pPr>
            <a:r>
              <a:rPr lang="en-US" sz="1200" dirty="0" err="1"/>
              <a:t>Poncosari</a:t>
            </a:r>
            <a:r>
              <a:rPr lang="en-US" sz="1200" dirty="0"/>
              <a:t>- Bantul</a:t>
            </a:r>
          </a:p>
        </p:txBody>
      </p:sp>
      <p:sp>
        <p:nvSpPr>
          <p:cNvPr id="116" name="TextBox 115">
            <a:extLst>
              <a:ext uri="{FF2B5EF4-FFF2-40B4-BE49-F238E27FC236}">
                <a16:creationId xmlns:a16="http://schemas.microsoft.com/office/drawing/2014/main" id="{9CE5BF62-2678-343E-C634-5DD51C31008B}"/>
              </a:ext>
            </a:extLst>
          </p:cNvPr>
          <p:cNvSpPr txBox="1"/>
          <p:nvPr/>
        </p:nvSpPr>
        <p:spPr>
          <a:xfrm>
            <a:off x="8679432" y="4830765"/>
            <a:ext cx="3471441" cy="507817"/>
          </a:xfrm>
          <a:prstGeom prst="rect">
            <a:avLst/>
          </a:prstGeom>
          <a:solidFill>
            <a:schemeClr val="bg1"/>
          </a:solidFill>
        </p:spPr>
        <p:txBody>
          <a:bodyPr wrap="square" lIns="137147" tIns="68573" rIns="137147" bIns="68573" rtlCol="0">
            <a:spAutoFit/>
          </a:bodyPr>
          <a:lstStyle/>
          <a:p>
            <a:r>
              <a:rPr lang="en-US" sz="1200" b="1" dirty="0"/>
              <a:t>Nusa Tenggara Barat </a:t>
            </a:r>
          </a:p>
          <a:p>
            <a:pPr marL="228600" indent="-228600">
              <a:buFont typeface="+mj-lt"/>
              <a:buAutoNum type="arabicPeriod"/>
            </a:pPr>
            <a:r>
              <a:rPr lang="en-US" sz="1200" dirty="0"/>
              <a:t>Kuta </a:t>
            </a:r>
            <a:r>
              <a:rPr lang="en-US" sz="1200" dirty="0" err="1"/>
              <a:t>Mandhalika</a:t>
            </a:r>
            <a:r>
              <a:rPr lang="en-US" sz="1200" dirty="0"/>
              <a:t>-Lombok Tengah</a:t>
            </a:r>
          </a:p>
        </p:txBody>
      </p:sp>
      <p:sp>
        <p:nvSpPr>
          <p:cNvPr id="119" name="Rectangle 118">
            <a:extLst>
              <a:ext uri="{FF2B5EF4-FFF2-40B4-BE49-F238E27FC236}">
                <a16:creationId xmlns:a16="http://schemas.microsoft.com/office/drawing/2014/main" id="{30B2EEBA-3895-E59E-C628-038E255EA9F5}"/>
              </a:ext>
            </a:extLst>
          </p:cNvPr>
          <p:cNvSpPr/>
          <p:nvPr/>
        </p:nvSpPr>
        <p:spPr>
          <a:xfrm>
            <a:off x="1" y="6512943"/>
            <a:ext cx="12164402" cy="3281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Bahnschrift" panose="020B0502040204020203" pitchFamily="34" charset="0"/>
              </a:rPr>
              <a:t>TOWS-WG Inter ICG Task Team on Disaster Management and Preparedness (TTDMP</a:t>
            </a:r>
            <a:r>
              <a:rPr lang="en-US" sz="1200" dirty="0">
                <a:latin typeface="Bahnschrift" panose="020B0502040204020203" pitchFamily="34" charset="0"/>
                <a:sym typeface="Arial"/>
              </a:rPr>
              <a:t>2</a:t>
            </a:r>
            <a:r>
              <a:rPr lang="en-US" sz="1200" dirty="0">
                <a:latin typeface="Bahnschrift" panose="020B0502040204020203" pitchFamily="34" charset="0"/>
              </a:rPr>
              <a:t>)</a:t>
            </a:r>
            <a:r>
              <a:rPr lang="en-US" sz="1200" dirty="0">
                <a:latin typeface="Bahnschrift" panose="020B0502040204020203" pitchFamily="34" charset="0"/>
                <a:sym typeface="Arial"/>
              </a:rPr>
              <a:t>, 5-6 March 2026</a:t>
            </a:r>
          </a:p>
        </p:txBody>
      </p:sp>
      <p:pic>
        <p:nvPicPr>
          <p:cNvPr id="2" name="Picture 1">
            <a:extLst>
              <a:ext uri="{FF2B5EF4-FFF2-40B4-BE49-F238E27FC236}">
                <a16:creationId xmlns:a16="http://schemas.microsoft.com/office/drawing/2014/main" id="{E40E203E-D082-51D4-40A3-AE545EFFF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66" y="614566"/>
            <a:ext cx="6006025" cy="3378389"/>
          </a:xfrm>
          <a:prstGeom prst="rect">
            <a:avLst/>
          </a:prstGeom>
        </p:spPr>
      </p:pic>
      <p:sp>
        <p:nvSpPr>
          <p:cNvPr id="4" name="TextBox 3">
            <a:extLst>
              <a:ext uri="{FF2B5EF4-FFF2-40B4-BE49-F238E27FC236}">
                <a16:creationId xmlns:a16="http://schemas.microsoft.com/office/drawing/2014/main" id="{CD1BFA4A-71EE-A6C7-AC93-1359E45034BE}"/>
              </a:ext>
            </a:extLst>
          </p:cNvPr>
          <p:cNvSpPr txBox="1"/>
          <p:nvPr/>
        </p:nvSpPr>
        <p:spPr>
          <a:xfrm>
            <a:off x="151390" y="5519521"/>
            <a:ext cx="2481595" cy="877149"/>
          </a:xfrm>
          <a:prstGeom prst="rect">
            <a:avLst/>
          </a:prstGeom>
          <a:solidFill>
            <a:schemeClr val="bg1"/>
          </a:solidFill>
        </p:spPr>
        <p:txBody>
          <a:bodyPr wrap="square" lIns="137147" tIns="68573" rIns="137147" bIns="68573" rtlCol="0">
            <a:spAutoFit/>
          </a:bodyPr>
          <a:lstStyle/>
          <a:p>
            <a:r>
              <a:rPr lang="en-US" sz="1200" b="1" dirty="0"/>
              <a:t>Bengkulu</a:t>
            </a:r>
          </a:p>
          <a:p>
            <a:pPr marL="228600" indent="-228600">
              <a:buFont typeface="+mj-lt"/>
              <a:buAutoNum type="arabicPeriod"/>
            </a:pPr>
            <a:r>
              <a:rPr lang="en-US" sz="1200" dirty="0" err="1"/>
              <a:t>Lempuing</a:t>
            </a:r>
            <a:r>
              <a:rPr lang="en-US" sz="1200" dirty="0"/>
              <a:t>-Bengkulu</a:t>
            </a:r>
          </a:p>
          <a:p>
            <a:pPr marL="228600" indent="-228600">
              <a:buFont typeface="+mj-lt"/>
              <a:buAutoNum type="arabicPeriod"/>
            </a:pPr>
            <a:r>
              <a:rPr lang="en-US" sz="1200" dirty="0" err="1"/>
              <a:t>Penurunan</a:t>
            </a:r>
            <a:r>
              <a:rPr lang="en-US" sz="1200" dirty="0"/>
              <a:t>-Bengkulu</a:t>
            </a:r>
          </a:p>
          <a:p>
            <a:pPr marL="228600" indent="-228600">
              <a:buFont typeface="+mj-lt"/>
              <a:buAutoNum type="arabicPeriod"/>
            </a:pPr>
            <a:r>
              <a:rPr lang="en-US" sz="1200" dirty="0" err="1"/>
              <a:t>Teluk</a:t>
            </a:r>
            <a:r>
              <a:rPr lang="en-US" sz="1200" dirty="0"/>
              <a:t> Sepang-Bengkulu</a:t>
            </a:r>
          </a:p>
        </p:txBody>
      </p:sp>
    </p:spTree>
    <p:extLst>
      <p:ext uri="{BB962C8B-B14F-4D97-AF65-F5344CB8AC3E}">
        <p14:creationId xmlns:p14="http://schemas.microsoft.com/office/powerpoint/2010/main" val="423120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1A5F8-89F0-0FAE-C873-2AB2617F9F0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6575993-2A1F-7AA3-E3E9-53AD8D6D8390}"/>
              </a:ext>
            </a:extLst>
          </p:cNvPr>
          <p:cNvSpPr/>
          <p:nvPr/>
        </p:nvSpPr>
        <p:spPr>
          <a:xfrm>
            <a:off x="2380891" y="6512943"/>
            <a:ext cx="7341079" cy="34505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a:extLst>
              <a:ext uri="{FF2B5EF4-FFF2-40B4-BE49-F238E27FC236}">
                <a16:creationId xmlns:a16="http://schemas.microsoft.com/office/drawing/2014/main" id="{C1997BE2-6BFB-688F-45FE-29044C1768AC}"/>
              </a:ext>
            </a:extLst>
          </p:cNvPr>
          <p:cNvSpPr/>
          <p:nvPr/>
        </p:nvSpPr>
        <p:spPr>
          <a:xfrm>
            <a:off x="1" y="6512943"/>
            <a:ext cx="12164402" cy="3281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Bahnschrift" panose="020B0502040204020203" pitchFamily="34" charset="0"/>
              </a:rPr>
              <a:t>TOWS-WG Inter ICG Task Team on Disaster Management and Preparedness (TTDMP</a:t>
            </a:r>
            <a:r>
              <a:rPr lang="en-US" sz="1200" dirty="0">
                <a:latin typeface="Bahnschrift" panose="020B0502040204020203" pitchFamily="34" charset="0"/>
                <a:sym typeface="Arial"/>
              </a:rPr>
              <a:t>2</a:t>
            </a:r>
            <a:r>
              <a:rPr lang="en-US" sz="1200" dirty="0">
                <a:latin typeface="Bahnschrift" panose="020B0502040204020203" pitchFamily="34" charset="0"/>
              </a:rPr>
              <a:t>)</a:t>
            </a:r>
            <a:r>
              <a:rPr lang="en-US" sz="1200" dirty="0">
                <a:latin typeface="Bahnschrift" panose="020B0502040204020203" pitchFamily="34" charset="0"/>
                <a:sym typeface="Arial"/>
              </a:rPr>
              <a:t>, 5-6 March 2026</a:t>
            </a:r>
          </a:p>
        </p:txBody>
      </p:sp>
      <p:sp>
        <p:nvSpPr>
          <p:cNvPr id="4" name="TextBox 3">
            <a:extLst>
              <a:ext uri="{FF2B5EF4-FFF2-40B4-BE49-F238E27FC236}">
                <a16:creationId xmlns:a16="http://schemas.microsoft.com/office/drawing/2014/main" id="{3E04068A-7DD8-2188-59CD-7D9197BCC5E6}"/>
              </a:ext>
            </a:extLst>
          </p:cNvPr>
          <p:cNvSpPr txBox="1"/>
          <p:nvPr/>
        </p:nvSpPr>
        <p:spPr>
          <a:xfrm>
            <a:off x="98915" y="123711"/>
            <a:ext cx="10268237" cy="456407"/>
          </a:xfrm>
          <a:prstGeom prst="rect">
            <a:avLst/>
          </a:prstGeom>
          <a:noFill/>
        </p:spPr>
        <p:txBody>
          <a:bodyPr wrap="square">
            <a:spAutoFit/>
          </a:bodyPr>
          <a:lstStyle>
            <a:defPPr>
              <a:defRPr lang="en-US"/>
            </a:defPPr>
            <a:lvl1pPr>
              <a:lnSpc>
                <a:spcPts val="2800"/>
              </a:lnSpc>
              <a:defRPr sz="2800" b="1">
                <a:solidFill>
                  <a:srgbClr val="0069B4"/>
                </a:solidFill>
                <a:effectLst/>
                <a:ea typeface="Times New Roman" panose="02020603050405020304" pitchFamily="18" charset="0"/>
                <a:cs typeface="Angsana New" panose="02020603050405020304" pitchFamily="18" charset="-34"/>
              </a:defRPr>
            </a:lvl1pPr>
          </a:lstStyle>
          <a:p>
            <a:pPr indent="-389457">
              <a:lnSpc>
                <a:spcPts val="2800"/>
              </a:lnSpc>
              <a:defRPr/>
            </a:pPr>
            <a:r>
              <a:rPr lang="en-US" sz="2800" b="1" dirty="0">
                <a:solidFill>
                  <a:srgbClr val="0069B4"/>
                </a:solidFill>
                <a:latin typeface="+mn-lt"/>
                <a:cs typeface="Angsana New" panose="02020603050405020304" pitchFamily="18" charset="-34"/>
              </a:rPr>
              <a:t>National </a:t>
            </a:r>
            <a:r>
              <a:rPr lang="en-US" sz="2800" b="1" dirty="0" err="1">
                <a:solidFill>
                  <a:srgbClr val="0069B4"/>
                </a:solidFill>
                <a:latin typeface="+mn-lt"/>
                <a:cs typeface="Angsana New" panose="02020603050405020304" pitchFamily="18" charset="-34"/>
              </a:rPr>
              <a:t>TsunamI</a:t>
            </a:r>
            <a:r>
              <a:rPr lang="en-US" sz="2800" b="1" dirty="0">
                <a:solidFill>
                  <a:srgbClr val="0069B4"/>
                </a:solidFill>
                <a:latin typeface="+mn-lt"/>
                <a:cs typeface="Angsana New" panose="02020603050405020304" pitchFamily="18" charset="-34"/>
              </a:rPr>
              <a:t> Ready Board (NTRB) </a:t>
            </a:r>
            <a:endParaRPr lang="en-US" sz="2800" b="1" kern="1200" dirty="0">
              <a:solidFill>
                <a:srgbClr val="0069B4"/>
              </a:solidFill>
              <a:latin typeface="+mn-lt"/>
              <a:cs typeface="Angsana New" panose="02020603050405020304" pitchFamily="18" charset="-34"/>
            </a:endParaRPr>
          </a:p>
        </p:txBody>
      </p:sp>
      <p:sp>
        <p:nvSpPr>
          <p:cNvPr id="8" name="TextBox 7">
            <a:extLst>
              <a:ext uri="{FF2B5EF4-FFF2-40B4-BE49-F238E27FC236}">
                <a16:creationId xmlns:a16="http://schemas.microsoft.com/office/drawing/2014/main" id="{F86CD2DE-0826-D5D7-3D17-BFB757AF1CDA}"/>
              </a:ext>
            </a:extLst>
          </p:cNvPr>
          <p:cNvSpPr txBox="1"/>
          <p:nvPr/>
        </p:nvSpPr>
        <p:spPr>
          <a:xfrm>
            <a:off x="5206245" y="3422832"/>
            <a:ext cx="6978348" cy="877163"/>
          </a:xfrm>
          <a:prstGeom prst="rect">
            <a:avLst/>
          </a:prstGeom>
          <a:noFill/>
        </p:spPr>
        <p:txBody>
          <a:bodyPr wrap="square" rtlCol="0">
            <a:spAutoFit/>
          </a:bodyPr>
          <a:lstStyle/>
          <a:p>
            <a:pPr>
              <a:lnSpc>
                <a:spcPct val="100000"/>
              </a:lnSpc>
              <a:spcBef>
                <a:spcPts val="0"/>
              </a:spcBef>
            </a:pPr>
            <a:r>
              <a:rPr lang="en-US" sz="1700" b="1" dirty="0">
                <a:latin typeface="Arial" panose="020B0604020202020204" pitchFamily="34" charset="0"/>
                <a:cs typeface="Arial" panose="020B0604020202020204" pitchFamily="34" charset="0"/>
              </a:rPr>
              <a:t>Role of NTRB</a:t>
            </a:r>
            <a:r>
              <a:rPr lang="en-US" sz="1700" dirty="0">
                <a:latin typeface="Arial" panose="020B0604020202020204" pitchFamily="34" charset="0"/>
                <a:cs typeface="Arial" panose="020B0604020202020204" pitchFamily="34" charset="0"/>
              </a:rPr>
              <a:t>: Coordinating, advocacy, </a:t>
            </a:r>
            <a:r>
              <a:rPr lang="en-US" sz="1700" dirty="0" err="1">
                <a:latin typeface="Arial" panose="020B0604020202020204" pitchFamily="34" charset="0"/>
                <a:cs typeface="Arial" panose="020B0604020202020204" pitchFamily="34" charset="0"/>
              </a:rPr>
              <a:t>promotion,and</a:t>
            </a:r>
            <a:r>
              <a:rPr lang="en-US" sz="1700" dirty="0">
                <a:latin typeface="Arial" panose="020B0604020202020204" pitchFamily="34" charset="0"/>
                <a:cs typeface="Arial" panose="020B0604020202020204" pitchFamily="34" charset="0"/>
              </a:rPr>
              <a:t> socialization TRC, </a:t>
            </a:r>
            <a:r>
              <a:rPr lang="en-ID" sz="1700" dirty="0">
                <a:latin typeface="Arial" panose="020B0604020202020204" pitchFamily="34" charset="0"/>
                <a:cs typeface="Arial" panose="020B0604020202020204" pitchFamily="34" charset="0"/>
              </a:rPr>
              <a:t>Recommend the Tsunami Ready Community to gain UNESCO-IOC Tsunami Ready Recognition,</a:t>
            </a:r>
          </a:p>
        </p:txBody>
      </p:sp>
      <p:pic>
        <p:nvPicPr>
          <p:cNvPr id="9" name="Picture 8">
            <a:extLst>
              <a:ext uri="{FF2B5EF4-FFF2-40B4-BE49-F238E27FC236}">
                <a16:creationId xmlns:a16="http://schemas.microsoft.com/office/drawing/2014/main" id="{64D9C27B-38E2-26CB-F534-54E1C0D48A56}"/>
              </a:ext>
            </a:extLst>
          </p:cNvPr>
          <p:cNvPicPr>
            <a:picLocks noChangeAspect="1"/>
          </p:cNvPicPr>
          <p:nvPr/>
        </p:nvPicPr>
        <p:blipFill rotWithShape="1">
          <a:blip r:embed="rId3"/>
          <a:srcRect b="8912"/>
          <a:stretch/>
        </p:blipFill>
        <p:spPr>
          <a:xfrm>
            <a:off x="5349991" y="619774"/>
            <a:ext cx="4238886" cy="1993884"/>
          </a:xfrm>
          <a:prstGeom prst="rect">
            <a:avLst/>
          </a:prstGeom>
          <a:ln>
            <a:solidFill>
              <a:schemeClr val="tx1"/>
            </a:solidFill>
          </a:ln>
        </p:spPr>
      </p:pic>
      <p:sp>
        <p:nvSpPr>
          <p:cNvPr id="10" name="TextBox 9">
            <a:extLst>
              <a:ext uri="{FF2B5EF4-FFF2-40B4-BE49-F238E27FC236}">
                <a16:creationId xmlns:a16="http://schemas.microsoft.com/office/drawing/2014/main" id="{0122C4B2-3F78-B9AB-A380-4CC7C8D4C102}"/>
              </a:ext>
            </a:extLst>
          </p:cNvPr>
          <p:cNvSpPr txBox="1"/>
          <p:nvPr/>
        </p:nvSpPr>
        <p:spPr>
          <a:xfrm>
            <a:off x="5233033" y="4281454"/>
            <a:ext cx="6978348" cy="2185214"/>
          </a:xfrm>
          <a:prstGeom prst="rect">
            <a:avLst/>
          </a:prstGeom>
          <a:solidFill>
            <a:schemeClr val="bg1"/>
          </a:solidFill>
        </p:spPr>
        <p:txBody>
          <a:bodyPr wrap="square" rtlCol="0">
            <a:spAutoFit/>
          </a:bodyPr>
          <a:lstStyle/>
          <a:p>
            <a:pPr marL="265113" lvl="0" indent="-265113">
              <a:buClr>
                <a:schemeClr val="dk1"/>
              </a:buClr>
              <a:buSzPts val="2100"/>
              <a:buChar char="•"/>
            </a:pPr>
            <a:r>
              <a:rPr lang="en-US" sz="1700" dirty="0">
                <a:solidFill>
                  <a:schemeClr val="dk1"/>
                </a:solidFill>
              </a:rPr>
              <a:t>Meet regularly to plan activities and review progress</a:t>
            </a:r>
            <a:endParaRPr lang="en-US" sz="1700" dirty="0">
              <a:solidFill>
                <a:srgbClr val="000000"/>
              </a:solidFill>
            </a:endParaRPr>
          </a:p>
          <a:p>
            <a:pPr marL="265113" lvl="0" indent="-265113">
              <a:buClr>
                <a:schemeClr val="dk1"/>
              </a:buClr>
              <a:buSzPts val="2100"/>
              <a:buChar char="•"/>
            </a:pPr>
            <a:r>
              <a:rPr lang="en-US" sz="1700" dirty="0">
                <a:solidFill>
                  <a:schemeClr val="dk1"/>
                </a:solidFill>
              </a:rPr>
              <a:t>Prepare a list of all entities that can support the Tsunami Ready </a:t>
            </a:r>
            <a:r>
              <a:rPr lang="en-US" sz="1700" dirty="0" err="1">
                <a:solidFill>
                  <a:schemeClr val="dk1"/>
                </a:solidFill>
              </a:rPr>
              <a:t>programme</a:t>
            </a:r>
            <a:endParaRPr lang="en-US" sz="1700" dirty="0">
              <a:solidFill>
                <a:schemeClr val="dk1"/>
              </a:solidFill>
            </a:endParaRPr>
          </a:p>
          <a:p>
            <a:pPr marL="265113" lvl="0" indent="-265113">
              <a:buClr>
                <a:schemeClr val="dk1"/>
              </a:buClr>
              <a:buSzPts val="2100"/>
              <a:buChar char="•"/>
            </a:pPr>
            <a:r>
              <a:rPr lang="en-US" sz="1700" dirty="0">
                <a:solidFill>
                  <a:schemeClr val="dk1"/>
                </a:solidFill>
              </a:rPr>
              <a:t>Appoint representatives to oversee the implementation and maintenance of the Tsunami Ready indicators</a:t>
            </a:r>
            <a:endParaRPr lang="en-US" sz="1700" dirty="0">
              <a:solidFill>
                <a:srgbClr val="000000"/>
              </a:solidFill>
            </a:endParaRPr>
          </a:p>
          <a:p>
            <a:pPr marL="265113" lvl="0" indent="-265113">
              <a:buClr>
                <a:schemeClr val="dk1"/>
              </a:buClr>
              <a:buSzPts val="2100"/>
              <a:buChar char="•"/>
            </a:pPr>
            <a:r>
              <a:rPr lang="en-US" sz="1700" dirty="0">
                <a:solidFill>
                  <a:schemeClr val="dk1"/>
                </a:solidFill>
              </a:rPr>
              <a:t>Develop a fully costed and resourced work plan</a:t>
            </a:r>
            <a:endParaRPr lang="en-US" sz="1700" dirty="0">
              <a:solidFill>
                <a:srgbClr val="000000"/>
              </a:solidFill>
            </a:endParaRPr>
          </a:p>
          <a:p>
            <a:pPr marL="265113" lvl="0" indent="-265113">
              <a:buClr>
                <a:schemeClr val="dk1"/>
              </a:buClr>
              <a:buSzPts val="2100"/>
              <a:buChar char="•"/>
            </a:pPr>
            <a:r>
              <a:rPr lang="en-US" sz="1700" dirty="0">
                <a:solidFill>
                  <a:schemeClr val="dk1"/>
                </a:solidFill>
              </a:rPr>
              <a:t>Monitor implementation and review status of Tsunami Ready indicators</a:t>
            </a:r>
            <a:endParaRPr lang="en-US" sz="1700" dirty="0">
              <a:solidFill>
                <a:srgbClr val="000000"/>
              </a:solidFill>
            </a:endParaRPr>
          </a:p>
          <a:p>
            <a:pPr marL="265112" lvl="0" indent="-265112">
              <a:buClr>
                <a:schemeClr val="dk1"/>
              </a:buClr>
              <a:buSzPts val="2100"/>
              <a:buChar char="•"/>
            </a:pPr>
            <a:r>
              <a:rPr lang="en-US" sz="1700" dirty="0">
                <a:solidFill>
                  <a:schemeClr val="dk1"/>
                </a:solidFill>
              </a:rPr>
              <a:t>Complete and submit Tsunami Ready recognition Application to the NTRB</a:t>
            </a:r>
            <a:endParaRPr lang="en-US" sz="1700" dirty="0">
              <a:solidFill>
                <a:srgbClr val="FF0000"/>
              </a:solidFill>
            </a:endParaRPr>
          </a:p>
        </p:txBody>
      </p:sp>
      <p:pic>
        <p:nvPicPr>
          <p:cNvPr id="11" name="Picture 10">
            <a:extLst>
              <a:ext uri="{FF2B5EF4-FFF2-40B4-BE49-F238E27FC236}">
                <a16:creationId xmlns:a16="http://schemas.microsoft.com/office/drawing/2014/main" id="{5C8C4AB9-5B06-CA28-6B25-5B7BE453D374}"/>
              </a:ext>
            </a:extLst>
          </p:cNvPr>
          <p:cNvPicPr>
            <a:picLocks noChangeAspect="1"/>
          </p:cNvPicPr>
          <p:nvPr/>
        </p:nvPicPr>
        <p:blipFill>
          <a:blip r:embed="rId4"/>
          <a:stretch>
            <a:fillRect/>
          </a:stretch>
        </p:blipFill>
        <p:spPr>
          <a:xfrm>
            <a:off x="123277" y="764923"/>
            <a:ext cx="4959692" cy="5969366"/>
          </a:xfrm>
          <a:prstGeom prst="rect">
            <a:avLst/>
          </a:prstGeom>
          <a:ln>
            <a:solidFill>
              <a:schemeClr val="tx1"/>
            </a:solidFill>
          </a:ln>
        </p:spPr>
      </p:pic>
      <p:sp>
        <p:nvSpPr>
          <p:cNvPr id="12" name="TextBox 11">
            <a:extLst>
              <a:ext uri="{FF2B5EF4-FFF2-40B4-BE49-F238E27FC236}">
                <a16:creationId xmlns:a16="http://schemas.microsoft.com/office/drawing/2014/main" id="{226CCEEA-2B01-45E7-2C44-C61DF89183CE}"/>
              </a:ext>
            </a:extLst>
          </p:cNvPr>
          <p:cNvSpPr txBox="1"/>
          <p:nvPr/>
        </p:nvSpPr>
        <p:spPr>
          <a:xfrm>
            <a:off x="5058607" y="2746899"/>
            <a:ext cx="6781799" cy="923330"/>
          </a:xfrm>
          <a:prstGeom prst="rect">
            <a:avLst/>
          </a:prstGeom>
          <a:noFill/>
        </p:spPr>
        <p:txBody>
          <a:bodyPr wrap="square" rtlCol="0">
            <a:spAutoFit/>
          </a:bodyPr>
          <a:lstStyle/>
          <a:p>
            <a:pPr marL="265113" lvl="3"/>
            <a:r>
              <a:rPr lang="en-US" dirty="0">
                <a:latin typeface="Arial" panose="020B0604020202020204" pitchFamily="34" charset="0"/>
                <a:cs typeface="Arial" panose="020B0604020202020204" pitchFamily="34" charset="0"/>
              </a:rPr>
              <a:t>New NTRB in Seychelles and Maldives has been established in 2025</a:t>
            </a:r>
          </a:p>
          <a:p>
            <a:pPr marL="285750" indent="-285750">
              <a:buFont typeface="Arial" panose="020B0604020202020204" pitchFamily="34" charset="0"/>
              <a:buChar char="•"/>
            </a:pPr>
            <a:endParaRPr lang="en-ID" dirty="0"/>
          </a:p>
        </p:txBody>
      </p:sp>
    </p:spTree>
    <p:extLst>
      <p:ext uri="{BB962C8B-B14F-4D97-AF65-F5344CB8AC3E}">
        <p14:creationId xmlns:p14="http://schemas.microsoft.com/office/powerpoint/2010/main" val="235478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19C82-87D0-B356-C927-7859334AFF4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26015BA-9388-921E-ABAE-0A168602F9EA}"/>
              </a:ext>
            </a:extLst>
          </p:cNvPr>
          <p:cNvSpPr/>
          <p:nvPr/>
        </p:nvSpPr>
        <p:spPr>
          <a:xfrm>
            <a:off x="2380891" y="6512943"/>
            <a:ext cx="7341079" cy="34505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a:extLst>
              <a:ext uri="{FF2B5EF4-FFF2-40B4-BE49-F238E27FC236}">
                <a16:creationId xmlns:a16="http://schemas.microsoft.com/office/drawing/2014/main" id="{7F336DD0-422D-19EB-136D-34C6239796F5}"/>
              </a:ext>
            </a:extLst>
          </p:cNvPr>
          <p:cNvSpPr/>
          <p:nvPr/>
        </p:nvSpPr>
        <p:spPr>
          <a:xfrm>
            <a:off x="1" y="6512943"/>
            <a:ext cx="12164402" cy="3281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Bahnschrift" panose="020B0502040204020203" pitchFamily="34" charset="0"/>
              </a:rPr>
              <a:t>TOWS-WG Inter ICG Task Team on Disaster Management and Preparedness (TTDMP</a:t>
            </a:r>
            <a:r>
              <a:rPr lang="en-US" sz="1200" dirty="0">
                <a:latin typeface="Bahnschrift" panose="020B0502040204020203" pitchFamily="34" charset="0"/>
                <a:sym typeface="Arial"/>
              </a:rPr>
              <a:t>2</a:t>
            </a:r>
            <a:r>
              <a:rPr lang="en-US" sz="1200" dirty="0">
                <a:latin typeface="Bahnschrift" panose="020B0502040204020203" pitchFamily="34" charset="0"/>
              </a:rPr>
              <a:t>)</a:t>
            </a:r>
            <a:r>
              <a:rPr lang="en-US" sz="1200" dirty="0">
                <a:latin typeface="Bahnschrift" panose="020B0502040204020203" pitchFamily="34" charset="0"/>
                <a:sym typeface="Arial"/>
              </a:rPr>
              <a:t>, 5-6 March 2026</a:t>
            </a:r>
          </a:p>
        </p:txBody>
      </p:sp>
      <p:pic>
        <p:nvPicPr>
          <p:cNvPr id="2" name="Picture 1">
            <a:extLst>
              <a:ext uri="{FF2B5EF4-FFF2-40B4-BE49-F238E27FC236}">
                <a16:creationId xmlns:a16="http://schemas.microsoft.com/office/drawing/2014/main" id="{4D0FD992-16B1-B417-81BA-F12B424AB6DB}"/>
              </a:ext>
            </a:extLst>
          </p:cNvPr>
          <p:cNvPicPr>
            <a:picLocks noChangeAspect="1"/>
          </p:cNvPicPr>
          <p:nvPr/>
        </p:nvPicPr>
        <p:blipFill rotWithShape="1">
          <a:blip r:embed="rId3"/>
          <a:srcRect l="1715" t="3010" r="3966" b="3001"/>
          <a:stretch>
            <a:fillRect/>
          </a:stretch>
        </p:blipFill>
        <p:spPr bwMode="auto">
          <a:xfrm>
            <a:off x="251148" y="5409"/>
            <a:ext cx="4522936" cy="2567535"/>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40ACB300-6C51-FF6F-89A8-FEB9B5111533}"/>
              </a:ext>
            </a:extLst>
          </p:cNvPr>
          <p:cNvSpPr txBox="1"/>
          <p:nvPr/>
        </p:nvSpPr>
        <p:spPr>
          <a:xfrm>
            <a:off x="5304050" y="1841242"/>
            <a:ext cx="5680626" cy="5016758"/>
          </a:xfrm>
          <a:prstGeom prst="rect">
            <a:avLst/>
          </a:prstGeom>
          <a:solidFill>
            <a:schemeClr val="bg1"/>
          </a:solidFill>
        </p:spPr>
        <p:txBody>
          <a:bodyPr wrap="square" rtlCol="0">
            <a:spAutoFit/>
          </a:bodyPr>
          <a:lstStyle/>
          <a:p>
            <a:r>
              <a:rPr lang="en-ID" sz="2000" dirty="0"/>
              <a:t>NTRFPs from:</a:t>
            </a:r>
          </a:p>
          <a:p>
            <a:pPr marL="514350" indent="-514350">
              <a:buFont typeface="+mj-lt"/>
              <a:buAutoNum type="arabicPeriod"/>
            </a:pPr>
            <a:r>
              <a:rPr lang="en-ID" sz="2000" dirty="0"/>
              <a:t>Australia</a:t>
            </a:r>
          </a:p>
          <a:p>
            <a:pPr marL="514350" indent="-514350">
              <a:buFont typeface="+mj-lt"/>
              <a:buAutoNum type="arabicPeriod"/>
            </a:pPr>
            <a:r>
              <a:rPr lang="en-ID" sz="2000" dirty="0"/>
              <a:t>Bangladesh</a:t>
            </a:r>
          </a:p>
          <a:p>
            <a:pPr marL="514350" indent="-514350">
              <a:buFont typeface="+mj-lt"/>
              <a:buAutoNum type="arabicPeriod"/>
            </a:pPr>
            <a:r>
              <a:rPr lang="en-ID" sz="2000" dirty="0"/>
              <a:t>Comoros</a:t>
            </a:r>
          </a:p>
          <a:p>
            <a:pPr marL="514350" indent="-514350">
              <a:buFont typeface="+mj-lt"/>
              <a:buAutoNum type="arabicPeriod"/>
            </a:pPr>
            <a:r>
              <a:rPr lang="en-ID" sz="2000" dirty="0"/>
              <a:t>India </a:t>
            </a:r>
          </a:p>
          <a:p>
            <a:pPr marL="514350" indent="-514350">
              <a:buFont typeface="+mj-lt"/>
              <a:buAutoNum type="arabicPeriod"/>
            </a:pPr>
            <a:r>
              <a:rPr lang="en-ID" sz="2000" dirty="0"/>
              <a:t>Indonesia</a:t>
            </a:r>
          </a:p>
          <a:p>
            <a:pPr marL="514350" indent="-514350">
              <a:buFont typeface="+mj-lt"/>
              <a:buAutoNum type="arabicPeriod"/>
            </a:pPr>
            <a:r>
              <a:rPr lang="en-ID" sz="2000" dirty="0"/>
              <a:t>Iran</a:t>
            </a:r>
          </a:p>
          <a:p>
            <a:pPr marL="514350" indent="-514350">
              <a:buFont typeface="+mj-lt"/>
              <a:buAutoNum type="arabicPeriod"/>
            </a:pPr>
            <a:r>
              <a:rPr lang="en-ID" sz="2000" dirty="0"/>
              <a:t>Kenya</a:t>
            </a:r>
          </a:p>
          <a:p>
            <a:pPr marL="514350" indent="-514350">
              <a:buFont typeface="+mj-lt"/>
              <a:buAutoNum type="arabicPeriod"/>
            </a:pPr>
            <a:r>
              <a:rPr lang="en-ID" sz="2000" dirty="0"/>
              <a:t>Madagascar</a:t>
            </a:r>
          </a:p>
          <a:p>
            <a:pPr marL="514350" indent="-514350">
              <a:buFont typeface="+mj-lt"/>
              <a:buAutoNum type="arabicPeriod"/>
            </a:pPr>
            <a:r>
              <a:rPr lang="en-ID" sz="2000" dirty="0"/>
              <a:t>Malaysia</a:t>
            </a:r>
          </a:p>
          <a:p>
            <a:pPr marL="514350" indent="-514350">
              <a:buFont typeface="+mj-lt"/>
              <a:buAutoNum type="arabicPeriod"/>
            </a:pPr>
            <a:r>
              <a:rPr lang="en-ID" sz="2000" dirty="0"/>
              <a:t>Maldives</a:t>
            </a:r>
          </a:p>
          <a:p>
            <a:pPr marL="514350" indent="-514350">
              <a:buFont typeface="+mj-lt"/>
              <a:buAutoNum type="arabicPeriod"/>
            </a:pPr>
            <a:r>
              <a:rPr lang="en-ID" sz="2000" dirty="0"/>
              <a:t>Mauritius</a:t>
            </a:r>
          </a:p>
          <a:p>
            <a:pPr marL="514350" indent="-514350">
              <a:buFont typeface="+mj-lt"/>
              <a:buAutoNum type="arabicPeriod"/>
            </a:pPr>
            <a:r>
              <a:rPr lang="en-ID" sz="2000" dirty="0"/>
              <a:t>Mozambique</a:t>
            </a:r>
          </a:p>
          <a:p>
            <a:pPr marL="514350" indent="-514350">
              <a:buFont typeface="+mj-lt"/>
              <a:buAutoNum type="arabicPeriod"/>
            </a:pPr>
            <a:r>
              <a:rPr lang="en-ID" sz="2000" dirty="0"/>
              <a:t>Myanmar</a:t>
            </a:r>
          </a:p>
          <a:p>
            <a:pPr marL="514350" indent="-514350">
              <a:buFont typeface="+mj-lt"/>
              <a:buAutoNum type="arabicPeriod"/>
            </a:pPr>
            <a:r>
              <a:rPr lang="en-ID" sz="2000" dirty="0"/>
              <a:t>Pakistan</a:t>
            </a:r>
          </a:p>
          <a:p>
            <a:pPr marL="514350" indent="-514350">
              <a:buFont typeface="+mj-lt"/>
              <a:buAutoNum type="arabicPeriod"/>
            </a:pPr>
            <a:endParaRPr lang="en-ID" sz="2000" dirty="0"/>
          </a:p>
        </p:txBody>
      </p:sp>
      <p:pic>
        <p:nvPicPr>
          <p:cNvPr id="5" name="Picture 4">
            <a:extLst>
              <a:ext uri="{FF2B5EF4-FFF2-40B4-BE49-F238E27FC236}">
                <a16:creationId xmlns:a16="http://schemas.microsoft.com/office/drawing/2014/main" id="{6AE1CB4B-DF22-66D2-0EFA-409ACC2E22DF}"/>
              </a:ext>
            </a:extLst>
          </p:cNvPr>
          <p:cNvPicPr>
            <a:picLocks noChangeAspect="1"/>
          </p:cNvPicPr>
          <p:nvPr/>
        </p:nvPicPr>
        <p:blipFill rotWithShape="1">
          <a:blip r:embed="rId4"/>
          <a:srcRect l="1102" r="2384" b="1429"/>
          <a:stretch>
            <a:fillRect/>
          </a:stretch>
        </p:blipFill>
        <p:spPr bwMode="auto">
          <a:xfrm>
            <a:off x="251148" y="2609520"/>
            <a:ext cx="3980306" cy="2243254"/>
          </a:xfrm>
          <a:prstGeom prst="rect">
            <a:avLst/>
          </a:prstGeom>
          <a:ln>
            <a:noFill/>
          </a:ln>
          <a:extLst>
            <a:ext uri="{53640926-AAD7-44D8-BBD7-CCE9431645EC}">
              <a14:shadowObscured xmlns:a14="http://schemas.microsoft.com/office/drawing/2010/main"/>
            </a:ext>
          </a:extLst>
        </p:spPr>
      </p:pic>
      <p:pic>
        <p:nvPicPr>
          <p:cNvPr id="13" name="Picture 12" descr="A collage of people with headsets&#10;&#10;AI-generated content may be incorrect.">
            <a:extLst>
              <a:ext uri="{FF2B5EF4-FFF2-40B4-BE49-F238E27FC236}">
                <a16:creationId xmlns:a16="http://schemas.microsoft.com/office/drawing/2014/main" id="{68F142BC-1C3C-E073-890E-4013573F09D9}"/>
              </a:ext>
            </a:extLst>
          </p:cNvPr>
          <p:cNvPicPr>
            <a:picLocks noChangeAspect="1"/>
          </p:cNvPicPr>
          <p:nvPr/>
        </p:nvPicPr>
        <p:blipFill rotWithShape="1">
          <a:blip r:embed="rId5"/>
          <a:srcRect l="3677" t="6403" r="5802" b="48466"/>
          <a:stretch>
            <a:fillRect/>
          </a:stretch>
        </p:blipFill>
        <p:spPr bwMode="auto">
          <a:xfrm>
            <a:off x="1844194" y="4962484"/>
            <a:ext cx="2929890" cy="818515"/>
          </a:xfrm>
          <a:prstGeom prst="rect">
            <a:avLst/>
          </a:prstGeom>
          <a:ln>
            <a:noFill/>
          </a:ln>
          <a:extLst>
            <a:ext uri="{53640926-AAD7-44D8-BBD7-CCE9431645EC}">
              <a14:shadowObscured xmlns:a14="http://schemas.microsoft.com/office/drawing/2010/main"/>
            </a:ext>
          </a:extLst>
        </p:spPr>
      </p:pic>
      <p:pic>
        <p:nvPicPr>
          <p:cNvPr id="14" name="Picture 13" descr="A collage of people with headsets&#10;&#10;AI-generated content may be incorrect.">
            <a:extLst>
              <a:ext uri="{FF2B5EF4-FFF2-40B4-BE49-F238E27FC236}">
                <a16:creationId xmlns:a16="http://schemas.microsoft.com/office/drawing/2014/main" id="{6C415EBC-D424-A3DA-6A8F-1D3E79CE5DE1}"/>
              </a:ext>
            </a:extLst>
          </p:cNvPr>
          <p:cNvPicPr>
            <a:picLocks noChangeAspect="1"/>
          </p:cNvPicPr>
          <p:nvPr/>
        </p:nvPicPr>
        <p:blipFill rotWithShape="1">
          <a:blip r:embed="rId5"/>
          <a:srcRect l="26938" t="53150" r="28108" b="2395"/>
          <a:stretch>
            <a:fillRect/>
          </a:stretch>
        </p:blipFill>
        <p:spPr bwMode="auto">
          <a:xfrm>
            <a:off x="279299" y="4889350"/>
            <a:ext cx="1424940" cy="789940"/>
          </a:xfrm>
          <a:prstGeom prst="rect">
            <a:avLst/>
          </a:prstGeom>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11D5A5F0-9C9F-EA1D-52A4-B2FCC9C9CD4C}"/>
              </a:ext>
            </a:extLst>
          </p:cNvPr>
          <p:cNvSpPr txBox="1"/>
          <p:nvPr/>
        </p:nvSpPr>
        <p:spPr>
          <a:xfrm>
            <a:off x="251148" y="5973757"/>
            <a:ext cx="6149651" cy="748923"/>
          </a:xfrm>
          <a:prstGeom prst="rect">
            <a:avLst/>
          </a:prstGeom>
          <a:noFill/>
        </p:spPr>
        <p:txBody>
          <a:bodyPr wrap="square" rtlCol="0">
            <a:spAutoFit/>
          </a:bodyPr>
          <a:lstStyle/>
          <a:p>
            <a:pPr>
              <a:spcAft>
                <a:spcPts val="800"/>
              </a:spcAft>
            </a:pPr>
            <a:r>
              <a:rPr lang="en-GB" dirty="0">
                <a:latin typeface="Arial Nova" panose="020B0504020202020204" pitchFamily="34" charset="0"/>
              </a:rPr>
              <a:t>NTRFP Coordination Meeting, </a:t>
            </a:r>
            <a:r>
              <a:rPr lang="en-AU" dirty="0">
                <a:latin typeface="Arial Nova" panose="020B0504020202020204" pitchFamily="34" charset="0"/>
              </a:rPr>
              <a:t>14 October 2025</a:t>
            </a:r>
            <a:endParaRPr lang="en-GB" dirty="0">
              <a:latin typeface="Arial Nova" panose="020B0504020202020204" pitchFamily="34" charset="0"/>
            </a:endParaRPr>
          </a:p>
          <a:p>
            <a:endParaRPr lang="en-ID" dirty="0"/>
          </a:p>
        </p:txBody>
      </p:sp>
      <p:sp>
        <p:nvSpPr>
          <p:cNvPr id="16" name="TextBox 15">
            <a:extLst>
              <a:ext uri="{FF2B5EF4-FFF2-40B4-BE49-F238E27FC236}">
                <a16:creationId xmlns:a16="http://schemas.microsoft.com/office/drawing/2014/main" id="{2A3D9236-E27F-67F9-31CE-4C63DEC8112D}"/>
              </a:ext>
            </a:extLst>
          </p:cNvPr>
          <p:cNvSpPr txBox="1"/>
          <p:nvPr/>
        </p:nvSpPr>
        <p:spPr>
          <a:xfrm>
            <a:off x="7831265" y="2181656"/>
            <a:ext cx="4133088" cy="2015936"/>
          </a:xfrm>
          <a:prstGeom prst="rect">
            <a:avLst/>
          </a:prstGeom>
          <a:noFill/>
        </p:spPr>
        <p:txBody>
          <a:bodyPr wrap="square" rtlCol="0">
            <a:spAutoFit/>
          </a:bodyPr>
          <a:lstStyle/>
          <a:p>
            <a:pPr marL="514350" indent="-514350">
              <a:buFont typeface="+mj-lt"/>
              <a:buAutoNum type="arabicPeriod" startAt="15"/>
            </a:pPr>
            <a:r>
              <a:rPr lang="en-ID" sz="2000" dirty="0"/>
              <a:t>Seychelles</a:t>
            </a:r>
          </a:p>
          <a:p>
            <a:pPr marL="514350" indent="-514350">
              <a:buFont typeface="+mj-lt"/>
              <a:buAutoNum type="arabicPeriod" startAt="15"/>
            </a:pPr>
            <a:r>
              <a:rPr lang="en-ID" sz="2000" dirty="0"/>
              <a:t>South Africa</a:t>
            </a:r>
          </a:p>
          <a:p>
            <a:pPr marL="514350" indent="-514350">
              <a:buFont typeface="+mj-lt"/>
              <a:buAutoNum type="arabicPeriod" startAt="15"/>
            </a:pPr>
            <a:r>
              <a:rPr lang="en-ID" sz="2000" dirty="0"/>
              <a:t>Sri Lanka </a:t>
            </a:r>
          </a:p>
          <a:p>
            <a:pPr marL="514350" indent="-514350">
              <a:buFont typeface="+mj-lt"/>
              <a:buAutoNum type="arabicPeriod" startAt="15"/>
            </a:pPr>
            <a:r>
              <a:rPr lang="en-ID" sz="2000" dirty="0"/>
              <a:t>Timor Leste</a:t>
            </a:r>
          </a:p>
          <a:p>
            <a:pPr marL="514350" indent="-514350">
              <a:spcAft>
                <a:spcPts val="600"/>
              </a:spcAft>
              <a:buFont typeface="+mj-lt"/>
              <a:buAutoNum type="arabicPeriod" startAt="15"/>
            </a:pPr>
            <a:r>
              <a:rPr lang="en-ID" sz="2000" dirty="0"/>
              <a:t>UEA</a:t>
            </a:r>
          </a:p>
          <a:p>
            <a:pPr>
              <a:spcAft>
                <a:spcPts val="600"/>
              </a:spcAft>
            </a:pPr>
            <a:endParaRPr lang="en-ID" sz="2000" dirty="0"/>
          </a:p>
        </p:txBody>
      </p:sp>
      <p:sp>
        <p:nvSpPr>
          <p:cNvPr id="17" name="TextBox 16">
            <a:extLst>
              <a:ext uri="{FF2B5EF4-FFF2-40B4-BE49-F238E27FC236}">
                <a16:creationId xmlns:a16="http://schemas.microsoft.com/office/drawing/2014/main" id="{119C42E6-6678-000C-C02E-28F97D442422}"/>
              </a:ext>
            </a:extLst>
          </p:cNvPr>
          <p:cNvSpPr txBox="1"/>
          <p:nvPr/>
        </p:nvSpPr>
        <p:spPr>
          <a:xfrm>
            <a:off x="4947216" y="129371"/>
            <a:ext cx="6539292" cy="461665"/>
          </a:xfrm>
          <a:prstGeom prst="rect">
            <a:avLst/>
          </a:prstGeom>
          <a:noFill/>
        </p:spPr>
        <p:txBody>
          <a:bodyPr wrap="square" rtlCol="0">
            <a:spAutoFit/>
          </a:bodyPr>
          <a:lstStyle/>
          <a:p>
            <a:r>
              <a:rPr lang="en-US" sz="2400" b="1" dirty="0"/>
              <a:t>National Tsunami Ready Focal Points (NTRFP)</a:t>
            </a:r>
            <a:endParaRPr lang="en-ID" sz="2400" b="1" dirty="0"/>
          </a:p>
        </p:txBody>
      </p:sp>
      <p:sp>
        <p:nvSpPr>
          <p:cNvPr id="18" name="TextBox 17">
            <a:extLst>
              <a:ext uri="{FF2B5EF4-FFF2-40B4-BE49-F238E27FC236}">
                <a16:creationId xmlns:a16="http://schemas.microsoft.com/office/drawing/2014/main" id="{E7E7F936-4503-A6CB-A5A8-0E8D013FAC1F}"/>
              </a:ext>
            </a:extLst>
          </p:cNvPr>
          <p:cNvSpPr txBox="1"/>
          <p:nvPr/>
        </p:nvSpPr>
        <p:spPr>
          <a:xfrm>
            <a:off x="4947216" y="555349"/>
            <a:ext cx="5164497" cy="1200329"/>
          </a:xfrm>
          <a:prstGeom prst="rect">
            <a:avLst/>
          </a:prstGeom>
          <a:noFill/>
        </p:spPr>
        <p:txBody>
          <a:bodyPr wrap="square">
            <a:spAutoFit/>
          </a:bodyPr>
          <a:lstStyle/>
          <a:p>
            <a:r>
              <a:rPr lang="en-US" sz="1800" dirty="0">
                <a:solidFill>
                  <a:srgbClr val="333333"/>
                </a:solidFill>
                <a:latin typeface="Arial" panose="020B0604020202020204" pitchFamily="34" charset="0"/>
                <a:ea typeface="Arial" panose="020B0604020202020204" pitchFamily="34" charset="0"/>
              </a:rPr>
              <a:t>(TRFP) is a contact (person) officially to liaise with ICG/IOTWMS on the implementation of Recognition </a:t>
            </a:r>
            <a:r>
              <a:rPr lang="en-US" sz="1800" dirty="0" err="1">
                <a:solidFill>
                  <a:srgbClr val="333333"/>
                </a:solidFill>
                <a:latin typeface="Arial" panose="020B0604020202020204" pitchFamily="34" charset="0"/>
                <a:ea typeface="Arial" panose="020B0604020202020204" pitchFamily="34" charset="0"/>
              </a:rPr>
              <a:t>Programme</a:t>
            </a:r>
            <a:r>
              <a:rPr lang="en-US" sz="1800" dirty="0">
                <a:solidFill>
                  <a:srgbClr val="333333"/>
                </a:solidFill>
                <a:latin typeface="Arial" panose="020B0604020202020204" pitchFamily="34" charset="0"/>
                <a:ea typeface="Arial" panose="020B0604020202020204" pitchFamily="34" charset="0"/>
              </a:rPr>
              <a:t> (TRRP), or a recognized similar national initiative, </a:t>
            </a:r>
            <a:endParaRPr lang="en-ID" dirty="0"/>
          </a:p>
        </p:txBody>
      </p:sp>
    </p:spTree>
    <p:extLst>
      <p:ext uri="{BB962C8B-B14F-4D97-AF65-F5344CB8AC3E}">
        <p14:creationId xmlns:p14="http://schemas.microsoft.com/office/powerpoint/2010/main" val="3537896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0DE08-7706-5A6E-4D2D-4F1718F3C583}"/>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99B78B6B-4A23-D5FD-ED6E-748BDB118DF7}"/>
              </a:ext>
            </a:extLst>
          </p:cNvPr>
          <p:cNvSpPr/>
          <p:nvPr/>
        </p:nvSpPr>
        <p:spPr>
          <a:xfrm>
            <a:off x="9973292" y="81058"/>
            <a:ext cx="2191110" cy="18029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FDDFF045-3351-E295-12C7-D2023F79BA2A}"/>
              </a:ext>
            </a:extLst>
          </p:cNvPr>
          <p:cNvSpPr txBox="1"/>
          <p:nvPr/>
        </p:nvSpPr>
        <p:spPr>
          <a:xfrm>
            <a:off x="27598" y="73190"/>
            <a:ext cx="11282086" cy="523220"/>
          </a:xfrm>
          <a:prstGeom prst="rect">
            <a:avLst/>
          </a:prstGeom>
          <a:noFill/>
        </p:spPr>
        <p:txBody>
          <a:bodyPr wrap="square" rtlCol="0">
            <a:spAutoFit/>
          </a:bodyPr>
          <a:lstStyle/>
          <a:p>
            <a:r>
              <a:rPr lang="en-US" sz="2800" b="1" dirty="0">
                <a:solidFill>
                  <a:schemeClr val="accent5">
                    <a:lumMod val="75000"/>
                  </a:schemeClr>
                </a:solidFill>
              </a:rPr>
              <a:t>TSUNAMI PREPAREDNESS FOR CRITICAL INFRASTRUCTURE </a:t>
            </a:r>
          </a:p>
        </p:txBody>
      </p:sp>
      <p:sp>
        <p:nvSpPr>
          <p:cNvPr id="6" name="Rectangle 5">
            <a:extLst>
              <a:ext uri="{FF2B5EF4-FFF2-40B4-BE49-F238E27FC236}">
                <a16:creationId xmlns:a16="http://schemas.microsoft.com/office/drawing/2014/main" id="{63DADDF2-144F-5E26-CDC8-BFD2EDA2FE25}"/>
              </a:ext>
            </a:extLst>
          </p:cNvPr>
          <p:cNvSpPr/>
          <p:nvPr/>
        </p:nvSpPr>
        <p:spPr>
          <a:xfrm>
            <a:off x="2380891" y="6512943"/>
            <a:ext cx="7341079" cy="34505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 name="Group 1">
            <a:extLst>
              <a:ext uri="{FF2B5EF4-FFF2-40B4-BE49-F238E27FC236}">
                <a16:creationId xmlns:a16="http://schemas.microsoft.com/office/drawing/2014/main" id="{B4680689-F640-8820-9991-1232F3F84001}"/>
              </a:ext>
            </a:extLst>
          </p:cNvPr>
          <p:cNvGrpSpPr/>
          <p:nvPr/>
        </p:nvGrpSpPr>
        <p:grpSpPr>
          <a:xfrm>
            <a:off x="253999" y="761167"/>
            <a:ext cx="3219781" cy="2877182"/>
            <a:chOff x="8578490" y="1661767"/>
            <a:chExt cx="5372810" cy="3776865"/>
          </a:xfrm>
        </p:grpSpPr>
        <p:sp>
          <p:nvSpPr>
            <p:cNvPr id="4" name="Freeform 2">
              <a:extLst>
                <a:ext uri="{FF2B5EF4-FFF2-40B4-BE49-F238E27FC236}">
                  <a16:creationId xmlns:a16="http://schemas.microsoft.com/office/drawing/2014/main" id="{6EEE9BEF-0FC7-E059-8A00-C2C300DC05E2}"/>
                </a:ext>
              </a:extLst>
            </p:cNvPr>
            <p:cNvSpPr/>
            <p:nvPr/>
          </p:nvSpPr>
          <p:spPr>
            <a:xfrm>
              <a:off x="8578490" y="1661767"/>
              <a:ext cx="5372810" cy="3776865"/>
            </a:xfrm>
            <a:custGeom>
              <a:avLst/>
              <a:gdLst/>
              <a:ahLst/>
              <a:cxnLst/>
              <a:rect l="l" t="t" r="r" b="b"/>
              <a:pathLst>
                <a:path w="16726829" h="10287000">
                  <a:moveTo>
                    <a:pt x="0" y="0"/>
                  </a:moveTo>
                  <a:lnTo>
                    <a:pt x="16726830" y="0"/>
                  </a:lnTo>
                  <a:lnTo>
                    <a:pt x="1672683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132151" t="-95990" r="-9616" b="-8686"/>
              </a:stretch>
            </a:blipFill>
            <a:ln w="28575">
              <a:solidFill>
                <a:schemeClr val="tx1"/>
              </a:solidFill>
            </a:ln>
          </p:spPr>
          <p:txBody>
            <a:bodyPr/>
            <a:lstStyle/>
            <a:p>
              <a:endParaRPr lang="en-ID" dirty="0"/>
            </a:p>
          </p:txBody>
        </p:sp>
        <p:pic>
          <p:nvPicPr>
            <p:cNvPr id="5" name="Graphic 4" descr="Marker with solid fill">
              <a:extLst>
                <a:ext uri="{FF2B5EF4-FFF2-40B4-BE49-F238E27FC236}">
                  <a16:creationId xmlns:a16="http://schemas.microsoft.com/office/drawing/2014/main" id="{83C2D295-23F9-2658-1F35-69EA38FDBD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38321" y="3385493"/>
              <a:ext cx="329411" cy="329411"/>
            </a:xfrm>
            <a:prstGeom prst="rect">
              <a:avLst/>
            </a:prstGeom>
          </p:spPr>
        </p:pic>
        <p:pic>
          <p:nvPicPr>
            <p:cNvPr id="7" name="Graphic 6" descr="Marker with solid fill">
              <a:extLst>
                <a:ext uri="{FF2B5EF4-FFF2-40B4-BE49-F238E27FC236}">
                  <a16:creationId xmlns:a16="http://schemas.microsoft.com/office/drawing/2014/main" id="{D74B2EEF-C6DB-D734-D91F-963205C4DE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21553" y="3282315"/>
              <a:ext cx="329411" cy="329411"/>
            </a:xfrm>
            <a:prstGeom prst="rect">
              <a:avLst/>
            </a:prstGeom>
          </p:spPr>
        </p:pic>
        <p:pic>
          <p:nvPicPr>
            <p:cNvPr id="8" name="Graphic 7" descr="Marker with solid fill">
              <a:extLst>
                <a:ext uri="{FF2B5EF4-FFF2-40B4-BE49-F238E27FC236}">
                  <a16:creationId xmlns:a16="http://schemas.microsoft.com/office/drawing/2014/main" id="{D94BEFE0-166D-5B7A-3CFE-663AD9B1EB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92142" y="3014431"/>
              <a:ext cx="329411" cy="329411"/>
            </a:xfrm>
            <a:prstGeom prst="rect">
              <a:avLst/>
            </a:prstGeom>
          </p:spPr>
        </p:pic>
        <p:pic>
          <p:nvPicPr>
            <p:cNvPr id="9" name="Graphic 8" descr="Marker with solid fill">
              <a:extLst>
                <a:ext uri="{FF2B5EF4-FFF2-40B4-BE49-F238E27FC236}">
                  <a16:creationId xmlns:a16="http://schemas.microsoft.com/office/drawing/2014/main" id="{510C0003-83AC-3D94-FC7E-0FEC69B6A1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55905" y="3179136"/>
              <a:ext cx="329411" cy="329411"/>
            </a:xfrm>
            <a:prstGeom prst="rect">
              <a:avLst/>
            </a:prstGeom>
          </p:spPr>
        </p:pic>
        <p:pic>
          <p:nvPicPr>
            <p:cNvPr id="10" name="Graphic 9" descr="Marker with solid fill">
              <a:extLst>
                <a:ext uri="{FF2B5EF4-FFF2-40B4-BE49-F238E27FC236}">
                  <a16:creationId xmlns:a16="http://schemas.microsoft.com/office/drawing/2014/main" id="{EAB6C852-0504-1592-92B3-F5D645F93C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19526" y="2191085"/>
              <a:ext cx="329411" cy="329411"/>
            </a:xfrm>
            <a:prstGeom prst="rect">
              <a:avLst/>
            </a:prstGeom>
          </p:spPr>
        </p:pic>
        <p:pic>
          <p:nvPicPr>
            <p:cNvPr id="11" name="Graphic 10" descr="Marker with solid fill">
              <a:extLst>
                <a:ext uri="{FF2B5EF4-FFF2-40B4-BE49-F238E27FC236}">
                  <a16:creationId xmlns:a16="http://schemas.microsoft.com/office/drawing/2014/main" id="{BF9BEFFE-1AC0-D80D-957A-025F6557EA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62731" y="2034427"/>
              <a:ext cx="329411" cy="329411"/>
            </a:xfrm>
            <a:prstGeom prst="rect">
              <a:avLst/>
            </a:prstGeom>
          </p:spPr>
        </p:pic>
        <p:pic>
          <p:nvPicPr>
            <p:cNvPr id="12" name="Graphic 11" descr="Marker with solid fill">
              <a:extLst>
                <a:ext uri="{FF2B5EF4-FFF2-40B4-BE49-F238E27FC236}">
                  <a16:creationId xmlns:a16="http://schemas.microsoft.com/office/drawing/2014/main" id="{022BB77D-F059-4D57-C035-4EC5896170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91603" y="2578713"/>
              <a:ext cx="329411" cy="329411"/>
            </a:xfrm>
            <a:prstGeom prst="rect">
              <a:avLst/>
            </a:prstGeom>
          </p:spPr>
        </p:pic>
        <p:pic>
          <p:nvPicPr>
            <p:cNvPr id="13" name="Graphic 12" descr="Marker with solid fill">
              <a:extLst>
                <a:ext uri="{FF2B5EF4-FFF2-40B4-BE49-F238E27FC236}">
                  <a16:creationId xmlns:a16="http://schemas.microsoft.com/office/drawing/2014/main" id="{80425E70-40B8-5F0C-892A-87CE6BD7F6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34808" y="2345372"/>
              <a:ext cx="329411" cy="329411"/>
            </a:xfrm>
            <a:prstGeom prst="rect">
              <a:avLst/>
            </a:prstGeom>
          </p:spPr>
        </p:pic>
        <p:pic>
          <p:nvPicPr>
            <p:cNvPr id="14" name="Graphic 13" descr="Marker with solid fill">
              <a:extLst>
                <a:ext uri="{FF2B5EF4-FFF2-40B4-BE49-F238E27FC236}">
                  <a16:creationId xmlns:a16="http://schemas.microsoft.com/office/drawing/2014/main" id="{CA847991-1CF1-68F1-7DBF-5F617BBDEF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7084" y="2690695"/>
              <a:ext cx="329411" cy="329411"/>
            </a:xfrm>
            <a:prstGeom prst="rect">
              <a:avLst/>
            </a:prstGeom>
          </p:spPr>
        </p:pic>
        <p:pic>
          <p:nvPicPr>
            <p:cNvPr id="15" name="Graphic 14" descr="Marker with solid fill">
              <a:extLst>
                <a:ext uri="{FF2B5EF4-FFF2-40B4-BE49-F238E27FC236}">
                  <a16:creationId xmlns:a16="http://schemas.microsoft.com/office/drawing/2014/main" id="{466C2D6A-BEC3-D313-59DC-D7395E8281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06885" y="2139788"/>
              <a:ext cx="329411" cy="329411"/>
            </a:xfrm>
            <a:prstGeom prst="rect">
              <a:avLst/>
            </a:prstGeom>
          </p:spPr>
        </p:pic>
        <p:pic>
          <p:nvPicPr>
            <p:cNvPr id="16" name="Graphic 15" descr="Marker with solid fill">
              <a:extLst>
                <a:ext uri="{FF2B5EF4-FFF2-40B4-BE49-F238E27FC236}">
                  <a16:creationId xmlns:a16="http://schemas.microsoft.com/office/drawing/2014/main" id="{14F26A8D-1FF5-5CA5-C9B1-4415B689C6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70577" y="2255746"/>
              <a:ext cx="329411" cy="329411"/>
            </a:xfrm>
            <a:prstGeom prst="rect">
              <a:avLst/>
            </a:prstGeom>
          </p:spPr>
        </p:pic>
        <p:pic>
          <p:nvPicPr>
            <p:cNvPr id="17" name="Graphic 16" descr="Marker with solid fill">
              <a:extLst>
                <a:ext uri="{FF2B5EF4-FFF2-40B4-BE49-F238E27FC236}">
                  <a16:creationId xmlns:a16="http://schemas.microsoft.com/office/drawing/2014/main" id="{CBEB1132-C4EF-520F-9E01-443361B0DA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38731" y="2167640"/>
              <a:ext cx="329411" cy="329411"/>
            </a:xfrm>
            <a:prstGeom prst="rect">
              <a:avLst/>
            </a:prstGeom>
          </p:spPr>
        </p:pic>
        <p:pic>
          <p:nvPicPr>
            <p:cNvPr id="18" name="Graphic 17" descr="Marker with solid fill">
              <a:extLst>
                <a:ext uri="{FF2B5EF4-FFF2-40B4-BE49-F238E27FC236}">
                  <a16:creationId xmlns:a16="http://schemas.microsoft.com/office/drawing/2014/main" id="{FE44E421-F9EB-3B69-B432-16607EE242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34269" y="2345372"/>
              <a:ext cx="329411" cy="329411"/>
            </a:xfrm>
            <a:prstGeom prst="rect">
              <a:avLst/>
            </a:prstGeom>
          </p:spPr>
        </p:pic>
        <p:pic>
          <p:nvPicPr>
            <p:cNvPr id="19" name="Graphic 18" descr="Marker with solid fill">
              <a:extLst>
                <a:ext uri="{FF2B5EF4-FFF2-40B4-BE49-F238E27FC236}">
                  <a16:creationId xmlns:a16="http://schemas.microsoft.com/office/drawing/2014/main" id="{4B4BAA93-9E91-2D66-D36F-34244E5295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69563" y="2803343"/>
              <a:ext cx="329411" cy="329411"/>
            </a:xfrm>
            <a:prstGeom prst="rect">
              <a:avLst/>
            </a:prstGeom>
          </p:spPr>
        </p:pic>
        <p:pic>
          <p:nvPicPr>
            <p:cNvPr id="20" name="Graphic 19" descr="Marker with solid fill">
              <a:extLst>
                <a:ext uri="{FF2B5EF4-FFF2-40B4-BE49-F238E27FC236}">
                  <a16:creationId xmlns:a16="http://schemas.microsoft.com/office/drawing/2014/main" id="{B562F536-2896-4E47-B326-DBDCA4E886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23520" y="4035794"/>
              <a:ext cx="329411" cy="329411"/>
            </a:xfrm>
            <a:prstGeom prst="rect">
              <a:avLst/>
            </a:prstGeom>
          </p:spPr>
        </p:pic>
        <p:pic>
          <p:nvPicPr>
            <p:cNvPr id="21" name="Graphic 20" descr="Marker with solid fill">
              <a:extLst>
                <a:ext uri="{FF2B5EF4-FFF2-40B4-BE49-F238E27FC236}">
                  <a16:creationId xmlns:a16="http://schemas.microsoft.com/office/drawing/2014/main" id="{86B92647-56B7-6252-9F8D-ACC9ABC0F3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54281" y="3677985"/>
              <a:ext cx="329411" cy="329411"/>
            </a:xfrm>
            <a:prstGeom prst="rect">
              <a:avLst/>
            </a:prstGeom>
          </p:spPr>
        </p:pic>
        <p:pic>
          <p:nvPicPr>
            <p:cNvPr id="22" name="Graphic 21" descr="Marker with solid fill">
              <a:extLst>
                <a:ext uri="{FF2B5EF4-FFF2-40B4-BE49-F238E27FC236}">
                  <a16:creationId xmlns:a16="http://schemas.microsoft.com/office/drawing/2014/main" id="{3F29DA51-85E6-30F4-399C-847BE2E33A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41166" y="3791576"/>
              <a:ext cx="329411" cy="329411"/>
            </a:xfrm>
            <a:prstGeom prst="rect">
              <a:avLst/>
            </a:prstGeom>
          </p:spPr>
        </p:pic>
        <p:pic>
          <p:nvPicPr>
            <p:cNvPr id="23" name="Graphic 22" descr="Marker with solid fill">
              <a:extLst>
                <a:ext uri="{FF2B5EF4-FFF2-40B4-BE49-F238E27FC236}">
                  <a16:creationId xmlns:a16="http://schemas.microsoft.com/office/drawing/2014/main" id="{8A708CD9-2FE7-ED64-4402-9124E6A59E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90850" y="3611726"/>
              <a:ext cx="329411" cy="329411"/>
            </a:xfrm>
            <a:prstGeom prst="rect">
              <a:avLst/>
            </a:prstGeom>
          </p:spPr>
        </p:pic>
        <p:pic>
          <p:nvPicPr>
            <p:cNvPr id="24" name="Graphic 23" descr="Marker with solid fill">
              <a:extLst>
                <a:ext uri="{FF2B5EF4-FFF2-40B4-BE49-F238E27FC236}">
                  <a16:creationId xmlns:a16="http://schemas.microsoft.com/office/drawing/2014/main" id="{1D9EFEF8-F536-04DB-259D-4016A64D23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77626" y="3804276"/>
              <a:ext cx="329411" cy="329411"/>
            </a:xfrm>
            <a:prstGeom prst="rect">
              <a:avLst/>
            </a:prstGeom>
          </p:spPr>
        </p:pic>
        <p:sp>
          <p:nvSpPr>
            <p:cNvPr id="25" name="Title 1">
              <a:extLst>
                <a:ext uri="{FF2B5EF4-FFF2-40B4-BE49-F238E27FC236}">
                  <a16:creationId xmlns:a16="http://schemas.microsoft.com/office/drawing/2014/main" id="{21705303-ED8F-BE97-9BA6-2B30479C219D}"/>
                </a:ext>
              </a:extLst>
            </p:cNvPr>
            <p:cNvSpPr txBox="1">
              <a:spLocks/>
            </p:cNvSpPr>
            <p:nvPr/>
          </p:nvSpPr>
          <p:spPr>
            <a:xfrm>
              <a:off x="9864829" y="3559892"/>
              <a:ext cx="234289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Fira Sans Extra Condensed SemiBold"/>
                <a:buNone/>
                <a:defRPr sz="2400" b="1"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i="1" dirty="0">
                  <a:latin typeface="+mn-lt"/>
                </a:rPr>
                <a:t>Indian Ocean</a:t>
              </a:r>
              <a:endParaRPr lang="en-ID" i="1" dirty="0">
                <a:latin typeface="+mn-lt"/>
              </a:endParaRPr>
            </a:p>
          </p:txBody>
        </p:sp>
        <p:sp>
          <p:nvSpPr>
            <p:cNvPr id="26" name="TextBox 25">
              <a:extLst>
                <a:ext uri="{FF2B5EF4-FFF2-40B4-BE49-F238E27FC236}">
                  <a16:creationId xmlns:a16="http://schemas.microsoft.com/office/drawing/2014/main" id="{AC13119D-61B7-CD91-7F78-EA688E84C9DD}"/>
                </a:ext>
              </a:extLst>
            </p:cNvPr>
            <p:cNvSpPr txBox="1"/>
            <p:nvPr/>
          </p:nvSpPr>
          <p:spPr>
            <a:xfrm>
              <a:off x="9541166" y="3410330"/>
              <a:ext cx="993942" cy="545423"/>
            </a:xfrm>
            <a:prstGeom prst="rect">
              <a:avLst/>
            </a:prstGeom>
            <a:noFill/>
          </p:spPr>
          <p:txBody>
            <a:bodyPr wrap="square">
              <a:spAutoFit/>
            </a:bodyPr>
            <a:lstStyle/>
            <a:p>
              <a:pPr algn="ctr" fontAlgn="base">
                <a:buNone/>
              </a:pPr>
              <a:r>
                <a:rPr lang="en-ID" sz="700" b="0" i="0" dirty="0">
                  <a:solidFill>
                    <a:srgbClr val="1F1F1F"/>
                  </a:solidFill>
                  <a:effectLst/>
                </a:rPr>
                <a:t>Seychelles </a:t>
              </a:r>
            </a:p>
            <a:p>
              <a:pPr algn="ctr" fontAlgn="base">
                <a:buNone/>
              </a:pPr>
              <a:r>
                <a:rPr lang="en-ID" sz="700" b="0" i="0" dirty="0">
                  <a:solidFill>
                    <a:srgbClr val="1F1F1F"/>
                  </a:solidFill>
                  <a:effectLst/>
                </a:rPr>
                <a:t>International Airport</a:t>
              </a:r>
            </a:p>
          </p:txBody>
        </p:sp>
        <p:sp>
          <p:nvSpPr>
            <p:cNvPr id="27" name="TextBox 26">
              <a:extLst>
                <a:ext uri="{FF2B5EF4-FFF2-40B4-BE49-F238E27FC236}">
                  <a16:creationId xmlns:a16="http://schemas.microsoft.com/office/drawing/2014/main" id="{C711560E-345A-BE24-2B73-A4C3FB32F9E9}"/>
                </a:ext>
              </a:extLst>
            </p:cNvPr>
            <p:cNvSpPr txBox="1"/>
            <p:nvPr/>
          </p:nvSpPr>
          <p:spPr>
            <a:xfrm>
              <a:off x="11645213" y="3524460"/>
              <a:ext cx="936201" cy="828235"/>
            </a:xfrm>
            <a:prstGeom prst="rect">
              <a:avLst/>
            </a:prstGeom>
            <a:noFill/>
          </p:spPr>
          <p:txBody>
            <a:bodyPr wrap="square">
              <a:spAutoFit/>
            </a:bodyPr>
            <a:lstStyle/>
            <a:p>
              <a:pPr algn="ctr" fontAlgn="base">
                <a:buNone/>
              </a:pPr>
              <a:r>
                <a:rPr lang="en-ID" sz="700" dirty="0">
                  <a:solidFill>
                    <a:srgbClr val="1F1F1F"/>
                  </a:solidFill>
                </a:rPr>
                <a:t>Yogyakarta</a:t>
              </a:r>
              <a:r>
                <a:rPr lang="en-ID" sz="700" b="0" i="0" dirty="0">
                  <a:solidFill>
                    <a:srgbClr val="1F1F1F"/>
                  </a:solidFill>
                  <a:effectLst/>
                </a:rPr>
                <a:t> </a:t>
              </a:r>
            </a:p>
            <a:p>
              <a:pPr algn="ctr" fontAlgn="base">
                <a:buNone/>
              </a:pPr>
              <a:r>
                <a:rPr lang="en-ID" sz="700" b="0" i="0" dirty="0">
                  <a:solidFill>
                    <a:srgbClr val="1F1F1F"/>
                  </a:solidFill>
                  <a:effectLst/>
                </a:rPr>
                <a:t>International Airport</a:t>
              </a:r>
            </a:p>
          </p:txBody>
        </p:sp>
        <p:sp>
          <p:nvSpPr>
            <p:cNvPr id="28" name="TextBox 27">
              <a:extLst>
                <a:ext uri="{FF2B5EF4-FFF2-40B4-BE49-F238E27FC236}">
                  <a16:creationId xmlns:a16="http://schemas.microsoft.com/office/drawing/2014/main" id="{D9A050F8-1084-6813-7934-9D1D60F8C8C7}"/>
                </a:ext>
              </a:extLst>
            </p:cNvPr>
            <p:cNvSpPr txBox="1"/>
            <p:nvPr/>
          </p:nvSpPr>
          <p:spPr>
            <a:xfrm>
              <a:off x="12655477" y="3381626"/>
              <a:ext cx="936201" cy="969641"/>
            </a:xfrm>
            <a:prstGeom prst="rect">
              <a:avLst/>
            </a:prstGeom>
            <a:noFill/>
          </p:spPr>
          <p:txBody>
            <a:bodyPr wrap="square">
              <a:spAutoFit/>
            </a:bodyPr>
            <a:lstStyle/>
            <a:p>
              <a:pPr algn="ctr" fontAlgn="base">
                <a:buNone/>
              </a:pPr>
              <a:r>
                <a:rPr lang="en-ID" sz="700" b="0" i="0" dirty="0">
                  <a:solidFill>
                    <a:srgbClr val="1F1F1F"/>
                  </a:solidFill>
                  <a:effectLst/>
                </a:rPr>
                <a:t>I Gusti Ngurah Rai</a:t>
              </a:r>
            </a:p>
            <a:p>
              <a:pPr algn="ctr" fontAlgn="base">
                <a:buNone/>
              </a:pPr>
              <a:r>
                <a:rPr lang="en-ID" sz="700" b="0" i="0" dirty="0">
                  <a:solidFill>
                    <a:srgbClr val="1F1F1F"/>
                  </a:solidFill>
                  <a:effectLst/>
                </a:rPr>
                <a:t>International Airport</a:t>
              </a:r>
            </a:p>
          </p:txBody>
        </p:sp>
        <p:sp>
          <p:nvSpPr>
            <p:cNvPr id="29" name="TextBox 28">
              <a:extLst>
                <a:ext uri="{FF2B5EF4-FFF2-40B4-BE49-F238E27FC236}">
                  <a16:creationId xmlns:a16="http://schemas.microsoft.com/office/drawing/2014/main" id="{E29B241E-7522-D9C8-0583-A3CC0AEF9F3C}"/>
                </a:ext>
              </a:extLst>
            </p:cNvPr>
            <p:cNvSpPr txBox="1"/>
            <p:nvPr/>
          </p:nvSpPr>
          <p:spPr>
            <a:xfrm>
              <a:off x="10689077" y="2973296"/>
              <a:ext cx="974626" cy="545423"/>
            </a:xfrm>
            <a:prstGeom prst="rect">
              <a:avLst/>
            </a:prstGeom>
            <a:noFill/>
          </p:spPr>
          <p:txBody>
            <a:bodyPr wrap="square">
              <a:spAutoFit/>
            </a:bodyPr>
            <a:lstStyle/>
            <a:p>
              <a:pPr algn="ctr" fontAlgn="base">
                <a:buNone/>
              </a:pPr>
              <a:r>
                <a:rPr lang="en-ID" sz="700" b="0" i="0" dirty="0">
                  <a:solidFill>
                    <a:srgbClr val="1F1F1F"/>
                  </a:solidFill>
                  <a:effectLst/>
                </a:rPr>
                <a:t>Colombo </a:t>
              </a:r>
            </a:p>
            <a:p>
              <a:pPr algn="ctr" fontAlgn="base">
                <a:buNone/>
              </a:pPr>
              <a:r>
                <a:rPr lang="en-ID" sz="700" b="0" i="0" dirty="0">
                  <a:solidFill>
                    <a:srgbClr val="1F1F1F"/>
                  </a:solidFill>
                  <a:effectLst/>
                </a:rPr>
                <a:t>International Airport</a:t>
              </a:r>
            </a:p>
          </p:txBody>
        </p:sp>
        <p:sp>
          <p:nvSpPr>
            <p:cNvPr id="30" name="TextBox 29">
              <a:extLst>
                <a:ext uri="{FF2B5EF4-FFF2-40B4-BE49-F238E27FC236}">
                  <a16:creationId xmlns:a16="http://schemas.microsoft.com/office/drawing/2014/main" id="{0494C309-BDA4-8845-5E09-966174A58CF8}"/>
                </a:ext>
              </a:extLst>
            </p:cNvPr>
            <p:cNvSpPr txBox="1"/>
            <p:nvPr/>
          </p:nvSpPr>
          <p:spPr>
            <a:xfrm>
              <a:off x="9740866" y="2480016"/>
              <a:ext cx="993942" cy="545423"/>
            </a:xfrm>
            <a:prstGeom prst="rect">
              <a:avLst/>
            </a:prstGeom>
            <a:noFill/>
          </p:spPr>
          <p:txBody>
            <a:bodyPr wrap="square">
              <a:spAutoFit/>
            </a:bodyPr>
            <a:lstStyle/>
            <a:p>
              <a:pPr algn="ctr" fontAlgn="base">
                <a:buNone/>
              </a:pPr>
              <a:r>
                <a:rPr lang="en-ID" sz="700" b="0" i="0" dirty="0">
                  <a:solidFill>
                    <a:srgbClr val="1F1F1F"/>
                  </a:solidFill>
                  <a:effectLst/>
                </a:rPr>
                <a:t>Al Rayyan </a:t>
              </a:r>
            </a:p>
            <a:p>
              <a:pPr algn="ctr" fontAlgn="base">
                <a:buNone/>
              </a:pPr>
              <a:r>
                <a:rPr lang="en-ID" sz="700" b="0" i="0" dirty="0">
                  <a:solidFill>
                    <a:srgbClr val="1F1F1F"/>
                  </a:solidFill>
                  <a:effectLst/>
                </a:rPr>
                <a:t>International Airport</a:t>
              </a:r>
            </a:p>
          </p:txBody>
        </p:sp>
        <p:sp>
          <p:nvSpPr>
            <p:cNvPr id="31" name="TextBox 30">
              <a:extLst>
                <a:ext uri="{FF2B5EF4-FFF2-40B4-BE49-F238E27FC236}">
                  <a16:creationId xmlns:a16="http://schemas.microsoft.com/office/drawing/2014/main" id="{9C7BF6F8-D0F7-4CC8-9F3C-8220F810AC44}"/>
                </a:ext>
              </a:extLst>
            </p:cNvPr>
            <p:cNvSpPr txBox="1"/>
            <p:nvPr/>
          </p:nvSpPr>
          <p:spPr>
            <a:xfrm>
              <a:off x="9588832" y="3956281"/>
              <a:ext cx="949694" cy="545423"/>
            </a:xfrm>
            <a:prstGeom prst="rect">
              <a:avLst/>
            </a:prstGeom>
            <a:noFill/>
          </p:spPr>
          <p:txBody>
            <a:bodyPr wrap="square">
              <a:spAutoFit/>
            </a:bodyPr>
            <a:lstStyle/>
            <a:p>
              <a:pPr algn="ctr" fontAlgn="base">
                <a:buNone/>
              </a:pPr>
              <a:r>
                <a:rPr lang="en-ID" sz="700" b="0" i="0" dirty="0">
                  <a:solidFill>
                    <a:srgbClr val="1F1F1F"/>
                  </a:solidFill>
                  <a:effectLst/>
                </a:rPr>
                <a:t>Sainte Marie Airport</a:t>
              </a:r>
            </a:p>
          </p:txBody>
        </p:sp>
        <p:sp>
          <p:nvSpPr>
            <p:cNvPr id="32" name="TextBox 31">
              <a:extLst>
                <a:ext uri="{FF2B5EF4-FFF2-40B4-BE49-F238E27FC236}">
                  <a16:creationId xmlns:a16="http://schemas.microsoft.com/office/drawing/2014/main" id="{289C304D-ACA4-20FB-2885-EF3A79BE954E}"/>
                </a:ext>
              </a:extLst>
            </p:cNvPr>
            <p:cNvSpPr txBox="1"/>
            <p:nvPr/>
          </p:nvSpPr>
          <p:spPr>
            <a:xfrm>
              <a:off x="8904769" y="4231049"/>
              <a:ext cx="974626" cy="545423"/>
            </a:xfrm>
            <a:prstGeom prst="rect">
              <a:avLst/>
            </a:prstGeom>
            <a:noFill/>
          </p:spPr>
          <p:txBody>
            <a:bodyPr wrap="square">
              <a:spAutoFit/>
            </a:bodyPr>
            <a:lstStyle/>
            <a:p>
              <a:pPr algn="ctr" fontAlgn="base">
                <a:buNone/>
              </a:pPr>
              <a:r>
                <a:rPr lang="en-ID" sz="700" b="0" i="0" dirty="0">
                  <a:solidFill>
                    <a:srgbClr val="1F1F1F"/>
                  </a:solidFill>
                  <a:effectLst/>
                </a:rPr>
                <a:t>King Shaka </a:t>
              </a:r>
            </a:p>
            <a:p>
              <a:pPr algn="ctr" fontAlgn="base">
                <a:buNone/>
              </a:pPr>
              <a:r>
                <a:rPr lang="en-ID" sz="700" b="0" i="0" dirty="0">
                  <a:solidFill>
                    <a:srgbClr val="1F1F1F"/>
                  </a:solidFill>
                  <a:effectLst/>
                </a:rPr>
                <a:t>International Airport</a:t>
              </a:r>
            </a:p>
          </p:txBody>
        </p:sp>
        <p:sp>
          <p:nvSpPr>
            <p:cNvPr id="33" name="TextBox 32">
              <a:extLst>
                <a:ext uri="{FF2B5EF4-FFF2-40B4-BE49-F238E27FC236}">
                  <a16:creationId xmlns:a16="http://schemas.microsoft.com/office/drawing/2014/main" id="{7D975D75-7954-92FD-1138-63D03D7826C0}"/>
                </a:ext>
              </a:extLst>
            </p:cNvPr>
            <p:cNvSpPr txBox="1"/>
            <p:nvPr/>
          </p:nvSpPr>
          <p:spPr>
            <a:xfrm>
              <a:off x="11261468" y="2428253"/>
              <a:ext cx="936201" cy="444418"/>
            </a:xfrm>
            <a:prstGeom prst="rect">
              <a:avLst/>
            </a:prstGeom>
            <a:noFill/>
          </p:spPr>
          <p:txBody>
            <a:bodyPr wrap="square">
              <a:spAutoFit/>
            </a:bodyPr>
            <a:lstStyle/>
            <a:p>
              <a:pPr algn="l" fontAlgn="base">
                <a:buNone/>
              </a:pPr>
              <a:r>
                <a:rPr lang="en-ID" sz="800" b="0" i="0" dirty="0" err="1">
                  <a:solidFill>
                    <a:srgbClr val="1F1F1F"/>
                  </a:solidFill>
                  <a:effectLst/>
                </a:rPr>
                <a:t>Thandwe</a:t>
              </a:r>
              <a:r>
                <a:rPr lang="en-ID" sz="800" b="0" i="0" dirty="0">
                  <a:solidFill>
                    <a:srgbClr val="1F1F1F"/>
                  </a:solidFill>
                  <a:effectLst/>
                </a:rPr>
                <a:t> Airport</a:t>
              </a:r>
            </a:p>
          </p:txBody>
        </p:sp>
        <p:sp>
          <p:nvSpPr>
            <p:cNvPr id="34" name="TextBox 33">
              <a:extLst>
                <a:ext uri="{FF2B5EF4-FFF2-40B4-BE49-F238E27FC236}">
                  <a16:creationId xmlns:a16="http://schemas.microsoft.com/office/drawing/2014/main" id="{118EDF8F-A7B3-4275-AE2C-6EA412C23072}"/>
                </a:ext>
              </a:extLst>
            </p:cNvPr>
            <p:cNvSpPr txBox="1"/>
            <p:nvPr/>
          </p:nvSpPr>
          <p:spPr>
            <a:xfrm>
              <a:off x="11663702" y="3983881"/>
              <a:ext cx="995155" cy="545423"/>
            </a:xfrm>
            <a:prstGeom prst="rect">
              <a:avLst/>
            </a:prstGeom>
            <a:noFill/>
          </p:spPr>
          <p:txBody>
            <a:bodyPr wrap="square">
              <a:spAutoFit/>
            </a:bodyPr>
            <a:lstStyle/>
            <a:p>
              <a:r>
                <a:rPr lang="en-ID" sz="700" b="0" i="0" dirty="0">
                  <a:solidFill>
                    <a:srgbClr val="1F1F1F"/>
                  </a:solidFill>
                  <a:effectLst/>
                </a:rPr>
                <a:t>Port Hedland Airport</a:t>
              </a:r>
              <a:endParaRPr lang="en-ID" sz="700" dirty="0"/>
            </a:p>
          </p:txBody>
        </p:sp>
      </p:grpSp>
      <p:pic>
        <p:nvPicPr>
          <p:cNvPr id="35" name="Picture 34">
            <a:extLst>
              <a:ext uri="{FF2B5EF4-FFF2-40B4-BE49-F238E27FC236}">
                <a16:creationId xmlns:a16="http://schemas.microsoft.com/office/drawing/2014/main" id="{E6222EFC-2862-1C9E-72B3-AE25149A2A86}"/>
              </a:ext>
            </a:extLst>
          </p:cNvPr>
          <p:cNvPicPr>
            <a:picLocks noChangeAspect="1"/>
          </p:cNvPicPr>
          <p:nvPr/>
        </p:nvPicPr>
        <p:blipFill>
          <a:blip r:embed="rId6"/>
          <a:stretch>
            <a:fillRect/>
          </a:stretch>
        </p:blipFill>
        <p:spPr>
          <a:xfrm>
            <a:off x="3768656" y="773290"/>
            <a:ext cx="3035870" cy="2855803"/>
          </a:xfrm>
          <a:prstGeom prst="rect">
            <a:avLst/>
          </a:prstGeom>
          <a:ln w="19050">
            <a:solidFill>
              <a:schemeClr val="tx1"/>
            </a:solidFill>
          </a:ln>
        </p:spPr>
      </p:pic>
      <p:sp>
        <p:nvSpPr>
          <p:cNvPr id="37" name="TextBox 36">
            <a:extLst>
              <a:ext uri="{FF2B5EF4-FFF2-40B4-BE49-F238E27FC236}">
                <a16:creationId xmlns:a16="http://schemas.microsoft.com/office/drawing/2014/main" id="{0F840FE8-8AAA-FD97-1E85-E3C71118878C}"/>
              </a:ext>
            </a:extLst>
          </p:cNvPr>
          <p:cNvSpPr txBox="1"/>
          <p:nvPr/>
        </p:nvSpPr>
        <p:spPr>
          <a:xfrm>
            <a:off x="7240422" y="604278"/>
            <a:ext cx="4662441" cy="5678478"/>
          </a:xfrm>
          <a:prstGeom prst="rect">
            <a:avLst/>
          </a:prstGeom>
          <a:noFill/>
        </p:spPr>
        <p:txBody>
          <a:bodyPr wrap="square">
            <a:spAutoFit/>
          </a:bodyPr>
          <a:lstStyle/>
          <a:p>
            <a:pPr marL="171450" marR="0" lvl="0" indent="-171450" rtl="0">
              <a:spcBef>
                <a:spcPts val="0"/>
              </a:spcBef>
              <a:spcAft>
                <a:spcPts val="600"/>
              </a:spcAft>
              <a:buClr>
                <a:srgbClr val="000000"/>
              </a:buClr>
              <a:buSzPct val="100000"/>
              <a:buFont typeface="Arial" panose="020B0604020202020204" pitchFamily="34" charset="0"/>
              <a:buChar char="•"/>
            </a:pPr>
            <a:r>
              <a:rPr lang="en-US" sz="1700" dirty="0">
                <a:sym typeface="Roboto"/>
              </a:rPr>
              <a:t>Critical infrastructure also forms an integral part of coastal communities.</a:t>
            </a:r>
          </a:p>
          <a:p>
            <a:pPr marL="171450" marR="0" lvl="0" indent="-171450" rtl="0">
              <a:spcBef>
                <a:spcPts val="0"/>
              </a:spcBef>
              <a:spcAft>
                <a:spcPts val="600"/>
              </a:spcAft>
              <a:buClr>
                <a:srgbClr val="000000"/>
              </a:buClr>
              <a:buSzPct val="100000"/>
              <a:buFont typeface="Arial" panose="020B0604020202020204" pitchFamily="34" charset="0"/>
              <a:buChar char="•"/>
            </a:pPr>
            <a:r>
              <a:rPr lang="en-US" sz="1700" dirty="0">
                <a:sym typeface="Roboto"/>
              </a:rPr>
              <a:t>With operations running continuously 24 hours a day, seven days a week, these facilities have a distinct advantage in maintaining tsunami preparedness.</a:t>
            </a:r>
          </a:p>
          <a:p>
            <a:pPr marL="171450" indent="-171450">
              <a:spcAft>
                <a:spcPts val="600"/>
              </a:spcAft>
              <a:buClr>
                <a:srgbClr val="000000"/>
              </a:buClr>
              <a:buSzPct val="100000"/>
              <a:buFont typeface="Arial" panose="020B0604020202020204" pitchFamily="34" charset="0"/>
              <a:buChar char="•"/>
            </a:pPr>
            <a:r>
              <a:rPr lang="en-US" sz="1700" dirty="0">
                <a:sym typeface="Roboto"/>
              </a:rPr>
              <a:t>There are currently no standardized guidelines specifically developed for recognizing Tsunami Ready for critical infrastructure community.</a:t>
            </a:r>
          </a:p>
          <a:p>
            <a:pPr marL="171450" indent="-171450">
              <a:spcAft>
                <a:spcPts val="600"/>
              </a:spcAft>
              <a:buClr>
                <a:srgbClr val="000000"/>
              </a:buClr>
              <a:buSzPct val="100000"/>
              <a:buFont typeface="Arial" panose="020B0604020202020204" pitchFamily="34" charset="0"/>
              <a:buChar char="•"/>
            </a:pPr>
            <a:r>
              <a:rPr lang="en-US" sz="1700" dirty="0">
                <a:sym typeface="Roboto"/>
              </a:rPr>
              <a:t>Many of critical infrastructure are constructed along coastal areas directly facing the sea</a:t>
            </a:r>
          </a:p>
          <a:p>
            <a:pPr marL="171450" indent="-171450">
              <a:spcAft>
                <a:spcPts val="600"/>
              </a:spcAft>
              <a:buClr>
                <a:srgbClr val="000000"/>
              </a:buClr>
              <a:buSzPct val="100000"/>
              <a:buFont typeface="Arial" panose="020B0604020202020204" pitchFamily="34" charset="0"/>
              <a:buChar char="•"/>
            </a:pPr>
            <a:r>
              <a:rPr lang="en-US" sz="1700" dirty="0">
                <a:sym typeface="Roboto"/>
              </a:rPr>
              <a:t>TRC aims to:</a:t>
            </a:r>
          </a:p>
          <a:p>
            <a:pPr marL="628650" lvl="1" indent="-171450">
              <a:spcAft>
                <a:spcPts val="600"/>
              </a:spcAft>
              <a:buClr>
                <a:srgbClr val="000000"/>
              </a:buClr>
              <a:buSzPct val="100000"/>
              <a:buFont typeface="Arial" panose="020B0604020202020204" pitchFamily="34" charset="0"/>
              <a:buChar char="•"/>
            </a:pPr>
            <a:r>
              <a:rPr lang="en-ID" sz="1700" dirty="0">
                <a:ea typeface="Fira Sans Extra Condensed Medium"/>
                <a:cs typeface="Fira Sans Extra Condensed Medium"/>
                <a:sym typeface="Fira Sans Extra Condensed Medium"/>
              </a:rPr>
              <a:t>Ensuring Human Safety</a:t>
            </a:r>
          </a:p>
          <a:p>
            <a:pPr marL="628650" lvl="1" indent="-171450">
              <a:spcAft>
                <a:spcPts val="600"/>
              </a:spcAft>
              <a:buClr>
                <a:srgbClr val="000000"/>
              </a:buClr>
              <a:buSzPct val="100000"/>
              <a:buFont typeface="Arial" panose="020B0604020202020204" pitchFamily="34" charset="0"/>
              <a:buChar char="•"/>
            </a:pPr>
            <a:r>
              <a:rPr lang="en-ID" sz="1700" dirty="0">
                <a:ea typeface="Fira Sans Extra Condensed Medium"/>
                <a:cs typeface="Fira Sans Extra Condensed Medium"/>
                <a:sym typeface="Fira Sans Extra Condensed Medium"/>
              </a:rPr>
              <a:t>Anticipating Cascading Hazards</a:t>
            </a:r>
          </a:p>
          <a:p>
            <a:pPr marL="628650" lvl="1" indent="-171450">
              <a:spcAft>
                <a:spcPts val="600"/>
              </a:spcAft>
              <a:buClr>
                <a:srgbClr val="000000"/>
              </a:buClr>
              <a:buSzPct val="100000"/>
              <a:buFont typeface="Arial" panose="020B0604020202020204" pitchFamily="34" charset="0"/>
              <a:buChar char="•"/>
            </a:pPr>
            <a:r>
              <a:rPr lang="en-US" sz="1700" dirty="0">
                <a:ea typeface="Fira Sans Extra Condensed Medium"/>
                <a:cs typeface="Fira Sans Extra Condensed Medium"/>
                <a:sym typeface="Fira Sans Extra Condensed Medium"/>
              </a:rPr>
              <a:t>Accelerating Recovery and Business Continuity</a:t>
            </a:r>
          </a:p>
          <a:p>
            <a:pPr marL="628650" lvl="1" indent="-171450">
              <a:spcAft>
                <a:spcPts val="600"/>
              </a:spcAft>
              <a:buClr>
                <a:srgbClr val="000000"/>
              </a:buClr>
              <a:buSzPct val="100000"/>
              <a:buFont typeface="Arial" panose="020B0604020202020204" pitchFamily="34" charset="0"/>
              <a:buChar char="•"/>
            </a:pPr>
            <a:r>
              <a:rPr lang="en-US" sz="1700" dirty="0">
                <a:ea typeface="Fira Sans Extra Condensed Medium"/>
                <a:cs typeface="Fira Sans Extra Condensed Medium"/>
                <a:sym typeface="Fira Sans Extra Condensed Medium"/>
              </a:rPr>
              <a:t>Maximizing the Role of Critical Infrastructure in Strengthening Community Preparedness</a:t>
            </a:r>
          </a:p>
        </p:txBody>
      </p:sp>
      <p:sp>
        <p:nvSpPr>
          <p:cNvPr id="39" name="TextBox 38">
            <a:extLst>
              <a:ext uri="{FF2B5EF4-FFF2-40B4-BE49-F238E27FC236}">
                <a16:creationId xmlns:a16="http://schemas.microsoft.com/office/drawing/2014/main" id="{97CEDB29-41FA-3B5D-D92D-E3B41D21C011}"/>
              </a:ext>
            </a:extLst>
          </p:cNvPr>
          <p:cNvSpPr txBox="1"/>
          <p:nvPr/>
        </p:nvSpPr>
        <p:spPr>
          <a:xfrm>
            <a:off x="253999" y="3819021"/>
            <a:ext cx="6584232" cy="2800767"/>
          </a:xfrm>
          <a:prstGeom prst="rect">
            <a:avLst/>
          </a:prstGeom>
          <a:solidFill>
            <a:schemeClr val="accent1">
              <a:lumMod val="20000"/>
              <a:lumOff val="80000"/>
            </a:schemeClr>
          </a:solidFill>
        </p:spPr>
        <p:txBody>
          <a:bodyPr wrap="square">
            <a:spAutoFit/>
          </a:bodyPr>
          <a:lstStyle/>
          <a:p>
            <a:r>
              <a:rPr lang="en-US" sz="1600" b="1" dirty="0">
                <a:solidFill>
                  <a:schemeClr val="accent5">
                    <a:lumMod val="75000"/>
                  </a:schemeClr>
                </a:solidFill>
              </a:rPr>
              <a:t>TSUNAMI READY FOR CRITICAL INFRASTRUCTURE GUIDELINE </a:t>
            </a:r>
          </a:p>
          <a:p>
            <a:r>
              <a:rPr lang="en-US" sz="1600" b="1" dirty="0"/>
              <a:t>Same Foundation, </a:t>
            </a:r>
            <a:r>
              <a:rPr lang="en-US" sz="1600" dirty="0"/>
              <a:t>The approach </a:t>
            </a:r>
            <a:r>
              <a:rPr lang="en-US" sz="1600" b="1" dirty="0"/>
              <a:t>adopts the 12 UNESCO-IOC Tsunami Ready indicators, </a:t>
            </a:r>
            <a:r>
              <a:rPr lang="en-US" sz="1600" dirty="0"/>
              <a:t>adjusts them based on </a:t>
            </a:r>
            <a:r>
              <a:rPr lang="en-US" sz="1600" b="1" dirty="0"/>
              <a:t>the type and function of each critical infrastructure</a:t>
            </a:r>
            <a:r>
              <a:rPr lang="en-US" sz="1600" dirty="0"/>
              <a:t> (e.g., airport, port, industrial zone).</a:t>
            </a:r>
          </a:p>
          <a:p>
            <a:pPr marL="285750" indent="-285750">
              <a:buFont typeface="Arial" panose="020B0604020202020204" pitchFamily="34" charset="0"/>
              <a:buChar char="•"/>
            </a:pPr>
            <a:r>
              <a:rPr lang="en-US" sz="1600" dirty="0"/>
              <a:t>There are currently no standardized guidelines specifically developed for recognizing Tsunami Ready for critical infrastructure and private sector community.</a:t>
            </a:r>
          </a:p>
          <a:p>
            <a:pPr marL="285750" indent="-285750">
              <a:buFont typeface="Arial" panose="020B0604020202020204" pitchFamily="34" charset="0"/>
              <a:buChar char="•"/>
            </a:pPr>
            <a:r>
              <a:rPr lang="en-US" sz="1600" dirty="0"/>
              <a:t>The concept of TRRP Implementation for Critical Infrastructure and the Drafted Guidelines has been proposed during the online meeting of WG 3 for the ICG/IOTWMS.</a:t>
            </a:r>
          </a:p>
          <a:p>
            <a:pPr marL="285750" indent="-285750">
              <a:buFont typeface="Arial" panose="020B0604020202020204" pitchFamily="34" charset="0"/>
              <a:buChar char="•"/>
            </a:pPr>
            <a:r>
              <a:rPr lang="en-US" sz="1600" dirty="0"/>
              <a:t>The guidelines is currently under review.</a:t>
            </a:r>
          </a:p>
        </p:txBody>
      </p:sp>
      <p:sp>
        <p:nvSpPr>
          <p:cNvPr id="40" name="Rectangle 39">
            <a:extLst>
              <a:ext uri="{FF2B5EF4-FFF2-40B4-BE49-F238E27FC236}">
                <a16:creationId xmlns:a16="http://schemas.microsoft.com/office/drawing/2014/main" id="{417F51E1-A730-9FD6-2BD5-CAF0BFE87434}"/>
              </a:ext>
            </a:extLst>
          </p:cNvPr>
          <p:cNvSpPr/>
          <p:nvPr/>
        </p:nvSpPr>
        <p:spPr>
          <a:xfrm>
            <a:off x="1" y="6512943"/>
            <a:ext cx="12164402" cy="3281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Bahnschrift" panose="020B0502040204020203" pitchFamily="34" charset="0"/>
              </a:rPr>
              <a:t>TOWS-WG Inter ICG Task Team on Disaster Management and Preparedness (TTDMP</a:t>
            </a:r>
            <a:r>
              <a:rPr lang="en-US" sz="1200" dirty="0">
                <a:latin typeface="Bahnschrift" panose="020B0502040204020203" pitchFamily="34" charset="0"/>
                <a:sym typeface="Arial"/>
              </a:rPr>
              <a:t>2</a:t>
            </a:r>
            <a:r>
              <a:rPr lang="en-US" sz="1200" dirty="0">
                <a:latin typeface="Bahnschrift" panose="020B0502040204020203" pitchFamily="34" charset="0"/>
              </a:rPr>
              <a:t>)</a:t>
            </a:r>
            <a:r>
              <a:rPr lang="en-US" sz="1200" dirty="0">
                <a:latin typeface="Bahnschrift" panose="020B0502040204020203" pitchFamily="34" charset="0"/>
                <a:sym typeface="Arial"/>
              </a:rPr>
              <a:t>, 5-6 March 2026</a:t>
            </a:r>
          </a:p>
        </p:txBody>
      </p:sp>
    </p:spTree>
    <p:extLst>
      <p:ext uri="{BB962C8B-B14F-4D97-AF65-F5344CB8AC3E}">
        <p14:creationId xmlns:p14="http://schemas.microsoft.com/office/powerpoint/2010/main" val="1494752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4B5EA-DE00-C18C-D0A7-371B09DC6142}"/>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D385888-73B2-88D5-64A8-B824BE3C79BF}"/>
              </a:ext>
            </a:extLst>
          </p:cNvPr>
          <p:cNvSpPr/>
          <p:nvPr/>
        </p:nvSpPr>
        <p:spPr>
          <a:xfrm>
            <a:off x="9973292" y="81058"/>
            <a:ext cx="2191110" cy="18029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6EF1F092-FA21-675C-5E06-EE8B51D3BAC1}"/>
              </a:ext>
            </a:extLst>
          </p:cNvPr>
          <p:cNvSpPr txBox="1"/>
          <p:nvPr/>
        </p:nvSpPr>
        <p:spPr>
          <a:xfrm>
            <a:off x="27597" y="73190"/>
            <a:ext cx="12049607" cy="954107"/>
          </a:xfrm>
          <a:prstGeom prst="rect">
            <a:avLst/>
          </a:prstGeom>
          <a:noFill/>
        </p:spPr>
        <p:txBody>
          <a:bodyPr wrap="square" rtlCol="0">
            <a:spAutoFit/>
          </a:bodyPr>
          <a:lstStyle/>
          <a:p>
            <a:pPr>
              <a:lnSpc>
                <a:spcPct val="100000"/>
              </a:lnSpc>
              <a:spcAft>
                <a:spcPts val="400"/>
              </a:spcAft>
            </a:pPr>
            <a:r>
              <a:rPr lang="en-GB" sz="2800" b="1" dirty="0">
                <a:solidFill>
                  <a:schemeClr val="accent5">
                    <a:lumMod val="75000"/>
                  </a:schemeClr>
                </a:solidFill>
              </a:rPr>
              <a:t>PROJECT COLLABORATION ON PEOPLE CENTRE TSUNAMI EARLY WARNING FOR THE INDIAN COASTLINE (PCTWIN</a:t>
            </a:r>
            <a:r>
              <a:rPr lang="en-GB" sz="2800" dirty="0"/>
              <a:t>)</a:t>
            </a:r>
          </a:p>
        </p:txBody>
      </p:sp>
      <p:sp>
        <p:nvSpPr>
          <p:cNvPr id="6" name="Rectangle 5">
            <a:extLst>
              <a:ext uri="{FF2B5EF4-FFF2-40B4-BE49-F238E27FC236}">
                <a16:creationId xmlns:a16="http://schemas.microsoft.com/office/drawing/2014/main" id="{CAB554F4-E757-46DC-18F5-53A8A19DBD8B}"/>
              </a:ext>
            </a:extLst>
          </p:cNvPr>
          <p:cNvSpPr/>
          <p:nvPr/>
        </p:nvSpPr>
        <p:spPr>
          <a:xfrm>
            <a:off x="2380891" y="6512943"/>
            <a:ext cx="7341079" cy="34505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Rectangle 39">
            <a:extLst>
              <a:ext uri="{FF2B5EF4-FFF2-40B4-BE49-F238E27FC236}">
                <a16:creationId xmlns:a16="http://schemas.microsoft.com/office/drawing/2014/main" id="{676483B6-145F-7060-5FD9-18024E78481B}"/>
              </a:ext>
            </a:extLst>
          </p:cNvPr>
          <p:cNvSpPr/>
          <p:nvPr/>
        </p:nvSpPr>
        <p:spPr>
          <a:xfrm>
            <a:off x="1" y="6512943"/>
            <a:ext cx="12164402" cy="3281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Bahnschrift" panose="020B0502040204020203" pitchFamily="34" charset="0"/>
              </a:rPr>
              <a:t>TOWS-WG Inter ICG Task Team on Disaster Management and Preparedness (TTDMP</a:t>
            </a:r>
            <a:r>
              <a:rPr lang="en-US" sz="1200" dirty="0">
                <a:latin typeface="Bahnschrift" panose="020B0502040204020203" pitchFamily="34" charset="0"/>
                <a:sym typeface="Arial"/>
              </a:rPr>
              <a:t>2</a:t>
            </a:r>
            <a:r>
              <a:rPr lang="en-US" sz="1200" dirty="0">
                <a:latin typeface="Bahnschrift" panose="020B0502040204020203" pitchFamily="34" charset="0"/>
              </a:rPr>
              <a:t>)</a:t>
            </a:r>
            <a:r>
              <a:rPr lang="en-US" sz="1200" dirty="0">
                <a:latin typeface="Bahnschrift" panose="020B0502040204020203" pitchFamily="34" charset="0"/>
                <a:sym typeface="Arial"/>
              </a:rPr>
              <a:t>, 5-6 March 2026</a:t>
            </a:r>
          </a:p>
        </p:txBody>
      </p:sp>
      <p:pic>
        <p:nvPicPr>
          <p:cNvPr id="36" name="Picture 35">
            <a:extLst>
              <a:ext uri="{FF2B5EF4-FFF2-40B4-BE49-F238E27FC236}">
                <a16:creationId xmlns:a16="http://schemas.microsoft.com/office/drawing/2014/main" id="{A0FA352D-D8F8-A6B3-4BD0-E7B84E6EE975}"/>
              </a:ext>
            </a:extLst>
          </p:cNvPr>
          <p:cNvPicPr>
            <a:picLocks noChangeAspect="1"/>
          </p:cNvPicPr>
          <p:nvPr/>
        </p:nvPicPr>
        <p:blipFill>
          <a:blip r:embed="rId2"/>
          <a:srcRect l="6749" t="16374" b="11163"/>
          <a:stretch>
            <a:fillRect/>
          </a:stretch>
        </p:blipFill>
        <p:spPr>
          <a:xfrm>
            <a:off x="5706533" y="2006601"/>
            <a:ext cx="6194544" cy="3507475"/>
          </a:xfrm>
          <a:prstGeom prst="rect">
            <a:avLst/>
          </a:prstGeom>
          <a:solidFill>
            <a:schemeClr val="accent6"/>
          </a:solidFill>
          <a:ln>
            <a:solidFill>
              <a:schemeClr val="tx1"/>
            </a:solidFill>
          </a:ln>
        </p:spPr>
      </p:pic>
      <p:sp>
        <p:nvSpPr>
          <p:cNvPr id="41" name="TextBox 40">
            <a:extLst>
              <a:ext uri="{FF2B5EF4-FFF2-40B4-BE49-F238E27FC236}">
                <a16:creationId xmlns:a16="http://schemas.microsoft.com/office/drawing/2014/main" id="{3C969CE3-9DB3-E48F-F8AC-9EFE0ABE1F0A}"/>
              </a:ext>
            </a:extLst>
          </p:cNvPr>
          <p:cNvSpPr txBox="1"/>
          <p:nvPr/>
        </p:nvSpPr>
        <p:spPr>
          <a:xfrm>
            <a:off x="166328" y="1169920"/>
            <a:ext cx="5104989" cy="5093702"/>
          </a:xfrm>
          <a:prstGeom prst="rect">
            <a:avLst/>
          </a:prstGeom>
          <a:solidFill>
            <a:schemeClr val="accent6"/>
          </a:solidFill>
        </p:spPr>
        <p:txBody>
          <a:bodyPr wrap="square" rtlCol="0">
            <a:spAutoFit/>
          </a:bodyPr>
          <a:lstStyle/>
          <a:p>
            <a:r>
              <a:rPr lang="en-US" sz="2000" dirty="0">
                <a:solidFill>
                  <a:schemeClr val="bg1"/>
                </a:solidFill>
              </a:rPr>
              <a:t>The WG 3 is involved to the PCTWIN (initiated by </a:t>
            </a:r>
            <a:r>
              <a:rPr lang="en-AU" sz="2000" dirty="0">
                <a:solidFill>
                  <a:schemeClr val="bg1"/>
                </a:solidFill>
              </a:rPr>
              <a:t>UK Natural Environment Research Council (NERC) and the Indian Ministry of Earth Sciences (</a:t>
            </a:r>
            <a:r>
              <a:rPr lang="en-AU" sz="2000" dirty="0" err="1">
                <a:solidFill>
                  <a:schemeClr val="bg1"/>
                </a:solidFill>
              </a:rPr>
              <a:t>MoES</a:t>
            </a:r>
            <a:r>
              <a:rPr lang="en-AU" sz="2000" dirty="0">
                <a:solidFill>
                  <a:schemeClr val="bg1"/>
                </a:solidFill>
              </a:rPr>
              <a:t>)</a:t>
            </a:r>
            <a:r>
              <a:rPr lang="en-US" sz="2000" dirty="0">
                <a:solidFill>
                  <a:schemeClr val="bg1"/>
                </a:solidFill>
              </a:rPr>
              <a:t> for the WP3 Resilience Hub, focus on:</a:t>
            </a:r>
          </a:p>
          <a:p>
            <a:pPr marL="285764" indent="-285764">
              <a:buFont typeface="Arial" panose="020B0604020202020204" pitchFamily="34" charset="0"/>
              <a:buChar char="•"/>
            </a:pPr>
            <a:r>
              <a:rPr lang="en-US" sz="2000" dirty="0">
                <a:solidFill>
                  <a:schemeClr val="bg1"/>
                </a:solidFill>
              </a:rPr>
              <a:t>Increase public awareness of tsunami</a:t>
            </a:r>
          </a:p>
          <a:p>
            <a:pPr marL="285764" indent="-285764">
              <a:spcAft>
                <a:spcPts val="600"/>
              </a:spcAft>
              <a:buFont typeface="Arial" panose="020B0604020202020204" pitchFamily="34" charset="0"/>
              <a:buChar char="•"/>
            </a:pPr>
            <a:r>
              <a:rPr lang="en-US" sz="2000" dirty="0">
                <a:solidFill>
                  <a:schemeClr val="bg1"/>
                </a:solidFill>
              </a:rPr>
              <a:t>Improve community preparedness and response</a:t>
            </a:r>
          </a:p>
          <a:p>
            <a:r>
              <a:rPr lang="en-US" sz="2000" dirty="0">
                <a:solidFill>
                  <a:schemeClr val="bg1"/>
                </a:solidFill>
              </a:rPr>
              <a:t>Work in Synergy with WG3 by</a:t>
            </a:r>
          </a:p>
          <a:p>
            <a:pPr marL="285764" indent="-285764">
              <a:buFont typeface="Arial" panose="020B0604020202020204" pitchFamily="34" charset="0"/>
              <a:buChar char="•"/>
            </a:pPr>
            <a:r>
              <a:rPr lang="en-US" sz="2000" dirty="0">
                <a:solidFill>
                  <a:schemeClr val="bg1"/>
                </a:solidFill>
              </a:rPr>
              <a:t>Enhancing inclusivity of Vulnerable Groups</a:t>
            </a:r>
          </a:p>
          <a:p>
            <a:pPr marL="285764" indent="-285764">
              <a:buFont typeface="Arial" panose="020B0604020202020204" pitchFamily="34" charset="0"/>
              <a:buChar char="•"/>
            </a:pPr>
            <a:r>
              <a:rPr lang="en-US" sz="2000" dirty="0">
                <a:solidFill>
                  <a:schemeClr val="bg1"/>
                </a:solidFill>
              </a:rPr>
              <a:t>Engaging the Private Sectors</a:t>
            </a:r>
          </a:p>
          <a:p>
            <a:pPr marL="285764" indent="-285764">
              <a:buFont typeface="Arial" panose="020B0604020202020204" pitchFamily="34" charset="0"/>
              <a:buChar char="•"/>
            </a:pPr>
            <a:r>
              <a:rPr lang="en-US" sz="2000" dirty="0">
                <a:solidFill>
                  <a:schemeClr val="bg1"/>
                </a:solidFill>
              </a:rPr>
              <a:t>Providing ready-made tools and Information: Develop a clear and practical guideline based on the exercise to effectively measure inclusivity and engagement within Tsunami Ready </a:t>
            </a:r>
            <a:endParaRPr lang="en-ID" sz="2000" dirty="0">
              <a:solidFill>
                <a:schemeClr val="bg1"/>
              </a:solidFill>
            </a:endParaRPr>
          </a:p>
        </p:txBody>
      </p:sp>
    </p:spTree>
    <p:extLst>
      <p:ext uri="{BB962C8B-B14F-4D97-AF65-F5344CB8AC3E}">
        <p14:creationId xmlns:p14="http://schemas.microsoft.com/office/powerpoint/2010/main" val="84422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B146A-34CA-F849-3C6E-74A79A11636A}"/>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6716DA4C-C195-C74C-0322-250A0393D085}"/>
              </a:ext>
            </a:extLst>
          </p:cNvPr>
          <p:cNvSpPr/>
          <p:nvPr/>
        </p:nvSpPr>
        <p:spPr>
          <a:xfrm>
            <a:off x="9973292" y="81058"/>
            <a:ext cx="2191110" cy="18029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1C14C631-9EF8-BDFD-5093-83937EFEBCE2}"/>
              </a:ext>
            </a:extLst>
          </p:cNvPr>
          <p:cNvSpPr txBox="1"/>
          <p:nvPr/>
        </p:nvSpPr>
        <p:spPr>
          <a:xfrm>
            <a:off x="27598" y="73190"/>
            <a:ext cx="11282086" cy="523220"/>
          </a:xfrm>
          <a:prstGeom prst="rect">
            <a:avLst/>
          </a:prstGeom>
          <a:noFill/>
        </p:spPr>
        <p:txBody>
          <a:bodyPr wrap="square" rtlCol="0">
            <a:spAutoFit/>
          </a:bodyPr>
          <a:lstStyle/>
          <a:p>
            <a:r>
              <a:rPr lang="en-GB" sz="2800" b="1" dirty="0">
                <a:solidFill>
                  <a:schemeClr val="accent5">
                    <a:lumMod val="75000"/>
                  </a:schemeClr>
                </a:solidFill>
              </a:rPr>
              <a:t>PROJECT COLLABORATION ON </a:t>
            </a:r>
            <a:r>
              <a:rPr lang="en-AU" sz="2800" b="1" dirty="0">
                <a:solidFill>
                  <a:schemeClr val="accent5">
                    <a:lumMod val="75000"/>
                  </a:schemeClr>
                </a:solidFill>
              </a:rPr>
              <a:t>UNESCAP &amp; FUST</a:t>
            </a:r>
            <a:endParaRPr lang="en-ID" sz="2800" b="1" dirty="0">
              <a:solidFill>
                <a:schemeClr val="accent5">
                  <a:lumMod val="75000"/>
                </a:schemeClr>
              </a:solidFill>
            </a:endParaRPr>
          </a:p>
        </p:txBody>
      </p:sp>
      <p:sp>
        <p:nvSpPr>
          <p:cNvPr id="6" name="Rectangle 5">
            <a:extLst>
              <a:ext uri="{FF2B5EF4-FFF2-40B4-BE49-F238E27FC236}">
                <a16:creationId xmlns:a16="http://schemas.microsoft.com/office/drawing/2014/main" id="{01A72730-3191-D74A-EC7D-76EC572CBF97}"/>
              </a:ext>
            </a:extLst>
          </p:cNvPr>
          <p:cNvSpPr/>
          <p:nvPr/>
        </p:nvSpPr>
        <p:spPr>
          <a:xfrm>
            <a:off x="2380891" y="6512943"/>
            <a:ext cx="7341079" cy="34505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Rectangle 39">
            <a:extLst>
              <a:ext uri="{FF2B5EF4-FFF2-40B4-BE49-F238E27FC236}">
                <a16:creationId xmlns:a16="http://schemas.microsoft.com/office/drawing/2014/main" id="{6F5B9F18-A55D-FB4E-35BF-04CEF96B9392}"/>
              </a:ext>
            </a:extLst>
          </p:cNvPr>
          <p:cNvSpPr/>
          <p:nvPr/>
        </p:nvSpPr>
        <p:spPr>
          <a:xfrm>
            <a:off x="1" y="6512943"/>
            <a:ext cx="12164402" cy="3281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Bahnschrift" panose="020B0502040204020203" pitchFamily="34" charset="0"/>
              </a:rPr>
              <a:t>TOWS-WG Inter ICG Task Team on Disaster Management and Preparedness (TTDMP</a:t>
            </a:r>
            <a:r>
              <a:rPr lang="en-US" sz="1200" dirty="0">
                <a:latin typeface="Bahnschrift" panose="020B0502040204020203" pitchFamily="34" charset="0"/>
                <a:sym typeface="Arial"/>
              </a:rPr>
              <a:t>2</a:t>
            </a:r>
            <a:r>
              <a:rPr lang="en-US" sz="1200" dirty="0">
                <a:latin typeface="Bahnschrift" panose="020B0502040204020203" pitchFamily="34" charset="0"/>
              </a:rPr>
              <a:t>)</a:t>
            </a:r>
            <a:r>
              <a:rPr lang="en-US" sz="1200" dirty="0">
                <a:latin typeface="Bahnschrift" panose="020B0502040204020203" pitchFamily="34" charset="0"/>
                <a:sym typeface="Arial"/>
              </a:rPr>
              <a:t>, 5-6 March 2026</a:t>
            </a:r>
          </a:p>
        </p:txBody>
      </p:sp>
      <p:sp>
        <p:nvSpPr>
          <p:cNvPr id="45" name="TextBox 44">
            <a:extLst>
              <a:ext uri="{FF2B5EF4-FFF2-40B4-BE49-F238E27FC236}">
                <a16:creationId xmlns:a16="http://schemas.microsoft.com/office/drawing/2014/main" id="{4DF9CECC-DFC5-57EE-03E2-E8AC8239EF0E}"/>
              </a:ext>
            </a:extLst>
          </p:cNvPr>
          <p:cNvSpPr txBox="1"/>
          <p:nvPr/>
        </p:nvSpPr>
        <p:spPr>
          <a:xfrm>
            <a:off x="215637" y="694173"/>
            <a:ext cx="6426727" cy="5062924"/>
          </a:xfrm>
          <a:prstGeom prst="rect">
            <a:avLst/>
          </a:prstGeom>
          <a:noFill/>
        </p:spPr>
        <p:txBody>
          <a:bodyPr wrap="square" rtlCol="0">
            <a:spAutoFit/>
          </a:bodyPr>
          <a:lstStyle/>
          <a:p>
            <a:r>
              <a:rPr lang="en-US" sz="1900" dirty="0"/>
              <a:t>UNESCAP: </a:t>
            </a:r>
          </a:p>
          <a:p>
            <a:pPr marL="228611" indent="-228611">
              <a:buFont typeface="Arial" panose="020B0604020202020204" pitchFamily="34" charset="0"/>
              <a:buChar char="•"/>
            </a:pPr>
            <a:r>
              <a:rPr lang="en-US" sz="1900" dirty="0"/>
              <a:t>In Strengthening tsunami warning in the North-West Indian Ocean through regional cooperation: Independent Evaluation Assessment</a:t>
            </a:r>
          </a:p>
          <a:p>
            <a:pPr marL="228611" indent="-228611">
              <a:buFont typeface="Arial" panose="020B0604020202020204" pitchFamily="34" charset="0"/>
              <a:buChar char="•"/>
            </a:pPr>
            <a:r>
              <a:rPr lang="en-US" sz="1900" dirty="0"/>
              <a:t>Phase 3: Tsunami Ready Implementation in Pilot Site: Improved community capacities for tsunami preparedness and response that are in line with the set of indicators of the UNESCO Tsunami Ready Recognition </a:t>
            </a:r>
            <a:r>
              <a:rPr lang="en-US" sz="1900" dirty="0" err="1"/>
              <a:t>Programme</a:t>
            </a:r>
            <a:r>
              <a:rPr lang="en-US" sz="1900" dirty="0"/>
              <a:t> (TRRP) in the 5 participating countries</a:t>
            </a:r>
          </a:p>
          <a:p>
            <a:pPr marL="228611" indent="-228611">
              <a:buFont typeface="Arial" panose="020B0604020202020204" pitchFamily="34" charset="0"/>
              <a:buChar char="•"/>
            </a:pPr>
            <a:r>
              <a:rPr lang="en-US" sz="1900" b="1" dirty="0"/>
              <a:t>Target on Tsunami Ready: 10 TRCs from 5 countries</a:t>
            </a:r>
          </a:p>
          <a:p>
            <a:endParaRPr lang="en-US" sz="1900" dirty="0"/>
          </a:p>
          <a:p>
            <a:r>
              <a:rPr lang="en-US" sz="1900" dirty="0"/>
              <a:t>FUST Tsunami Ready in Indian Ocean SIDs and Africa: </a:t>
            </a:r>
          </a:p>
          <a:p>
            <a:r>
              <a:rPr lang="en-US" sz="1900" dirty="0"/>
              <a:t>Objective: To implement the UNESCO-IOC Tsunami Ready Recognition </a:t>
            </a:r>
            <a:r>
              <a:rPr lang="en-US" sz="1900" dirty="0" err="1"/>
              <a:t>Programme</a:t>
            </a:r>
            <a:r>
              <a:rPr lang="en-US" sz="1900" dirty="0"/>
              <a:t> in selected pilot communities within Madagascar and Seychelles </a:t>
            </a:r>
          </a:p>
          <a:p>
            <a:r>
              <a:rPr lang="en-US" sz="1900" b="1" dirty="0"/>
              <a:t>Target on Tsunami Ready: 2-4 TRCs from 2 countries</a:t>
            </a:r>
          </a:p>
          <a:p>
            <a:endParaRPr lang="en-ID" sz="1900" dirty="0"/>
          </a:p>
        </p:txBody>
      </p:sp>
      <p:pic>
        <p:nvPicPr>
          <p:cNvPr id="46" name="Picture 45">
            <a:extLst>
              <a:ext uri="{FF2B5EF4-FFF2-40B4-BE49-F238E27FC236}">
                <a16:creationId xmlns:a16="http://schemas.microsoft.com/office/drawing/2014/main" id="{95DA6AD3-62F2-8C4F-6B2B-28A53FF3590E}"/>
              </a:ext>
            </a:extLst>
          </p:cNvPr>
          <p:cNvPicPr>
            <a:picLocks noChangeAspect="1"/>
          </p:cNvPicPr>
          <p:nvPr/>
        </p:nvPicPr>
        <p:blipFill>
          <a:blip r:embed="rId2"/>
          <a:stretch>
            <a:fillRect/>
          </a:stretch>
        </p:blipFill>
        <p:spPr>
          <a:xfrm>
            <a:off x="7029274" y="913445"/>
            <a:ext cx="4790830" cy="2531065"/>
          </a:xfrm>
          <a:prstGeom prst="rect">
            <a:avLst/>
          </a:prstGeom>
        </p:spPr>
      </p:pic>
      <p:pic>
        <p:nvPicPr>
          <p:cNvPr id="47" name="Picture 46">
            <a:extLst>
              <a:ext uri="{FF2B5EF4-FFF2-40B4-BE49-F238E27FC236}">
                <a16:creationId xmlns:a16="http://schemas.microsoft.com/office/drawing/2014/main" id="{AEA41402-4890-CC19-D4E5-A6271632E13D}"/>
              </a:ext>
            </a:extLst>
          </p:cNvPr>
          <p:cNvPicPr>
            <a:picLocks noChangeAspect="1"/>
          </p:cNvPicPr>
          <p:nvPr/>
        </p:nvPicPr>
        <p:blipFill>
          <a:blip r:embed="rId3"/>
          <a:stretch>
            <a:fillRect/>
          </a:stretch>
        </p:blipFill>
        <p:spPr>
          <a:xfrm>
            <a:off x="7143008" y="3761545"/>
            <a:ext cx="3778777" cy="2546705"/>
          </a:xfrm>
          <a:prstGeom prst="rect">
            <a:avLst/>
          </a:prstGeom>
        </p:spPr>
      </p:pic>
    </p:spTree>
    <p:extLst>
      <p:ext uri="{BB962C8B-B14F-4D97-AF65-F5344CB8AC3E}">
        <p14:creationId xmlns:p14="http://schemas.microsoft.com/office/powerpoint/2010/main" val="376611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AF1A7B-F9DD-8A09-4B47-64F198A92044}"/>
              </a:ext>
            </a:extLst>
          </p:cNvPr>
          <p:cNvSpPr txBox="1"/>
          <p:nvPr/>
        </p:nvSpPr>
        <p:spPr>
          <a:xfrm>
            <a:off x="-3777075" y="257821"/>
            <a:ext cx="12026600" cy="830997"/>
          </a:xfrm>
          <a:prstGeom prst="rect">
            <a:avLst/>
          </a:prstGeom>
          <a:noFill/>
        </p:spPr>
        <p:txBody>
          <a:bodyPr wrap="square" rtlCol="0">
            <a:spAutoFit/>
          </a:bodyPr>
          <a:lstStyle/>
          <a:p>
            <a:pPr algn="ctr"/>
            <a:r>
              <a:rPr lang="en-US" sz="4800" b="1" dirty="0">
                <a:solidFill>
                  <a:schemeClr val="accent5">
                    <a:lumMod val="75000"/>
                  </a:schemeClr>
                </a:solidFill>
              </a:rPr>
              <a:t>CHALLENGES</a:t>
            </a:r>
          </a:p>
        </p:txBody>
      </p:sp>
      <p:sp>
        <p:nvSpPr>
          <p:cNvPr id="3" name="Content Placeholder 2">
            <a:extLst>
              <a:ext uri="{FF2B5EF4-FFF2-40B4-BE49-F238E27FC236}">
                <a16:creationId xmlns:a16="http://schemas.microsoft.com/office/drawing/2014/main" id="{C43A2393-76F5-C3DB-F85C-75A1EAA92E6F}"/>
              </a:ext>
            </a:extLst>
          </p:cNvPr>
          <p:cNvSpPr txBox="1">
            <a:spLocks/>
          </p:cNvSpPr>
          <p:nvPr/>
        </p:nvSpPr>
        <p:spPr>
          <a:xfrm>
            <a:off x="504478" y="1267374"/>
            <a:ext cx="10349569" cy="7865954"/>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spcBef>
                <a:spcPts val="900"/>
              </a:spcBef>
              <a:buFont typeface="+mj-lt"/>
              <a:buAutoNum type="alphaLcParenR"/>
            </a:pPr>
            <a:r>
              <a:rPr lang="en-US" sz="2000" kern="0" dirty="0">
                <a:latin typeface="Arial" panose="020B0604020202020204" pitchFamily="34" charset="0"/>
                <a:cs typeface="Arial" panose="020B0604020202020204" pitchFamily="34" charset="0"/>
              </a:rPr>
              <a:t>Less participation on the Implementation of Tsunami Ready:</a:t>
            </a:r>
          </a:p>
          <a:p>
            <a:pPr marL="450850">
              <a:spcBef>
                <a:spcPts val="900"/>
              </a:spcBef>
              <a:tabLst>
                <a:tab pos="450850" algn="l"/>
              </a:tabLst>
            </a:pPr>
            <a:r>
              <a:rPr lang="en-US" sz="2000" dirty="0">
                <a:latin typeface="Arial" panose="020B0604020202020204" pitchFamily="34" charset="0"/>
                <a:ea typeface="MS Mincho" panose="02020609040205080304" pitchFamily="49" charset="-128"/>
              </a:rPr>
              <a:t> Result from the capacity assessment: 13 countries (59%) confirmed that they are already participating in TRRP</a:t>
            </a:r>
            <a:r>
              <a:rPr lang="en-US" sz="2000" kern="0" dirty="0">
                <a:latin typeface="Arial" panose="020B0604020202020204" pitchFamily="34" charset="0"/>
                <a:cs typeface="Arial" panose="020B0604020202020204" pitchFamily="34" charset="0"/>
              </a:rPr>
              <a:t> </a:t>
            </a:r>
          </a:p>
          <a:p>
            <a:pPr marL="514350" indent="-514350">
              <a:spcBef>
                <a:spcPts val="900"/>
              </a:spcBef>
              <a:buFont typeface="+mj-lt"/>
              <a:buAutoNum type="alphaLcParenR" startAt="2"/>
            </a:pPr>
            <a:r>
              <a:rPr lang="en-US" sz="2000" kern="0" dirty="0">
                <a:latin typeface="Arial" panose="020B0604020202020204" pitchFamily="34" charset="0"/>
                <a:cs typeface="Arial" panose="020B0604020202020204" pitchFamily="34" charset="0"/>
              </a:rPr>
              <a:t>Limited resources to process the recognition including to verify and giving advocacy the TRC</a:t>
            </a:r>
            <a:endParaRPr lang="en-US" sz="2000" kern="0" dirty="0">
              <a:solidFill>
                <a:srgbClr val="C00000"/>
              </a:solidFill>
              <a:latin typeface="Arial" panose="020B0604020202020204" pitchFamily="34" charset="0"/>
              <a:cs typeface="Arial" panose="020B0604020202020204" pitchFamily="34" charset="0"/>
            </a:endParaRPr>
          </a:p>
          <a:p>
            <a:pPr marL="514350" indent="-514350">
              <a:spcBef>
                <a:spcPts val="900"/>
              </a:spcBef>
              <a:buFont typeface="+mj-lt"/>
              <a:buAutoNum type="alphaLcParenR" startAt="2"/>
            </a:pPr>
            <a:r>
              <a:rPr lang="en-US" sz="2000" kern="0" dirty="0">
                <a:latin typeface="Arial" panose="020B0604020202020204" pitchFamily="34" charset="0"/>
                <a:cs typeface="Arial" panose="020B0604020202020204" pitchFamily="34" charset="0"/>
              </a:rPr>
              <a:t>Less awareness of tsunami  due to the rare event, based on our observation during the tsunami ready in Seychelles, because of they do not have the local source of tsunami, the issue on the tsunami preparedness is not considered to be prioritized</a:t>
            </a:r>
            <a:endParaRPr lang="en-US" sz="1800" kern="0" dirty="0"/>
          </a:p>
          <a:p>
            <a:pPr algn="just">
              <a:spcBef>
                <a:spcPts val="900"/>
              </a:spcBef>
            </a:pPr>
            <a:endParaRPr lang="en-US" sz="1800" b="1" u="sng"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07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A2A97-01F6-F9D7-1A7A-EA041EC4570B}"/>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EC8DD332-B9CA-1886-FC08-77DFDF4129F5}"/>
              </a:ext>
            </a:extLst>
          </p:cNvPr>
          <p:cNvSpPr/>
          <p:nvPr/>
        </p:nvSpPr>
        <p:spPr>
          <a:xfrm>
            <a:off x="9973292" y="81058"/>
            <a:ext cx="2191110" cy="18029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DE78C5B6-FEBE-FD33-C311-DA9C1F700AE8}"/>
              </a:ext>
            </a:extLst>
          </p:cNvPr>
          <p:cNvSpPr txBox="1"/>
          <p:nvPr/>
        </p:nvSpPr>
        <p:spPr>
          <a:xfrm>
            <a:off x="0" y="34472"/>
            <a:ext cx="10655166" cy="523220"/>
          </a:xfrm>
          <a:prstGeom prst="rect">
            <a:avLst/>
          </a:prstGeom>
          <a:noFill/>
        </p:spPr>
        <p:txBody>
          <a:bodyPr wrap="square" rtlCol="0">
            <a:spAutoFit/>
          </a:bodyPr>
          <a:lstStyle/>
          <a:p>
            <a:r>
              <a:rPr lang="en-US" sz="2800" b="1" dirty="0">
                <a:solidFill>
                  <a:schemeClr val="accent5">
                    <a:lumMod val="75000"/>
                  </a:schemeClr>
                </a:solidFill>
              </a:rPr>
              <a:t>TSUNAMI READY FOR GLOBAL TSUNAMI SYMPOSIUM 2024</a:t>
            </a:r>
          </a:p>
        </p:txBody>
      </p:sp>
      <p:sp>
        <p:nvSpPr>
          <p:cNvPr id="6" name="Rectangle 5">
            <a:extLst>
              <a:ext uri="{FF2B5EF4-FFF2-40B4-BE49-F238E27FC236}">
                <a16:creationId xmlns:a16="http://schemas.microsoft.com/office/drawing/2014/main" id="{C8BD8FC3-D4CB-D2D1-6833-7BE34E67A14B}"/>
              </a:ext>
            </a:extLst>
          </p:cNvPr>
          <p:cNvSpPr/>
          <p:nvPr/>
        </p:nvSpPr>
        <p:spPr>
          <a:xfrm>
            <a:off x="1" y="6512943"/>
            <a:ext cx="12164402" cy="3281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Bahnschrift" panose="020B0502040204020203" pitchFamily="34" charset="0"/>
              </a:rPr>
              <a:t>TOWS-WG Inter ICG Task Team on Disaster Management and Preparedness (TTDMP</a:t>
            </a:r>
            <a:r>
              <a:rPr lang="en-US" sz="1200" dirty="0">
                <a:latin typeface="Bahnschrift" panose="020B0502040204020203" pitchFamily="34" charset="0"/>
                <a:sym typeface="Arial"/>
              </a:rPr>
              <a:t>2</a:t>
            </a:r>
            <a:r>
              <a:rPr lang="en-US" sz="1200" dirty="0">
                <a:latin typeface="Bahnschrift" panose="020B0502040204020203" pitchFamily="34" charset="0"/>
              </a:rPr>
              <a:t>)</a:t>
            </a:r>
            <a:r>
              <a:rPr lang="en-US" sz="1200" dirty="0">
                <a:latin typeface="Bahnschrift" panose="020B0502040204020203" pitchFamily="34" charset="0"/>
                <a:sym typeface="Arial"/>
              </a:rPr>
              <a:t>, 5-6 March 2026</a:t>
            </a:r>
          </a:p>
        </p:txBody>
      </p:sp>
      <p:sp>
        <p:nvSpPr>
          <p:cNvPr id="19" name="TextBox 18">
            <a:extLst>
              <a:ext uri="{FF2B5EF4-FFF2-40B4-BE49-F238E27FC236}">
                <a16:creationId xmlns:a16="http://schemas.microsoft.com/office/drawing/2014/main" id="{50025DA4-06D8-E376-6395-552D852DF664}"/>
              </a:ext>
            </a:extLst>
          </p:cNvPr>
          <p:cNvSpPr txBox="1"/>
          <p:nvPr/>
        </p:nvSpPr>
        <p:spPr>
          <a:xfrm>
            <a:off x="571058" y="4502911"/>
            <a:ext cx="11049886" cy="1754326"/>
          </a:xfrm>
          <a:prstGeom prst="rect">
            <a:avLst/>
          </a:prstGeom>
          <a:noFill/>
        </p:spPr>
        <p:txBody>
          <a:bodyPr wrap="square">
            <a:spAutoFit/>
          </a:bodyPr>
          <a:lstStyle/>
          <a:p>
            <a:r>
              <a:rPr lang="en-ID" b="1" dirty="0">
                <a:latin typeface="Arial" panose="020B0604020202020204" pitchFamily="34" charset="0"/>
                <a:ea typeface="Calibri" panose="020F0502020204030204" pitchFamily="34" charset="0"/>
              </a:rPr>
              <a:t>Banda Aceh Statement:</a:t>
            </a:r>
          </a:p>
          <a:p>
            <a:r>
              <a:rPr lang="en-ID" dirty="0">
                <a:latin typeface="Arial" panose="020B0604020202020204" pitchFamily="34" charset="0"/>
                <a:ea typeface="Calibri" panose="020F0502020204030204" pitchFamily="34" charset="0"/>
              </a:rPr>
              <a:t>Global Tsunami Warning and Mitigation System: Building Sustainability for the next decade through Transformation and Innovation.</a:t>
            </a:r>
          </a:p>
          <a:p>
            <a:endParaRPr lang="en-ID" dirty="0">
              <a:latin typeface="Arial" panose="020B0604020202020204" pitchFamily="34" charset="0"/>
              <a:ea typeface="Calibri" panose="020F0502020204030204" pitchFamily="34" charset="0"/>
            </a:endParaRPr>
          </a:p>
          <a:p>
            <a:r>
              <a:rPr lang="en-ID" b="1" dirty="0">
                <a:latin typeface="Arial" panose="020B0604020202020204" pitchFamily="34" charset="0"/>
                <a:ea typeface="Calibri" panose="020F0502020204030204" pitchFamily="34" charset="0"/>
              </a:rPr>
              <a:t>UNESCO and its partners call on States and civil society to drastically step up their investments and efforts to achieve 100% Tsunami Ready Communities worldwide by 2030.</a:t>
            </a:r>
            <a:endParaRPr lang="en-ID" b="1" dirty="0"/>
          </a:p>
        </p:txBody>
      </p:sp>
      <p:pic>
        <p:nvPicPr>
          <p:cNvPr id="20" name="Picture 19">
            <a:extLst>
              <a:ext uri="{FF2B5EF4-FFF2-40B4-BE49-F238E27FC236}">
                <a16:creationId xmlns:a16="http://schemas.microsoft.com/office/drawing/2014/main" id="{72D258E2-5DE7-539F-64D4-07881DD20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49" y="958052"/>
            <a:ext cx="5498584" cy="3092954"/>
          </a:xfrm>
          <a:prstGeom prst="rect">
            <a:avLst/>
          </a:prstGeom>
        </p:spPr>
      </p:pic>
      <p:pic>
        <p:nvPicPr>
          <p:cNvPr id="21" name="Picture 20">
            <a:extLst>
              <a:ext uri="{FF2B5EF4-FFF2-40B4-BE49-F238E27FC236}">
                <a16:creationId xmlns:a16="http://schemas.microsoft.com/office/drawing/2014/main" id="{D3F2CFD7-5EEA-2043-30B1-44D46CDE6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070" y="873316"/>
            <a:ext cx="5268530" cy="2963548"/>
          </a:xfrm>
          <a:prstGeom prst="rect">
            <a:avLst/>
          </a:prstGeom>
        </p:spPr>
      </p:pic>
      <p:sp>
        <p:nvSpPr>
          <p:cNvPr id="22" name="TextBox 21">
            <a:extLst>
              <a:ext uri="{FF2B5EF4-FFF2-40B4-BE49-F238E27FC236}">
                <a16:creationId xmlns:a16="http://schemas.microsoft.com/office/drawing/2014/main" id="{570D441A-FCB0-C8CC-9703-C8BB1460843A}"/>
              </a:ext>
            </a:extLst>
          </p:cNvPr>
          <p:cNvSpPr txBox="1"/>
          <p:nvPr/>
        </p:nvSpPr>
        <p:spPr>
          <a:xfrm>
            <a:off x="6368903" y="3965604"/>
            <a:ext cx="5186697" cy="646331"/>
          </a:xfrm>
          <a:prstGeom prst="rect">
            <a:avLst/>
          </a:prstGeom>
          <a:noFill/>
        </p:spPr>
        <p:txBody>
          <a:bodyPr wrap="square" rtlCol="0">
            <a:spAutoFit/>
          </a:bodyPr>
          <a:lstStyle/>
          <a:p>
            <a:r>
              <a:rPr lang="en-US" dirty="0"/>
              <a:t>36 communities: 12 from Indonesia and 24 from India were recognized as Tsunami ready Community</a:t>
            </a:r>
            <a:endParaRPr lang="en-ID" dirty="0"/>
          </a:p>
        </p:txBody>
      </p:sp>
    </p:spTree>
    <p:extLst>
      <p:ext uri="{BB962C8B-B14F-4D97-AF65-F5344CB8AC3E}">
        <p14:creationId xmlns:p14="http://schemas.microsoft.com/office/powerpoint/2010/main" val="2370949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74382</TotalTime>
  <Words>1170</Words>
  <Application>Microsoft Office PowerPoint</Application>
  <PresentationFormat>Widescreen</PresentationFormat>
  <Paragraphs>191</Paragraphs>
  <Slides>10</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Arial Nova</vt:lpstr>
      <vt:lpstr>Bahnschrift</vt:lpstr>
      <vt:lpstr>Barlow</vt:lpstr>
      <vt:lpstr>Calibri</vt:lpstr>
      <vt:lpstr>Calibri Light</vt:lpstr>
      <vt:lpstr>DIN Pro 1</vt:lpstr>
      <vt:lpstr>Fira Sans Extra Condensed Medium</vt:lpstr>
      <vt:lpstr>Roboto</vt:lpstr>
      <vt:lpstr>Office Theme</vt:lpstr>
      <vt:lpstr>9_Custom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Richard;tribowo kriswinarso</dc:creator>
  <cp:lastModifiedBy>Suci Dewi Indonesia</cp:lastModifiedBy>
  <cp:revision>427</cp:revision>
  <dcterms:created xsi:type="dcterms:W3CDTF">2021-11-04T20:51:46Z</dcterms:created>
  <dcterms:modified xsi:type="dcterms:W3CDTF">2026-03-04T12:23:04Z</dcterms:modified>
</cp:coreProperties>
</file>