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  <p:sldMasterId id="2147484290" r:id="rId2"/>
    <p:sldMasterId id="2147484297" r:id="rId3"/>
  </p:sldMasterIdLst>
  <p:notesMasterIdLst>
    <p:notesMasterId r:id="rId12"/>
  </p:notesMasterIdLst>
  <p:handoutMasterIdLst>
    <p:handoutMasterId r:id="rId13"/>
  </p:handoutMasterIdLst>
  <p:sldIdLst>
    <p:sldId id="4181" r:id="rId4"/>
    <p:sldId id="2736" r:id="rId5"/>
    <p:sldId id="4183" r:id="rId6"/>
    <p:sldId id="984" r:id="rId7"/>
    <p:sldId id="2737" r:id="rId8"/>
    <p:sldId id="2738" r:id="rId9"/>
    <p:sldId id="318" r:id="rId10"/>
    <p:sldId id="418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8E7C43-8330-624C-836D-A093EB0C9AEC}">
          <p14:sldIdLst>
            <p14:sldId id="4181"/>
            <p14:sldId id="2736"/>
            <p14:sldId id="4183"/>
            <p14:sldId id="984"/>
            <p14:sldId id="2737"/>
            <p14:sldId id="2738"/>
            <p14:sldId id="318"/>
            <p14:sldId id="4182"/>
          </p14:sldIdLst>
        </p14:section>
        <p14:section name="Sección predeterminada" id="{A4790265-2131-884B-830F-673D498E9318}">
          <p14:sldIdLst/>
        </p14:section>
        <p14:section name="FINAL" id="{8E027184-746F-B14C-BA22-AA3DD0EFE9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5EC"/>
    <a:srgbClr val="0432FF"/>
    <a:srgbClr val="FDFFDB"/>
    <a:srgbClr val="F6FFDB"/>
    <a:srgbClr val="FFF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756"/>
    <p:restoredTop sz="86352"/>
  </p:normalViewPr>
  <p:slideViewPr>
    <p:cSldViewPr>
      <p:cViewPr varScale="1">
        <p:scale>
          <a:sx n="120" d="100"/>
          <a:sy n="120" d="100"/>
        </p:scale>
        <p:origin x="5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35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374970-0B89-BC4D-ABA0-FD8B77EED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1410A-AA04-854A-B1C7-FBB0142603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4FE241-D711-441D-9A3E-9FBF921121CC}" type="datetimeFigureOut">
              <a:rPr lang="en-US"/>
              <a:pPr>
                <a:defRPr/>
              </a:pPr>
              <a:t>1/15/26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231BD-E01E-5248-855B-002CEB3B28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A6A69-A676-5E49-B111-23FD74E45C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F59EC7-D366-4545-BC2C-9D5AE6AAA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B5E033-F472-8D45-9DE1-E6AC18EF55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E0F57-DD12-944C-91AB-9CCD49E4D4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CAF98DE-71C9-4CE1-AF0A-FB2EA176A1FB}" type="datetimeFigureOut">
              <a:rPr lang="en-US"/>
              <a:pPr>
                <a:defRPr/>
              </a:pPr>
              <a:t>1/15/26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3AD1EB-9032-4A48-8ABE-13E9D7C07F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56534B-AE6B-3748-A0B8-FC9A9A437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12344-286D-0545-99F6-1D6E0C439F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18AF3-C5BD-164F-952B-0D0112700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4033BE-E8EF-42B1-BC2B-11F0A8D80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F7D33-A6BC-1C4F-8EE5-7CE9DB464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2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6293C722-2581-4A2D-8DFE-F75EF651E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01675" indent="-2698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10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128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446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A0153D-E225-4768-BED5-5BCEBBCC0A8A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  <a:cs typeface="Angsana New" panose="02020603050405020304" pitchFamily="18" charset="-34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0233608-51D3-45DA-A1A9-5527CAC3E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FDC7E88-C9FE-4307-8EC8-ABFE91C66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92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54A9ED-3EF0-A64D-8C7F-728DBF3B6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0989" tIns="45496" rIns="90989" bIns="45496"/>
          <a:lstStyle>
            <a:lvl1pPr defTabSz="341252" fontAlgn="auto">
              <a:spcBef>
                <a:spcPts val="0"/>
              </a:spcBef>
              <a:spcAft>
                <a:spcPts val="0"/>
              </a:spcAft>
              <a:defRPr>
                <a:latin typeface="Comic Sans MS" pitchFamily="-105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1EFA-D5D1-2344-B956-435F1EAAA3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0989" tIns="45496" rIns="90989" bIns="45496"/>
          <a:lstStyle>
            <a:lvl1pPr>
              <a:defRPr/>
            </a:lvl1pPr>
          </a:lstStyle>
          <a:p>
            <a:pPr>
              <a:defRPr/>
            </a:pPr>
            <a:fld id="{9D53BA84-66D9-BD48-9456-072905658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5117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0D61-741C-694A-A3F4-5E682BBE613B}" type="datetime1">
              <a:rPr lang="en-US" smtClean="0"/>
              <a:t>1/15/26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1EC6-940A-44F4-9575-86FC82B01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0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>
            <a:extLst>
              <a:ext uri="{FF2B5EF4-FFF2-40B4-BE49-F238E27FC236}">
                <a16:creationId xmlns:a16="http://schemas.microsoft.com/office/drawing/2014/main" id="{86914116-0BF2-6F4F-9236-A0B4EE1A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71939"/>
            <a:ext cx="7770812" cy="9048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68189" tIns="34096" rIns="68189" bIns="34096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19" y="4357688"/>
            <a:ext cx="5497513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1575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36AB538-9275-A84C-A537-E038C3112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C6E0E1E-9786-8B43-992B-B6C289924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8E5A4796-8003-274B-A2CE-03A2F6FD6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  <a:latin typeface="Verdana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8039D83E-3C0A-614E-B7F6-8E6FFD2212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5665AEA-C4EE-2786-1984-66D20561FB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22725" y="518456"/>
            <a:ext cx="5060950" cy="38553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56688" tIns="28345" rIns="56688" bIns="2834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en-US" altLang="en-US" sz="600" b="1" dirty="0">
                <a:solidFill>
                  <a:srgbClr val="002060"/>
                </a:solidFill>
                <a:cs typeface="Arial" pitchFamily="34" charset="0"/>
              </a:rPr>
              <a:t>UNESCO/IOC – NOAA International Tsunami Information Center</a:t>
            </a:r>
          </a:p>
          <a:p>
            <a:pPr algn="ctr" eaLnBrk="1" hangingPunct="1">
              <a:spcAft>
                <a:spcPts val="200"/>
              </a:spcAft>
              <a:defRPr/>
            </a:pPr>
            <a:r>
              <a:rPr lang="en-US" altLang="en-US" sz="600" b="1" dirty="0">
                <a:solidFill>
                  <a:srgbClr val="002060"/>
                </a:solidFill>
                <a:cs typeface="Arial" pitchFamily="34" charset="0"/>
              </a:rPr>
              <a:t>NOAA Pacific Tsunami Warning Center</a:t>
            </a:r>
          </a:p>
          <a:p>
            <a:pPr algn="ctr">
              <a:defRPr/>
            </a:pPr>
            <a:r>
              <a:rPr lang="en-US" sz="600" b="1" dirty="0">
                <a:solidFill>
                  <a:srgbClr val="002060"/>
                </a:solidFill>
              </a:rPr>
              <a:t>September 2025, Honolulu, Hawaii</a:t>
            </a:r>
            <a:endParaRPr lang="en-US" sz="600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A224A1-0DE1-B149-CC54-6E7507B57ED6}"/>
              </a:ext>
            </a:extLst>
          </p:cNvPr>
          <p:cNvGrpSpPr/>
          <p:nvPr userDrawn="1"/>
        </p:nvGrpSpPr>
        <p:grpSpPr>
          <a:xfrm>
            <a:off x="545631" y="6248400"/>
            <a:ext cx="2072069" cy="336107"/>
            <a:chOff x="3793031" y="6322732"/>
            <a:chExt cx="2072069" cy="3530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AC39CEB-80D0-B9D9-7643-F6DFDB71EF12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031" y="6322732"/>
              <a:ext cx="586069" cy="310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9F4297-F67F-B828-31AE-F63BE90FF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9273" y="6322732"/>
              <a:ext cx="353053" cy="3530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EF22DA-FA0D-CFB2-B896-CAD4FA5D2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7804" y="6327716"/>
              <a:ext cx="857296" cy="348069"/>
            </a:xfrm>
            <a:prstGeom prst="rect">
              <a:avLst/>
            </a:prstGeom>
          </p:spPr>
        </p:pic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3B3FD9A3-2BBF-455A-00EC-7E0CD069260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45632" y="1574269"/>
            <a:ext cx="6384661" cy="2423584"/>
          </a:xfrm>
        </p:spPr>
        <p:txBody>
          <a:bodyPr lIns="91205" tIns="45605" rIns="91205" bIns="45605"/>
          <a:lstStyle>
            <a:lvl1pPr eaLnBrk="1" hangingPunct="1">
              <a:lnSpc>
                <a:spcPct val="100000"/>
              </a:lnSpc>
              <a:spcBef>
                <a:spcPts val="1200"/>
              </a:spcBef>
              <a:defRPr sz="3600"/>
            </a:lvl1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4000" dirty="0">
                <a:ea typeface="ＭＳ Ｐゴシック" panose="020B0600070205080204" pitchFamily="34" charset="-128"/>
              </a:rPr>
              <a:t>Title 1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Title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B3CF19-A1E5-1C6D-8971-5529C1279E52}"/>
              </a:ext>
            </a:extLst>
          </p:cNvPr>
          <p:cNvGrpSpPr/>
          <p:nvPr userDrawn="1"/>
        </p:nvGrpSpPr>
        <p:grpSpPr>
          <a:xfrm>
            <a:off x="545632" y="432234"/>
            <a:ext cx="3018257" cy="836526"/>
            <a:chOff x="948418" y="332656"/>
            <a:chExt cx="3688672" cy="1037666"/>
          </a:xfrm>
          <a:solidFill>
            <a:schemeClr val="bg1"/>
          </a:solidFill>
        </p:grpSpPr>
        <p:pic>
          <p:nvPicPr>
            <p:cNvPr id="18" name="Picture 1" descr="10cm">
              <a:extLst>
                <a:ext uri="{FF2B5EF4-FFF2-40B4-BE49-F238E27FC236}">
                  <a16:creationId xmlns:a16="http://schemas.microsoft.com/office/drawing/2014/main" id="{726C880F-4F2C-D95D-3698-80F75ED75A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556" y="350653"/>
              <a:ext cx="686093" cy="6561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76A566AC-3678-9247-92EB-4E4D282DE1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195" y="355728"/>
              <a:ext cx="676276" cy="6460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 descr="ITIC_logo_bw_20130809.png">
              <a:extLst>
                <a:ext uri="{FF2B5EF4-FFF2-40B4-BE49-F238E27FC236}">
                  <a16:creationId xmlns:a16="http://schemas.microsoft.com/office/drawing/2014/main" id="{0AAF836F-3A3E-3970-0873-CF01CBEF7F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029" y="332656"/>
              <a:ext cx="705061" cy="692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EA956AC-D17F-72D9-CBFF-EA8DB5FBF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418" y="389828"/>
              <a:ext cx="1044693" cy="98049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8845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>
            <a:extLst>
              <a:ext uri="{FF2B5EF4-FFF2-40B4-BE49-F238E27FC236}">
                <a16:creationId xmlns:a16="http://schemas.microsoft.com/office/drawing/2014/main" id="{86914116-0BF2-6F4F-9236-A0B4EE1A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71938"/>
            <a:ext cx="7770812" cy="9048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0918" tIns="45461" rIns="90918" bIns="45461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17" y="4357688"/>
            <a:ext cx="5497513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36AB538-9275-A84C-A537-E038C3112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C6E0E1E-9786-8B43-992B-B6C289924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8E5A4796-8003-274B-A2CE-03A2F6FD6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8039D83E-3C0A-614E-B7F6-8E6FFD2212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D410DD-F54C-6A45-9E4F-BED85F25504A}"/>
              </a:ext>
            </a:extLst>
          </p:cNvPr>
          <p:cNvGrpSpPr/>
          <p:nvPr userDrawn="1"/>
        </p:nvGrpSpPr>
        <p:grpSpPr>
          <a:xfrm>
            <a:off x="607103" y="302494"/>
            <a:ext cx="3688672" cy="1037666"/>
            <a:chOff x="948418" y="332656"/>
            <a:chExt cx="3688672" cy="1037666"/>
          </a:xfrm>
        </p:grpSpPr>
        <p:pic>
          <p:nvPicPr>
            <p:cNvPr id="20" name="Picture 1" descr="10cm">
              <a:extLst>
                <a:ext uri="{FF2B5EF4-FFF2-40B4-BE49-F238E27FC236}">
                  <a16:creationId xmlns:a16="http://schemas.microsoft.com/office/drawing/2014/main" id="{2D800D5B-B04A-4F4F-88D8-42DE12A614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556" y="350653"/>
              <a:ext cx="686093" cy="656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23DE003A-F4E4-5449-BFE1-F2213FF3A5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195" y="355728"/>
              <a:ext cx="676277" cy="64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 descr="ITIC_logo_bw_20130809.png">
              <a:extLst>
                <a:ext uri="{FF2B5EF4-FFF2-40B4-BE49-F238E27FC236}">
                  <a16:creationId xmlns:a16="http://schemas.microsoft.com/office/drawing/2014/main" id="{36CD9B2D-BC21-3A46-96DF-66C7BD39E5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029" y="332656"/>
              <a:ext cx="705061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467642-74E0-9FA4-4FF5-7E129986C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418" y="389828"/>
              <a:ext cx="1044693" cy="980494"/>
            </a:xfrm>
            <a:prstGeom prst="rect">
              <a:avLst/>
            </a:prstGeom>
          </p:spPr>
        </p:pic>
      </p:grpSp>
      <p:sp>
        <p:nvSpPr>
          <p:cNvPr id="9" name="Text Box 14">
            <a:extLst>
              <a:ext uri="{FF2B5EF4-FFF2-40B4-BE49-F238E27FC236}">
                <a16:creationId xmlns:a16="http://schemas.microsoft.com/office/drawing/2014/main" id="{25665AEA-C4EE-2786-1984-66D20561FB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95775" y="302494"/>
            <a:ext cx="5060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5584" tIns="37793" rIns="75584" bIns="377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en-US" altLang="en-US" sz="750" b="1" dirty="0">
                <a:solidFill>
                  <a:srgbClr val="002060"/>
                </a:solidFill>
                <a:cs typeface="Arial" pitchFamily="34" charset="0"/>
              </a:rPr>
              <a:t>UNESCO/IOC – NOAA ITIC Training Program in Hawaii (ITP-TEWS Chile)</a:t>
            </a:r>
          </a:p>
          <a:p>
            <a:pPr algn="ctr">
              <a:defRPr/>
            </a:pPr>
            <a:r>
              <a:rPr lang="en-US" sz="750" b="1" dirty="0">
                <a:solidFill>
                  <a:srgbClr val="002060"/>
                </a:solidFill>
              </a:rPr>
              <a:t>TSUNAMI EARLY WARNING SYSTEMS</a:t>
            </a:r>
            <a:endParaRPr lang="en-US" sz="75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750" b="1" dirty="0">
                <a:solidFill>
                  <a:srgbClr val="002060"/>
                </a:solidFill>
              </a:rPr>
              <a:t>AND THE PACIFIC TSUNAMI WARNING CENTER (PTWC) ENHANCED PRODUCTS</a:t>
            </a:r>
            <a:endParaRPr lang="en-US" sz="750" dirty="0">
              <a:solidFill>
                <a:srgbClr val="002060"/>
              </a:solidFill>
            </a:endParaRPr>
          </a:p>
          <a:p>
            <a:pPr algn="ctr">
              <a:spcAft>
                <a:spcPts val="200"/>
              </a:spcAft>
              <a:defRPr/>
            </a:pPr>
            <a:r>
              <a:rPr lang="en-US" sz="750" b="1" dirty="0">
                <a:solidFill>
                  <a:srgbClr val="002060"/>
                </a:solidFill>
                <a:cs typeface="ＭＳ Ｐゴシック" charset="0"/>
              </a:rPr>
              <a:t>TSUNAMI EVACUATION PLANNING AND UNESCO IOC TSUNAMI READY PROGRAMME</a:t>
            </a:r>
            <a:endParaRPr lang="en-US" sz="750" dirty="0">
              <a:solidFill>
                <a:srgbClr val="002060"/>
              </a:solidFill>
              <a:cs typeface="ＭＳ Ｐゴシック" charset="0"/>
            </a:endParaRPr>
          </a:p>
          <a:p>
            <a:pPr algn="ctr">
              <a:defRPr/>
            </a:pPr>
            <a:r>
              <a:rPr lang="en-US" sz="750" b="1" dirty="0">
                <a:solidFill>
                  <a:srgbClr val="002060"/>
                </a:solidFill>
              </a:rPr>
              <a:t>19-30 August 2024</a:t>
            </a:r>
            <a:r>
              <a:rPr lang="en-US" sz="750" dirty="0">
                <a:solidFill>
                  <a:srgbClr val="002060"/>
                </a:solidFill>
              </a:rPr>
              <a:t>, </a:t>
            </a:r>
            <a:r>
              <a:rPr lang="en-US" sz="750" b="1" dirty="0">
                <a:solidFill>
                  <a:srgbClr val="002060"/>
                </a:solidFill>
              </a:rPr>
              <a:t>Valparaiso, Chile</a:t>
            </a:r>
            <a:endParaRPr lang="en-US" sz="75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DC1E8-C1B0-2F71-E0B7-6656455899AA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333"/>
          <a:stretch>
            <a:fillRect/>
          </a:stretch>
        </p:blipFill>
        <p:spPr bwMode="auto">
          <a:xfrm>
            <a:off x="610947" y="6136005"/>
            <a:ext cx="600075" cy="57404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pic>
      <p:pic>
        <p:nvPicPr>
          <p:cNvPr id="13" name="image5.jpeg">
            <a:extLst>
              <a:ext uri="{FF2B5EF4-FFF2-40B4-BE49-F238E27FC236}">
                <a16:creationId xmlns:a16="http://schemas.microsoft.com/office/drawing/2014/main" id="{872D1095-90CB-1BA7-C6E7-6B54973D36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74" y="6136005"/>
            <a:ext cx="709295" cy="570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1CA6C9-4E6C-26A3-780A-6EDDC8C07CC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21" y="6246380"/>
            <a:ext cx="90043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6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6725847-D688-9747-84C5-925AEB5C8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295400"/>
            <a:ext cx="8435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th-TH" altLang="en-US" noProof="0" dirty="0" err="1"/>
              <a:t>Click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to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edit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Master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text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styles</a:t>
            </a:r>
            <a:endParaRPr lang="th-TH" altLang="en-US" noProof="0" dirty="0"/>
          </a:p>
          <a:p>
            <a:pPr lvl="1"/>
            <a:r>
              <a:rPr lang="th-TH" altLang="en-US" noProof="0" dirty="0" err="1"/>
              <a:t>Second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level</a:t>
            </a:r>
            <a:endParaRPr lang="th-TH" altLang="en-US" noProof="0" dirty="0"/>
          </a:p>
          <a:p>
            <a:pPr lvl="2"/>
            <a:r>
              <a:rPr lang="th-TH" altLang="en-US" noProof="0" dirty="0"/>
              <a:t>Third </a:t>
            </a:r>
            <a:r>
              <a:rPr lang="th-TH" altLang="en-US" noProof="0" dirty="0" err="1"/>
              <a:t>level</a:t>
            </a:r>
            <a:endParaRPr lang="th-TH" altLang="en-US" noProof="0" dirty="0"/>
          </a:p>
          <a:p>
            <a:pPr lvl="3"/>
            <a:r>
              <a:rPr lang="th-TH" altLang="en-US" noProof="0" dirty="0" err="1"/>
              <a:t>Fourth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level</a:t>
            </a:r>
            <a:endParaRPr lang="th-TH" altLang="en-US" noProof="0" dirty="0"/>
          </a:p>
          <a:p>
            <a:pPr lvl="4"/>
            <a:r>
              <a:rPr lang="th-TH" altLang="en-US" noProof="0" dirty="0"/>
              <a:t>Fifth </a:t>
            </a:r>
            <a:r>
              <a:rPr lang="th-TH" altLang="en-US" noProof="0" dirty="0" err="1"/>
              <a:t>level</a:t>
            </a:r>
            <a:r>
              <a:rPr lang="th-TH" altLang="en-US" noProof="0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13B5C-383D-4141-BFCD-443D65C8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03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38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>
            <a:extLst>
              <a:ext uri="{FF2B5EF4-FFF2-40B4-BE49-F238E27FC236}">
                <a16:creationId xmlns:a16="http://schemas.microsoft.com/office/drawing/2014/main" id="{86914116-0BF2-6F4F-9236-A0B4EE1A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71938"/>
            <a:ext cx="7770812" cy="9048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0918" tIns="45461" rIns="90918" bIns="45461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17" y="4357688"/>
            <a:ext cx="5497513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2100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36AB538-9275-A84C-A537-E038C3112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h-TH" alt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C6E0E1E-9786-8B43-992B-B6C289924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8E5A4796-8003-274B-A2CE-03A2F6FD6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8039D83E-3C0A-614E-B7F6-8E6FFD2212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43F7C2E0-1BE6-DD48-8BF2-9B33F932B8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95775" y="302494"/>
            <a:ext cx="5060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5584" tIns="37793" rIns="75584" bIns="377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en-US" altLang="en-US" sz="750" b="1" dirty="0">
                <a:solidFill>
                  <a:srgbClr val="002060"/>
                </a:solidFill>
                <a:cs typeface="Arial" pitchFamily="34" charset="0"/>
              </a:rPr>
              <a:t>UNESCO/IOC – NOAA ITIC Training Program in Hawaii (ITP-TEWS Chile)</a:t>
            </a:r>
          </a:p>
          <a:p>
            <a:pPr algn="ctr">
              <a:defRPr/>
            </a:pPr>
            <a:r>
              <a:rPr lang="en-US" sz="750" b="1" dirty="0">
                <a:solidFill>
                  <a:srgbClr val="002060"/>
                </a:solidFill>
              </a:rPr>
              <a:t>TSUNAMI EARLY WARNING SYSTEMS</a:t>
            </a:r>
            <a:endParaRPr lang="en-US" sz="75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750" b="1" dirty="0">
                <a:solidFill>
                  <a:srgbClr val="002060"/>
                </a:solidFill>
              </a:rPr>
              <a:t>AND THE PACIFIC TSUNAMI WARNING CENTER (PTWC) ENHANCED PRODUCTS</a:t>
            </a:r>
            <a:endParaRPr lang="en-US" sz="750" dirty="0">
              <a:solidFill>
                <a:srgbClr val="002060"/>
              </a:solidFill>
            </a:endParaRPr>
          </a:p>
          <a:p>
            <a:pPr algn="ctr">
              <a:spcAft>
                <a:spcPts val="200"/>
              </a:spcAft>
              <a:defRPr/>
            </a:pPr>
            <a:r>
              <a:rPr lang="en-US" sz="750" b="1" dirty="0">
                <a:solidFill>
                  <a:srgbClr val="002060"/>
                </a:solidFill>
                <a:cs typeface="ＭＳ Ｐゴシック" charset="0"/>
              </a:rPr>
              <a:t>TSUNAMI EVACUATION PLANNING AND UNESCO IOC TSUNAMI READY PROGRAMME</a:t>
            </a:r>
            <a:endParaRPr lang="en-US" sz="750" dirty="0">
              <a:solidFill>
                <a:srgbClr val="002060"/>
              </a:solidFill>
              <a:cs typeface="ＭＳ Ｐゴシック" charset="0"/>
            </a:endParaRPr>
          </a:p>
          <a:p>
            <a:pPr algn="ctr">
              <a:defRPr/>
            </a:pPr>
            <a:r>
              <a:rPr lang="en-US" sz="750" b="1" dirty="0">
                <a:solidFill>
                  <a:srgbClr val="002060"/>
                </a:solidFill>
              </a:rPr>
              <a:t>19-30 August 2024</a:t>
            </a:r>
            <a:r>
              <a:rPr lang="en-US" sz="750" dirty="0">
                <a:solidFill>
                  <a:srgbClr val="002060"/>
                </a:solidFill>
              </a:rPr>
              <a:t>, </a:t>
            </a:r>
            <a:r>
              <a:rPr lang="en-US" sz="750" b="1" dirty="0">
                <a:solidFill>
                  <a:srgbClr val="002060"/>
                </a:solidFill>
              </a:rPr>
              <a:t>Valparaiso, Chile</a:t>
            </a:r>
            <a:endParaRPr lang="en-US" sz="750" dirty="0">
              <a:solidFill>
                <a:srgbClr val="00206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D410DD-F54C-6A45-9E4F-BED85F25504A}"/>
              </a:ext>
            </a:extLst>
          </p:cNvPr>
          <p:cNvGrpSpPr/>
          <p:nvPr userDrawn="1"/>
        </p:nvGrpSpPr>
        <p:grpSpPr>
          <a:xfrm>
            <a:off x="607103" y="302494"/>
            <a:ext cx="3688672" cy="1037666"/>
            <a:chOff x="948418" y="332656"/>
            <a:chExt cx="3688672" cy="1037666"/>
          </a:xfrm>
        </p:grpSpPr>
        <p:pic>
          <p:nvPicPr>
            <p:cNvPr id="20" name="Picture 1" descr="10cm">
              <a:extLst>
                <a:ext uri="{FF2B5EF4-FFF2-40B4-BE49-F238E27FC236}">
                  <a16:creationId xmlns:a16="http://schemas.microsoft.com/office/drawing/2014/main" id="{2D800D5B-B04A-4F4F-88D8-42DE12A614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556" y="350653"/>
              <a:ext cx="686093" cy="656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23DE003A-F4E4-5449-BFE1-F2213FF3A5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195" y="355728"/>
              <a:ext cx="676277" cy="646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 descr="ITIC_logo_bw_20130809.png">
              <a:extLst>
                <a:ext uri="{FF2B5EF4-FFF2-40B4-BE49-F238E27FC236}">
                  <a16:creationId xmlns:a16="http://schemas.microsoft.com/office/drawing/2014/main" id="{36CD9B2D-BC21-3A46-96DF-66C7BD39E5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029" y="332656"/>
              <a:ext cx="705061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467642-74E0-9FA4-4FF5-7E129986C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418" y="389828"/>
              <a:ext cx="1044693" cy="98049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215DB5-C5DD-3BFF-B355-A8A3DA7A53C5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333"/>
          <a:stretch>
            <a:fillRect/>
          </a:stretch>
        </p:blipFill>
        <p:spPr bwMode="auto">
          <a:xfrm>
            <a:off x="610947" y="6136005"/>
            <a:ext cx="600075" cy="57404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</p:pic>
      <p:pic>
        <p:nvPicPr>
          <p:cNvPr id="8" name="image5.jpeg">
            <a:extLst>
              <a:ext uri="{FF2B5EF4-FFF2-40B4-BE49-F238E27FC236}">
                <a16:creationId xmlns:a16="http://schemas.microsoft.com/office/drawing/2014/main" id="{6DD27F71-E308-7E66-E4F7-5F50F16592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74" y="6136005"/>
            <a:ext cx="709295" cy="570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536303-3466-BF3D-137F-EC5658D4C0B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21" y="6246380"/>
            <a:ext cx="900430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6725847-D688-9747-84C5-925AEB5C8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295400"/>
            <a:ext cx="8435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th-TH" altLang="en-US" noProof="0" dirty="0" err="1"/>
              <a:t>Click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to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edit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Master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text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styles</a:t>
            </a:r>
            <a:endParaRPr lang="th-TH" altLang="en-US" noProof="0" dirty="0"/>
          </a:p>
          <a:p>
            <a:pPr lvl="1"/>
            <a:r>
              <a:rPr lang="th-TH" altLang="en-US" noProof="0" dirty="0" err="1"/>
              <a:t>Second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level</a:t>
            </a:r>
            <a:endParaRPr lang="th-TH" altLang="en-US" noProof="0" dirty="0"/>
          </a:p>
          <a:p>
            <a:pPr lvl="2"/>
            <a:r>
              <a:rPr lang="th-TH" altLang="en-US" noProof="0" dirty="0"/>
              <a:t>Third </a:t>
            </a:r>
            <a:r>
              <a:rPr lang="th-TH" altLang="en-US" noProof="0" dirty="0" err="1"/>
              <a:t>level</a:t>
            </a:r>
            <a:endParaRPr lang="th-TH" altLang="en-US" noProof="0" dirty="0"/>
          </a:p>
          <a:p>
            <a:pPr lvl="3"/>
            <a:r>
              <a:rPr lang="th-TH" altLang="en-US" noProof="0" dirty="0" err="1"/>
              <a:t>Fourth</a:t>
            </a:r>
            <a:r>
              <a:rPr lang="th-TH" altLang="en-US" noProof="0" dirty="0"/>
              <a:t> </a:t>
            </a:r>
            <a:r>
              <a:rPr lang="th-TH" altLang="en-US" noProof="0" dirty="0" err="1"/>
              <a:t>level</a:t>
            </a:r>
            <a:endParaRPr lang="th-TH" altLang="en-US" noProof="0" dirty="0"/>
          </a:p>
          <a:p>
            <a:pPr lvl="4"/>
            <a:r>
              <a:rPr lang="th-TH" altLang="en-US" noProof="0" dirty="0"/>
              <a:t>Fifth </a:t>
            </a:r>
            <a:r>
              <a:rPr lang="th-TH" altLang="en-US" noProof="0" dirty="0" err="1"/>
              <a:t>level</a:t>
            </a:r>
            <a:r>
              <a:rPr lang="th-TH" altLang="en-US" noProof="0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D13B5C-383D-4141-BFCD-443D65C8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35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>
            <a:extLst>
              <a:ext uri="{FF2B5EF4-FFF2-40B4-BE49-F238E27FC236}">
                <a16:creationId xmlns:a16="http://schemas.microsoft.com/office/drawing/2014/main" id="{B9D612DB-5AC1-6C41-92FC-AD1D02606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3530602"/>
            <a:ext cx="7770812" cy="9101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68189" tIns="34096" rIns="68189" bIns="34096"/>
          <a:lstStyle/>
          <a:p>
            <a:pPr>
              <a:defRPr/>
            </a:pPr>
            <a:endParaRPr lang="en-US" sz="750"/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8EE644C5-5221-2348-9372-A1753D8C03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67202" y="381002"/>
            <a:ext cx="4410075" cy="55125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5616" tIns="32807" rIns="65616" bIns="3280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88" b="1" dirty="0">
                <a:solidFill>
                  <a:srgbClr val="002060"/>
                </a:solidFill>
                <a:latin typeface="Arial"/>
                <a:cs typeface="Arial"/>
              </a:rPr>
              <a:t>Third Session of the Steering Group for the </a:t>
            </a:r>
            <a:r>
              <a:rPr lang="en-US" sz="788" b="1" dirty="0" err="1">
                <a:solidFill>
                  <a:srgbClr val="002060"/>
                </a:solidFill>
                <a:latin typeface="Arial"/>
                <a:cs typeface="Arial"/>
              </a:rPr>
              <a:t>OceanTeacher</a:t>
            </a:r>
            <a:r>
              <a:rPr lang="en-US" sz="788" b="1" dirty="0">
                <a:solidFill>
                  <a:srgbClr val="002060"/>
                </a:solidFill>
                <a:latin typeface="Arial"/>
                <a:cs typeface="Arial"/>
              </a:rPr>
              <a:t> Global Academy 2 Project (SG-OTGA-III) </a:t>
            </a:r>
          </a:p>
          <a:p>
            <a:pPr algn="ctr" eaLnBrk="1" hangingPunct="1">
              <a:defRPr/>
            </a:pPr>
            <a:r>
              <a:rPr lang="en-US" sz="788" b="1" dirty="0">
                <a:solidFill>
                  <a:srgbClr val="002060"/>
                </a:solidFill>
                <a:latin typeface="Arial"/>
                <a:cs typeface="Arial"/>
              </a:rPr>
              <a:t>21-23 November 2022 (hybrid)</a:t>
            </a:r>
          </a:p>
          <a:p>
            <a:pPr algn="ctr" eaLnBrk="1" hangingPunct="1">
              <a:defRPr/>
            </a:pPr>
            <a:endParaRPr lang="en-US" sz="788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1" name="Picture 11" descr="ITICbanner2.gif">
            <a:extLst>
              <a:ext uri="{FF2B5EF4-FFF2-40B4-BE49-F238E27FC236}">
                <a16:creationId xmlns:a16="http://schemas.microsoft.com/office/drawing/2014/main" id="{E9F26B89-7E53-B141-B31C-C6637C7C7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6324602"/>
            <a:ext cx="9461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908A81-DFD1-BF4A-ADC9-6103BEBF78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4251" y="6366935"/>
            <a:ext cx="2413587" cy="3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616" tIns="32807" rIns="65616" bIns="3280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25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UNESCO/IOC-NOAA  SHOA</a:t>
            </a:r>
          </a:p>
          <a:p>
            <a:pPr>
              <a:defRPr/>
            </a:pPr>
            <a:r>
              <a:rPr lang="en-US" altLang="en-US" sz="1050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International Tsunami Information Center</a:t>
            </a:r>
          </a:p>
        </p:txBody>
      </p:sp>
      <p:pic>
        <p:nvPicPr>
          <p:cNvPr id="13" name="Picture 1" descr="ITIC_logo_300dpi_20130806.png">
            <a:extLst>
              <a:ext uri="{FF2B5EF4-FFF2-40B4-BE49-F238E27FC236}">
                <a16:creationId xmlns:a16="http://schemas.microsoft.com/office/drawing/2014/main" id="{B5637112-06B9-6E4B-B56B-2362E96D4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5" y="6358467"/>
            <a:ext cx="452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20" y="4357688"/>
            <a:ext cx="5497513" cy="609600"/>
          </a:xfrm>
        </p:spPr>
        <p:txBody>
          <a:bodyPr/>
          <a:lstStyle>
            <a:lvl1pPr marL="0" indent="0" algn="r">
              <a:buFont typeface="Wingdings" charset="2"/>
              <a:buNone/>
              <a:defRPr sz="1575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C0A3D042-E46E-6E4A-B76D-959327279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C35EAE2-95A1-CC49-80A0-2944B2533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  <a:latin typeface="Verdana" charset="0"/>
                <a:ea typeface="ＭＳ Ｐゴシック" charset="0"/>
                <a:cs typeface="Angsana New" charset="0"/>
              </a:defRPr>
            </a:lvl1pPr>
          </a:lstStyle>
          <a:p>
            <a:pPr>
              <a:defRPr/>
            </a:pPr>
            <a:fld id="{F6A502F2-0F7A-0040-97BD-CE4ADD0D2D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C4BB5E-0122-6C4E-9651-8AF0FD853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616200"/>
            <a:ext cx="6815138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Master title style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49EDDA-1BE4-384D-BAF3-538FD298B185}"/>
              </a:ext>
            </a:extLst>
          </p:cNvPr>
          <p:cNvSpPr/>
          <p:nvPr userDrawn="1"/>
        </p:nvSpPr>
        <p:spPr bwMode="auto">
          <a:xfrm>
            <a:off x="381000" y="1193800"/>
            <a:ext cx="3962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F15D64-AC33-E04C-84FA-C37134AFA9B1}"/>
              </a:ext>
            </a:extLst>
          </p:cNvPr>
          <p:cNvGrpSpPr/>
          <p:nvPr userDrawn="1"/>
        </p:nvGrpSpPr>
        <p:grpSpPr>
          <a:xfrm>
            <a:off x="609600" y="279402"/>
            <a:ext cx="3048000" cy="1043095"/>
            <a:chOff x="381000" y="209550"/>
            <a:chExt cx="3343659" cy="858207"/>
          </a:xfrm>
        </p:grpSpPr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619BA625-4A53-5C49-AA42-F47411BC42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035" y="209550"/>
              <a:ext cx="604619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 descr="ITIC_logo_bw_20130809.png">
              <a:extLst>
                <a:ext uri="{FF2B5EF4-FFF2-40B4-BE49-F238E27FC236}">
                  <a16:creationId xmlns:a16="http://schemas.microsoft.com/office/drawing/2014/main" id="{D7AD2016-0F48-CE40-ADD8-2ACA9825A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06" y="209550"/>
              <a:ext cx="630353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" descr="10cm">
              <a:extLst>
                <a:ext uri="{FF2B5EF4-FFF2-40B4-BE49-F238E27FC236}">
                  <a16:creationId xmlns:a16="http://schemas.microsoft.com/office/drawing/2014/main" id="{9844E413-B826-6B42-83ED-B02ACB301F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856" y="209550"/>
              <a:ext cx="613395" cy="60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3310D66-5626-E94D-9767-43056E6FF5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209550"/>
              <a:ext cx="914400" cy="858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0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A869B-B659-FE42-A3A7-C024D553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254F1-44A8-406A-A4DE-280061BA59B9}" type="datetimeFigureOut">
              <a:rPr lang="fr-FR"/>
              <a:pPr>
                <a:defRPr/>
              </a:pPr>
              <a:t>15/01/2026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4CA1C-3486-9645-9AAA-21DF2C61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DF67C-19B9-164A-948D-6C76514C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4030-A95C-8247-9667-8443795DE4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43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0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ADEDC0-4B6A-49D6-9CDB-732D417C1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81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7" tIns="45647" rIns="91297" bIns="4564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172D546-461E-4DCC-8B09-B34AC0704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435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7" tIns="45647" rIns="91297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7CD9CEAB-A440-4CB4-8594-B28568B0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990600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1297" tIns="45647" rIns="91297" bIns="45647"/>
          <a:lstStyle/>
          <a:p>
            <a:endParaRPr lang="en-US"/>
          </a:p>
        </p:txBody>
      </p:sp>
      <p:grpSp>
        <p:nvGrpSpPr>
          <p:cNvPr id="3077" name="Group 12">
            <a:extLst>
              <a:ext uri="{FF2B5EF4-FFF2-40B4-BE49-F238E27FC236}">
                <a16:creationId xmlns:a16="http://schemas.microsoft.com/office/drawing/2014/main" id="{3BD0510B-9F21-44B0-B462-87674D8FC1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00863" y="311150"/>
            <a:ext cx="2103437" cy="477838"/>
            <a:chOff x="4432" y="1533"/>
            <a:chExt cx="1568" cy="364"/>
          </a:xfrm>
        </p:grpSpPr>
        <p:pic>
          <p:nvPicPr>
            <p:cNvPr id="3078" name="Picture 7" descr="Ioc-logo-couleu…ps-Mac-(Eng">
              <a:extLst>
                <a:ext uri="{FF2B5EF4-FFF2-40B4-BE49-F238E27FC236}">
                  <a16:creationId xmlns:a16="http://schemas.microsoft.com/office/drawing/2014/main" id="{F94F4C64-7645-4A5D-B296-FFD6552F1FE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1551"/>
              <a:ext cx="33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8" descr="JTIC Final">
              <a:extLst>
                <a:ext uri="{FF2B5EF4-FFF2-40B4-BE49-F238E27FC236}">
                  <a16:creationId xmlns:a16="http://schemas.microsoft.com/office/drawing/2014/main" id="{9836702F-6ECC-4D42-8BBD-222965F515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" y="1537"/>
              <a:ext cx="350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9" descr="Logo UNESCO">
              <a:extLst>
                <a:ext uri="{FF2B5EF4-FFF2-40B4-BE49-F238E27FC236}">
                  <a16:creationId xmlns:a16="http://schemas.microsoft.com/office/drawing/2014/main" id="{95BBA48B-53F3-4C59-A802-3A09A68D86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" y="1533"/>
              <a:ext cx="45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Logo ITIC copy">
              <a:extLst>
                <a:ext uri="{FF2B5EF4-FFF2-40B4-BE49-F238E27FC236}">
                  <a16:creationId xmlns:a16="http://schemas.microsoft.com/office/drawing/2014/main" id="{A990A298-31CA-4A85-90B4-067E37BB587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1537"/>
              <a:ext cx="36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panose="020B0600070205080204" pitchFamily="34" charset="-128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panose="020B0600070205080204" pitchFamily="34" charset="-128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panose="020B0600070205080204" pitchFamily="34" charset="-128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panose="020B0600070205080204" pitchFamily="34" charset="-128"/>
          <a:cs typeface="Angsana New" pitchFamily="18" charset="0"/>
        </a:defRPr>
      </a:lvl5pPr>
      <a:lvl6pPr marL="424391" algn="l" defTabSz="913620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848780" algn="l" defTabSz="913620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273171" algn="l" defTabSz="913620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697563" algn="l" defTabSz="913620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65138" indent="-465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3000" b="1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903288" indent="-4333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00163" indent="-3921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89100" indent="-3841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89150" indent="-3937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5400" indent="-397866" algn="l" defTabSz="91362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39790" indent="-397866" algn="l" defTabSz="91362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364185" indent="-397866" algn="l" defTabSz="91362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788573" indent="-397866" algn="l" defTabSz="91362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3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391" algn="l" defTabSz="4243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780" algn="l" defTabSz="4243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171" algn="l" defTabSz="4243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563" algn="l" defTabSz="4243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953" algn="l" defTabSz="4243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345" algn="l" defTabSz="4243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0735" algn="l" defTabSz="4243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5125" algn="l" defTabSz="4243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FC315F-F704-404E-8756-FE5ED240D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681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490C15-35E2-2344-B81C-A2D9CDFEC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435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340CA19C-CCE0-AB45-AF54-76F14E37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990600"/>
            <a:ext cx="7958137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0929" tIns="45466" rIns="90929" bIns="45466"/>
          <a:lstStyle/>
          <a:p>
            <a:endParaRPr lang="en-US"/>
          </a:p>
        </p:txBody>
      </p:sp>
      <p:sp>
        <p:nvSpPr>
          <p:cNvPr id="8198" name="Rectangle 13">
            <a:extLst>
              <a:ext uri="{FF2B5EF4-FFF2-40B4-BE49-F238E27FC236}">
                <a16:creationId xmlns:a16="http://schemas.microsoft.com/office/drawing/2014/main" id="{9935288C-EA3C-C34B-88EE-2319699404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4250" y="6365875"/>
            <a:ext cx="32702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88" tIns="43743" rIns="87488" bIns="437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UNESCO/IOC-NOAA </a:t>
            </a:r>
          </a:p>
          <a:p>
            <a:pPr>
              <a:defRPr/>
            </a:pPr>
            <a:r>
              <a:rPr lang="en-US" altLang="en-US" sz="1400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International Tsunami Information Center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8E41C75-B8AE-B940-B573-008BA138FF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4250" y="6365875"/>
            <a:ext cx="32702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488" tIns="43743" rIns="87488" bIns="437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100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UNESCO/IOC-NOAA  SHOA</a:t>
            </a:r>
          </a:p>
          <a:p>
            <a:pPr>
              <a:defRPr/>
            </a:pPr>
            <a:r>
              <a:rPr lang="en-US" altLang="en-US" sz="1400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International Tsunami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26086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5pPr>
      <a:lvl6pPr marL="454707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909414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364124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818827" algn="l" rtl="0" fontAlgn="base">
        <a:lnSpc>
          <a:spcPct val="110000"/>
        </a:lnSpc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63550" indent="-4635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30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0113" indent="-4302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295400" indent="-3889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10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79625" indent="-39211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37207" indent="-39629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91915" indent="-39629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46619" indent="-39629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901330" indent="-396295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707" algn="l" defTabSz="454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414" algn="l" defTabSz="454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124" algn="l" defTabSz="454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827" algn="l" defTabSz="454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540" algn="l" defTabSz="454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245" algn="l" defTabSz="454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957" algn="l" defTabSz="454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659" algn="l" defTabSz="454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796EBB-D962-C749-877E-83C3BF04F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0"/>
            <a:ext cx="6815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ED33D28-B1DF-C34A-8611-554B65445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95400"/>
            <a:ext cx="8435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6B5F3029-EA11-F14A-9CF3-941B887EB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40" y="990601"/>
            <a:ext cx="7958137" cy="11006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68197" tIns="34100" rIns="68197" bIns="34100"/>
          <a:lstStyle/>
          <a:p>
            <a:pPr>
              <a:defRPr/>
            </a:pPr>
            <a:endParaRPr lang="en-US" sz="750"/>
          </a:p>
        </p:txBody>
      </p:sp>
      <p:pic>
        <p:nvPicPr>
          <p:cNvPr id="71685" name="Picture 11" descr="ITICbanner2.gif">
            <a:extLst>
              <a:ext uri="{FF2B5EF4-FFF2-40B4-BE49-F238E27FC236}">
                <a16:creationId xmlns:a16="http://schemas.microsoft.com/office/drawing/2014/main" id="{97F4DC23-75D5-6C4A-A193-FD4076880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6324602"/>
            <a:ext cx="9461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13">
            <a:extLst>
              <a:ext uri="{FF2B5EF4-FFF2-40B4-BE49-F238E27FC236}">
                <a16:creationId xmlns:a16="http://schemas.microsoft.com/office/drawing/2014/main" id="{F15C472F-C138-054A-95EF-30257727B3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4251" y="6366935"/>
            <a:ext cx="2413587" cy="3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616" tIns="32807" rIns="65616" bIns="3280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25" dirty="0">
                <a:solidFill>
                  <a:srgbClr val="F2F2F2"/>
                </a:solidFill>
                <a:latin typeface="VAG Rounded Std Light" panose="020F0502020204020204" pitchFamily="34" charset="0"/>
                <a:ea typeface="VAG Rounded Std Light" panose="020F0502020204020204" pitchFamily="34" charset="0"/>
                <a:cs typeface="VAG Rounded Std Light" panose="020F0502020204020204" pitchFamily="34" charset="0"/>
              </a:rPr>
              <a:t>UNESCO/IOC-NOAA  SHOA</a:t>
            </a:r>
          </a:p>
          <a:p>
            <a:pPr>
              <a:defRPr/>
            </a:pPr>
            <a:r>
              <a:rPr lang="en-US" altLang="en-US" sz="1050" dirty="0">
                <a:solidFill>
                  <a:srgbClr val="F2F2F2"/>
                </a:solidFill>
                <a:latin typeface="VAG Rounded Std Light" panose="020F0502020204020204" pitchFamily="34" charset="0"/>
              </a:rPr>
              <a:t>International Tsunami Information Center</a:t>
            </a:r>
          </a:p>
        </p:txBody>
      </p:sp>
      <p:pic>
        <p:nvPicPr>
          <p:cNvPr id="9" name="Picture 1" descr="ITIC_logo_300dpi_20130806.png">
            <a:extLst>
              <a:ext uri="{FF2B5EF4-FFF2-40B4-BE49-F238E27FC236}">
                <a16:creationId xmlns:a16="http://schemas.microsoft.com/office/drawing/2014/main" id="{A388322F-23DD-8648-8ED3-51D6872DB2A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5" y="6358467"/>
            <a:ext cx="4524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4" r:id="rId6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0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5pPr>
      <a:lvl6pPr marL="341021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682044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023068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364086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347654" indent="-34765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2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74672" indent="-32225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71526" indent="-290506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260443" indent="-28574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558886" indent="-293681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902857" indent="-29721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243880" indent="-29721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584900" indent="-29721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25925" indent="-297214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0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021" algn="l" defTabSz="3410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2044" algn="l" defTabSz="3410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3068" algn="l" defTabSz="3410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4086" algn="l" defTabSz="3410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5112" algn="l" defTabSz="3410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46133" algn="l" defTabSz="3410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87159" algn="l" defTabSz="3410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28176" algn="l" defTabSz="34102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playlist?list=PLVuF658wCrzVD52LkAcr1JNWQLfAX3kP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vimeo.com/showcase/895602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K5SZvbF8us" TargetMode="External"/><Relationship Id="rId2" Type="http://schemas.openxmlformats.org/officeDocument/2006/relationships/hyperlink" Target="https://youtu.be/plg9H8WW30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lg9H8WW30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oK5SZvbF8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K5SZvbF8us" TargetMode="External"/><Relationship Id="rId2" Type="http://schemas.openxmlformats.org/officeDocument/2006/relationships/hyperlink" Target="https://youtu.be/plg9H8WW30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Gno0Vim9g0" TargetMode="External"/><Relationship Id="rId3" Type="http://schemas.openxmlformats.org/officeDocument/2006/relationships/hyperlink" Target="https://www.youtube.com/playlist?list=PLVuF658wCrzWkFxGU6Rx4K7cIfNRSovDK" TargetMode="External"/><Relationship Id="rId7" Type="http://schemas.openxmlformats.org/officeDocument/2006/relationships/hyperlink" Target="https://www.youtube.com/playlist?list=PLVuF658wCrzW1CmYuQvi8US8ZLjRz3Ny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laylist?list=PLVuF658wCrzXZYkfNCaW-8gBciLyVVDMC" TargetMode="External"/><Relationship Id="rId5" Type="http://schemas.openxmlformats.org/officeDocument/2006/relationships/hyperlink" Target="https://www.youtube.com/playlist?list=PLVuF658wCrzXqhaLsR_QtBuCIVNZI_qyL" TargetMode="External"/><Relationship Id="rId4" Type="http://schemas.openxmlformats.org/officeDocument/2006/relationships/hyperlink" Target="https://www.youtube.com/playlist?list=PLVuF658wCrzXPxa7zdfnnN2fY2Kg34q_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5D0E99-D51D-4E50-08EE-3482F2C5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38" y="2492896"/>
            <a:ext cx="763284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04" tIns="34204" rIns="68404" bIns="3420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Arial" charset="0"/>
                <a:ea typeface="ＭＳ Ｐゴシック" charset="0"/>
                <a:cs typeface="Angsana New" pitchFamily="18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Arial" charset="0"/>
                <a:ea typeface="ＭＳ Ｐゴシック" charset="0"/>
                <a:cs typeface="Angsana New" pitchFamily="18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Arial" charset="0"/>
                <a:ea typeface="ＭＳ Ｐゴシック" charset="0"/>
                <a:cs typeface="Angsana New" pitchFamily="18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accent2"/>
                </a:solidFill>
                <a:latin typeface="Arial" charset="0"/>
                <a:ea typeface="ＭＳ Ｐゴシック" charset="0"/>
                <a:cs typeface="Angsana New" pitchFamily="18" charset="0"/>
              </a:defRPr>
            </a:lvl5pPr>
            <a:lvl6pPr marL="341021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2"/>
                </a:solidFill>
                <a:latin typeface="Arial" charset="0"/>
                <a:ea typeface="Angsana New" pitchFamily="18" charset="0"/>
                <a:cs typeface="Angsana New" pitchFamily="18" charset="0"/>
              </a:defRPr>
            </a:lvl6pPr>
            <a:lvl7pPr marL="68204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2"/>
                </a:solidFill>
                <a:latin typeface="Arial" charset="0"/>
                <a:ea typeface="Angsana New" pitchFamily="18" charset="0"/>
                <a:cs typeface="Angsana New" pitchFamily="18" charset="0"/>
              </a:defRPr>
            </a:lvl7pPr>
            <a:lvl8pPr marL="102306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2"/>
                </a:solidFill>
                <a:latin typeface="Arial" charset="0"/>
                <a:ea typeface="Angsana New" pitchFamily="18" charset="0"/>
                <a:cs typeface="Angsana New" pitchFamily="18" charset="0"/>
              </a:defRPr>
            </a:lvl8pPr>
            <a:lvl9pPr marL="1364086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50" b="1">
                <a:solidFill>
                  <a:schemeClr val="accent2"/>
                </a:solidFill>
                <a:latin typeface="Arial" charset="0"/>
                <a:ea typeface="Angsana New" pitchFamily="18" charset="0"/>
                <a:cs typeface="Angsana New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00"/>
              </a:spcBef>
              <a:defRPr/>
            </a:pPr>
            <a:br>
              <a:rPr lang="en-US" altLang="en-US" sz="3600" kern="0" dirty="0">
                <a:solidFill>
                  <a:schemeClr val="accent6"/>
                </a:solidFill>
                <a:ea typeface="ＭＳ Ｐゴシック" panose="020B0600070205080204" pitchFamily="34" charset="-128"/>
              </a:rPr>
            </a:br>
            <a:r>
              <a:rPr lang="en-US" altLang="en-US" sz="3600" kern="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International Tsunami </a:t>
            </a:r>
            <a:br>
              <a:rPr lang="en-US" altLang="en-US" sz="3600" kern="0" dirty="0">
                <a:solidFill>
                  <a:schemeClr val="accent6"/>
                </a:solidFill>
                <a:ea typeface="ＭＳ Ｐゴシック" panose="020B0600070205080204" pitchFamily="34" charset="-128"/>
              </a:rPr>
            </a:br>
            <a:r>
              <a:rPr lang="en-US" altLang="en-US" sz="3600" kern="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Information Center (ITIC) </a:t>
            </a:r>
            <a:br>
              <a:rPr lang="en-US" altLang="en-US" sz="3600" kern="0" dirty="0">
                <a:solidFill>
                  <a:schemeClr val="accent6"/>
                </a:solidFill>
                <a:ea typeface="ＭＳ Ｐゴシック" panose="020B0600070205080204" pitchFamily="34" charset="-128"/>
              </a:rPr>
            </a:br>
            <a:r>
              <a:rPr lang="en-US" altLang="en-US" sz="3600" kern="0" dirty="0">
                <a:solidFill>
                  <a:srgbClr val="0432FF"/>
                </a:solidFill>
                <a:ea typeface="ＭＳ Ｐゴシック" panose="020B0600070205080204" pitchFamily="34" charset="-128"/>
              </a:rPr>
              <a:t>Training Videos 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B9D9ADBF-3FE8-75CC-1E77-7F770021F279}"/>
              </a:ext>
            </a:extLst>
          </p:cNvPr>
          <p:cNvSpPr txBox="1">
            <a:spLocks/>
          </p:cNvSpPr>
          <p:nvPr/>
        </p:nvSpPr>
        <p:spPr bwMode="auto">
          <a:xfrm>
            <a:off x="5292080" y="4365104"/>
            <a:ext cx="3154654" cy="16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97" tIns="34100" rIns="68197" bIns="34100"/>
          <a:lstStyle>
            <a:lvl1pPr marL="0" indent="0" algn="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None/>
              <a:defRPr sz="2100" b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900113" indent="-4302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400" indent="-3889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1163" indent="-3810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9625" indent="-392113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207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1915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6619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330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Dr. Laura Kong</a:t>
            </a: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     Director, ITIC</a:t>
            </a: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endParaRPr lang="en-US" altLang="en-US" sz="1050" kern="0" dirty="0">
              <a:ea typeface="ＭＳ Ｐゴシック" panose="020B0600070205080204" pitchFamily="34" charset="-128"/>
            </a:endParaRP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Dr. </a:t>
            </a:r>
            <a:r>
              <a:rPr lang="en-US" altLang="en-US" sz="2400" kern="0" dirty="0" err="1">
                <a:ea typeface="ＭＳ Ｐゴシック" panose="020B0600070205080204" pitchFamily="34" charset="-128"/>
              </a:rPr>
              <a:t>Dailin</a:t>
            </a:r>
            <a:r>
              <a:rPr lang="en-US" altLang="en-US" sz="2400" kern="0" dirty="0">
                <a:ea typeface="ＭＳ Ｐゴシック" panose="020B0600070205080204" pitchFamily="34" charset="-128"/>
              </a:rPr>
              <a:t> Wang</a:t>
            </a: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     Senior Oceanographer, PTWC</a:t>
            </a: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endParaRPr lang="en-US" altLang="en-US" sz="1400" kern="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C8ED69-1CD1-9BBB-CAEA-F4037463B19F}"/>
              </a:ext>
            </a:extLst>
          </p:cNvPr>
          <p:cNvSpPr/>
          <p:nvPr/>
        </p:nvSpPr>
        <p:spPr bwMode="auto">
          <a:xfrm>
            <a:off x="3893322" y="5203898"/>
            <a:ext cx="4914899" cy="1043063"/>
          </a:xfrm>
          <a:prstGeom prst="rect">
            <a:avLst/>
          </a:prstGeom>
          <a:solidFill>
            <a:srgbClr val="FFC000">
              <a:alpha val="20109"/>
            </a:srgb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 dirty="0">
              <a:solidFill>
                <a:srgbClr val="000000"/>
              </a:solidFill>
              <a:latin typeface="Arial" charset="0"/>
              <a:cs typeface="Angsana New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45EA7-DCA9-F349-B700-E456DDFC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45" y="219818"/>
            <a:ext cx="9313408" cy="5715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ITIC training videos – PTWC SOPs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(support OTGA)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FE4A0A-389E-1C4F-90C8-37802B7A6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5364" y="1813213"/>
            <a:ext cx="4018963" cy="3060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198536-0177-3C47-AB61-8AD549457AE9}"/>
              </a:ext>
            </a:extLst>
          </p:cNvPr>
          <p:cNvSpPr/>
          <p:nvPr/>
        </p:nvSpPr>
        <p:spPr>
          <a:xfrm>
            <a:off x="5061696" y="5638469"/>
            <a:ext cx="36182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ngsana New"/>
                <a:hlinkClick r:id="rId4"/>
              </a:rPr>
              <a:t>https://vimeo.com/showcase/8956022</a:t>
            </a:r>
            <a:endParaRPr lang="en-US" sz="1600" dirty="0">
              <a:solidFill>
                <a:srgbClr val="000000"/>
              </a:solidFill>
              <a:latin typeface="Arial"/>
              <a:cs typeface="Angsana New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ngsana New"/>
              </a:rPr>
              <a:t>Password: 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FE111-986F-E449-B9E3-5759947F6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96" y="1778791"/>
            <a:ext cx="3923679" cy="1855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B00E1-8A6B-2E4D-8D09-C14363B72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424" y="1813213"/>
            <a:ext cx="2082254" cy="33562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5F9829-0102-4CD1-BB1A-1ECD65D53F21}"/>
              </a:ext>
            </a:extLst>
          </p:cNvPr>
          <p:cNvGrpSpPr/>
          <p:nvPr/>
        </p:nvGrpSpPr>
        <p:grpSpPr>
          <a:xfrm>
            <a:off x="124692" y="3741230"/>
            <a:ext cx="3210791" cy="1699984"/>
            <a:chOff x="290946" y="3949315"/>
            <a:chExt cx="4281054" cy="22666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150975-0A03-2992-B59C-4F68C384E6F4}"/>
                </a:ext>
              </a:extLst>
            </p:cNvPr>
            <p:cNvSpPr/>
            <p:nvPr/>
          </p:nvSpPr>
          <p:spPr bwMode="auto">
            <a:xfrm>
              <a:off x="290946" y="3949315"/>
              <a:ext cx="4281053" cy="2227317"/>
            </a:xfrm>
            <a:prstGeom prst="rect">
              <a:avLst/>
            </a:prstGeom>
            <a:solidFill>
              <a:srgbClr val="FDFFD2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000000"/>
                </a:solidFill>
                <a:latin typeface="Arial" charset="0"/>
                <a:cs typeface="Angsana New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C11924-7F99-01AF-D790-BA5F3F28D822}"/>
                </a:ext>
              </a:extLst>
            </p:cNvPr>
            <p:cNvSpPr txBox="1"/>
            <p:nvPr/>
          </p:nvSpPr>
          <p:spPr>
            <a:xfrm>
              <a:off x="290947" y="3986290"/>
              <a:ext cx="4281053" cy="222967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marL="134541" lvl="1" indent="-127397" defTabSz="685800" eaLnBrk="1" fontAlgn="auto" hangingPunct="1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432FF"/>
                  </a:solidFill>
                  <a:latin typeface="Arial"/>
                  <a:cs typeface="Angsana New"/>
                </a:rPr>
                <a:t>2021-22:  PTWC Enhanced Products and Staging (Pacific, Caribbean) (EN-SP-FR)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cs typeface="Angsana New"/>
                </a:rPr>
                <a:t>                    10-22 min </a:t>
              </a:r>
            </a:p>
            <a:p>
              <a:pPr marL="134541" lvl="1" indent="-127397" defTabSz="685800" eaLnBrk="1" fontAlgn="auto" hangingPunct="1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432FF"/>
                  </a:solidFill>
                  <a:latin typeface="Arial"/>
                  <a:cs typeface="Angsana New"/>
                </a:rPr>
                <a:t>2022:  TWC Operations – What happens  at PTWC during Pacific earthquake? (EN)         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cs typeface="Angsana New"/>
                </a:rPr>
                <a:t>18 min </a:t>
              </a:r>
            </a:p>
            <a:p>
              <a:pPr marL="134541" lvl="1" indent="-127397" defTabSz="685800" eaLnBrk="1" fontAlgn="auto" hangingPunct="1">
                <a:spcBef>
                  <a:spcPts val="4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ngsana New"/>
                </a:rPr>
                <a:t>Planned:  Tsunami Forecasting (EN)      (req </a:t>
              </a:r>
              <a:r>
                <a:rPr lang="en-US" sz="1200" dirty="0" err="1">
                  <a:solidFill>
                    <a:srgbClr val="000000"/>
                  </a:solidFill>
                  <a:latin typeface="Arial"/>
                  <a:cs typeface="Angsana New"/>
                </a:rPr>
                <a:t>fr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cs typeface="Angsana New"/>
                </a:rPr>
                <a:t> PTWS 4 Mar 2021 debrief) – 20 min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2913EE-3FE2-6ADD-BA2B-F897E1B41B7B}"/>
              </a:ext>
            </a:extLst>
          </p:cNvPr>
          <p:cNvSpPr txBox="1"/>
          <p:nvPr/>
        </p:nvSpPr>
        <p:spPr>
          <a:xfrm>
            <a:off x="3893324" y="5196613"/>
            <a:ext cx="4914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PTWC Enhanced Products - explanation and product staging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https://www.youtube.com/playlist?list=PLVuF658wCrzVD52LkAcr1JNWQLfAX3kPu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6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8D7B5-4031-3494-FB3A-27F8E7B6ACC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2060848"/>
            <a:ext cx="8458200" cy="1817688"/>
          </a:xfrm>
        </p:spPr>
        <p:txBody>
          <a:bodyPr lIns="91205" tIns="45605" rIns="91205" bIns="45605"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3600" dirty="0"/>
              <a:t>PTWC Enhanced Products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Why, What, Criteria, Staging</a:t>
            </a:r>
          </a:p>
        </p:txBody>
      </p:sp>
    </p:spTree>
    <p:extLst>
      <p:ext uri="{BB962C8B-B14F-4D97-AF65-F5344CB8AC3E}">
        <p14:creationId xmlns:p14="http://schemas.microsoft.com/office/powerpoint/2010/main" val="357457719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769FD-062A-E503-02C0-41329679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6815138" cy="762000"/>
          </a:xfrm>
        </p:spPr>
        <p:txBody>
          <a:bodyPr/>
          <a:lstStyle/>
          <a:p>
            <a:r>
              <a:rPr lang="en-US" dirty="0"/>
              <a:t>PTWC Product Explanation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CCCB1-1533-0EEC-91A9-6ADDA26A7A32}"/>
              </a:ext>
            </a:extLst>
          </p:cNvPr>
          <p:cNvSpPr txBox="1"/>
          <p:nvPr/>
        </p:nvSpPr>
        <p:spPr>
          <a:xfrm>
            <a:off x="4932040" y="5733256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CARIBE:</a:t>
            </a:r>
          </a:p>
          <a:p>
            <a:r>
              <a:rPr lang="en-US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https://youtu.be/plg9H8WW30U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863BE-D39C-54C4-71AC-1CFA71190554}"/>
              </a:ext>
            </a:extLst>
          </p:cNvPr>
          <p:cNvSpPr txBox="1"/>
          <p:nvPr/>
        </p:nvSpPr>
        <p:spPr>
          <a:xfrm>
            <a:off x="975117" y="5733255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PACIFIC:</a:t>
            </a:r>
          </a:p>
          <a:p>
            <a:r>
              <a:rPr lang="en-US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https://youtu.be/oK5SZvbF8us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78B3C-0B34-4AAA-D48A-C24DDDCCA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04" y="1471572"/>
            <a:ext cx="6957591" cy="3914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37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769FD-062A-E503-02C0-41329679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6815138" cy="762000"/>
          </a:xfrm>
        </p:spPr>
        <p:txBody>
          <a:bodyPr/>
          <a:lstStyle/>
          <a:p>
            <a:r>
              <a:rPr lang="en-US" dirty="0"/>
              <a:t>PTWC Product Staging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87272-12C4-2F29-9824-593C9330F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4"/>
            <a:ext cx="6878980" cy="3888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CCB1-1533-0EEC-91A9-6ADDA26A7A32}"/>
              </a:ext>
            </a:extLst>
          </p:cNvPr>
          <p:cNvSpPr txBox="1"/>
          <p:nvPr/>
        </p:nvSpPr>
        <p:spPr>
          <a:xfrm>
            <a:off x="4932040" y="5733256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CARIBE:</a:t>
            </a:r>
          </a:p>
          <a:p>
            <a:r>
              <a:rPr lang="en-US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https://youtu.be/plg9H8WW30U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863BE-D39C-54C4-71AC-1CFA71190554}"/>
              </a:ext>
            </a:extLst>
          </p:cNvPr>
          <p:cNvSpPr txBox="1"/>
          <p:nvPr/>
        </p:nvSpPr>
        <p:spPr>
          <a:xfrm>
            <a:off x="975117" y="5733255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PACIFIC:</a:t>
            </a:r>
          </a:p>
          <a:p>
            <a:r>
              <a:rPr lang="en-US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https://youtu.be/oK5SZvbF8us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4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769FD-062A-E503-02C0-41329679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6815138" cy="762000"/>
          </a:xfrm>
        </p:spPr>
        <p:txBody>
          <a:bodyPr/>
          <a:lstStyle/>
          <a:p>
            <a:r>
              <a:rPr lang="en-US" dirty="0"/>
              <a:t>PTWC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CCCB1-1533-0EEC-91A9-6ADDA26A7A32}"/>
              </a:ext>
            </a:extLst>
          </p:cNvPr>
          <p:cNvSpPr txBox="1"/>
          <p:nvPr/>
        </p:nvSpPr>
        <p:spPr>
          <a:xfrm>
            <a:off x="4932040" y="5733256"/>
            <a:ext cx="367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CARIBE:</a:t>
            </a:r>
          </a:p>
          <a:p>
            <a:r>
              <a:rPr lang="en-US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https://youtu.be/plg9H8WW30U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863BE-D39C-54C4-71AC-1CFA71190554}"/>
              </a:ext>
            </a:extLst>
          </p:cNvPr>
          <p:cNvSpPr txBox="1"/>
          <p:nvPr/>
        </p:nvSpPr>
        <p:spPr>
          <a:xfrm>
            <a:off x="975117" y="5733255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PACIFIC:</a:t>
            </a:r>
          </a:p>
          <a:p>
            <a:r>
              <a:rPr lang="en-US" sz="1800" i="0" u="sng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https://youtu.be/oK5SZvbF8us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DD2F6-B525-FDD5-6B68-87C4FB1BA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08" y="1484784"/>
            <a:ext cx="7342584" cy="4030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395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>
            <a:extLst>
              <a:ext uri="{FF2B5EF4-FFF2-40B4-BE49-F238E27FC236}">
                <a16:creationId xmlns:a16="http://schemas.microsoft.com/office/drawing/2014/main" id="{B5CF49F8-CEB2-4F18-A1A0-FF16342B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152400"/>
            <a:ext cx="2249488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37" tIns="45670" rIns="91337" bIns="45670"/>
          <a:lstStyle>
            <a:lvl1pPr defTabSz="9826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26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26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900">
              <a:solidFill>
                <a:srgbClr val="000000"/>
              </a:solidFill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D26A1565-D946-964B-8F55-7DBA37B46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37" tIns="45670" rIns="91337" bIns="4567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6687" eaLnBrk="1" hangingPunct="1">
              <a:lnSpc>
                <a:spcPct val="110000"/>
              </a:lnSpc>
              <a:buClr>
                <a:srgbClr val="CC0000"/>
              </a:buClr>
              <a:buSzPct val="100000"/>
              <a:defRPr/>
            </a:pPr>
            <a:r>
              <a:rPr lang="en-US" sz="3600" b="1" dirty="0">
                <a:solidFill>
                  <a:srgbClr val="CC0000"/>
                </a:solidFill>
              </a:rPr>
              <a:t>Available resources - YouTube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6E9708C-F598-A149-9B00-A91F23D5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2883625"/>
            <a:ext cx="1847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A3428DC-C13A-267B-2364-6E522CFD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81" y="1117967"/>
            <a:ext cx="8721726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TWC Tsunami Trainings - all are on one playlist.</a:t>
            </a:r>
          </a:p>
          <a:p>
            <a:pPr marL="0" marR="0" lvl="1" defTabSz="914400" latin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2400" b="1" dirty="0">
                <a:latin typeface="+mn-lt"/>
              </a:rPr>
              <a:t>PTWC Products – Products, Staging  </a:t>
            </a:r>
            <a:r>
              <a:rPr lang="en-US" altLang="en-US" sz="1600" dirty="0">
                <a:solidFill>
                  <a:srgbClr val="1155CC"/>
                </a:solidFill>
                <a:cs typeface="Times New Roman" panose="02020603050405020304" pitchFamily="18" charset="0"/>
              </a:rPr>
              <a:t>https://</a:t>
            </a:r>
            <a:r>
              <a:rPr lang="en-US" altLang="en-US" sz="1600" dirty="0" err="1">
                <a:solidFill>
                  <a:srgbClr val="1155CC"/>
                </a:solidFill>
                <a:cs typeface="Times New Roman" panose="02020603050405020304" pitchFamily="18" charset="0"/>
              </a:rPr>
              <a:t>www.youtube.com</a:t>
            </a:r>
            <a:r>
              <a:rPr lang="en-US" altLang="en-US" sz="1600" dirty="0">
                <a:solidFill>
                  <a:srgbClr val="1155CC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1600" dirty="0" err="1">
                <a:solidFill>
                  <a:srgbClr val="1155CC"/>
                </a:solidFill>
                <a:cs typeface="Times New Roman" panose="02020603050405020304" pitchFamily="18" charset="0"/>
              </a:rPr>
              <a:t>playlist?list</a:t>
            </a:r>
            <a:r>
              <a:rPr lang="en-US" altLang="en-US" sz="1600" dirty="0">
                <a:solidFill>
                  <a:srgbClr val="1155CC"/>
                </a:solidFill>
                <a:cs typeface="Times New Roman" panose="02020603050405020304" pitchFamily="18" charset="0"/>
              </a:rPr>
              <a:t>=PLVuF658wCrzVD52LkAcr1JNWQLfAX3kPu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CARIBE-EWS  English</a:t>
            </a:r>
          </a:p>
          <a:p>
            <a:pPr marL="287338" lvl="1"/>
            <a:r>
              <a:rPr lang="en-US" sz="16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https://www.youtube.com/playlist?list=PLVuF658wCrzWkFxGU6Rx4K7cIfNRSovDK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CARIBE-EWS Spanish </a:t>
            </a:r>
            <a:r>
              <a:rPr lang="en-US" sz="16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https://www.youtube.com/playlist?list=PLVuF658wCrzXPxa7zdfnnN2fY2Kg34q_n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CARIBE-EWS French </a:t>
            </a:r>
            <a:r>
              <a:rPr lang="en-US" sz="16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https://www.youtube.com/playlist?list=PLVuF658wCrzXqhaLsR_QtBuCIVNZI_qyL</a:t>
            </a: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PTWS English</a:t>
            </a:r>
          </a:p>
          <a:p>
            <a:pPr marL="287338" lvl="1"/>
            <a:r>
              <a:rPr lang="en-US" sz="16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https://www.youtube.com/playlist?list=PLVuF658wCrzXZYkfNCaW-8gBciLyVVDMC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PTWS Spanish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160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https://www.youtube.com/playlist?list=PLVuF658wCrzW1CmYuQvi8US8ZLjRz3NyL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i="1" dirty="0">
                <a:solidFill>
                  <a:srgbClr val="C00000"/>
                </a:solidFill>
                <a:latin typeface="+mn-lt"/>
              </a:rPr>
              <a:t>P</a:t>
            </a:r>
            <a:r>
              <a:rPr kumimoji="0" lang="en-US" altLang="en-US" sz="220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laylists / videos unlisted URLs. </a:t>
            </a:r>
            <a:r>
              <a:rPr lang="en-US" altLang="en-US" sz="2200" i="1" dirty="0">
                <a:solidFill>
                  <a:srgbClr val="C00000"/>
                </a:solidFill>
                <a:latin typeface="+mn-lt"/>
              </a:rPr>
              <a:t>O</a:t>
            </a:r>
            <a:r>
              <a:rPr kumimoji="0" lang="en-US" altLang="en-US" sz="220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nly people with links can view</a:t>
            </a: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</a:t>
            </a:r>
            <a:endParaRPr lang="en-US" altLang="en-US" sz="2200" dirty="0">
              <a:solidFill>
                <a:srgbClr val="C00000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PTWC Operations - Pacific EQ tsunami processing</a:t>
            </a:r>
            <a:endParaRPr lang="en-US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https://youtu.be/AGno0Vim9g0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4E7D6D5-864B-DD1F-F522-195A4099226A}"/>
              </a:ext>
            </a:extLst>
          </p:cNvPr>
          <p:cNvSpPr txBox="1">
            <a:spLocks/>
          </p:cNvSpPr>
          <p:nvPr/>
        </p:nvSpPr>
        <p:spPr bwMode="auto">
          <a:xfrm>
            <a:off x="5292080" y="4365104"/>
            <a:ext cx="3154654" cy="16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97" tIns="34100" rIns="68197" bIns="34100"/>
          <a:lstStyle>
            <a:lvl1pPr marL="0" indent="0" algn="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None/>
              <a:defRPr sz="2100" b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900113" indent="-430213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400" indent="-38893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1163" indent="-3810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9625" indent="-392113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207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1915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6619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330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Dr. Laura Kong</a:t>
            </a: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     Director, ITIC</a:t>
            </a: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endParaRPr lang="en-US" altLang="en-US" sz="1050" kern="0" dirty="0">
              <a:ea typeface="ＭＳ Ｐゴシック" panose="020B0600070205080204" pitchFamily="34" charset="-128"/>
            </a:endParaRP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r>
              <a:rPr lang="en-US" altLang="en-US" sz="2400" kern="0" dirty="0">
                <a:ea typeface="ＭＳ Ｐゴシック" panose="020B0600070205080204" pitchFamily="34" charset="-128"/>
              </a:rPr>
              <a:t>Dr. </a:t>
            </a:r>
            <a:r>
              <a:rPr lang="en-US" altLang="en-US" sz="2400" kern="0" dirty="0" err="1">
                <a:ea typeface="ＭＳ Ｐゴシック" panose="020B0600070205080204" pitchFamily="34" charset="-128"/>
              </a:rPr>
              <a:t>Dailin</a:t>
            </a:r>
            <a:r>
              <a:rPr lang="en-US" altLang="en-US" sz="2400" kern="0" dirty="0">
                <a:ea typeface="ＭＳ Ｐゴシック" panose="020B0600070205080204" pitchFamily="34" charset="-128"/>
              </a:rPr>
              <a:t> Wang</a:t>
            </a: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     Senior Oceanographer, PTWC</a:t>
            </a: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defTabSz="341710">
              <a:lnSpc>
                <a:spcPct val="100000"/>
              </a:lnSpc>
              <a:spcBef>
                <a:spcPts val="0"/>
              </a:spcBef>
              <a:buClr>
                <a:srgbClr val="CC0000"/>
              </a:buClr>
              <a:defRPr/>
            </a:pPr>
            <a:endParaRPr lang="en-US" altLang="en-US" sz="1400" kern="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574408-DC34-3A46-1E40-CCECFCFA0A8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7026" y="2132856"/>
            <a:ext cx="8458200" cy="1817688"/>
          </a:xfrm>
        </p:spPr>
        <p:txBody>
          <a:bodyPr lIns="91205" tIns="45605" rIns="91205" bIns="45605"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3600" dirty="0"/>
              <a:t>Thank You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Muchas</a:t>
            </a:r>
            <a:r>
              <a:rPr lang="en-US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Gracias</a:t>
            </a:r>
          </a:p>
        </p:txBody>
      </p:sp>
    </p:spTree>
    <p:extLst>
      <p:ext uri="{BB962C8B-B14F-4D97-AF65-F5344CB8AC3E}">
        <p14:creationId xmlns:p14="http://schemas.microsoft.com/office/powerpoint/2010/main" val="192660844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3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42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842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</TotalTime>
  <Words>369</Words>
  <Application>Microsoft Macintosh PowerPoint</Application>
  <PresentationFormat>On-screen Show (4:3)</PresentationFormat>
  <Paragraphs>57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Comic Sans MS</vt:lpstr>
      <vt:lpstr>tahoma</vt:lpstr>
      <vt:lpstr>Times New Roman</vt:lpstr>
      <vt:lpstr>VAG Rounded Std Light</vt:lpstr>
      <vt:lpstr>Verdana</vt:lpstr>
      <vt:lpstr>Wingdings</vt:lpstr>
      <vt:lpstr>3_ITTI.McKinnie</vt:lpstr>
      <vt:lpstr>9_ITTI.McKinnie</vt:lpstr>
      <vt:lpstr>15_ITTI.McKinnie</vt:lpstr>
      <vt:lpstr>PowerPoint Presentation</vt:lpstr>
      <vt:lpstr>ITIC training videos – PTWC SOPs (support OTGA)</vt:lpstr>
      <vt:lpstr>PTWC Enhanced Products Why, What, Criteria, Staging</vt:lpstr>
      <vt:lpstr>PTWC Product Explanation </vt:lpstr>
      <vt:lpstr>PTWC Product Staging</vt:lpstr>
      <vt:lpstr>PTWC operations</vt:lpstr>
      <vt:lpstr>PowerPoint Presentation</vt:lpstr>
      <vt:lpstr>Thank You Muchas Gracias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TOWS TasK Team on             disaster management and preparedness</dc:title>
  <dc:creator>David Coetzee</dc:creator>
  <cp:lastModifiedBy>Laura Kong</cp:lastModifiedBy>
  <cp:revision>190</cp:revision>
  <cp:lastPrinted>2018-06-08T21:22:04Z</cp:lastPrinted>
  <dcterms:created xsi:type="dcterms:W3CDTF">2015-03-11T22:48:23Z</dcterms:created>
  <dcterms:modified xsi:type="dcterms:W3CDTF">2026-01-15T19:36:29Z</dcterms:modified>
</cp:coreProperties>
</file>