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7"/>
    <a:srgbClr val="FFD579"/>
    <a:srgbClr val="FF8AD8"/>
    <a:srgbClr val="FF40FF"/>
    <a:srgbClr val="941651"/>
    <a:srgbClr val="521B93"/>
    <a:srgbClr val="0098AE"/>
    <a:srgbClr val="00AEC6"/>
    <a:srgbClr val="FF97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1500"/>
  </p:normalViewPr>
  <p:slideViewPr>
    <p:cSldViewPr snapToGrid="0">
      <p:cViewPr varScale="1">
        <p:scale>
          <a:sx n="60" d="100"/>
          <a:sy n="60" d="100"/>
        </p:scale>
        <p:origin x="2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852B-243F-2B45-9DD8-017B8E00D691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8841-2468-F44B-88D1-098F830870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31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5985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2BF6-6253-3B0F-2831-8BB2D0DDE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01435-4D7A-45AB-7583-8449FF486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66E5C-1256-DDC6-26B8-33821959A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128A9-9C75-E421-E15F-F4C5E1366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449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BEA6B-5EBD-78A1-540B-DA8CC8E6D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F5F86-CA5F-C061-5261-1910C60D7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B00AD-71BD-1C2D-A5BB-03FFC1E5A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DCBDC-0653-12D3-E714-BAC656877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334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E7A90-4C82-7196-8AE6-5363CB597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586A6-F4EA-B661-EFD4-9E301EA8C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99C64-92A0-301D-687C-FAF13FFE2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58C55-A9C4-B44E-8B3F-EC6EC3AF3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78841-2468-F44B-88D1-098F8308700D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49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BB9D-E654-1C27-ED7E-FE09E932E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1ABBA-6E91-7ED7-6E09-724086EB8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777D-1407-CCD3-6478-EA81BB09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00B78-1A6E-3682-0A7A-C39E8DD3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E8209-BE9D-05B9-9FD7-77B9CFF4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55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D8B6-BD97-683D-B106-B59F88CA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1ECD3-830B-31AF-39AB-3DA27D953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26610-E19C-8DA8-C55A-F0998E20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0B45-88E7-F47C-936F-1FBE27E8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28CEC-859E-A72E-5B69-770223A3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090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CA438-D096-E00A-17D2-6D712916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393C8-F119-B85F-2BF9-247BE99C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515A-DED6-4B4A-1C98-74352A89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B990-A1A8-4023-6E44-55FA81D5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0ED0-2BEA-15D8-E334-10D3ED3C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9814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5070-3F26-71F3-BE4C-007E3D32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8493-EFF8-B09F-5587-CDBC3473A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055B-47D1-D2D4-37EC-8BD71051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D7AE-20D3-0B5B-A746-1635B776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A4E60-3297-6A18-8FE7-7F350A85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1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6419-82F9-50E1-8E25-D785F1A3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E2146-EE22-9F36-7495-E2FF1C81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AD8B-1A0C-0AEC-21CE-F27F13C9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4606-EA8E-1AEB-E7D3-72AF33C1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29DD-7531-6E21-5772-5D66894A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793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328B-416B-78B0-3F51-43A2109D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E13D-F8EC-26C4-A221-4D900E17E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35B3A-DEEA-3569-278A-6032D7FA1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08D4C-C478-0D3A-6A92-257B51A8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59EDC-C25C-2AC9-1043-77758078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00C88-30AF-A50A-C4C8-D43F2A48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31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AFFC-C502-006C-549B-EF77329F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BB755-BDA5-E98B-9058-C510B670B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7A474-3610-351A-217E-0E5AC4DF2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45148-1B38-0DCB-CB8D-4124A10FD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20621-6999-CC4B-FFFD-C69152F4D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CD7CB-9587-1505-6278-EDA88A51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787E5-D798-688B-1A85-B5B5D1C2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DE885-1AE7-8AAA-4D22-AF9C3DE8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53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DEAE-1D69-C937-D372-DC6B02DA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462C-5D81-3C8A-55B8-B435642E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7588C-5BBA-D6F2-F425-C42A827C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D3726-57F5-715B-8380-AB9BB09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951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E0BC5-FFB7-4CFC-E339-C6091E52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570C8-5702-FC23-8FD3-50F7C86C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995BD-B51B-E504-F330-3BB2AC9A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961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2132-3A78-D402-5F43-BAA0810D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F408-0636-8A77-7296-C8347755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37D21-A5DD-6D8C-8129-93F6CCE53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D0D4A-AD78-164D-08EC-767C2F14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45462-D14A-356B-4D19-5229E1CE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308E2-BE5C-E422-43B4-8B99F986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719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D708-2B24-E54D-AE7D-B8637C68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FA5FC-C77F-EBD6-5E8C-DF72A814A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54D6-CF66-B6D5-9B9F-3131D562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E27B5-A06F-0E49-04F6-BA54F86A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75ED4-4658-AEF0-FAB4-EB9D0AAD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AFC58-6A1D-4775-9EF1-811DC340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2764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3763D-CF3E-4688-07BF-43F94B96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1B5B-7EC2-5A2E-69A2-771718505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A0D7-91E1-9820-716F-31123709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37647F-A6AA-6D49-B078-520BFC12A2F6}" type="datetimeFigureOut">
              <a:rPr lang="en-BE" smtClean="0"/>
              <a:t>11/11/2025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76F8-93A4-4F83-C31A-51CE7D20C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DB6F-0C64-A088-9A81-6BC39AC19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6B9C0-F060-8347-ADBA-BF1DCF1CED8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38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6AA4370-CC9F-6B13-0866-FA7309EA1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153" y="198032"/>
            <a:ext cx="1419683" cy="136400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D011D7-3E3A-A086-ADFC-9A4B6737E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3601" y="504109"/>
            <a:ext cx="1955820" cy="8873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CE65D4-9EA7-042B-5A1F-EA089953CE3A}"/>
              </a:ext>
            </a:extLst>
          </p:cNvPr>
          <p:cNvSpPr txBox="1"/>
          <p:nvPr/>
        </p:nvSpPr>
        <p:spPr>
          <a:xfrm>
            <a:off x="2209808" y="1991420"/>
            <a:ext cx="81046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OTGA Status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Review of RTC/STC Activities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 RTC Belgium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DB646-38F9-D939-AFCA-5EC543585306}"/>
              </a:ext>
            </a:extLst>
          </p:cNvPr>
          <p:cNvSpPr txBox="1"/>
          <p:nvPr/>
        </p:nvSpPr>
        <p:spPr>
          <a:xfrm>
            <a:off x="3116319" y="3778545"/>
            <a:ext cx="630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 Carolina Mazzuco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IODE Training Coordinator – OTGA Coordinator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BE" sz="20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F2330-7A90-C646-F242-325CEB9664CD}"/>
              </a:ext>
            </a:extLst>
          </p:cNvPr>
          <p:cNvSpPr txBox="1"/>
          <p:nvPr/>
        </p:nvSpPr>
        <p:spPr>
          <a:xfrm>
            <a:off x="5282387" y="5396477"/>
            <a:ext cx="23641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200" i="1" dirty="0"/>
              <a:t>SG-OTGA V, November 2025 </a:t>
            </a:r>
          </a:p>
        </p:txBody>
      </p:sp>
    </p:spTree>
    <p:extLst>
      <p:ext uri="{BB962C8B-B14F-4D97-AF65-F5344CB8AC3E}">
        <p14:creationId xmlns:p14="http://schemas.microsoft.com/office/powerpoint/2010/main" val="248125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FB3C5-D6A5-3906-F4C1-8D160A6CA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7C9E744-6346-9DB1-9416-C05BB2C4D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74" y="390052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C3CCB7E-A44F-D99D-DB21-F3319B6B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4009" y="488362"/>
            <a:ext cx="1780917" cy="808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7D79D-F304-B969-CA88-7524AEE0BF81}"/>
              </a:ext>
            </a:extLst>
          </p:cNvPr>
          <p:cNvSpPr txBox="1"/>
          <p:nvPr/>
        </p:nvSpPr>
        <p:spPr>
          <a:xfrm>
            <a:off x="1844048" y="473516"/>
            <a:ext cx="810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OTGA Status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 Review of RTC/STC Activities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 RTC Belgium</a:t>
            </a:r>
            <a:endParaRPr lang="en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E7CB4-60AA-0F01-1D10-EF8EA8D2592F}"/>
              </a:ext>
            </a:extLst>
          </p:cNvPr>
          <p:cNvSpPr txBox="1"/>
          <p:nvPr/>
        </p:nvSpPr>
        <p:spPr>
          <a:xfrm>
            <a:off x="279400" y="3424992"/>
            <a:ext cx="40386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Aft>
                <a:spcPts val="60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UNESCO/IOC Project Office for IODE</a:t>
            </a:r>
          </a:p>
          <a:p>
            <a:pPr rtl="0" fontAlgn="base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Oostende, Belgium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IODE – International Oceanographic Data and Information Exchange">
            <a:extLst>
              <a:ext uri="{FF2B5EF4-FFF2-40B4-BE49-F238E27FC236}">
                <a16:creationId xmlns:a16="http://schemas.microsoft.com/office/drawing/2014/main" id="{134CBCBE-EA61-5309-6195-D8E4C437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6300"/>
            <a:ext cx="2946400" cy="10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B5FB1C-6002-BC73-A4B9-41480E20EDE6}"/>
              </a:ext>
            </a:extLst>
          </p:cNvPr>
          <p:cNvSpPr txBox="1"/>
          <p:nvPr/>
        </p:nvSpPr>
        <p:spPr>
          <a:xfrm>
            <a:off x="1409700" y="4720392"/>
            <a:ext cx="40386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Aft>
                <a:spcPts val="60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SCOPE &amp; PRIORITY: </a:t>
            </a:r>
          </a:p>
          <a:p>
            <a:pPr rtl="0" fontAlgn="base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Ocean Data and Information Exchange</a:t>
            </a:r>
          </a:p>
          <a:p>
            <a:pPr rtl="0" fontAlgn="base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European region</a:t>
            </a:r>
          </a:p>
          <a:p>
            <a:pPr rtl="0" fontAlgn="base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Secretariat – Central Coordination</a:t>
            </a:r>
            <a:endParaRPr lang="en-GB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8" name="Picture 4" descr="The 28th Session of the IOC Committee on IODE, hosted by INVEMAR in Santa  Marta, Colombia, from 12 to 14 March 2025, successfully concluded with  considerable progress supporting ocean data… | UNESCO/IOC">
            <a:extLst>
              <a:ext uri="{FF2B5EF4-FFF2-40B4-BE49-F238E27FC236}">
                <a16:creationId xmlns:a16="http://schemas.microsoft.com/office/drawing/2014/main" id="{0DAC11D2-CF7D-9928-F166-06EF3BD1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938984"/>
            <a:ext cx="5905499" cy="26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1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DFF7F-BF2F-94DA-12A4-E4192670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DA33824-0966-32AB-A020-D54445ED3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74" y="390052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99C2672-2792-2413-84DD-F49BB0DAE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4009" y="488362"/>
            <a:ext cx="1780917" cy="808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871894-E642-F7CC-27A8-1C9B0ED4DBE8}"/>
              </a:ext>
            </a:extLst>
          </p:cNvPr>
          <p:cNvSpPr txBox="1"/>
          <p:nvPr/>
        </p:nvSpPr>
        <p:spPr>
          <a:xfrm>
            <a:off x="1844048" y="473516"/>
            <a:ext cx="810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OTGA Status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 Review of RTC/STC Activities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 RTC Belgium</a:t>
            </a:r>
            <a:endParaRPr lang="en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678C5-D875-3450-E892-98260D150696}"/>
              </a:ext>
            </a:extLst>
          </p:cNvPr>
          <p:cNvSpPr txBox="1"/>
          <p:nvPr/>
        </p:nvSpPr>
        <p:spPr>
          <a:xfrm>
            <a:off x="393700" y="1989892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Aft>
                <a:spcPts val="600"/>
              </a:spcAft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Training activities in 2024/2025: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D9BDD-D049-981F-BA08-A9E391D2363F}"/>
              </a:ext>
            </a:extLst>
          </p:cNvPr>
          <p:cNvSpPr txBox="1"/>
          <p:nvPr/>
        </p:nvSpPr>
        <p:spPr>
          <a:xfrm>
            <a:off x="406400" y="2569339"/>
            <a:ext cx="58166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 training courses</a:t>
            </a:r>
          </a:p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2000 learners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endParaRPr lang="en-GB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 collaboration with:</a:t>
            </a: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IOC Ocean Biodiversity Information System (OBIS)</a:t>
            </a: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IOC Ocean Best Practices System (OBPS) </a:t>
            </a: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IOC Ocean Data and Information System (ODIS)</a:t>
            </a: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IOC Decade Coordination Office (DCO) for Ocean Data Sharing (ODS)</a:t>
            </a: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 European Marine Observation and Data Network (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EMODnet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</a:t>
            </a: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Ocean Decade Early Career Ocean Professional Programme </a:t>
            </a:r>
            <a:b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Centre of Flanders Marine Institute (VLIZ)</a:t>
            </a:r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22DF1-1B79-C310-669C-577654022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950" y="1771650"/>
            <a:ext cx="1778332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447F0-209B-C6B5-87FF-DD5794339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8900" y="1816100"/>
            <a:ext cx="1666641" cy="173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1CA1F-B911-B809-5B6D-76525B025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8350" y="3638550"/>
            <a:ext cx="1733550" cy="1819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BF050-F842-796B-A4F8-520227485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8900" y="3657600"/>
            <a:ext cx="1676400" cy="1731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3D5B7-7C75-91C4-8F41-5965E001F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7200" y="5137150"/>
            <a:ext cx="1542288" cy="1606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F42FB3-DD11-2090-F264-9BB50DAF11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01" y="2965450"/>
            <a:ext cx="1602124" cy="1606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9AEC6D-7316-1D91-7BB3-A4E0E80795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5950" y="1822450"/>
            <a:ext cx="1504950" cy="1734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7FCAC5-26A8-E610-6710-1EA916129F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4900" y="5314950"/>
            <a:ext cx="1556256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42B24A-DEF0-15A8-5B4F-1F083FD997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5000" y="3727450"/>
            <a:ext cx="1500042" cy="1479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FB6726-300A-2880-40EE-970AA25400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60050" y="2825750"/>
            <a:ext cx="1449358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D4271-1D53-36DB-C951-C9E2557CB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B68E447-3F21-2E52-82BE-F20E9D057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74" y="390052"/>
            <a:ext cx="1268797" cy="12190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0162843-00E2-9339-A666-F9E26BFF0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4009" y="488362"/>
            <a:ext cx="1780917" cy="808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E67E17-FB31-A2AE-124C-2906C812AF16}"/>
              </a:ext>
            </a:extLst>
          </p:cNvPr>
          <p:cNvSpPr txBox="1"/>
          <p:nvPr/>
        </p:nvSpPr>
        <p:spPr>
          <a:xfrm>
            <a:off x="1844048" y="473516"/>
            <a:ext cx="810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OTGA Status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 Review of RTC/STC Activities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2.2.2 RTC Belgium</a:t>
            </a:r>
            <a:endParaRPr lang="en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40628-9B31-8A74-6758-2FB4C13D41F4}"/>
              </a:ext>
            </a:extLst>
          </p:cNvPr>
          <p:cNvSpPr txBox="1"/>
          <p:nvPr/>
        </p:nvSpPr>
        <p:spPr>
          <a:xfrm>
            <a:off x="393700" y="1989892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Aft>
                <a:spcPts val="600"/>
              </a:spcAft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Challenges: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8DBF7-0CB5-B360-EB81-D966D486572B}"/>
              </a:ext>
            </a:extLst>
          </p:cNvPr>
          <p:cNvSpPr txBox="1"/>
          <p:nvPr/>
        </p:nvSpPr>
        <p:spPr>
          <a:xfrm>
            <a:off x="876300" y="2600236"/>
            <a:ext cx="44577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60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Combining the activities of OTGA Secretariat and its expansion of training centre. </a:t>
            </a:r>
          </a:p>
          <a:p>
            <a:pPr rtl="0">
              <a:spcAft>
                <a:spcPts val="600"/>
              </a:spcAft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Aft>
                <a:spcPts val="60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envisions to enhance its activities onsite, in support of the European ocean-related priorities in the next years.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82664-088D-2357-3A72-AFA98332D8BA}"/>
              </a:ext>
            </a:extLst>
          </p:cNvPr>
          <p:cNvSpPr txBox="1"/>
          <p:nvPr/>
        </p:nvSpPr>
        <p:spPr>
          <a:xfrm>
            <a:off x="6375400" y="2002592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Aft>
                <a:spcPts val="600"/>
              </a:spcAft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New trainings: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531E8-252D-2467-D163-995E2BB6D10D}"/>
              </a:ext>
            </a:extLst>
          </p:cNvPr>
          <p:cNvSpPr txBox="1"/>
          <p:nvPr/>
        </p:nvSpPr>
        <p:spPr>
          <a:xfrm>
            <a:off x="6908800" y="2574836"/>
            <a:ext cx="44577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New courses are planned to be launched in 2026, including a BBNJ-Agreement and Indigenous and Local Knowledge (jointly with Ocean Decade Unit/Capacity Development Facility), Emerging topics in Ocean Data, and expanded online course on Nagoya Protocol/ABS (jointly with VLIZ).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Update of existing courses.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New projects approved and submitted.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55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278</Words>
  <Application>Microsoft Macintosh PowerPoint</Application>
  <PresentationFormat>Widescreen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Mazzuco, Ana Carolina</dc:creator>
  <cp:lastModifiedBy>Mazzuco, Ana Carolina</cp:lastModifiedBy>
  <cp:revision>64</cp:revision>
  <dcterms:created xsi:type="dcterms:W3CDTF">2024-05-28T08:20:42Z</dcterms:created>
  <dcterms:modified xsi:type="dcterms:W3CDTF">2025-11-11T21:33:01Z</dcterms:modified>
</cp:coreProperties>
</file>