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61" r:id="rId5"/>
    <p:sldId id="262" r:id="rId6"/>
    <p:sldId id="259" r:id="rId7"/>
    <p:sldId id="260" r:id="rId8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92"/>
    <p:restoredTop sz="91473"/>
  </p:normalViewPr>
  <p:slideViewPr>
    <p:cSldViewPr snapToGrid="0">
      <p:cViewPr varScale="1">
        <p:scale>
          <a:sx n="62" d="100"/>
          <a:sy n="62" d="100"/>
        </p:scale>
        <p:origin x="65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4852B-243F-2B45-9DD8-017B8E00D691}" type="datetimeFigureOut">
              <a:rPr lang="en-BE" smtClean="0"/>
              <a:t>11/11/2025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178841-2468-F44B-88D1-098F8308700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023199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>
              <a:solidFill>
                <a:schemeClr val="tx2">
                  <a:lumMod val="90000"/>
                  <a:lumOff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78841-2468-F44B-88D1-098F8308700D}" type="slidenum">
              <a:rPr lang="en-BE" smtClean="0"/>
              <a:t>1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259854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AB936F-EBB9-1613-435B-044645B1A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CBF23C-1500-1AB9-EBAC-85A274517D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0658F4-BE72-333F-929D-006C66786B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>
              <a:solidFill>
                <a:schemeClr val="tx2">
                  <a:lumMod val="90000"/>
                  <a:lumOff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EA0B47-F6D9-4986-8790-5E9F5F68F6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78841-2468-F44B-88D1-098F8308700D}" type="slidenum">
              <a:rPr lang="en-BE" smtClean="0"/>
              <a:t>2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368962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12008B-D800-3C00-BD7A-DD93F032E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72F06E-CC15-D8AD-4AC0-F077C8CEA7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D66AB3-3A4F-F4C9-E149-8EE863FEB5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>
              <a:solidFill>
                <a:schemeClr val="tx2">
                  <a:lumMod val="90000"/>
                  <a:lumOff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544C6-0EDE-7171-1360-ADBFDCC840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78841-2468-F44B-88D1-098F8308700D}" type="slidenum">
              <a:rPr lang="en-BE" smtClean="0"/>
              <a:t>3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530998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12008B-D800-3C00-BD7A-DD93F032E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72F06E-CC15-D8AD-4AC0-F077C8CEA7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D66AB3-3A4F-F4C9-E149-8EE863FEB5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>
              <a:solidFill>
                <a:schemeClr val="tx2">
                  <a:lumMod val="90000"/>
                  <a:lumOff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544C6-0EDE-7171-1360-ADBFDCC840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78841-2468-F44B-88D1-098F8308700D}" type="slidenum">
              <a:rPr lang="en-BE" smtClean="0"/>
              <a:t>4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80789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12008B-D800-3C00-BD7A-DD93F032E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72F06E-CC15-D8AD-4AC0-F077C8CEA7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D66AB3-3A4F-F4C9-E149-8EE863FEB5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>
              <a:solidFill>
                <a:schemeClr val="tx2">
                  <a:lumMod val="90000"/>
                  <a:lumOff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544C6-0EDE-7171-1360-ADBFDCC840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78841-2468-F44B-88D1-098F8308700D}" type="slidenum">
              <a:rPr lang="en-BE" smtClean="0"/>
              <a:t>5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834120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12008B-D800-3C00-BD7A-DD93F032E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72F06E-CC15-D8AD-4AC0-F077C8CEA7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D66AB3-3A4F-F4C9-E149-8EE863FEB5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>
              <a:solidFill>
                <a:schemeClr val="tx2">
                  <a:lumMod val="90000"/>
                  <a:lumOff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544C6-0EDE-7171-1360-ADBFDCC840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78841-2468-F44B-88D1-098F8308700D}" type="slidenum">
              <a:rPr lang="en-BE" smtClean="0"/>
              <a:t>6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8204782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12008B-D800-3C00-BD7A-DD93F032E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72F06E-CC15-D8AD-4AC0-F077C8CEA7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D66AB3-3A4F-F4C9-E149-8EE863FEB5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>
              <a:solidFill>
                <a:schemeClr val="tx2">
                  <a:lumMod val="90000"/>
                  <a:lumOff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544C6-0EDE-7171-1360-ADBFDCC840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78841-2468-F44B-88D1-098F8308700D}" type="slidenum">
              <a:rPr lang="en-BE" smtClean="0"/>
              <a:t>7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303639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9BB9D-E654-1C27-ED7E-FE09E932EF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91ABBA-6E91-7ED7-6E09-724086EB8C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BF777D-1407-CCD3-6478-EA81BB09E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7647F-A6AA-6D49-B078-520BFC12A2F6}" type="datetimeFigureOut">
              <a:rPr lang="en-BE" smtClean="0"/>
              <a:t>11/11/2025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00B78-1A6E-3682-0A7A-C39E8DD3C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E8209-BE9D-05B9-9FD7-77B9CFF48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6B9C0-F060-8347-ADBA-BF1DCF1CED8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03558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8D8B6-BD97-683D-B106-B59F88CA4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21ECD3-830B-31AF-39AB-3DA27D953E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726610-E19C-8DA8-C55A-F0998E20D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7647F-A6AA-6D49-B078-520BFC12A2F6}" type="datetimeFigureOut">
              <a:rPr lang="en-BE" smtClean="0"/>
              <a:t>11/11/2025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B0B45-88E7-F47C-936F-1FBE27E81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28CEC-859E-A72E-5B69-770223A3B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6B9C0-F060-8347-ADBA-BF1DCF1CED8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90903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ECA438-D096-E00A-17D2-6D712916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8393C8-F119-B85F-2BF9-247BE99C26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0515A-DED6-4B4A-1C98-74352A89D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7647F-A6AA-6D49-B078-520BFC12A2F6}" type="datetimeFigureOut">
              <a:rPr lang="en-BE" smtClean="0"/>
              <a:t>11/11/2025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2B990-A1A8-4023-6E44-55FA81D54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30ED0-2BEA-15D8-E334-10D3ED3CC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6B9C0-F060-8347-ADBA-BF1DCF1CED8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598143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65070-3F26-71F3-BE4C-007E3D32B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08493-EFF8-B09F-5587-CDBC3473AE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6B055B-47D1-D2D4-37EC-8BD710510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7647F-A6AA-6D49-B078-520BFC12A2F6}" type="datetimeFigureOut">
              <a:rPr lang="en-BE" smtClean="0"/>
              <a:t>11/11/2025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5BD7AE-20D3-0B5B-A746-1635B7768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5A4E60-3297-6A18-8FE7-7F350A853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6B9C0-F060-8347-ADBA-BF1DCF1CED8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771195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06419-82F9-50E1-8E25-D785F1A38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FE2146-EE22-9F36-7495-E2FF1C8152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4AD8B-1A0C-0AEC-21CE-F27F13C93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7647F-A6AA-6D49-B078-520BFC12A2F6}" type="datetimeFigureOut">
              <a:rPr lang="en-BE" smtClean="0"/>
              <a:t>11/11/2025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84606-EA8E-1AEB-E7D3-72AF33C1F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529DD-7531-6E21-5772-5D66894A5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6B9C0-F060-8347-ADBA-BF1DCF1CED8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707930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A328B-416B-78B0-3F51-43A2109D1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DE13D-F8EC-26C4-A221-4D900E17EB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235B3A-DEEA-3569-278A-6032D7FA13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908D4C-C478-0D3A-6A92-257B51A81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7647F-A6AA-6D49-B078-520BFC12A2F6}" type="datetimeFigureOut">
              <a:rPr lang="en-BE" smtClean="0"/>
              <a:t>11/11/2025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A59EDC-C25C-2AC9-1043-777580783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A00C88-30AF-A50A-C4C8-D43F2A486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6B9C0-F060-8347-ADBA-BF1DCF1CED8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173132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1AFFC-C502-006C-549B-EF77329F4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0BB755-BDA5-E98B-9058-C510B670B8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17A474-3610-351A-217E-0E5AC4DF22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545148-1B38-0DCB-CB8D-4124A10FD1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820621-6999-CC4B-FFFD-C69152F4D0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7CD7CB-9587-1505-6278-EDA88A51E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7647F-A6AA-6D49-B078-520BFC12A2F6}" type="datetimeFigureOut">
              <a:rPr lang="en-BE" smtClean="0"/>
              <a:t>11/11/2025</a:t>
            </a:fld>
            <a:endParaRPr lang="en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8787E5-D798-688B-1A85-B5B5D1C20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4DE885-1AE7-8AAA-4D22-AF9C3DE8F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6B9C0-F060-8347-ADBA-BF1DCF1CED8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97532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9DEAE-1D69-C937-D372-DC6B02DA4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03462C-5D81-3C8A-55B8-B435642E4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7647F-A6AA-6D49-B078-520BFC12A2F6}" type="datetimeFigureOut">
              <a:rPr lang="en-BE" smtClean="0"/>
              <a:t>11/11/2025</a:t>
            </a:fld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47588C-5BBA-D6F2-F425-C42A827CF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2D3726-57F5-715B-8380-AB9BB095A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6B9C0-F060-8347-ADBA-BF1DCF1CED8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279518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7E0BC5-FFB7-4CFC-E339-C6091E522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7647F-A6AA-6D49-B078-520BFC12A2F6}" type="datetimeFigureOut">
              <a:rPr lang="en-BE" smtClean="0"/>
              <a:t>11/11/2025</a:t>
            </a:fld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C570C8-5702-FC23-8FD3-50F7C86C3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1995BD-B51B-E504-F330-3BB2AC9A3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6B9C0-F060-8347-ADBA-BF1DCF1CED8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559618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E2132-3A78-D402-5F43-BAA0810D2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AF408-0636-8A77-7296-C8347755F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437D21-A5DD-6D8C-8129-93F6CCE53C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ED0D4A-AD78-164D-08EC-767C2F14A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7647F-A6AA-6D49-B078-520BFC12A2F6}" type="datetimeFigureOut">
              <a:rPr lang="en-BE" smtClean="0"/>
              <a:t>11/11/2025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945462-D14A-356B-4D19-5229E1CE6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D308E2-BE5C-E422-43B4-8B99F9866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6B9C0-F060-8347-ADBA-BF1DCF1CED8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667194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CD708-2B24-E54D-AE7D-B8637C682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BFA5FC-C77F-EBD6-5E8C-DF72A814A1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D054D6-CF66-B6D5-9B9F-3131D562E9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0E27B5-A06F-0E49-04F6-BA54F86A6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7647F-A6AA-6D49-B078-520BFC12A2F6}" type="datetimeFigureOut">
              <a:rPr lang="en-BE" smtClean="0"/>
              <a:t>11/11/2025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F75ED4-4658-AEF0-FAB4-EB9D0AAD3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8AFC58-6A1D-4775-9EF1-811DC340E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6B9C0-F060-8347-ADBA-BF1DCF1CED8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627649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83763D-CF3E-4688-07BF-43F94B961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FC1B5B-7EC2-5A2E-69A2-771718505F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BDA0D7-91E1-9820-716F-3112370981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37647F-A6AA-6D49-B078-520BFC12A2F6}" type="datetimeFigureOut">
              <a:rPr lang="en-BE" smtClean="0"/>
              <a:t>11/11/2025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2C76F8-93A4-4F83-C31A-51CE7D20C9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DB6F-0C64-A088-9A81-6BC39AC19E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846B9C0-F060-8347-ADBA-BF1DCF1CED8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043869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66AA4370-CC9F-6B13-0866-FA7309EA1B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5153" y="198032"/>
            <a:ext cx="1419683" cy="136400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E7D011D7-3E3A-A086-ADFC-9A4B6737E1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53601" y="504109"/>
            <a:ext cx="1955820" cy="88736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2CE65D4-9EA7-042B-5A1F-EA089953CE3A}"/>
              </a:ext>
            </a:extLst>
          </p:cNvPr>
          <p:cNvSpPr txBox="1"/>
          <p:nvPr/>
        </p:nvSpPr>
        <p:spPr>
          <a:xfrm>
            <a:off x="3179073" y="2613212"/>
            <a:ext cx="630820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2.2. </a:t>
            </a:r>
            <a:r>
              <a:rPr lang="en-BE" sz="32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RTC</a:t>
            </a:r>
            <a:r>
              <a:rPr lang="en-GB" sz="32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32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CePTMAR</a:t>
            </a:r>
            <a:r>
              <a:rPr lang="en-GB" sz="32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-UEM, Mozambique</a:t>
            </a:r>
            <a:r>
              <a:rPr lang="en-BE" sz="32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BE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Activities </a:t>
            </a:r>
            <a:r>
              <a:rPr lang="en-BE" sz="32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2024-2025</a:t>
            </a:r>
            <a:endParaRPr lang="en-GB" sz="3200" b="1" dirty="0" smtClean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3200" b="1" dirty="0" smtClean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20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Clousa </a:t>
            </a:r>
            <a:r>
              <a:rPr lang="en-GB" sz="20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Sarmento</a:t>
            </a:r>
            <a:r>
              <a:rPr lang="en-GB" sz="20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Maueua</a:t>
            </a:r>
            <a:endParaRPr lang="en-BE" sz="20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FDB646-38F9-D939-AFCA-5EC543585306}"/>
              </a:ext>
            </a:extLst>
          </p:cNvPr>
          <p:cNvSpPr txBox="1"/>
          <p:nvPr/>
        </p:nvSpPr>
        <p:spPr>
          <a:xfrm>
            <a:off x="3098390" y="3481624"/>
            <a:ext cx="63082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E" sz="2000" dirty="0" smtClean="0">
                <a:solidFill>
                  <a:schemeClr val="tx2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BE" sz="2000" dirty="0">
              <a:solidFill>
                <a:schemeClr val="tx2">
                  <a:lumMod val="75000"/>
                  <a:lumOff val="25000"/>
                </a:schemeClr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7F2330-7A90-C646-F242-325CEB9664CD}"/>
              </a:ext>
            </a:extLst>
          </p:cNvPr>
          <p:cNvSpPr txBox="1"/>
          <p:nvPr/>
        </p:nvSpPr>
        <p:spPr>
          <a:xfrm>
            <a:off x="5282387" y="5396477"/>
            <a:ext cx="236414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BE" sz="1200" i="1" dirty="0"/>
              <a:t>SG-OTGA V, November 2025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259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151"/>
    </mc:Choice>
    <mc:Fallback>
      <p:transition spd="slow" advTm="27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3634E6-B29A-66BA-5939-B1A28D9E1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D04210C9-51DA-A7C7-CEAB-B5811FFF90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7074" y="390052"/>
            <a:ext cx="1268797" cy="121904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19B871E-9B3E-C565-19C6-F5093F8201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54009" y="488362"/>
            <a:ext cx="1780917" cy="8080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9326" y="1402815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RTC </a:t>
            </a: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scope and priorities</a:t>
            </a:r>
            <a:b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702" y="2400978"/>
            <a:ext cx="10515600" cy="4351338"/>
          </a:xfrm>
        </p:spPr>
        <p:txBody>
          <a:bodyPr/>
          <a:lstStyle/>
          <a:p>
            <a:r>
              <a:rPr lang="en-GB" u="sng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Scope-</a:t>
            </a:r>
            <a:r>
              <a:rPr lang="en-GB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ZA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Marine research, </a:t>
            </a:r>
            <a:r>
              <a:rPr lang="en-ZA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innovation, Ocean Literacy </a:t>
            </a:r>
            <a:r>
              <a:rPr lang="en-ZA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extension </a:t>
            </a:r>
            <a:r>
              <a:rPr lang="en-ZA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work</a:t>
            </a:r>
          </a:p>
          <a:p>
            <a:pPr lvl="1"/>
            <a:r>
              <a:rPr lang="en-GB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Center</a:t>
            </a:r>
            <a:r>
              <a:rPr lang="en-GB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affiliated to the Eduardo </a:t>
            </a:r>
            <a:r>
              <a:rPr lang="en-GB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Mondlane</a:t>
            </a:r>
            <a:r>
              <a:rPr lang="en-GB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University</a:t>
            </a:r>
          </a:p>
          <a:p>
            <a:pPr marL="457200" lvl="1" indent="0">
              <a:buNone/>
            </a:pPr>
            <a:endParaRPr lang="en-ZA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ZA" u="sng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Priorities</a:t>
            </a:r>
            <a:r>
              <a:rPr lang="en-ZA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research on coastal zone management, ecosystems management, physical processes of the ocean</a:t>
            </a:r>
            <a:r>
              <a:rPr lang="en-GB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ZA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901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530"/>
    </mc:Choice>
    <mc:Fallback>
      <p:transition spd="slow" advTm="73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6135F4-C10D-2437-F657-A7E11B4067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E2697E37-60D0-1192-AF97-8C37D9ADE0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7074" y="390052"/>
            <a:ext cx="1268797" cy="121904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1623172-F25A-8B25-74F4-9B649973C6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54009" y="488362"/>
            <a:ext cx="1780917" cy="8080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4332" y="457200"/>
            <a:ext cx="7009668" cy="16002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Achievements of trainings in 2024/2025 with OTGA</a:t>
            </a:r>
            <a:b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ZA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54112" y="1609092"/>
            <a:ext cx="6215866" cy="5248908"/>
          </a:xfrm>
        </p:spPr>
        <p:txBody>
          <a:bodyPr/>
          <a:lstStyle/>
          <a:p>
            <a:pPr lvl="0" algn="just"/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Data analysis for coastal management</a:t>
            </a:r>
            <a:endParaRPr lang="en-ZA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>
              <a:buFont typeface="Courier New" panose="02070309020205020404" pitchFamily="49" charset="0"/>
              <a:buChar char="o"/>
            </a:pPr>
            <a:r>
              <a:rPr lang="en-ZA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Financed by OTGA (IOC-UNESCO)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en-ZA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on-site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en-ZA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 participants (Angola and Mozambique)</a:t>
            </a:r>
          </a:p>
          <a:p>
            <a:pPr lvl="0" algn="just">
              <a:buFont typeface="Courier New" panose="02070309020205020404" pitchFamily="49" charset="0"/>
              <a:buChar char="o"/>
            </a:pPr>
            <a:r>
              <a:rPr lang="en-ZA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27- 31 may 2024</a:t>
            </a:r>
          </a:p>
          <a:p>
            <a:pPr lvl="0" algn="just"/>
            <a:endParaRPr lang="en-ZA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/>
            <a:r>
              <a:rPr lang="en-ZA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ZA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Ocean Observations Technologies </a:t>
            </a:r>
            <a:endParaRPr lang="en-ZA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algn="just">
              <a:buFont typeface="Courier New" panose="02070309020205020404" pitchFamily="49" charset="0"/>
              <a:buChar char="o"/>
            </a:pPr>
            <a:r>
              <a:rPr lang="en-ZA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Online- OTGA platform </a:t>
            </a:r>
          </a:p>
          <a:p>
            <a:pPr marL="285750" lvl="0" indent="-285750" algn="just">
              <a:buFont typeface="Courier New" panose="02070309020205020404" pitchFamily="49" charset="0"/>
              <a:buChar char="o"/>
            </a:pPr>
            <a:r>
              <a:rPr lang="en-GB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30 participants (Angola, </a:t>
            </a:r>
            <a:r>
              <a:rPr lang="en-GB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Brasil</a:t>
            </a:r>
            <a:r>
              <a:rPr lang="en-GB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lvl="0" algn="just"/>
            <a:r>
              <a:rPr lang="en-GB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Cape Verde, Portugal, Timor-Leste, Mozambique)</a:t>
            </a:r>
            <a:endParaRPr lang="en-ZA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algn="just">
              <a:buFont typeface="Courier New" panose="02070309020205020404" pitchFamily="49" charset="0"/>
              <a:buChar char="o"/>
            </a:pPr>
            <a:r>
              <a:rPr lang="en-ZA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7- 15 November 2024</a:t>
            </a:r>
          </a:p>
          <a:p>
            <a:pPr marL="285750" lvl="0" indent="-285750" algn="just">
              <a:buFont typeface="Courier New" panose="02070309020205020404" pitchFamily="49" charset="0"/>
              <a:buChar char="o"/>
            </a:pPr>
            <a:endParaRPr lang="en-GB" dirty="0"/>
          </a:p>
          <a:p>
            <a:endParaRPr lang="en-ZA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74"/>
          <a:stretch/>
        </p:blipFill>
        <p:spPr>
          <a:xfrm>
            <a:off x="6270824" y="2075380"/>
            <a:ext cx="5921176" cy="34428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33202" y="5642570"/>
            <a:ext cx="3672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OTGA course, May 2024</a:t>
            </a:r>
            <a:endParaRPr lang="en-ZA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363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307"/>
    </mc:Choice>
    <mc:Fallback>
      <p:transition spd="slow" advTm="110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6135F4-C10D-2437-F657-A7E11B4067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E2697E37-60D0-1192-AF97-8C37D9ADE0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7074" y="390052"/>
            <a:ext cx="1268797" cy="121904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1623172-F25A-8B25-74F4-9B649973C6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54009" y="488362"/>
            <a:ext cx="1780917" cy="8080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0156" y="1296371"/>
            <a:ext cx="10223643" cy="39431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Achievements of trainings in 2024/2025 with OTGA</a:t>
            </a:r>
            <a:b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BE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BE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152" y="2498697"/>
            <a:ext cx="10515600" cy="4351338"/>
          </a:xfrm>
        </p:spPr>
        <p:txBody>
          <a:bodyPr/>
          <a:lstStyle/>
          <a:p>
            <a:r>
              <a:rPr lang="en-GB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join course among Kenya and Mozambique RTC’s</a:t>
            </a:r>
          </a:p>
          <a:p>
            <a:pPr lvl="1"/>
            <a:r>
              <a:rPr lang="en-GB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Organizers- IOC Africa</a:t>
            </a:r>
          </a:p>
          <a:p>
            <a:pPr marL="0" indent="0">
              <a:buNone/>
            </a:pPr>
            <a:endParaRPr lang="en-GB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Course name: Sustainable Coastal Growth</a:t>
            </a:r>
          </a:p>
          <a:p>
            <a:pPr marL="0" indent="0">
              <a:buNone/>
            </a:pPr>
            <a:endParaRPr lang="en-GB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Planned for 13-17 October 2025, onsite-Mombasa</a:t>
            </a:r>
          </a:p>
          <a:p>
            <a:pPr lvl="1"/>
            <a:r>
              <a:rPr lang="en-GB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 realised, no availability of funds</a:t>
            </a:r>
            <a:endParaRPr lang="en-ZA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410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808"/>
    </mc:Choice>
    <mc:Fallback>
      <p:transition spd="slow" advTm="60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6135F4-C10D-2437-F657-A7E11B4067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E2697E37-60D0-1192-AF97-8C37D9ADE0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7074" y="390052"/>
            <a:ext cx="1268797" cy="121904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1623172-F25A-8B25-74F4-9B649973C6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54009" y="488362"/>
            <a:ext cx="1780917" cy="8080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Lessons Learnt and Challenges</a:t>
            </a: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BE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BE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Z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Lessons Learnt</a:t>
            </a:r>
            <a:endParaRPr lang="en-ZA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43838" y="2505074"/>
            <a:ext cx="5853737" cy="4352925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Early preparation, tree months before, facilitates administrative arrangements (UNESCO-Mozambique, </a:t>
            </a:r>
            <a:r>
              <a:rPr lang="en-GB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CePTMAR</a:t>
            </a:r>
            <a:r>
              <a:rPr lang="en-GB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);</a:t>
            </a:r>
          </a:p>
          <a:p>
            <a:pPr marL="0" indent="0">
              <a:buNone/>
            </a:pPr>
            <a:endParaRPr lang="en-GB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Participants prefer to learn not more than two (2) tools/programs for data analysis 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Challenges</a:t>
            </a:r>
            <a:endParaRPr lang="en-ZA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GB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Selection of participants-among many applications</a:t>
            </a:r>
          </a:p>
          <a:p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Funds to help participants with data </a:t>
            </a:r>
            <a:r>
              <a:rPr lang="en-GB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(mobile airtime) for </a:t>
            </a:r>
            <a:r>
              <a:rPr lang="en-GB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online</a:t>
            </a:r>
            <a:r>
              <a:rPr lang="en-GB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courses</a:t>
            </a:r>
            <a:endParaRPr lang="en-ZA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383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999"/>
    </mc:Choice>
    <mc:Fallback>
      <p:transition spd="slow" advTm="136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6135F4-C10D-2437-F657-A7E11B4067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E2697E37-60D0-1192-AF97-8C37D9ADE0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7074" y="390052"/>
            <a:ext cx="1268797" cy="121904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1623172-F25A-8B25-74F4-9B649973C6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54009" y="488362"/>
            <a:ext cx="1780917" cy="8080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0156" y="1296371"/>
            <a:ext cx="10223643" cy="39431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Training </a:t>
            </a: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activities planned for 2026 with OTGA</a:t>
            </a:r>
            <a:r>
              <a:rPr lang="en-BE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BE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152" y="2498697"/>
            <a:ext cx="10515600" cy="4351338"/>
          </a:xfrm>
        </p:spPr>
        <p:txBody>
          <a:bodyPr/>
          <a:lstStyle/>
          <a:p>
            <a:r>
              <a:rPr lang="en-GB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Onsite course: Sustainable Coastal Growth, 8-12 June 2026</a:t>
            </a:r>
          </a:p>
          <a:p>
            <a:pPr marL="0" indent="0">
              <a:buNone/>
            </a:pPr>
            <a:endParaRPr lang="en-GB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Online course: </a:t>
            </a:r>
            <a:r>
              <a:rPr lang="en-ZA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Ocean Observations Technologies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181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482"/>
    </mc:Choice>
    <mc:Fallback>
      <p:transition spd="slow" advTm="39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6135F4-C10D-2437-F657-A7E11B4067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E2697E37-60D0-1192-AF97-8C37D9ADE0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7074" y="390052"/>
            <a:ext cx="1268797" cy="121904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1623172-F25A-8B25-74F4-9B649973C6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54009" y="488362"/>
            <a:ext cx="1780917" cy="80800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152" y="2498697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endParaRPr lang="en-GB" dirty="0" smtClean="0"/>
          </a:p>
          <a:p>
            <a:pPr marL="0" indent="0" algn="ctr">
              <a:buNone/>
            </a:pPr>
            <a:r>
              <a:rPr lang="en-GB" dirty="0" smtClean="0"/>
              <a:t>Thank you</a:t>
            </a:r>
          </a:p>
          <a:p>
            <a:pPr marL="0" indent="0" algn="ctr">
              <a:buNone/>
            </a:pPr>
            <a:r>
              <a:rPr lang="en-GB" dirty="0" err="1" smtClean="0"/>
              <a:t>Obrigada</a:t>
            </a:r>
            <a:endParaRPr lang="en-ZA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960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67"/>
    </mc:Choice>
    <mc:Fallback>
      <p:transition spd="slow" advTm="3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f8e024d6-51f2-471b-ac2c-b1117d65062e}" enabled="1" method="Standard" siteId="{1d4fae52-39b3-4bfa-b0b3-022956b11194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1126</TotalTime>
  <Words>232</Words>
  <Application>Microsoft Office PowerPoint</Application>
  <PresentationFormat>Widescreen</PresentationFormat>
  <Paragraphs>54</Paragraphs>
  <Slides>7</Slides>
  <Notes>7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Aptos</vt:lpstr>
      <vt:lpstr>Aptos Display</vt:lpstr>
      <vt:lpstr>Arial</vt:lpstr>
      <vt:lpstr>Calibri</vt:lpstr>
      <vt:lpstr>Courier New</vt:lpstr>
      <vt:lpstr>Office Theme</vt:lpstr>
      <vt:lpstr>PowerPoint Presentation</vt:lpstr>
      <vt:lpstr>RTC scope and priorities </vt:lpstr>
      <vt:lpstr>Achievements of trainings in 2024/2025 with OTGA </vt:lpstr>
      <vt:lpstr>  Achievements of trainings in 2024/2025 with OTGA  </vt:lpstr>
      <vt:lpstr>  Lessons Learnt and Challenges  </vt:lpstr>
      <vt:lpstr>  Training activities planned for 2026 with OTGA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Mazzuco, Ana Carolina</dc:creator>
  <cp:lastModifiedBy>HP</cp:lastModifiedBy>
  <cp:revision>68</cp:revision>
  <dcterms:created xsi:type="dcterms:W3CDTF">2024-05-28T08:20:42Z</dcterms:created>
  <dcterms:modified xsi:type="dcterms:W3CDTF">2025-11-11T21:37:54Z</dcterms:modified>
</cp:coreProperties>
</file>