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Lst>
  <p:sldSz cx="18288000" cy="10287000"/>
  <p:notesSz cx="6858000" cy="9144000"/>
  <p:embeddedFontLst>
    <p:embeddedFont>
      <p:font typeface=" Avenir Next Arabic Bold" panose="020B0604020202020204" charset="-78"/>
      <p:regular r:id="rId17"/>
    </p:embeddedFont>
    <p:embeddedFont>
      <p:font typeface="Aptos Italics" panose="020B0604020202020204" charset="0"/>
      <p:regular r:id="rId18"/>
    </p:embeddedFont>
    <p:embeddedFont>
      <p:font typeface="Calibri (MS)" panose="020B0604020202020204" charset="0"/>
      <p:regular r:id="rId19"/>
    </p:embeddedFont>
    <p:embeddedFont>
      <p:font typeface="Calibri (MS) Bold" panose="020B0604020202020204" charset="0"/>
      <p:regular r:id="rId20"/>
    </p:embeddedFont>
    <p:embeddedFont>
      <p:font typeface="Myriad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1437" y="1028700"/>
            <a:ext cx="1757449" cy="1688529"/>
          </a:xfrm>
          <a:custGeom>
            <a:avLst/>
            <a:gdLst/>
            <a:ahLst/>
            <a:cxnLst/>
            <a:rect l="l" t="t" r="r" b="b"/>
            <a:pathLst>
              <a:path w="1757449" h="1688529">
                <a:moveTo>
                  <a:pt x="0" y="0"/>
                </a:moveTo>
                <a:lnTo>
                  <a:pt x="1757449" y="0"/>
                </a:lnTo>
                <a:lnTo>
                  <a:pt x="1757449" y="1688529"/>
                </a:lnTo>
                <a:lnTo>
                  <a:pt x="0" y="1688529"/>
                </a:lnTo>
                <a:lnTo>
                  <a:pt x="0" y="0"/>
                </a:lnTo>
                <a:close/>
              </a:path>
            </a:pathLst>
          </a:custGeom>
          <a:blipFill>
            <a:blip r:embed="rId2">
              <a:extLst>
                <a:ext uri="{96DAC541-7B7A-43D3-8B79-37D633B846F1}">
                  <asvg:svgBlip xmlns:asvg="http://schemas.microsoft.com/office/drawing/2016/SVG/main" r:embed="rId3"/>
                </a:ext>
              </a:extLst>
            </a:blip>
            <a:stretch>
              <a:fillRect l="-50" r="-50"/>
            </a:stretch>
          </a:blipFill>
        </p:spPr>
        <p:txBody>
          <a:bodyPr/>
          <a:lstStyle/>
          <a:p>
            <a:endParaRPr lang="en-AU"/>
          </a:p>
        </p:txBody>
      </p:sp>
      <p:sp>
        <p:nvSpPr>
          <p:cNvPr id="3" name="Freeform 3"/>
          <p:cNvSpPr/>
          <p:nvPr/>
        </p:nvSpPr>
        <p:spPr>
          <a:xfrm>
            <a:off x="3572280" y="1133637"/>
            <a:ext cx="2333490" cy="1058713"/>
          </a:xfrm>
          <a:custGeom>
            <a:avLst/>
            <a:gdLst/>
            <a:ahLst/>
            <a:cxnLst/>
            <a:rect l="l" t="t" r="r" b="b"/>
            <a:pathLst>
              <a:path w="2333490" h="1058713">
                <a:moveTo>
                  <a:pt x="0" y="0"/>
                </a:moveTo>
                <a:lnTo>
                  <a:pt x="2333490" y="0"/>
                </a:lnTo>
                <a:lnTo>
                  <a:pt x="2333490" y="1058713"/>
                </a:lnTo>
                <a:lnTo>
                  <a:pt x="0" y="1058713"/>
                </a:lnTo>
                <a:lnTo>
                  <a:pt x="0" y="0"/>
                </a:lnTo>
                <a:close/>
              </a:path>
            </a:pathLst>
          </a:custGeom>
          <a:blipFill>
            <a:blip r:embed="rId4">
              <a:extLst>
                <a:ext uri="{96DAC541-7B7A-43D3-8B79-37D633B846F1}">
                  <asvg:svgBlip xmlns:asvg="http://schemas.microsoft.com/office/drawing/2016/SVG/main" r:embed="rId5"/>
                </a:ext>
              </a:extLst>
            </a:blip>
            <a:stretch>
              <a:fillRect t="-287" b="-287"/>
            </a:stretch>
          </a:blipFill>
        </p:spPr>
        <p:txBody>
          <a:bodyPr/>
          <a:lstStyle/>
          <a:p>
            <a:endParaRPr lang="en-AU"/>
          </a:p>
        </p:txBody>
      </p:sp>
      <p:sp>
        <p:nvSpPr>
          <p:cNvPr id="4" name="TextBox 4"/>
          <p:cNvSpPr txBox="1"/>
          <p:nvPr/>
        </p:nvSpPr>
        <p:spPr>
          <a:xfrm>
            <a:off x="4140028" y="5512512"/>
            <a:ext cx="9279423" cy="981075"/>
          </a:xfrm>
          <a:prstGeom prst="rect">
            <a:avLst/>
          </a:prstGeom>
        </p:spPr>
        <p:txBody>
          <a:bodyPr lIns="0" tIns="0" rIns="0" bIns="0" rtlCol="0" anchor="t">
            <a:spAutoFit/>
          </a:bodyPr>
          <a:lstStyle/>
          <a:p>
            <a:pPr algn="ctr">
              <a:lnSpc>
                <a:spcPts val="3600"/>
              </a:lnSpc>
            </a:pPr>
            <a:r>
              <a:rPr lang="en-US" sz="3000">
                <a:solidFill>
                  <a:srgbClr val="215F9A"/>
                </a:solidFill>
                <a:latin typeface="Calibri (MS)"/>
                <a:ea typeface="Calibri (MS)"/>
                <a:cs typeface="Calibri (MS)"/>
                <a:sym typeface="Calibri (MS)"/>
              </a:rPr>
              <a:t>Pacific Community </a:t>
            </a:r>
          </a:p>
          <a:p>
            <a:pPr algn="ctr">
              <a:lnSpc>
                <a:spcPts val="3600"/>
              </a:lnSpc>
            </a:pPr>
            <a:r>
              <a:rPr lang="en-US" sz="3000">
                <a:solidFill>
                  <a:srgbClr val="215F9A"/>
                </a:solidFill>
                <a:latin typeface="Calibri (MS)"/>
                <a:ea typeface="Calibri (MS)"/>
                <a:cs typeface="Calibri (MS)"/>
                <a:sym typeface="Calibri (MS)"/>
              </a:rPr>
              <a:t>Maeva Tesan</a:t>
            </a:r>
          </a:p>
        </p:txBody>
      </p:sp>
      <p:sp>
        <p:nvSpPr>
          <p:cNvPr id="5" name="TextBox 5"/>
          <p:cNvSpPr txBox="1"/>
          <p:nvPr/>
        </p:nvSpPr>
        <p:spPr>
          <a:xfrm>
            <a:off x="7098068" y="8593529"/>
            <a:ext cx="3363344" cy="324059"/>
          </a:xfrm>
          <a:prstGeom prst="rect">
            <a:avLst/>
          </a:prstGeom>
        </p:spPr>
        <p:txBody>
          <a:bodyPr lIns="0" tIns="0" rIns="0" bIns="0" rtlCol="0" anchor="t">
            <a:spAutoFit/>
          </a:bodyPr>
          <a:lstStyle/>
          <a:p>
            <a:pPr algn="ctr">
              <a:lnSpc>
                <a:spcPts val="2160"/>
              </a:lnSpc>
            </a:pPr>
            <a:r>
              <a:rPr lang="en-US" sz="1800" i="1">
                <a:solidFill>
                  <a:srgbClr val="000000"/>
                </a:solidFill>
                <a:latin typeface="Aptos Italics"/>
                <a:ea typeface="Aptos Italics"/>
                <a:cs typeface="Aptos Italics"/>
                <a:sym typeface="Aptos Italics"/>
              </a:rPr>
              <a:t>SG-OTGA V, November 2025 </a:t>
            </a:r>
          </a:p>
        </p:txBody>
      </p:sp>
      <p:sp>
        <p:nvSpPr>
          <p:cNvPr id="6" name="TextBox 6"/>
          <p:cNvSpPr txBox="1"/>
          <p:nvPr/>
        </p:nvSpPr>
        <p:spPr>
          <a:xfrm>
            <a:off x="3910790" y="6878869"/>
            <a:ext cx="9279423" cy="838200"/>
          </a:xfrm>
          <a:prstGeom prst="rect">
            <a:avLst/>
          </a:prstGeom>
        </p:spPr>
        <p:txBody>
          <a:bodyPr lIns="0" tIns="0" rIns="0" bIns="0" rtlCol="0" anchor="t">
            <a:spAutoFit/>
          </a:bodyPr>
          <a:lstStyle/>
          <a:p>
            <a:pPr marL="325755" lvl="1" indent="-162878" algn="ctr">
              <a:lnSpc>
                <a:spcPts val="2160"/>
              </a:lnSpc>
              <a:buAutoNum type="romanLcPeriod"/>
            </a:pPr>
            <a:r>
              <a:rPr lang="en-US" sz="1800">
                <a:solidFill>
                  <a:srgbClr val="215F9A"/>
                </a:solidFill>
                <a:latin typeface="Calibri (MS)"/>
                <a:ea typeface="Calibri (MS)"/>
                <a:cs typeface="Calibri (MS)"/>
                <a:sym typeface="Calibri (MS)"/>
              </a:rPr>
              <a:t>RTC/STC scope and priorities</a:t>
            </a:r>
          </a:p>
          <a:p>
            <a:pPr marL="325755" lvl="1" indent="-162878" algn="ctr">
              <a:lnSpc>
                <a:spcPts val="2160"/>
              </a:lnSpc>
              <a:buAutoNum type="romanLcPeriod"/>
            </a:pPr>
            <a:r>
              <a:rPr lang="en-US" sz="1800">
                <a:solidFill>
                  <a:srgbClr val="215F9A"/>
                </a:solidFill>
                <a:latin typeface="Calibri (MS)"/>
                <a:ea typeface="Calibri (MS)"/>
                <a:cs typeface="Calibri (MS)"/>
                <a:sym typeface="Calibri (MS)"/>
              </a:rPr>
              <a:t>Achievements of trainings in 2024/2025 with OTGA</a:t>
            </a:r>
          </a:p>
          <a:p>
            <a:pPr marL="325755" lvl="1" indent="-162878" algn="ctr">
              <a:lnSpc>
                <a:spcPts val="2160"/>
              </a:lnSpc>
              <a:buAutoNum type="romanLcPeriod"/>
            </a:pPr>
            <a:r>
              <a:rPr lang="en-US" sz="1800">
                <a:solidFill>
                  <a:srgbClr val="215F9A"/>
                </a:solidFill>
                <a:latin typeface="Calibri (MS)"/>
                <a:ea typeface="Calibri (MS)"/>
                <a:cs typeface="Calibri (MS)"/>
                <a:sym typeface="Calibri (MS)"/>
              </a:rPr>
              <a:t>Training activities planned for 2026 with OTGA</a:t>
            </a:r>
          </a:p>
        </p:txBody>
      </p:sp>
      <p:grpSp>
        <p:nvGrpSpPr>
          <p:cNvPr id="7" name="Group 7"/>
          <p:cNvGrpSpPr/>
          <p:nvPr/>
        </p:nvGrpSpPr>
        <p:grpSpPr>
          <a:xfrm>
            <a:off x="14893353" y="1183889"/>
            <a:ext cx="2365947" cy="958208"/>
            <a:chOff x="0" y="0"/>
            <a:chExt cx="2696385" cy="1092036"/>
          </a:xfrm>
        </p:grpSpPr>
        <p:sp>
          <p:nvSpPr>
            <p:cNvPr id="8" name="Freeform 8"/>
            <p:cNvSpPr/>
            <p:nvPr/>
          </p:nvSpPr>
          <p:spPr>
            <a:xfrm>
              <a:off x="0" y="0"/>
              <a:ext cx="2696337" cy="1092073"/>
            </a:xfrm>
            <a:custGeom>
              <a:avLst/>
              <a:gdLst/>
              <a:ahLst/>
              <a:cxnLst/>
              <a:rect l="l" t="t" r="r" b="b"/>
              <a:pathLst>
                <a:path w="2696337" h="1092073">
                  <a:moveTo>
                    <a:pt x="0" y="0"/>
                  </a:moveTo>
                  <a:lnTo>
                    <a:pt x="2696337" y="0"/>
                  </a:lnTo>
                  <a:lnTo>
                    <a:pt x="2696337" y="1092073"/>
                  </a:lnTo>
                  <a:lnTo>
                    <a:pt x="0" y="1092073"/>
                  </a:lnTo>
                  <a:lnTo>
                    <a:pt x="0" y="0"/>
                  </a:lnTo>
                  <a:close/>
                </a:path>
              </a:pathLst>
            </a:custGeom>
            <a:blipFill>
              <a:blip r:embed="rId6"/>
              <a:stretch>
                <a:fillRect t="-194" r="-1" b="-190"/>
              </a:stretch>
            </a:blipFill>
          </p:spPr>
          <p:txBody>
            <a:bodyPr/>
            <a:lstStyle/>
            <a:p>
              <a:endParaRPr lang="en-AU"/>
            </a:p>
          </p:txBody>
        </p:sp>
      </p:grpSp>
      <p:sp>
        <p:nvSpPr>
          <p:cNvPr id="9" name="TextBox 9"/>
          <p:cNvSpPr txBox="1"/>
          <p:nvPr/>
        </p:nvSpPr>
        <p:spPr>
          <a:xfrm>
            <a:off x="3194421" y="3949822"/>
            <a:ext cx="11170637" cy="1076325"/>
          </a:xfrm>
          <a:prstGeom prst="rect">
            <a:avLst/>
          </a:prstGeom>
        </p:spPr>
        <p:txBody>
          <a:bodyPr lIns="0" tIns="0" rIns="0" bIns="0" rtlCol="0" anchor="t">
            <a:spAutoFit/>
          </a:bodyPr>
          <a:lstStyle/>
          <a:p>
            <a:pPr algn="ctr">
              <a:lnSpc>
                <a:spcPts val="7439"/>
              </a:lnSpc>
            </a:pPr>
            <a:r>
              <a:rPr lang="en-US" sz="6199" b="1">
                <a:solidFill>
                  <a:srgbClr val="0D51AB"/>
                </a:solidFill>
                <a:latin typeface="Calibri (MS) Bold"/>
                <a:ea typeface="Calibri (MS) Bold"/>
                <a:cs typeface="Calibri (MS) Bold"/>
                <a:sym typeface="Calibri (MS) Bold"/>
              </a:rPr>
              <a:t>REVIEW OF OTGA ACTIVITIES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631" cy="10287000"/>
            <a:chOff x="0" y="0"/>
            <a:chExt cx="635508" cy="13716000"/>
          </a:xfrm>
        </p:grpSpPr>
        <p:sp>
          <p:nvSpPr>
            <p:cNvPr id="3" name="Freeform 3"/>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5163800" y="266700"/>
            <a:ext cx="2577091" cy="1267077"/>
            <a:chOff x="0" y="0"/>
            <a:chExt cx="3436121" cy="1689436"/>
          </a:xfrm>
        </p:grpSpPr>
        <p:sp>
          <p:nvSpPr>
            <p:cNvPr id="5" name="Freeform 5" descr="A blue and white logo  AI-generated content may be incorrect."/>
            <p:cNvSpPr/>
            <p:nvPr/>
          </p:nvSpPr>
          <p:spPr>
            <a:xfrm>
              <a:off x="0" y="0"/>
              <a:ext cx="3436112" cy="1689481"/>
            </a:xfrm>
            <a:custGeom>
              <a:avLst/>
              <a:gdLst/>
              <a:ahLst/>
              <a:cxnLst/>
              <a:rect l="l" t="t" r="r" b="b"/>
              <a:pathLst>
                <a:path w="3436112" h="1689481">
                  <a:moveTo>
                    <a:pt x="0" y="0"/>
                  </a:moveTo>
                  <a:lnTo>
                    <a:pt x="3436112" y="0"/>
                  </a:lnTo>
                  <a:lnTo>
                    <a:pt x="3436112" y="1689481"/>
                  </a:lnTo>
                  <a:lnTo>
                    <a:pt x="0" y="1689481"/>
                  </a:lnTo>
                  <a:lnTo>
                    <a:pt x="0" y="0"/>
                  </a:lnTo>
                  <a:close/>
                </a:path>
              </a:pathLst>
            </a:custGeom>
            <a:blipFill>
              <a:blip r:embed="rId3"/>
              <a:stretch>
                <a:fillRect l="-70572" b="-30607"/>
              </a:stretch>
            </a:blipFill>
          </p:spPr>
          <p:txBody>
            <a:bodyPr/>
            <a:lstStyle/>
            <a:p>
              <a:endParaRPr lang="en-AU"/>
            </a:p>
          </p:txBody>
        </p:sp>
      </p:grpSp>
      <p:sp>
        <p:nvSpPr>
          <p:cNvPr id="6" name="TextBox 6"/>
          <p:cNvSpPr txBox="1"/>
          <p:nvPr/>
        </p:nvSpPr>
        <p:spPr>
          <a:xfrm>
            <a:off x="1647285" y="2523976"/>
            <a:ext cx="15198146" cy="7019657"/>
          </a:xfrm>
          <a:prstGeom prst="rect">
            <a:avLst/>
          </a:prstGeom>
        </p:spPr>
        <p:txBody>
          <a:bodyPr lIns="0" tIns="0" rIns="0" bIns="0" rtlCol="0" anchor="t">
            <a:spAutoFit/>
          </a:bodyPr>
          <a:lstStyle/>
          <a:p>
            <a:pPr marL="301625" lvl="1" indent="-150812" algn="l">
              <a:lnSpc>
                <a:spcPts val="2999"/>
              </a:lnSpc>
              <a:buFont typeface="Arial"/>
              <a:buChar char="•"/>
            </a:pPr>
            <a:r>
              <a:rPr lang="en-US" sz="2499">
                <a:solidFill>
                  <a:srgbClr val="000000"/>
                </a:solidFill>
                <a:latin typeface="Calibri (MS)"/>
                <a:ea typeface="Calibri (MS)"/>
                <a:cs typeface="Calibri (MS)"/>
                <a:sym typeface="Calibri (MS)"/>
              </a:rPr>
              <a:t>The Marine Spatial Planning (MSP) Micro-Qualification is part of a Pacific-led effort to build the skills needed for sustainable ocean management.</a:t>
            </a:r>
          </a:p>
          <a:p>
            <a:pPr marL="301625" lvl="1" indent="-150812" algn="l">
              <a:lnSpc>
                <a:spcPts val="2999"/>
              </a:lnSpc>
            </a:pPr>
            <a:endParaRPr lang="en-US" sz="2499">
              <a:solidFill>
                <a:srgbClr val="000000"/>
              </a:solidFill>
              <a:latin typeface="Calibri (MS)"/>
              <a:ea typeface="Calibri (MS)"/>
              <a:cs typeface="Calibri (MS)"/>
              <a:sym typeface="Calibri (MS)"/>
            </a:endParaRPr>
          </a:p>
          <a:p>
            <a:pPr marL="301625" lvl="1" indent="-150812" algn="l">
              <a:lnSpc>
                <a:spcPts val="2999"/>
              </a:lnSpc>
              <a:buFont typeface="Arial"/>
              <a:buChar char="•"/>
            </a:pPr>
            <a:r>
              <a:rPr lang="en-US" sz="2499">
                <a:solidFill>
                  <a:srgbClr val="000000"/>
                </a:solidFill>
                <a:latin typeface="Calibri (MS)"/>
                <a:ea typeface="Calibri (MS)"/>
                <a:cs typeface="Calibri (MS)"/>
                <a:sym typeface="Calibri (MS)"/>
              </a:rPr>
              <a:t>It focuses on training government officers, community representatives, and early-career professionals to plan and manage how marine spaces are used, balancing biodiversity, cultural values, livelihoods, and economic development.</a:t>
            </a:r>
          </a:p>
          <a:p>
            <a:pPr marL="301625" lvl="1" indent="-150812" algn="l">
              <a:lnSpc>
                <a:spcPts val="2999"/>
              </a:lnSpc>
            </a:pPr>
            <a:endParaRPr lang="en-US" sz="2499">
              <a:solidFill>
                <a:srgbClr val="000000"/>
              </a:solidFill>
              <a:latin typeface="Calibri (MS)"/>
              <a:ea typeface="Calibri (MS)"/>
              <a:cs typeface="Calibri (MS)"/>
              <a:sym typeface="Calibri (MS)"/>
            </a:endParaRPr>
          </a:p>
          <a:p>
            <a:pPr marL="301625" lvl="1" indent="-150812" algn="l">
              <a:lnSpc>
                <a:spcPts val="2999"/>
              </a:lnSpc>
              <a:buFont typeface="Arial"/>
              <a:buChar char="•"/>
            </a:pPr>
            <a:r>
              <a:rPr lang="en-US" sz="2499">
                <a:solidFill>
                  <a:srgbClr val="000000"/>
                </a:solidFill>
                <a:latin typeface="Calibri (MS)"/>
                <a:ea typeface="Calibri (MS)"/>
                <a:cs typeface="Calibri (MS)"/>
                <a:sym typeface="Calibri (MS)"/>
              </a:rPr>
              <a:t>Development of the qualification has been guided by an Industry Advisory Committee (IAC) made up of technical experts from the Pacific Community (SPC), regional universities, and partners (Waitt Foundation, IUCN, and Conservation International).</a:t>
            </a:r>
          </a:p>
          <a:p>
            <a:pPr marL="301625" lvl="1" indent="-150812" algn="l">
              <a:lnSpc>
                <a:spcPts val="2999"/>
              </a:lnSpc>
            </a:pPr>
            <a:endParaRPr lang="en-US" sz="2499">
              <a:solidFill>
                <a:srgbClr val="000000"/>
              </a:solidFill>
              <a:latin typeface="Calibri (MS)"/>
              <a:ea typeface="Calibri (MS)"/>
              <a:cs typeface="Calibri (MS)"/>
              <a:sym typeface="Calibri (MS)"/>
            </a:endParaRPr>
          </a:p>
          <a:p>
            <a:pPr marL="301625" lvl="1" indent="-150812" algn="l">
              <a:lnSpc>
                <a:spcPts val="2999"/>
              </a:lnSpc>
              <a:buFont typeface="Arial"/>
              <a:buChar char="•"/>
            </a:pPr>
            <a:r>
              <a:rPr lang="en-US" sz="2499">
                <a:solidFill>
                  <a:srgbClr val="000000"/>
                </a:solidFill>
                <a:latin typeface="Calibri (MS)"/>
                <a:ea typeface="Calibri (MS)"/>
                <a:cs typeface="Calibri (MS)"/>
                <a:sym typeface="Calibri (MS)"/>
              </a:rPr>
              <a:t>The IAC provides advice, technical review, and validation throughout the process to ensure the training is practical, regionally relevant, and aligned with the Pacific Qualifications Framework. Its members represent expertise from SPC’s Oceans, Fisheries, and Education programmes, regional training institutions, and government stakeholders from Fiji, Solomon Islands, Kiribati, and the Cook Islands.</a:t>
            </a:r>
          </a:p>
          <a:p>
            <a:pPr marL="301625" lvl="1" indent="-150812" algn="l">
              <a:lnSpc>
                <a:spcPts val="2999"/>
              </a:lnSpc>
            </a:pPr>
            <a:endParaRPr lang="en-US" sz="2499">
              <a:solidFill>
                <a:srgbClr val="000000"/>
              </a:solidFill>
              <a:latin typeface="Calibri (MS)"/>
              <a:ea typeface="Calibri (MS)"/>
              <a:cs typeface="Calibri (MS)"/>
              <a:sym typeface="Calibri (MS)"/>
            </a:endParaRPr>
          </a:p>
          <a:p>
            <a:pPr marL="301625" lvl="1" indent="-150812" algn="l">
              <a:lnSpc>
                <a:spcPts val="2999"/>
              </a:lnSpc>
              <a:buFont typeface="Arial"/>
              <a:buChar char="•"/>
            </a:pPr>
            <a:r>
              <a:rPr lang="en-US" sz="2499" b="1">
                <a:solidFill>
                  <a:srgbClr val="00B050"/>
                </a:solidFill>
                <a:latin typeface="Calibri (MS) Bold"/>
                <a:ea typeface="Calibri (MS) Bold"/>
                <a:cs typeface="Calibri (MS) Bold"/>
                <a:sym typeface="Calibri (MS) Bold"/>
              </a:rPr>
              <a:t>The design of the micro-qualification is complete but is going through the accreditation process. </a:t>
            </a:r>
          </a:p>
          <a:p>
            <a:pPr marL="301625" lvl="1" indent="-150812" algn="l">
              <a:lnSpc>
                <a:spcPts val="2999"/>
              </a:lnSpc>
            </a:pPr>
            <a:r>
              <a:rPr lang="en-US" sz="2499" b="1">
                <a:solidFill>
                  <a:srgbClr val="00B050"/>
                </a:solidFill>
                <a:latin typeface="Calibri (MS) Bold"/>
                <a:ea typeface="Calibri (MS) Bold"/>
                <a:cs typeface="Calibri (MS) Bold"/>
                <a:sym typeface="Calibri (MS) Bold"/>
              </a:rPr>
              <a:t>Course content is being developed.</a:t>
            </a:r>
          </a:p>
        </p:txBody>
      </p:sp>
      <p:sp>
        <p:nvSpPr>
          <p:cNvPr id="7" name="TextBox 7"/>
          <p:cNvSpPr txBox="1"/>
          <p:nvPr/>
        </p:nvSpPr>
        <p:spPr>
          <a:xfrm>
            <a:off x="1374329" y="919712"/>
            <a:ext cx="8961120" cy="990898"/>
          </a:xfrm>
          <a:prstGeom prst="rect">
            <a:avLst/>
          </a:prstGeom>
        </p:spPr>
        <p:txBody>
          <a:bodyPr lIns="0" tIns="0" rIns="0" bIns="0" rtlCol="0" anchor="t">
            <a:spAutoFit/>
          </a:bodyPr>
          <a:lstStyle/>
          <a:p>
            <a:pPr algn="l">
              <a:lnSpc>
                <a:spcPts val="3600"/>
              </a:lnSpc>
            </a:pPr>
            <a:r>
              <a:rPr lang="en-US" sz="3000" b="1">
                <a:solidFill>
                  <a:srgbClr val="006BBE"/>
                </a:solidFill>
                <a:latin typeface="Calibri (MS) Bold"/>
                <a:ea typeface="Calibri (MS) Bold"/>
                <a:cs typeface="Calibri (MS) Bold"/>
                <a:sym typeface="Calibri (MS) Bold"/>
              </a:rPr>
              <a:t>2. An SPC project: the Marine Spatial Planning (MSP) micro-qualification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631" cy="10287000"/>
            <a:chOff x="0" y="0"/>
            <a:chExt cx="635508" cy="13716000"/>
          </a:xfrm>
        </p:grpSpPr>
        <p:sp>
          <p:nvSpPr>
            <p:cNvPr id="3" name="Freeform 3"/>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5163800" y="266700"/>
            <a:ext cx="2577091" cy="1267077"/>
            <a:chOff x="0" y="0"/>
            <a:chExt cx="3436121" cy="1689436"/>
          </a:xfrm>
        </p:grpSpPr>
        <p:sp>
          <p:nvSpPr>
            <p:cNvPr id="5" name="Freeform 5" descr="A blue and white logo  AI-generated content may be incorrect."/>
            <p:cNvSpPr/>
            <p:nvPr/>
          </p:nvSpPr>
          <p:spPr>
            <a:xfrm>
              <a:off x="0" y="0"/>
              <a:ext cx="3436112" cy="1689481"/>
            </a:xfrm>
            <a:custGeom>
              <a:avLst/>
              <a:gdLst/>
              <a:ahLst/>
              <a:cxnLst/>
              <a:rect l="l" t="t" r="r" b="b"/>
              <a:pathLst>
                <a:path w="3436112" h="1689481">
                  <a:moveTo>
                    <a:pt x="0" y="0"/>
                  </a:moveTo>
                  <a:lnTo>
                    <a:pt x="3436112" y="0"/>
                  </a:lnTo>
                  <a:lnTo>
                    <a:pt x="3436112" y="1689481"/>
                  </a:lnTo>
                  <a:lnTo>
                    <a:pt x="0" y="1689481"/>
                  </a:lnTo>
                  <a:lnTo>
                    <a:pt x="0" y="0"/>
                  </a:lnTo>
                  <a:close/>
                </a:path>
              </a:pathLst>
            </a:custGeom>
            <a:blipFill>
              <a:blip r:embed="rId3"/>
              <a:stretch>
                <a:fillRect l="-70572" b="-30607"/>
              </a:stretch>
            </a:blipFill>
          </p:spPr>
          <p:txBody>
            <a:bodyPr/>
            <a:lstStyle/>
            <a:p>
              <a:endParaRPr lang="en-AU"/>
            </a:p>
          </p:txBody>
        </p:sp>
      </p:grpSp>
      <p:sp>
        <p:nvSpPr>
          <p:cNvPr id="6" name="TextBox 6"/>
          <p:cNvSpPr txBox="1"/>
          <p:nvPr/>
        </p:nvSpPr>
        <p:spPr>
          <a:xfrm>
            <a:off x="1374329" y="919712"/>
            <a:ext cx="8961120" cy="990898"/>
          </a:xfrm>
          <a:prstGeom prst="rect">
            <a:avLst/>
          </a:prstGeom>
        </p:spPr>
        <p:txBody>
          <a:bodyPr lIns="0" tIns="0" rIns="0" bIns="0" rtlCol="0" anchor="t">
            <a:spAutoFit/>
          </a:bodyPr>
          <a:lstStyle/>
          <a:p>
            <a:pPr algn="l">
              <a:lnSpc>
                <a:spcPts val="3600"/>
              </a:lnSpc>
            </a:pPr>
            <a:r>
              <a:rPr lang="en-US" sz="3000" b="1">
                <a:solidFill>
                  <a:srgbClr val="006BBE"/>
                </a:solidFill>
                <a:latin typeface="Calibri (MS) Bold"/>
                <a:ea typeface="Calibri (MS) Bold"/>
                <a:cs typeface="Calibri (MS) Bold"/>
                <a:sym typeface="Calibri (MS) Bold"/>
              </a:rPr>
              <a:t>2. An SPC project: the Marine Spatial Planning (MSP) micro-qualification</a:t>
            </a:r>
          </a:p>
        </p:txBody>
      </p:sp>
      <p:sp>
        <p:nvSpPr>
          <p:cNvPr id="7" name="TextBox 7"/>
          <p:cNvSpPr txBox="1"/>
          <p:nvPr/>
        </p:nvSpPr>
        <p:spPr>
          <a:xfrm>
            <a:off x="1729171" y="3236995"/>
            <a:ext cx="8961120" cy="5326886"/>
          </a:xfrm>
          <a:prstGeom prst="rect">
            <a:avLst/>
          </a:prstGeom>
        </p:spPr>
        <p:txBody>
          <a:bodyPr lIns="0" tIns="0" rIns="0" bIns="0" rtlCol="0" anchor="t">
            <a:spAutoFit/>
          </a:bodyPr>
          <a:lstStyle/>
          <a:p>
            <a:pPr algn="l">
              <a:lnSpc>
                <a:spcPts val="2999"/>
              </a:lnSpc>
            </a:pPr>
            <a:r>
              <a:rPr lang="en-US" sz="2499">
                <a:solidFill>
                  <a:srgbClr val="000000"/>
                </a:solidFill>
                <a:latin typeface="Calibri (MS)"/>
                <a:ea typeface="Calibri (MS)"/>
                <a:cs typeface="Calibri (MS)"/>
                <a:sym typeface="Calibri (MS)"/>
              </a:rPr>
              <a:t>1. Micro qualification 1: what is MSP?</a:t>
            </a:r>
          </a:p>
          <a:p>
            <a:pPr algn="l">
              <a:lnSpc>
                <a:spcPts val="2999"/>
              </a:lnSpc>
            </a:pPr>
            <a:r>
              <a:rPr lang="en-US" sz="2499">
                <a:solidFill>
                  <a:srgbClr val="000000"/>
                </a:solidFill>
                <a:latin typeface="Calibri (MS)"/>
                <a:ea typeface="Calibri (MS)"/>
                <a:cs typeface="Calibri (MS)"/>
                <a:sym typeface="Calibri (MS)"/>
              </a:rPr>
              <a:t>2. Micro qualification 2: GIS (oceanic and costal) </a:t>
            </a:r>
          </a:p>
          <a:p>
            <a:pPr algn="l">
              <a:lnSpc>
                <a:spcPts val="2999"/>
              </a:lnSpc>
            </a:pPr>
            <a:endParaRPr lang="en-US" sz="2499">
              <a:solidFill>
                <a:srgbClr val="000000"/>
              </a:solidFill>
              <a:latin typeface="Calibri (MS)"/>
              <a:ea typeface="Calibri (MS)"/>
              <a:cs typeface="Calibri (MS)"/>
              <a:sym typeface="Calibri (MS)"/>
            </a:endParaRPr>
          </a:p>
          <a:p>
            <a:pPr algn="l">
              <a:lnSpc>
                <a:spcPts val="2999"/>
              </a:lnSpc>
            </a:pPr>
            <a:endParaRPr lang="en-US" sz="2499">
              <a:solidFill>
                <a:srgbClr val="000000"/>
              </a:solidFill>
              <a:latin typeface="Calibri (MS)"/>
              <a:ea typeface="Calibri (MS)"/>
              <a:cs typeface="Calibri (MS)"/>
              <a:sym typeface="Calibri (MS)"/>
            </a:endParaRPr>
          </a:p>
          <a:p>
            <a:pPr algn="l">
              <a:lnSpc>
                <a:spcPts val="2999"/>
              </a:lnSpc>
            </a:pPr>
            <a:r>
              <a:rPr lang="en-US" sz="2499" b="1">
                <a:solidFill>
                  <a:srgbClr val="215968"/>
                </a:solidFill>
                <a:latin typeface="Calibri (MS) Bold"/>
                <a:ea typeface="Calibri (MS) Bold"/>
                <a:cs typeface="Calibri (MS) Bold"/>
                <a:sym typeface="Calibri (MS) Bold"/>
              </a:rPr>
              <a:t>Examples of case studies: Vanuatu</a:t>
            </a:r>
          </a:p>
          <a:p>
            <a:pPr algn="l">
              <a:lnSpc>
                <a:spcPts val="2999"/>
              </a:lnSpc>
            </a:pPr>
            <a:r>
              <a:rPr lang="en-US" sz="2499">
                <a:solidFill>
                  <a:srgbClr val="215968"/>
                </a:solidFill>
                <a:latin typeface="Calibri (MS)"/>
                <a:ea typeface="Calibri (MS)"/>
                <a:cs typeface="Calibri (MS)"/>
                <a:sym typeface="Calibri (MS)"/>
              </a:rPr>
              <a:t>The National Ocean Policy (NOP) of Vanuatu is deeply rooted in the Nakamal, a traditional institution central to national decision-making. Developed through extensive consultations with provincial councils and local chiefs, the policy involved participation from even the most remote islands and districts. The NOP formally recognises traditional marine jurisdictions, extending from the high-water mark to 100 metres beyond the reef, reflecting a strong integration of traditional governance with modern ocean management principles.</a:t>
            </a:r>
          </a:p>
          <a:p>
            <a:pPr algn="l">
              <a:lnSpc>
                <a:spcPts val="2999"/>
              </a:lnSpc>
            </a:pPr>
            <a:endParaRPr lang="en-US" sz="2499">
              <a:solidFill>
                <a:srgbClr val="215968"/>
              </a:solidFill>
              <a:latin typeface="Calibri (MS)"/>
              <a:ea typeface="Calibri (MS)"/>
              <a:cs typeface="Calibri (MS)"/>
              <a:sym typeface="Calibri (MS)"/>
            </a:endParaRPr>
          </a:p>
        </p:txBody>
      </p:sp>
      <p:grpSp>
        <p:nvGrpSpPr>
          <p:cNvPr id="8" name="Group 8"/>
          <p:cNvGrpSpPr/>
          <p:nvPr/>
        </p:nvGrpSpPr>
        <p:grpSpPr>
          <a:xfrm>
            <a:off x="11480422" y="2068127"/>
            <a:ext cx="5169847" cy="7256472"/>
            <a:chOff x="0" y="0"/>
            <a:chExt cx="6893129" cy="9675296"/>
          </a:xfrm>
        </p:grpSpPr>
        <p:sp>
          <p:nvSpPr>
            <p:cNvPr id="9" name="Freeform 9"/>
            <p:cNvSpPr/>
            <p:nvPr/>
          </p:nvSpPr>
          <p:spPr>
            <a:xfrm>
              <a:off x="0" y="0"/>
              <a:ext cx="6893179" cy="9675241"/>
            </a:xfrm>
            <a:custGeom>
              <a:avLst/>
              <a:gdLst/>
              <a:ahLst/>
              <a:cxnLst/>
              <a:rect l="l" t="t" r="r" b="b"/>
              <a:pathLst>
                <a:path w="6893179" h="9675241">
                  <a:moveTo>
                    <a:pt x="0" y="0"/>
                  </a:moveTo>
                  <a:lnTo>
                    <a:pt x="6893179" y="0"/>
                  </a:lnTo>
                  <a:lnTo>
                    <a:pt x="6893179" y="9675241"/>
                  </a:lnTo>
                  <a:lnTo>
                    <a:pt x="0" y="9675241"/>
                  </a:lnTo>
                  <a:lnTo>
                    <a:pt x="0" y="0"/>
                  </a:lnTo>
                  <a:close/>
                </a:path>
              </a:pathLst>
            </a:custGeom>
            <a:blipFill>
              <a:blip r:embed="rId4"/>
              <a:stretch>
                <a:fillRect/>
              </a:stretch>
            </a:blipFill>
          </p:spPr>
          <p:txBody>
            <a:bodyPr/>
            <a:lstStyle/>
            <a:p>
              <a:endParaRPr lang="en-AU"/>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CA"/>
        </a:solidFill>
        <a:effectLst/>
      </p:bgPr>
    </p:bg>
    <p:spTree>
      <p:nvGrpSpPr>
        <p:cNvPr id="1" name=""/>
        <p:cNvGrpSpPr/>
        <p:nvPr/>
      </p:nvGrpSpPr>
      <p:grpSpPr>
        <a:xfrm>
          <a:off x="0" y="0"/>
          <a:ext cx="0" cy="0"/>
          <a:chOff x="0" y="0"/>
          <a:chExt cx="0" cy="0"/>
        </a:xfrm>
      </p:grpSpPr>
      <p:grpSp>
        <p:nvGrpSpPr>
          <p:cNvPr id="2" name="Group 2"/>
          <p:cNvGrpSpPr/>
          <p:nvPr/>
        </p:nvGrpSpPr>
        <p:grpSpPr>
          <a:xfrm>
            <a:off x="0" y="9649984"/>
            <a:ext cx="18288000" cy="637016"/>
            <a:chOff x="0" y="0"/>
            <a:chExt cx="24384000" cy="849355"/>
          </a:xfrm>
        </p:grpSpPr>
        <p:sp>
          <p:nvSpPr>
            <p:cNvPr id="3" name="Freeform 3"/>
            <p:cNvSpPr/>
            <p:nvPr/>
          </p:nvSpPr>
          <p:spPr>
            <a:xfrm>
              <a:off x="0" y="0"/>
              <a:ext cx="24384000" cy="849376"/>
            </a:xfrm>
            <a:custGeom>
              <a:avLst/>
              <a:gdLst/>
              <a:ahLst/>
              <a:cxnLst/>
              <a:rect l="l" t="t" r="r" b="b"/>
              <a:pathLst>
                <a:path w="24384000" h="849376">
                  <a:moveTo>
                    <a:pt x="0" y="0"/>
                  </a:moveTo>
                  <a:lnTo>
                    <a:pt x="24384000" y="0"/>
                  </a:lnTo>
                  <a:lnTo>
                    <a:pt x="24384000" y="849376"/>
                  </a:lnTo>
                  <a:lnTo>
                    <a:pt x="0" y="849376"/>
                  </a:lnTo>
                  <a:lnTo>
                    <a:pt x="0" y="0"/>
                  </a:lnTo>
                  <a:close/>
                </a:path>
              </a:pathLst>
            </a:custGeom>
            <a:blipFill>
              <a:blip r:embed="rId2"/>
              <a:stretch>
                <a:fillRect t="-15530" b="-15528"/>
              </a:stretch>
            </a:blipFill>
          </p:spPr>
          <p:txBody>
            <a:bodyPr/>
            <a:lstStyle/>
            <a:p>
              <a:endParaRPr lang="en-AU"/>
            </a:p>
          </p:txBody>
        </p:sp>
      </p:grpSp>
      <p:grpSp>
        <p:nvGrpSpPr>
          <p:cNvPr id="4" name="Group 4"/>
          <p:cNvGrpSpPr/>
          <p:nvPr/>
        </p:nvGrpSpPr>
        <p:grpSpPr>
          <a:xfrm>
            <a:off x="14989361" y="503933"/>
            <a:ext cx="2203264" cy="1553301"/>
            <a:chOff x="0" y="0"/>
            <a:chExt cx="2937685" cy="2071068"/>
          </a:xfrm>
        </p:grpSpPr>
        <p:sp>
          <p:nvSpPr>
            <p:cNvPr id="5" name="Freeform 5"/>
            <p:cNvSpPr/>
            <p:nvPr/>
          </p:nvSpPr>
          <p:spPr>
            <a:xfrm>
              <a:off x="0" y="0"/>
              <a:ext cx="2937637" cy="2071116"/>
            </a:xfrm>
            <a:custGeom>
              <a:avLst/>
              <a:gdLst/>
              <a:ahLst/>
              <a:cxnLst/>
              <a:rect l="l" t="t" r="r" b="b"/>
              <a:pathLst>
                <a:path w="2937637" h="2071116">
                  <a:moveTo>
                    <a:pt x="0" y="0"/>
                  </a:moveTo>
                  <a:lnTo>
                    <a:pt x="2937637" y="0"/>
                  </a:lnTo>
                  <a:lnTo>
                    <a:pt x="2937637" y="2071116"/>
                  </a:lnTo>
                  <a:lnTo>
                    <a:pt x="0" y="2071116"/>
                  </a:lnTo>
                  <a:lnTo>
                    <a:pt x="0" y="0"/>
                  </a:lnTo>
                  <a:close/>
                </a:path>
              </a:pathLst>
            </a:custGeom>
            <a:blipFill>
              <a:blip r:embed="rId3"/>
              <a:stretch>
                <a:fillRect t="-87" r="-1" b="-85"/>
              </a:stretch>
            </a:blipFill>
          </p:spPr>
          <p:txBody>
            <a:bodyPr/>
            <a:lstStyle/>
            <a:p>
              <a:endParaRPr lang="en-AU"/>
            </a:p>
          </p:txBody>
        </p:sp>
      </p:grpSp>
      <p:sp>
        <p:nvSpPr>
          <p:cNvPr id="6" name="Freeform 6"/>
          <p:cNvSpPr/>
          <p:nvPr/>
        </p:nvSpPr>
        <p:spPr>
          <a:xfrm>
            <a:off x="1221655" y="645902"/>
            <a:ext cx="1321174" cy="1269363"/>
          </a:xfrm>
          <a:custGeom>
            <a:avLst/>
            <a:gdLst/>
            <a:ahLst/>
            <a:cxnLst/>
            <a:rect l="l" t="t" r="r" b="b"/>
            <a:pathLst>
              <a:path w="1321174" h="1269363">
                <a:moveTo>
                  <a:pt x="0" y="0"/>
                </a:moveTo>
                <a:lnTo>
                  <a:pt x="1321173" y="0"/>
                </a:lnTo>
                <a:lnTo>
                  <a:pt x="1321173" y="1269363"/>
                </a:lnTo>
                <a:lnTo>
                  <a:pt x="0" y="1269363"/>
                </a:lnTo>
                <a:lnTo>
                  <a:pt x="0" y="0"/>
                </a:lnTo>
                <a:close/>
              </a:path>
            </a:pathLst>
          </a:custGeom>
          <a:blipFill>
            <a:blip r:embed="rId4">
              <a:extLst>
                <a:ext uri="{96DAC541-7B7A-43D3-8B79-37D633B846F1}">
                  <asvg:svgBlip xmlns:asvg="http://schemas.microsoft.com/office/drawing/2016/SVG/main" r:embed="rId5"/>
                </a:ext>
              </a:extLst>
            </a:blip>
            <a:stretch>
              <a:fillRect l="-50" r="-50"/>
            </a:stretch>
          </a:blipFill>
        </p:spPr>
        <p:txBody>
          <a:bodyPr/>
          <a:lstStyle/>
          <a:p>
            <a:endParaRPr lang="en-AU"/>
          </a:p>
        </p:txBody>
      </p:sp>
      <p:sp>
        <p:nvSpPr>
          <p:cNvPr id="7" name="Freeform 7"/>
          <p:cNvSpPr/>
          <p:nvPr/>
        </p:nvSpPr>
        <p:spPr>
          <a:xfrm>
            <a:off x="3016100" y="656402"/>
            <a:ext cx="2266972" cy="1028534"/>
          </a:xfrm>
          <a:custGeom>
            <a:avLst/>
            <a:gdLst/>
            <a:ahLst/>
            <a:cxnLst/>
            <a:rect l="l" t="t" r="r" b="b"/>
            <a:pathLst>
              <a:path w="2266972" h="1028534">
                <a:moveTo>
                  <a:pt x="0" y="0"/>
                </a:moveTo>
                <a:lnTo>
                  <a:pt x="2266972" y="0"/>
                </a:lnTo>
                <a:lnTo>
                  <a:pt x="2266972" y="1028534"/>
                </a:lnTo>
                <a:lnTo>
                  <a:pt x="0" y="1028534"/>
                </a:lnTo>
                <a:lnTo>
                  <a:pt x="0" y="0"/>
                </a:lnTo>
                <a:close/>
              </a:path>
            </a:pathLst>
          </a:custGeom>
          <a:blipFill>
            <a:blip r:embed="rId6">
              <a:extLst>
                <a:ext uri="{96DAC541-7B7A-43D3-8B79-37D633B846F1}">
                  <asvg:svgBlip xmlns:asvg="http://schemas.microsoft.com/office/drawing/2016/SVG/main" r:embed="rId7"/>
                </a:ext>
              </a:extLst>
            </a:blip>
            <a:stretch>
              <a:fillRect t="-287" b="-287"/>
            </a:stretch>
          </a:blipFill>
        </p:spPr>
        <p:txBody>
          <a:bodyPr/>
          <a:lstStyle/>
          <a:p>
            <a:endParaRPr lang="en-AU"/>
          </a:p>
        </p:txBody>
      </p:sp>
      <p:sp>
        <p:nvSpPr>
          <p:cNvPr id="8" name="TextBox 8"/>
          <p:cNvSpPr txBox="1"/>
          <p:nvPr/>
        </p:nvSpPr>
        <p:spPr>
          <a:xfrm>
            <a:off x="2622480" y="3823780"/>
            <a:ext cx="13043039" cy="2639441"/>
          </a:xfrm>
          <a:prstGeom prst="rect">
            <a:avLst/>
          </a:prstGeom>
        </p:spPr>
        <p:txBody>
          <a:bodyPr lIns="0" tIns="0" rIns="0" bIns="0" rtlCol="0" anchor="t">
            <a:spAutoFit/>
          </a:bodyPr>
          <a:lstStyle/>
          <a:p>
            <a:pPr algn="ctr">
              <a:lnSpc>
                <a:spcPts val="5808"/>
              </a:lnSpc>
            </a:pPr>
            <a:r>
              <a:rPr lang="en-US" sz="6000" b="1" spc="-48">
                <a:solidFill>
                  <a:srgbClr val="FFFFFF"/>
                </a:solidFill>
                <a:latin typeface="Myriad Bold"/>
                <a:ea typeface="Myriad Bold"/>
                <a:cs typeface="Myriad Bold"/>
                <a:sym typeface="Myriad Bold"/>
              </a:rPr>
              <a:t>FOCUS: </a:t>
            </a:r>
          </a:p>
          <a:p>
            <a:pPr algn="ctr">
              <a:lnSpc>
                <a:spcPts val="6775"/>
              </a:lnSpc>
            </a:pPr>
            <a:r>
              <a:rPr lang="en-US" sz="6999" b="1" spc="-55">
                <a:solidFill>
                  <a:srgbClr val="FFFFFF"/>
                </a:solidFill>
                <a:latin typeface="Myriad Bold"/>
                <a:ea typeface="Myriad Bold"/>
                <a:cs typeface="Myriad Bold"/>
                <a:sym typeface="Myriad Bold"/>
              </a:rPr>
              <a:t>Production of key contents and workplan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51AB"/>
        </a:solidFill>
        <a:effectLst/>
      </p:bgPr>
    </p:bg>
    <p:spTree>
      <p:nvGrpSpPr>
        <p:cNvPr id="1" name=""/>
        <p:cNvGrpSpPr/>
        <p:nvPr/>
      </p:nvGrpSpPr>
      <p:grpSpPr>
        <a:xfrm>
          <a:off x="0" y="0"/>
          <a:ext cx="0" cy="0"/>
          <a:chOff x="0" y="0"/>
          <a:chExt cx="0" cy="0"/>
        </a:xfrm>
      </p:grpSpPr>
      <p:grpSp>
        <p:nvGrpSpPr>
          <p:cNvPr id="2" name="Group 2"/>
          <p:cNvGrpSpPr/>
          <p:nvPr/>
        </p:nvGrpSpPr>
        <p:grpSpPr>
          <a:xfrm>
            <a:off x="0" y="5754330"/>
            <a:ext cx="18288000" cy="4559808"/>
            <a:chOff x="0" y="0"/>
            <a:chExt cx="24384000" cy="6079744"/>
          </a:xfrm>
        </p:grpSpPr>
        <p:sp>
          <p:nvSpPr>
            <p:cNvPr id="3" name="Freeform 3"/>
            <p:cNvSpPr/>
            <p:nvPr/>
          </p:nvSpPr>
          <p:spPr>
            <a:xfrm>
              <a:off x="0" y="0"/>
              <a:ext cx="24384000" cy="6079744"/>
            </a:xfrm>
            <a:custGeom>
              <a:avLst/>
              <a:gdLst/>
              <a:ahLst/>
              <a:cxnLst/>
              <a:rect l="l" t="t" r="r" b="b"/>
              <a:pathLst>
                <a:path w="24384000" h="6079744">
                  <a:moveTo>
                    <a:pt x="0" y="0"/>
                  </a:moveTo>
                  <a:lnTo>
                    <a:pt x="24384000" y="0"/>
                  </a:lnTo>
                  <a:lnTo>
                    <a:pt x="24384000" y="6079744"/>
                  </a:lnTo>
                  <a:lnTo>
                    <a:pt x="0" y="6079744"/>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4989361" y="503933"/>
            <a:ext cx="2203264" cy="1553301"/>
            <a:chOff x="0" y="0"/>
            <a:chExt cx="2937685" cy="2071068"/>
          </a:xfrm>
        </p:grpSpPr>
        <p:sp>
          <p:nvSpPr>
            <p:cNvPr id="5" name="Freeform 5"/>
            <p:cNvSpPr/>
            <p:nvPr/>
          </p:nvSpPr>
          <p:spPr>
            <a:xfrm>
              <a:off x="0" y="0"/>
              <a:ext cx="2937637" cy="2071116"/>
            </a:xfrm>
            <a:custGeom>
              <a:avLst/>
              <a:gdLst/>
              <a:ahLst/>
              <a:cxnLst/>
              <a:rect l="l" t="t" r="r" b="b"/>
              <a:pathLst>
                <a:path w="2937637" h="2071116">
                  <a:moveTo>
                    <a:pt x="0" y="0"/>
                  </a:moveTo>
                  <a:lnTo>
                    <a:pt x="2937637" y="0"/>
                  </a:lnTo>
                  <a:lnTo>
                    <a:pt x="2937637" y="2071116"/>
                  </a:lnTo>
                  <a:lnTo>
                    <a:pt x="0" y="2071116"/>
                  </a:lnTo>
                  <a:lnTo>
                    <a:pt x="0" y="0"/>
                  </a:lnTo>
                  <a:close/>
                </a:path>
              </a:pathLst>
            </a:custGeom>
            <a:blipFill>
              <a:blip r:embed="rId3"/>
              <a:stretch>
                <a:fillRect t="-87" r="-1" b="-85"/>
              </a:stretch>
            </a:blipFill>
          </p:spPr>
          <p:txBody>
            <a:bodyPr/>
            <a:lstStyle/>
            <a:p>
              <a:endParaRPr lang="en-AU"/>
            </a:p>
          </p:txBody>
        </p:sp>
      </p:grpSp>
      <p:sp>
        <p:nvSpPr>
          <p:cNvPr id="6" name="TextBox 6"/>
          <p:cNvSpPr txBox="1"/>
          <p:nvPr/>
        </p:nvSpPr>
        <p:spPr>
          <a:xfrm>
            <a:off x="1599752" y="2654389"/>
            <a:ext cx="14787654" cy="1461567"/>
          </a:xfrm>
          <a:prstGeom prst="rect">
            <a:avLst/>
          </a:prstGeom>
        </p:spPr>
        <p:txBody>
          <a:bodyPr lIns="0" tIns="0" rIns="0" bIns="0" rtlCol="0" anchor="t">
            <a:spAutoFit/>
          </a:bodyPr>
          <a:lstStyle/>
          <a:p>
            <a:pPr algn="l">
              <a:lnSpc>
                <a:spcPts val="3688"/>
              </a:lnSpc>
            </a:pPr>
            <a:r>
              <a:rPr lang="en-US" sz="3200">
                <a:solidFill>
                  <a:srgbClr val="FFFFFF"/>
                </a:solidFill>
                <a:latin typeface="Calibri (MS)"/>
                <a:ea typeface="Calibri (MS)"/>
                <a:cs typeface="Calibri (MS)"/>
                <a:sym typeface="Calibri (MS)"/>
              </a:rPr>
              <a:t>It should be acknowledged that some of the content to be shared relates to ongoing projects that require review by CROP agencies, as ocean governance is a shared responsibility among multiple organisations in the Pacific region.</a:t>
            </a:r>
          </a:p>
        </p:txBody>
      </p:sp>
      <p:grpSp>
        <p:nvGrpSpPr>
          <p:cNvPr id="7" name="Group 7"/>
          <p:cNvGrpSpPr/>
          <p:nvPr/>
        </p:nvGrpSpPr>
        <p:grpSpPr>
          <a:xfrm>
            <a:off x="0" y="0"/>
            <a:ext cx="476631" cy="10287000"/>
            <a:chOff x="0" y="0"/>
            <a:chExt cx="635508" cy="13716000"/>
          </a:xfrm>
        </p:grpSpPr>
        <p:sp>
          <p:nvSpPr>
            <p:cNvPr id="8" name="Freeform 8"/>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4"/>
              <a:stretch>
                <a:fillRect/>
              </a:stretch>
            </a:blipFill>
          </p:spPr>
          <p:txBody>
            <a:bodyPr/>
            <a:lstStyle/>
            <a:p>
              <a:endParaRPr lang="en-AU"/>
            </a:p>
          </p:txBody>
        </p:sp>
      </p:grpSp>
      <p:sp>
        <p:nvSpPr>
          <p:cNvPr id="9" name="TextBox 9"/>
          <p:cNvSpPr txBox="1"/>
          <p:nvPr/>
        </p:nvSpPr>
        <p:spPr>
          <a:xfrm>
            <a:off x="1374329" y="919712"/>
            <a:ext cx="8961120" cy="529233"/>
          </a:xfrm>
          <a:prstGeom prst="rect">
            <a:avLst/>
          </a:prstGeom>
        </p:spPr>
        <p:txBody>
          <a:bodyPr lIns="0" tIns="0" rIns="0" bIns="0" rtlCol="0" anchor="t">
            <a:spAutoFit/>
          </a:bodyPr>
          <a:lstStyle/>
          <a:p>
            <a:pPr algn="l">
              <a:lnSpc>
                <a:spcPts val="3600"/>
              </a:lnSpc>
            </a:pPr>
            <a:r>
              <a:rPr lang="en-US" sz="3000" b="1">
                <a:solidFill>
                  <a:srgbClr val="FFFFFF"/>
                </a:solidFill>
                <a:latin typeface="Calibri (MS) Bold"/>
                <a:ea typeface="Calibri (MS) Bold"/>
                <a:cs typeface="Calibri (MS) Bold"/>
                <a:sym typeface="Calibri (MS) Bold"/>
              </a:rPr>
              <a:t>1. Approval of final contents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631" cy="10287000"/>
            <a:chOff x="0" y="0"/>
            <a:chExt cx="635508" cy="13716000"/>
          </a:xfrm>
        </p:grpSpPr>
        <p:sp>
          <p:nvSpPr>
            <p:cNvPr id="3" name="Freeform 3"/>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5163800" y="266700"/>
            <a:ext cx="2577091" cy="1267077"/>
            <a:chOff x="0" y="0"/>
            <a:chExt cx="3436121" cy="1689436"/>
          </a:xfrm>
        </p:grpSpPr>
        <p:sp>
          <p:nvSpPr>
            <p:cNvPr id="5" name="Freeform 5" descr="A blue and white logo  AI-generated content may be incorrect."/>
            <p:cNvSpPr/>
            <p:nvPr/>
          </p:nvSpPr>
          <p:spPr>
            <a:xfrm>
              <a:off x="0" y="0"/>
              <a:ext cx="3436112" cy="1689481"/>
            </a:xfrm>
            <a:custGeom>
              <a:avLst/>
              <a:gdLst/>
              <a:ahLst/>
              <a:cxnLst/>
              <a:rect l="l" t="t" r="r" b="b"/>
              <a:pathLst>
                <a:path w="3436112" h="1689481">
                  <a:moveTo>
                    <a:pt x="0" y="0"/>
                  </a:moveTo>
                  <a:lnTo>
                    <a:pt x="3436112" y="0"/>
                  </a:lnTo>
                  <a:lnTo>
                    <a:pt x="3436112" y="1689481"/>
                  </a:lnTo>
                  <a:lnTo>
                    <a:pt x="0" y="1689481"/>
                  </a:lnTo>
                  <a:lnTo>
                    <a:pt x="0" y="0"/>
                  </a:lnTo>
                  <a:close/>
                </a:path>
              </a:pathLst>
            </a:custGeom>
            <a:blipFill>
              <a:blip r:embed="rId3"/>
              <a:stretch>
                <a:fillRect l="-70572" b="-30607"/>
              </a:stretch>
            </a:blipFill>
          </p:spPr>
          <p:txBody>
            <a:bodyPr/>
            <a:lstStyle/>
            <a:p>
              <a:endParaRPr lang="en-AU"/>
            </a:p>
          </p:txBody>
        </p:sp>
      </p:grpSp>
      <p:graphicFrame>
        <p:nvGraphicFramePr>
          <p:cNvPr id="6" name="Table 6"/>
          <p:cNvGraphicFramePr>
            <a:graphicFrameLocks noGrp="1"/>
          </p:cNvGraphicFramePr>
          <p:nvPr>
            <p:extLst>
              <p:ext uri="{D42A27DB-BD31-4B8C-83A1-F6EECF244321}">
                <p14:modId xmlns:p14="http://schemas.microsoft.com/office/powerpoint/2010/main" val="3789271698"/>
              </p:ext>
            </p:extLst>
          </p:nvPr>
        </p:nvGraphicFramePr>
        <p:xfrm>
          <a:off x="2685410" y="3267573"/>
          <a:ext cx="13309600" cy="4127499"/>
        </p:xfrm>
        <a:graphic>
          <a:graphicData uri="http://schemas.openxmlformats.org/drawingml/2006/table">
            <a:tbl>
              <a:tblPr/>
              <a:tblGrid>
                <a:gridCol w="3327400">
                  <a:extLst>
                    <a:ext uri="{9D8B030D-6E8A-4147-A177-3AD203B41FA5}">
                      <a16:colId xmlns:a16="http://schemas.microsoft.com/office/drawing/2014/main" val="20000"/>
                    </a:ext>
                  </a:extLst>
                </a:gridCol>
                <a:gridCol w="3327400">
                  <a:extLst>
                    <a:ext uri="{9D8B030D-6E8A-4147-A177-3AD203B41FA5}">
                      <a16:colId xmlns:a16="http://schemas.microsoft.com/office/drawing/2014/main" val="20001"/>
                    </a:ext>
                  </a:extLst>
                </a:gridCol>
                <a:gridCol w="3327400">
                  <a:extLst>
                    <a:ext uri="{9D8B030D-6E8A-4147-A177-3AD203B41FA5}">
                      <a16:colId xmlns:a16="http://schemas.microsoft.com/office/drawing/2014/main" val="20002"/>
                    </a:ext>
                  </a:extLst>
                </a:gridCol>
                <a:gridCol w="3327400">
                  <a:extLst>
                    <a:ext uri="{9D8B030D-6E8A-4147-A177-3AD203B41FA5}">
                      <a16:colId xmlns:a16="http://schemas.microsoft.com/office/drawing/2014/main" val="20003"/>
                    </a:ext>
                  </a:extLst>
                </a:gridCol>
              </a:tblGrid>
              <a:tr h="786190">
                <a:tc>
                  <a:txBody>
                    <a:bodyPr/>
                    <a:lstStyle/>
                    <a:p>
                      <a:pPr algn="ctr">
                        <a:lnSpc>
                          <a:spcPts val="2160"/>
                        </a:lnSpc>
                        <a:defRPr/>
                      </a:pPr>
                      <a:r>
                        <a:rPr lang="en-US" sz="1800" b="1">
                          <a:solidFill>
                            <a:srgbClr val="FFFFFF"/>
                          </a:solidFill>
                          <a:latin typeface="Calibri (MS) Bold"/>
                          <a:ea typeface="Calibri (MS) Bold"/>
                          <a:cs typeface="Calibri (MS) Bold"/>
                          <a:sym typeface="Calibri (MS) Bold"/>
                        </a:rPr>
                        <a:t>Training Title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00B0CA"/>
                    </a:solidFill>
                  </a:tcPr>
                </a:tc>
                <a:tc>
                  <a:txBody>
                    <a:bodyPr/>
                    <a:lstStyle/>
                    <a:p>
                      <a:pPr algn="ctr">
                        <a:lnSpc>
                          <a:spcPts val="2160"/>
                        </a:lnSpc>
                        <a:defRPr/>
                      </a:pPr>
                      <a:r>
                        <a:rPr lang="en-US" sz="1800" b="1">
                          <a:solidFill>
                            <a:srgbClr val="FFFFFF"/>
                          </a:solidFill>
                          <a:latin typeface="Calibri (MS) Bold"/>
                          <a:ea typeface="Calibri (MS) Bold"/>
                          <a:cs typeface="Calibri (MS) Bold"/>
                          <a:sym typeface="Calibri (MS) Bold"/>
                        </a:rPr>
                        <a:t>Focus Area</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00B0CA"/>
                    </a:solidFill>
                  </a:tcPr>
                </a:tc>
                <a:tc>
                  <a:txBody>
                    <a:bodyPr/>
                    <a:lstStyle/>
                    <a:p>
                      <a:pPr algn="ctr">
                        <a:lnSpc>
                          <a:spcPts val="2160"/>
                        </a:lnSpc>
                        <a:defRPr/>
                      </a:pPr>
                      <a:r>
                        <a:rPr lang="en-US" sz="1800" b="1">
                          <a:solidFill>
                            <a:srgbClr val="FFFFFF"/>
                          </a:solidFill>
                          <a:latin typeface="Calibri (MS) Bold"/>
                          <a:ea typeface="Calibri (MS) Bold"/>
                          <a:cs typeface="Calibri (MS) Bold"/>
                          <a:sym typeface="Calibri (MS) Bold"/>
                        </a:rPr>
                        <a:t>Preparation Period</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00B0CA"/>
                    </a:solidFill>
                  </a:tcPr>
                </a:tc>
                <a:tc>
                  <a:txBody>
                    <a:bodyPr/>
                    <a:lstStyle/>
                    <a:p>
                      <a:pPr algn="ctr">
                        <a:lnSpc>
                          <a:spcPts val="2160"/>
                        </a:lnSpc>
                        <a:defRPr/>
                      </a:pPr>
                      <a:r>
                        <a:rPr lang="en-US" sz="1800" b="1">
                          <a:solidFill>
                            <a:srgbClr val="FFFFFF"/>
                          </a:solidFill>
                          <a:latin typeface="Calibri (MS) Bold"/>
                          <a:ea typeface="Calibri (MS) Bold"/>
                          <a:cs typeface="Calibri (MS) Bold"/>
                          <a:sym typeface="Calibri (MS) Bold"/>
                        </a:rPr>
                        <a:t>Delivery Date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00B0CA"/>
                    </a:solidFill>
                  </a:tcPr>
                </a:tc>
                <a:extLst>
                  <a:ext uri="{0D108BD9-81ED-4DB2-BD59-A6C34878D82A}">
                    <a16:rowId xmlns:a16="http://schemas.microsoft.com/office/drawing/2014/main" val="10000"/>
                  </a:ext>
                </a:extLst>
              </a:tr>
              <a:tr h="1375833">
                <a:tc>
                  <a:txBody>
                    <a:bodyPr/>
                    <a:lstStyle/>
                    <a:p>
                      <a:pPr algn="l">
                        <a:lnSpc>
                          <a:spcPts val="2160"/>
                        </a:lnSpc>
                        <a:defRPr/>
                      </a:pPr>
                      <a:r>
                        <a:rPr lang="en-US" sz="1800" b="1">
                          <a:solidFill>
                            <a:srgbClr val="000000"/>
                          </a:solidFill>
                          <a:latin typeface="Calibri (MS) Bold"/>
                          <a:ea typeface="Calibri (MS) Bold"/>
                          <a:cs typeface="Calibri (MS) Bold"/>
                          <a:sym typeface="Calibri (MS) Bold"/>
                        </a:rPr>
                        <a:t>Regional Ocean Governance</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2160"/>
                        </a:lnSpc>
                        <a:defRPr/>
                      </a:pPr>
                      <a:r>
                        <a:rPr lang="en-US" sz="1800">
                          <a:solidFill>
                            <a:srgbClr val="000000"/>
                          </a:solidFill>
                          <a:latin typeface="Calibri (MS)"/>
                          <a:ea typeface="Calibri (MS)"/>
                          <a:cs typeface="Calibri (MS)"/>
                          <a:sym typeface="Calibri (MS)"/>
                        </a:rPr>
                        <a:t>Maritime Boundaries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2160"/>
                        </a:lnSpc>
                        <a:defRPr/>
                      </a:pPr>
                      <a:r>
                        <a:rPr lang="en-US" sz="1800" dirty="0">
                          <a:solidFill>
                            <a:srgbClr val="000000"/>
                          </a:solidFill>
                          <a:latin typeface="Calibri (MS)"/>
                          <a:ea typeface="Calibri (MS)"/>
                          <a:cs typeface="Calibri (MS)"/>
                          <a:sym typeface="Calibri (MS)"/>
                        </a:rPr>
                        <a:t>Jan–July 2026</a:t>
                      </a:r>
                      <a:endParaRPr lang="en-US" sz="110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2160"/>
                        </a:lnSpc>
                        <a:defRPr/>
                      </a:pPr>
                      <a:r>
                        <a:rPr lang="en-US" sz="1800" dirty="0">
                          <a:solidFill>
                            <a:srgbClr val="000000"/>
                          </a:solidFill>
                          <a:latin typeface="Calibri (MS)"/>
                          <a:ea typeface="Calibri (MS)"/>
                          <a:cs typeface="Calibri (MS)"/>
                          <a:sym typeface="Calibri (MS)"/>
                        </a:rPr>
                        <a:t>August2026 (TBC)</a:t>
                      </a:r>
                      <a:endParaRPr lang="en-US" sz="110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65476">
                <a:tc>
                  <a:txBody>
                    <a:bodyPr/>
                    <a:lstStyle/>
                    <a:p>
                      <a:pPr algn="l">
                        <a:lnSpc>
                          <a:spcPts val="2160"/>
                        </a:lnSpc>
                        <a:defRPr/>
                      </a:pPr>
                      <a:r>
                        <a:rPr lang="en-US" sz="1800" b="1">
                          <a:solidFill>
                            <a:srgbClr val="000000"/>
                          </a:solidFill>
                          <a:latin typeface="Calibri (MS) Bold"/>
                          <a:ea typeface="Calibri (MS) Bold"/>
                          <a:cs typeface="Calibri (MS) Bold"/>
                          <a:sym typeface="Calibri (MS) Bold"/>
                        </a:rPr>
                        <a:t>Marine Spatial Planning in the Pacific Region</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2160"/>
                        </a:lnSpc>
                        <a:defRPr/>
                      </a:pPr>
                      <a:r>
                        <a:rPr lang="en-US" sz="1800">
                          <a:solidFill>
                            <a:srgbClr val="000000"/>
                          </a:solidFill>
                          <a:latin typeface="Calibri (MS)"/>
                          <a:ea typeface="Calibri (MS)"/>
                          <a:cs typeface="Calibri (MS)"/>
                          <a:sym typeface="Calibri (MS)"/>
                        </a:rPr>
                        <a:t>Marine Spatial Planning (MSP)</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2160"/>
                        </a:lnSpc>
                        <a:defRPr/>
                      </a:pPr>
                      <a:r>
                        <a:rPr lang="en-US" sz="1800" dirty="0">
                          <a:solidFill>
                            <a:srgbClr val="000000"/>
                          </a:solidFill>
                          <a:latin typeface="Calibri (MS)"/>
                          <a:ea typeface="Calibri (MS)"/>
                          <a:cs typeface="Calibri (MS)"/>
                          <a:sym typeface="Calibri (MS)"/>
                        </a:rPr>
                        <a:t>Jan–September 2026</a:t>
                      </a:r>
                      <a:endParaRPr lang="en-US" sz="110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2160"/>
                        </a:lnSpc>
                        <a:defRPr/>
                      </a:pPr>
                      <a:r>
                        <a:rPr lang="en-US" sz="1800" dirty="0">
                          <a:solidFill>
                            <a:srgbClr val="000000"/>
                          </a:solidFill>
                          <a:latin typeface="Calibri (MS)"/>
                          <a:ea typeface="Calibri (MS)"/>
                          <a:cs typeface="Calibri (MS)"/>
                          <a:sym typeface="Calibri (MS)"/>
                        </a:rPr>
                        <a:t>October 2026 (TBC)</a:t>
                      </a:r>
                      <a:endParaRPr lang="en-US" sz="110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1374329" y="919712"/>
            <a:ext cx="8961120" cy="523875"/>
          </a:xfrm>
          <a:prstGeom prst="rect">
            <a:avLst/>
          </a:prstGeom>
        </p:spPr>
        <p:txBody>
          <a:bodyPr lIns="0" tIns="0" rIns="0" bIns="0" rtlCol="0" anchor="t">
            <a:spAutoFit/>
          </a:bodyPr>
          <a:lstStyle/>
          <a:p>
            <a:pPr algn="l">
              <a:lnSpc>
                <a:spcPts val="3600"/>
              </a:lnSpc>
            </a:pPr>
            <a:r>
              <a:rPr lang="en-US" sz="3000" b="1">
                <a:solidFill>
                  <a:srgbClr val="006BBE"/>
                </a:solidFill>
                <a:latin typeface="Calibri (MS) Bold"/>
                <a:ea typeface="Calibri (MS) Bold"/>
                <a:cs typeface="Calibri (MS) Bold"/>
                <a:sym typeface="Calibri (MS) Bold"/>
              </a:rPr>
              <a:t>2. Workplan (TBC)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CA"/>
        </a:solidFill>
        <a:effectLst/>
      </p:bgPr>
    </p:bg>
    <p:spTree>
      <p:nvGrpSpPr>
        <p:cNvPr id="1" name=""/>
        <p:cNvGrpSpPr/>
        <p:nvPr/>
      </p:nvGrpSpPr>
      <p:grpSpPr>
        <a:xfrm>
          <a:off x="0" y="0"/>
          <a:ext cx="0" cy="0"/>
          <a:chOff x="0" y="0"/>
          <a:chExt cx="0" cy="0"/>
        </a:xfrm>
      </p:grpSpPr>
      <p:grpSp>
        <p:nvGrpSpPr>
          <p:cNvPr id="2" name="Group 2"/>
          <p:cNvGrpSpPr/>
          <p:nvPr/>
        </p:nvGrpSpPr>
        <p:grpSpPr>
          <a:xfrm>
            <a:off x="0" y="9649984"/>
            <a:ext cx="18288000" cy="637016"/>
            <a:chOff x="0" y="0"/>
            <a:chExt cx="24384000" cy="849355"/>
          </a:xfrm>
        </p:grpSpPr>
        <p:sp>
          <p:nvSpPr>
            <p:cNvPr id="3" name="Freeform 3"/>
            <p:cNvSpPr/>
            <p:nvPr/>
          </p:nvSpPr>
          <p:spPr>
            <a:xfrm>
              <a:off x="0" y="0"/>
              <a:ext cx="24384000" cy="849376"/>
            </a:xfrm>
            <a:custGeom>
              <a:avLst/>
              <a:gdLst/>
              <a:ahLst/>
              <a:cxnLst/>
              <a:rect l="l" t="t" r="r" b="b"/>
              <a:pathLst>
                <a:path w="24384000" h="849376">
                  <a:moveTo>
                    <a:pt x="0" y="0"/>
                  </a:moveTo>
                  <a:lnTo>
                    <a:pt x="24384000" y="0"/>
                  </a:lnTo>
                  <a:lnTo>
                    <a:pt x="24384000" y="849376"/>
                  </a:lnTo>
                  <a:lnTo>
                    <a:pt x="0" y="849376"/>
                  </a:lnTo>
                  <a:lnTo>
                    <a:pt x="0" y="0"/>
                  </a:lnTo>
                  <a:close/>
                </a:path>
              </a:pathLst>
            </a:custGeom>
            <a:blipFill>
              <a:blip r:embed="rId2"/>
              <a:stretch>
                <a:fillRect t="-15530" b="-15528"/>
              </a:stretch>
            </a:blipFill>
          </p:spPr>
          <p:txBody>
            <a:bodyPr/>
            <a:lstStyle/>
            <a:p>
              <a:endParaRPr lang="en-AU"/>
            </a:p>
          </p:txBody>
        </p:sp>
      </p:grpSp>
      <p:grpSp>
        <p:nvGrpSpPr>
          <p:cNvPr id="4" name="Group 4"/>
          <p:cNvGrpSpPr/>
          <p:nvPr/>
        </p:nvGrpSpPr>
        <p:grpSpPr>
          <a:xfrm>
            <a:off x="14989361" y="503933"/>
            <a:ext cx="2203264" cy="1553301"/>
            <a:chOff x="0" y="0"/>
            <a:chExt cx="2937685" cy="2071068"/>
          </a:xfrm>
        </p:grpSpPr>
        <p:sp>
          <p:nvSpPr>
            <p:cNvPr id="5" name="Freeform 5"/>
            <p:cNvSpPr/>
            <p:nvPr/>
          </p:nvSpPr>
          <p:spPr>
            <a:xfrm>
              <a:off x="0" y="0"/>
              <a:ext cx="2937637" cy="2071116"/>
            </a:xfrm>
            <a:custGeom>
              <a:avLst/>
              <a:gdLst/>
              <a:ahLst/>
              <a:cxnLst/>
              <a:rect l="l" t="t" r="r" b="b"/>
              <a:pathLst>
                <a:path w="2937637" h="2071116">
                  <a:moveTo>
                    <a:pt x="0" y="0"/>
                  </a:moveTo>
                  <a:lnTo>
                    <a:pt x="2937637" y="0"/>
                  </a:lnTo>
                  <a:lnTo>
                    <a:pt x="2937637" y="2071116"/>
                  </a:lnTo>
                  <a:lnTo>
                    <a:pt x="0" y="2071116"/>
                  </a:lnTo>
                  <a:lnTo>
                    <a:pt x="0" y="0"/>
                  </a:lnTo>
                  <a:close/>
                </a:path>
              </a:pathLst>
            </a:custGeom>
            <a:blipFill>
              <a:blip r:embed="rId3"/>
              <a:stretch>
                <a:fillRect t="-87" r="-1" b="-85"/>
              </a:stretch>
            </a:blipFill>
          </p:spPr>
          <p:txBody>
            <a:bodyPr/>
            <a:lstStyle/>
            <a:p>
              <a:endParaRPr lang="en-AU"/>
            </a:p>
          </p:txBody>
        </p:sp>
      </p:grpSp>
      <p:sp>
        <p:nvSpPr>
          <p:cNvPr id="6" name="TextBox 6"/>
          <p:cNvSpPr txBox="1"/>
          <p:nvPr/>
        </p:nvSpPr>
        <p:spPr>
          <a:xfrm>
            <a:off x="2720340" y="4589055"/>
            <a:ext cx="12847320" cy="1108889"/>
          </a:xfrm>
          <a:prstGeom prst="rect">
            <a:avLst/>
          </a:prstGeom>
        </p:spPr>
        <p:txBody>
          <a:bodyPr lIns="0" tIns="0" rIns="0" bIns="0" rtlCol="0" anchor="t">
            <a:spAutoFit/>
          </a:bodyPr>
          <a:lstStyle/>
          <a:p>
            <a:pPr algn="ctr">
              <a:lnSpc>
                <a:spcPts val="8640"/>
              </a:lnSpc>
            </a:pPr>
            <a:r>
              <a:rPr lang="en-US" sz="7200" b="1">
                <a:solidFill>
                  <a:srgbClr val="FFFFFF"/>
                </a:solidFill>
                <a:latin typeface=" Avenir Next Arabic Bold"/>
                <a:ea typeface=" Avenir Next Arabic Bold"/>
                <a:cs typeface=" Avenir Next Arabic Bold"/>
                <a:sym typeface=" Avenir Next Arabic Bold"/>
              </a:rPr>
              <a:t>THANK YOU</a:t>
            </a:r>
          </a:p>
        </p:txBody>
      </p:sp>
      <p:sp>
        <p:nvSpPr>
          <p:cNvPr id="7" name="Freeform 7"/>
          <p:cNvSpPr/>
          <p:nvPr/>
        </p:nvSpPr>
        <p:spPr>
          <a:xfrm>
            <a:off x="1221655" y="645902"/>
            <a:ext cx="1321174" cy="1269363"/>
          </a:xfrm>
          <a:custGeom>
            <a:avLst/>
            <a:gdLst/>
            <a:ahLst/>
            <a:cxnLst/>
            <a:rect l="l" t="t" r="r" b="b"/>
            <a:pathLst>
              <a:path w="1321174" h="1269363">
                <a:moveTo>
                  <a:pt x="0" y="0"/>
                </a:moveTo>
                <a:lnTo>
                  <a:pt x="1321173" y="0"/>
                </a:lnTo>
                <a:lnTo>
                  <a:pt x="1321173" y="1269363"/>
                </a:lnTo>
                <a:lnTo>
                  <a:pt x="0" y="1269363"/>
                </a:lnTo>
                <a:lnTo>
                  <a:pt x="0" y="0"/>
                </a:lnTo>
                <a:close/>
              </a:path>
            </a:pathLst>
          </a:custGeom>
          <a:blipFill>
            <a:blip r:embed="rId4">
              <a:extLst>
                <a:ext uri="{96DAC541-7B7A-43D3-8B79-37D633B846F1}">
                  <asvg:svgBlip xmlns:asvg="http://schemas.microsoft.com/office/drawing/2016/SVG/main" r:embed="rId5"/>
                </a:ext>
              </a:extLst>
            </a:blip>
            <a:stretch>
              <a:fillRect l="-50" r="-50"/>
            </a:stretch>
          </a:blipFill>
        </p:spPr>
        <p:txBody>
          <a:bodyPr/>
          <a:lstStyle/>
          <a:p>
            <a:endParaRPr lang="en-AU"/>
          </a:p>
        </p:txBody>
      </p:sp>
      <p:sp>
        <p:nvSpPr>
          <p:cNvPr id="8" name="Freeform 8"/>
          <p:cNvSpPr/>
          <p:nvPr/>
        </p:nvSpPr>
        <p:spPr>
          <a:xfrm>
            <a:off x="3016100" y="656402"/>
            <a:ext cx="2266972" cy="1028534"/>
          </a:xfrm>
          <a:custGeom>
            <a:avLst/>
            <a:gdLst/>
            <a:ahLst/>
            <a:cxnLst/>
            <a:rect l="l" t="t" r="r" b="b"/>
            <a:pathLst>
              <a:path w="2266972" h="1028534">
                <a:moveTo>
                  <a:pt x="0" y="0"/>
                </a:moveTo>
                <a:lnTo>
                  <a:pt x="2266972" y="0"/>
                </a:lnTo>
                <a:lnTo>
                  <a:pt x="2266972" y="1028534"/>
                </a:lnTo>
                <a:lnTo>
                  <a:pt x="0" y="1028534"/>
                </a:lnTo>
                <a:lnTo>
                  <a:pt x="0" y="0"/>
                </a:lnTo>
                <a:close/>
              </a:path>
            </a:pathLst>
          </a:custGeom>
          <a:blipFill>
            <a:blip r:embed="rId6">
              <a:extLst>
                <a:ext uri="{96DAC541-7B7A-43D3-8B79-37D633B846F1}">
                  <asvg:svgBlip xmlns:asvg="http://schemas.microsoft.com/office/drawing/2016/SVG/main" r:embed="rId7"/>
                </a:ext>
              </a:extLst>
            </a:blip>
            <a:stretch>
              <a:fillRect t="-287" b="-287"/>
            </a:stretch>
          </a:blipFill>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51AB"/>
        </a:solidFill>
        <a:effectLst/>
      </p:bgPr>
    </p:bg>
    <p:spTree>
      <p:nvGrpSpPr>
        <p:cNvPr id="1" name=""/>
        <p:cNvGrpSpPr/>
        <p:nvPr/>
      </p:nvGrpSpPr>
      <p:grpSpPr>
        <a:xfrm>
          <a:off x="0" y="0"/>
          <a:ext cx="0" cy="0"/>
          <a:chOff x="0" y="0"/>
          <a:chExt cx="0" cy="0"/>
        </a:xfrm>
      </p:grpSpPr>
      <p:grpSp>
        <p:nvGrpSpPr>
          <p:cNvPr id="2" name="Group 2"/>
          <p:cNvGrpSpPr/>
          <p:nvPr/>
        </p:nvGrpSpPr>
        <p:grpSpPr>
          <a:xfrm>
            <a:off x="14989361" y="503933"/>
            <a:ext cx="2203264" cy="1553301"/>
            <a:chOff x="0" y="0"/>
            <a:chExt cx="2937685" cy="2071068"/>
          </a:xfrm>
        </p:grpSpPr>
        <p:sp>
          <p:nvSpPr>
            <p:cNvPr id="3" name="Freeform 3"/>
            <p:cNvSpPr/>
            <p:nvPr/>
          </p:nvSpPr>
          <p:spPr>
            <a:xfrm>
              <a:off x="0" y="0"/>
              <a:ext cx="2937637" cy="2071116"/>
            </a:xfrm>
            <a:custGeom>
              <a:avLst/>
              <a:gdLst/>
              <a:ahLst/>
              <a:cxnLst/>
              <a:rect l="l" t="t" r="r" b="b"/>
              <a:pathLst>
                <a:path w="2937637" h="2071116">
                  <a:moveTo>
                    <a:pt x="0" y="0"/>
                  </a:moveTo>
                  <a:lnTo>
                    <a:pt x="2937637" y="0"/>
                  </a:lnTo>
                  <a:lnTo>
                    <a:pt x="2937637" y="2071116"/>
                  </a:lnTo>
                  <a:lnTo>
                    <a:pt x="0" y="2071116"/>
                  </a:lnTo>
                  <a:lnTo>
                    <a:pt x="0" y="0"/>
                  </a:lnTo>
                  <a:close/>
                </a:path>
              </a:pathLst>
            </a:custGeom>
            <a:blipFill>
              <a:blip r:embed="rId2"/>
              <a:stretch>
                <a:fillRect t="-87" r="-1" b="-85"/>
              </a:stretch>
            </a:blipFill>
          </p:spPr>
          <p:txBody>
            <a:bodyPr/>
            <a:lstStyle/>
            <a:p>
              <a:endParaRPr lang="en-AU"/>
            </a:p>
          </p:txBody>
        </p:sp>
      </p:grpSp>
      <p:sp>
        <p:nvSpPr>
          <p:cNvPr id="4" name="TextBox 4"/>
          <p:cNvSpPr txBox="1"/>
          <p:nvPr/>
        </p:nvSpPr>
        <p:spPr>
          <a:xfrm>
            <a:off x="4040891" y="4860324"/>
            <a:ext cx="10206219" cy="1487971"/>
          </a:xfrm>
          <a:prstGeom prst="rect">
            <a:avLst/>
          </a:prstGeom>
        </p:spPr>
        <p:txBody>
          <a:bodyPr lIns="0" tIns="0" rIns="0" bIns="0" rtlCol="0" anchor="t">
            <a:spAutoFit/>
          </a:bodyPr>
          <a:lstStyle/>
          <a:p>
            <a:pPr algn="ctr">
              <a:lnSpc>
                <a:spcPts val="5808"/>
              </a:lnSpc>
            </a:pPr>
            <a:r>
              <a:rPr lang="en-US" sz="6000" b="1" spc="-48" dirty="0">
                <a:solidFill>
                  <a:srgbClr val="FFFFFF"/>
                </a:solidFill>
                <a:latin typeface="Myriad Bold"/>
                <a:ea typeface="Myriad Bold"/>
                <a:cs typeface="Myriad Bold"/>
                <a:sym typeface="Myriad Bold"/>
              </a:rPr>
              <a:t>1.ACHIEVEMENTS </a:t>
            </a:r>
          </a:p>
          <a:p>
            <a:pPr algn="ctr">
              <a:lnSpc>
                <a:spcPts val="5808"/>
              </a:lnSpc>
            </a:pPr>
            <a:r>
              <a:rPr lang="en-US" sz="6000" b="1" spc="-48" dirty="0">
                <a:solidFill>
                  <a:srgbClr val="FFFFFF"/>
                </a:solidFill>
                <a:latin typeface="Myriad Bold"/>
                <a:ea typeface="Myriad Bold"/>
                <a:cs typeface="Myriad Bold"/>
                <a:sym typeface="Myriad Bold"/>
              </a:rPr>
              <a:t>OF TRAININGS IN 2025 </a:t>
            </a:r>
          </a:p>
        </p:txBody>
      </p:sp>
      <p:grpSp>
        <p:nvGrpSpPr>
          <p:cNvPr id="5" name="Group 5"/>
          <p:cNvGrpSpPr/>
          <p:nvPr/>
        </p:nvGrpSpPr>
        <p:grpSpPr>
          <a:xfrm>
            <a:off x="0" y="0"/>
            <a:ext cx="476631" cy="10287000"/>
            <a:chOff x="0" y="0"/>
            <a:chExt cx="635508" cy="13716000"/>
          </a:xfrm>
        </p:grpSpPr>
        <p:sp>
          <p:nvSpPr>
            <p:cNvPr id="6" name="Freeform 6"/>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3"/>
              <a:stretch>
                <a:fillRect/>
              </a:stretch>
            </a:blipFill>
          </p:spPr>
          <p:txBody>
            <a:bodyPr/>
            <a:lstStyle/>
            <a:p>
              <a:endParaRPr lang="en-AU"/>
            </a:p>
          </p:txBody>
        </p:sp>
      </p:grpSp>
      <p:sp>
        <p:nvSpPr>
          <p:cNvPr id="7" name="Freeform 7"/>
          <p:cNvSpPr/>
          <p:nvPr/>
        </p:nvSpPr>
        <p:spPr>
          <a:xfrm>
            <a:off x="1221655" y="645902"/>
            <a:ext cx="1321174" cy="1269363"/>
          </a:xfrm>
          <a:custGeom>
            <a:avLst/>
            <a:gdLst/>
            <a:ahLst/>
            <a:cxnLst/>
            <a:rect l="l" t="t" r="r" b="b"/>
            <a:pathLst>
              <a:path w="1321174" h="1269363">
                <a:moveTo>
                  <a:pt x="0" y="0"/>
                </a:moveTo>
                <a:lnTo>
                  <a:pt x="1321173" y="0"/>
                </a:lnTo>
                <a:lnTo>
                  <a:pt x="1321173" y="1269363"/>
                </a:lnTo>
                <a:lnTo>
                  <a:pt x="0" y="1269363"/>
                </a:lnTo>
                <a:lnTo>
                  <a:pt x="0" y="0"/>
                </a:lnTo>
                <a:close/>
              </a:path>
            </a:pathLst>
          </a:custGeom>
          <a:blipFill>
            <a:blip r:embed="rId4">
              <a:extLst>
                <a:ext uri="{96DAC541-7B7A-43D3-8B79-37D633B846F1}">
                  <asvg:svgBlip xmlns:asvg="http://schemas.microsoft.com/office/drawing/2016/SVG/main" r:embed="rId5"/>
                </a:ext>
              </a:extLst>
            </a:blip>
            <a:stretch>
              <a:fillRect l="-50" r="-50"/>
            </a:stretch>
          </a:blipFill>
        </p:spPr>
        <p:txBody>
          <a:bodyPr/>
          <a:lstStyle/>
          <a:p>
            <a:endParaRPr lang="en-AU"/>
          </a:p>
        </p:txBody>
      </p:sp>
      <p:sp>
        <p:nvSpPr>
          <p:cNvPr id="8" name="Freeform 8"/>
          <p:cNvSpPr/>
          <p:nvPr/>
        </p:nvSpPr>
        <p:spPr>
          <a:xfrm>
            <a:off x="3016100" y="656402"/>
            <a:ext cx="2266972" cy="1028534"/>
          </a:xfrm>
          <a:custGeom>
            <a:avLst/>
            <a:gdLst/>
            <a:ahLst/>
            <a:cxnLst/>
            <a:rect l="l" t="t" r="r" b="b"/>
            <a:pathLst>
              <a:path w="2266972" h="1028534">
                <a:moveTo>
                  <a:pt x="0" y="0"/>
                </a:moveTo>
                <a:lnTo>
                  <a:pt x="2266972" y="0"/>
                </a:lnTo>
                <a:lnTo>
                  <a:pt x="2266972" y="1028534"/>
                </a:lnTo>
                <a:lnTo>
                  <a:pt x="0" y="1028534"/>
                </a:lnTo>
                <a:lnTo>
                  <a:pt x="0" y="0"/>
                </a:lnTo>
                <a:close/>
              </a:path>
            </a:pathLst>
          </a:custGeom>
          <a:blipFill>
            <a:blip r:embed="rId6">
              <a:extLst>
                <a:ext uri="{96DAC541-7B7A-43D3-8B79-37D633B846F1}">
                  <asvg:svgBlip xmlns:asvg="http://schemas.microsoft.com/office/drawing/2016/SVG/main" r:embed="rId7"/>
                </a:ext>
              </a:extLst>
            </a:blip>
            <a:stretch>
              <a:fillRect t="-287" b="-287"/>
            </a:stretch>
          </a:blipFill>
        </p:spPr>
        <p:txBody>
          <a:bodyPr/>
          <a:lstStyle/>
          <a:p>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631" cy="10287000"/>
            <a:chOff x="0" y="0"/>
            <a:chExt cx="635508" cy="13716000"/>
          </a:xfrm>
        </p:grpSpPr>
        <p:sp>
          <p:nvSpPr>
            <p:cNvPr id="3" name="Freeform 3"/>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5163800" y="266700"/>
            <a:ext cx="2577091" cy="1267077"/>
            <a:chOff x="0" y="0"/>
            <a:chExt cx="3436121" cy="1689436"/>
          </a:xfrm>
        </p:grpSpPr>
        <p:sp>
          <p:nvSpPr>
            <p:cNvPr id="5" name="Freeform 5" descr="A blue and white logo  AI-generated content may be incorrect."/>
            <p:cNvSpPr/>
            <p:nvPr/>
          </p:nvSpPr>
          <p:spPr>
            <a:xfrm>
              <a:off x="0" y="0"/>
              <a:ext cx="3436112" cy="1689481"/>
            </a:xfrm>
            <a:custGeom>
              <a:avLst/>
              <a:gdLst/>
              <a:ahLst/>
              <a:cxnLst/>
              <a:rect l="l" t="t" r="r" b="b"/>
              <a:pathLst>
                <a:path w="3436112" h="1689481">
                  <a:moveTo>
                    <a:pt x="0" y="0"/>
                  </a:moveTo>
                  <a:lnTo>
                    <a:pt x="3436112" y="0"/>
                  </a:lnTo>
                  <a:lnTo>
                    <a:pt x="3436112" y="1689481"/>
                  </a:lnTo>
                  <a:lnTo>
                    <a:pt x="0" y="1689481"/>
                  </a:lnTo>
                  <a:lnTo>
                    <a:pt x="0" y="0"/>
                  </a:lnTo>
                  <a:close/>
                </a:path>
              </a:pathLst>
            </a:custGeom>
            <a:blipFill>
              <a:blip r:embed="rId3"/>
              <a:stretch>
                <a:fillRect l="-70572" b="-30607"/>
              </a:stretch>
            </a:blipFill>
          </p:spPr>
          <p:txBody>
            <a:bodyPr/>
            <a:lstStyle/>
            <a:p>
              <a:endParaRPr lang="en-AU"/>
            </a:p>
          </p:txBody>
        </p:sp>
      </p:grpSp>
      <p:sp>
        <p:nvSpPr>
          <p:cNvPr id="6" name="Freeform 6"/>
          <p:cNvSpPr/>
          <p:nvPr/>
        </p:nvSpPr>
        <p:spPr>
          <a:xfrm>
            <a:off x="10504674" y="2306043"/>
            <a:ext cx="6754626" cy="6248029"/>
          </a:xfrm>
          <a:custGeom>
            <a:avLst/>
            <a:gdLst/>
            <a:ahLst/>
            <a:cxnLst/>
            <a:rect l="l" t="t" r="r" b="b"/>
            <a:pathLst>
              <a:path w="6754626" h="6248029">
                <a:moveTo>
                  <a:pt x="0" y="0"/>
                </a:moveTo>
                <a:lnTo>
                  <a:pt x="6754626" y="0"/>
                </a:lnTo>
                <a:lnTo>
                  <a:pt x="6754626" y="6248030"/>
                </a:lnTo>
                <a:lnTo>
                  <a:pt x="0" y="6248030"/>
                </a:lnTo>
                <a:lnTo>
                  <a:pt x="0" y="0"/>
                </a:lnTo>
                <a:close/>
              </a:path>
            </a:pathLst>
          </a:custGeom>
          <a:blipFill>
            <a:blip r:embed="rId4"/>
            <a:stretch>
              <a:fillRect/>
            </a:stretch>
          </a:blipFill>
        </p:spPr>
        <p:txBody>
          <a:bodyPr/>
          <a:lstStyle/>
          <a:p>
            <a:endParaRPr lang="en-AU"/>
          </a:p>
        </p:txBody>
      </p:sp>
      <p:sp>
        <p:nvSpPr>
          <p:cNvPr id="7" name="TextBox 7"/>
          <p:cNvSpPr txBox="1"/>
          <p:nvPr/>
        </p:nvSpPr>
        <p:spPr>
          <a:xfrm>
            <a:off x="1733249" y="2848783"/>
            <a:ext cx="7754608" cy="5095875"/>
          </a:xfrm>
          <a:prstGeom prst="rect">
            <a:avLst/>
          </a:prstGeom>
        </p:spPr>
        <p:txBody>
          <a:bodyPr lIns="0" tIns="0" rIns="0" bIns="0" rtlCol="0" anchor="t">
            <a:spAutoFit/>
          </a:bodyPr>
          <a:lstStyle/>
          <a:p>
            <a:pPr marL="337463" lvl="1" indent="-168732" algn="l">
              <a:lnSpc>
                <a:spcPts val="3359"/>
              </a:lnSpc>
              <a:buFont typeface="Arial"/>
              <a:buChar char="•"/>
            </a:pPr>
            <a:r>
              <a:rPr lang="en-US" sz="2799" b="1">
                <a:solidFill>
                  <a:srgbClr val="000000"/>
                </a:solidFill>
                <a:latin typeface="Calibri (MS) Bold"/>
                <a:ea typeface="Calibri (MS) Bold"/>
                <a:cs typeface="Calibri (MS) Bold"/>
                <a:sym typeface="Calibri (MS) Bold"/>
              </a:rPr>
              <a:t>Discussions with the Global ECOP Network</a:t>
            </a:r>
          </a:p>
          <a:p>
            <a:pPr algn="l">
              <a:lnSpc>
                <a:spcPts val="3359"/>
              </a:lnSpc>
            </a:pPr>
            <a:r>
              <a:rPr lang="en-US" sz="2799">
                <a:solidFill>
                  <a:srgbClr val="000000"/>
                </a:solidFill>
                <a:latin typeface="Calibri (MS)"/>
                <a:ea typeface="Calibri (MS)"/>
                <a:cs typeface="Calibri (MS)"/>
                <a:sym typeface="Calibri (MS)"/>
              </a:rPr>
              <a:t>We have engaged in discussions with the Global ECOP Network to promote a course on ocean governance.</a:t>
            </a:r>
          </a:p>
          <a:p>
            <a:pPr algn="l">
              <a:lnSpc>
                <a:spcPts val="3359"/>
              </a:lnSpc>
            </a:pPr>
            <a:endParaRPr lang="en-US" sz="2799">
              <a:solidFill>
                <a:srgbClr val="000000"/>
              </a:solidFill>
              <a:latin typeface="Calibri (MS)"/>
              <a:ea typeface="Calibri (MS)"/>
              <a:cs typeface="Calibri (MS)"/>
              <a:sym typeface="Calibri (MS)"/>
            </a:endParaRPr>
          </a:p>
          <a:p>
            <a:pPr marL="337463" lvl="1" indent="-168732" algn="l">
              <a:lnSpc>
                <a:spcPts val="3359"/>
              </a:lnSpc>
              <a:buFont typeface="Arial"/>
              <a:buChar char="•"/>
            </a:pPr>
            <a:r>
              <a:rPr lang="en-US" sz="2799" b="1">
                <a:solidFill>
                  <a:srgbClr val="000000"/>
                </a:solidFill>
                <a:latin typeface="Calibri (MS) Bold"/>
                <a:ea typeface="Calibri (MS) Bold"/>
                <a:cs typeface="Calibri (MS) Bold"/>
                <a:sym typeface="Calibri (MS) Bold"/>
              </a:rPr>
              <a:t>Exchanges with PIF and OPOC</a:t>
            </a:r>
          </a:p>
          <a:p>
            <a:pPr algn="l">
              <a:lnSpc>
                <a:spcPts val="3359"/>
              </a:lnSpc>
            </a:pPr>
            <a:r>
              <a:rPr lang="en-US" sz="2799">
                <a:solidFill>
                  <a:srgbClr val="000000"/>
                </a:solidFill>
                <a:latin typeface="Calibri (MS)"/>
                <a:ea typeface="Calibri (MS)"/>
                <a:cs typeface="Calibri (MS)"/>
                <a:sym typeface="Calibri (MS)"/>
              </a:rPr>
              <a:t> In the region, ocean governance is a shared mandate among several agencies. As a result, our process has experienced some delays due to the multiple levels of approval and coordination required among the different organisations.</a:t>
            </a:r>
          </a:p>
          <a:p>
            <a:pPr algn="l">
              <a:lnSpc>
                <a:spcPts val="3359"/>
              </a:lnSpc>
            </a:pPr>
            <a:endParaRPr lang="en-US" sz="2799">
              <a:solidFill>
                <a:srgbClr val="000000"/>
              </a:solidFill>
              <a:latin typeface="Calibri (MS)"/>
              <a:ea typeface="Calibri (MS)"/>
              <a:cs typeface="Calibri (MS)"/>
              <a:sym typeface="Calibri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51AB"/>
        </a:solidFill>
        <a:effectLst/>
      </p:bgPr>
    </p:bg>
    <p:spTree>
      <p:nvGrpSpPr>
        <p:cNvPr id="1" name=""/>
        <p:cNvGrpSpPr/>
        <p:nvPr/>
      </p:nvGrpSpPr>
      <p:grpSpPr>
        <a:xfrm>
          <a:off x="0" y="0"/>
          <a:ext cx="0" cy="0"/>
          <a:chOff x="0" y="0"/>
          <a:chExt cx="0" cy="0"/>
        </a:xfrm>
      </p:grpSpPr>
      <p:grpSp>
        <p:nvGrpSpPr>
          <p:cNvPr id="2" name="Group 2"/>
          <p:cNvGrpSpPr/>
          <p:nvPr/>
        </p:nvGrpSpPr>
        <p:grpSpPr>
          <a:xfrm>
            <a:off x="14989361" y="503933"/>
            <a:ext cx="2203264" cy="1553301"/>
            <a:chOff x="0" y="0"/>
            <a:chExt cx="2937685" cy="2071068"/>
          </a:xfrm>
        </p:grpSpPr>
        <p:sp>
          <p:nvSpPr>
            <p:cNvPr id="3" name="Freeform 3"/>
            <p:cNvSpPr/>
            <p:nvPr/>
          </p:nvSpPr>
          <p:spPr>
            <a:xfrm>
              <a:off x="0" y="0"/>
              <a:ext cx="2937637" cy="2071116"/>
            </a:xfrm>
            <a:custGeom>
              <a:avLst/>
              <a:gdLst/>
              <a:ahLst/>
              <a:cxnLst/>
              <a:rect l="l" t="t" r="r" b="b"/>
              <a:pathLst>
                <a:path w="2937637" h="2071116">
                  <a:moveTo>
                    <a:pt x="0" y="0"/>
                  </a:moveTo>
                  <a:lnTo>
                    <a:pt x="2937637" y="0"/>
                  </a:lnTo>
                  <a:lnTo>
                    <a:pt x="2937637" y="2071116"/>
                  </a:lnTo>
                  <a:lnTo>
                    <a:pt x="0" y="2071116"/>
                  </a:lnTo>
                  <a:lnTo>
                    <a:pt x="0" y="0"/>
                  </a:lnTo>
                  <a:close/>
                </a:path>
              </a:pathLst>
            </a:custGeom>
            <a:blipFill>
              <a:blip r:embed="rId2"/>
              <a:stretch>
                <a:fillRect t="-87" r="-1" b="-85"/>
              </a:stretch>
            </a:blipFill>
          </p:spPr>
          <p:txBody>
            <a:bodyPr/>
            <a:lstStyle/>
            <a:p>
              <a:endParaRPr lang="en-AU"/>
            </a:p>
          </p:txBody>
        </p:sp>
      </p:grpSp>
      <p:sp>
        <p:nvSpPr>
          <p:cNvPr id="4" name="TextBox 4"/>
          <p:cNvSpPr txBox="1"/>
          <p:nvPr/>
        </p:nvSpPr>
        <p:spPr>
          <a:xfrm>
            <a:off x="2937683" y="4717050"/>
            <a:ext cx="12412634" cy="1487971"/>
          </a:xfrm>
          <a:prstGeom prst="rect">
            <a:avLst/>
          </a:prstGeom>
        </p:spPr>
        <p:txBody>
          <a:bodyPr lIns="0" tIns="0" rIns="0" bIns="0" rtlCol="0" anchor="t">
            <a:spAutoFit/>
          </a:bodyPr>
          <a:lstStyle/>
          <a:p>
            <a:pPr algn="ctr">
              <a:lnSpc>
                <a:spcPts val="5808"/>
              </a:lnSpc>
            </a:pPr>
            <a:r>
              <a:rPr lang="en-US" sz="6000" b="1" spc="-48" dirty="0">
                <a:solidFill>
                  <a:srgbClr val="FFFFFF"/>
                </a:solidFill>
                <a:latin typeface="Myriad Bold"/>
                <a:ea typeface="Myriad Bold"/>
                <a:cs typeface="Myriad Bold"/>
                <a:sym typeface="Myriad Bold"/>
              </a:rPr>
              <a:t>2.TRAINING ACTIVITIES PLANNED </a:t>
            </a:r>
          </a:p>
          <a:p>
            <a:pPr algn="ctr">
              <a:lnSpc>
                <a:spcPts val="5808"/>
              </a:lnSpc>
            </a:pPr>
            <a:r>
              <a:rPr lang="en-US" sz="6000" b="1" spc="-48" dirty="0">
                <a:solidFill>
                  <a:srgbClr val="FFFFFF"/>
                </a:solidFill>
                <a:latin typeface="Myriad Bold"/>
                <a:ea typeface="Myriad Bold"/>
                <a:cs typeface="Myriad Bold"/>
                <a:sym typeface="Myriad Bold"/>
              </a:rPr>
              <a:t>FOR 2026 WITH OTGA</a:t>
            </a:r>
          </a:p>
        </p:txBody>
      </p:sp>
      <p:grpSp>
        <p:nvGrpSpPr>
          <p:cNvPr id="5" name="Group 5"/>
          <p:cNvGrpSpPr/>
          <p:nvPr/>
        </p:nvGrpSpPr>
        <p:grpSpPr>
          <a:xfrm>
            <a:off x="0" y="0"/>
            <a:ext cx="476631" cy="10287000"/>
            <a:chOff x="0" y="0"/>
            <a:chExt cx="635508" cy="13716000"/>
          </a:xfrm>
        </p:grpSpPr>
        <p:sp>
          <p:nvSpPr>
            <p:cNvPr id="6" name="Freeform 6"/>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3"/>
              <a:stretch>
                <a:fillRect/>
              </a:stretch>
            </a:blipFill>
          </p:spPr>
          <p:txBody>
            <a:bodyPr/>
            <a:lstStyle/>
            <a:p>
              <a:endParaRPr lang="en-AU"/>
            </a:p>
          </p:txBody>
        </p:sp>
      </p:grpSp>
      <p:sp>
        <p:nvSpPr>
          <p:cNvPr id="7" name="Freeform 7"/>
          <p:cNvSpPr/>
          <p:nvPr/>
        </p:nvSpPr>
        <p:spPr>
          <a:xfrm>
            <a:off x="1221655" y="645902"/>
            <a:ext cx="1321174" cy="1269363"/>
          </a:xfrm>
          <a:custGeom>
            <a:avLst/>
            <a:gdLst/>
            <a:ahLst/>
            <a:cxnLst/>
            <a:rect l="l" t="t" r="r" b="b"/>
            <a:pathLst>
              <a:path w="1321174" h="1269363">
                <a:moveTo>
                  <a:pt x="0" y="0"/>
                </a:moveTo>
                <a:lnTo>
                  <a:pt x="1321173" y="0"/>
                </a:lnTo>
                <a:lnTo>
                  <a:pt x="1321173" y="1269363"/>
                </a:lnTo>
                <a:lnTo>
                  <a:pt x="0" y="1269363"/>
                </a:lnTo>
                <a:lnTo>
                  <a:pt x="0" y="0"/>
                </a:lnTo>
                <a:close/>
              </a:path>
            </a:pathLst>
          </a:custGeom>
          <a:blipFill>
            <a:blip r:embed="rId4">
              <a:extLst>
                <a:ext uri="{96DAC541-7B7A-43D3-8B79-37D633B846F1}">
                  <asvg:svgBlip xmlns:asvg="http://schemas.microsoft.com/office/drawing/2016/SVG/main" r:embed="rId5"/>
                </a:ext>
              </a:extLst>
            </a:blip>
            <a:stretch>
              <a:fillRect l="-50" r="-50"/>
            </a:stretch>
          </a:blipFill>
        </p:spPr>
        <p:txBody>
          <a:bodyPr/>
          <a:lstStyle/>
          <a:p>
            <a:endParaRPr lang="en-AU"/>
          </a:p>
        </p:txBody>
      </p:sp>
      <p:sp>
        <p:nvSpPr>
          <p:cNvPr id="8" name="Freeform 8"/>
          <p:cNvSpPr/>
          <p:nvPr/>
        </p:nvSpPr>
        <p:spPr>
          <a:xfrm>
            <a:off x="3016100" y="656402"/>
            <a:ext cx="2266972" cy="1028534"/>
          </a:xfrm>
          <a:custGeom>
            <a:avLst/>
            <a:gdLst/>
            <a:ahLst/>
            <a:cxnLst/>
            <a:rect l="l" t="t" r="r" b="b"/>
            <a:pathLst>
              <a:path w="2266972" h="1028534">
                <a:moveTo>
                  <a:pt x="0" y="0"/>
                </a:moveTo>
                <a:lnTo>
                  <a:pt x="2266972" y="0"/>
                </a:lnTo>
                <a:lnTo>
                  <a:pt x="2266972" y="1028534"/>
                </a:lnTo>
                <a:lnTo>
                  <a:pt x="0" y="1028534"/>
                </a:lnTo>
                <a:lnTo>
                  <a:pt x="0" y="0"/>
                </a:lnTo>
                <a:close/>
              </a:path>
            </a:pathLst>
          </a:custGeom>
          <a:blipFill>
            <a:blip r:embed="rId6">
              <a:extLst>
                <a:ext uri="{96DAC541-7B7A-43D3-8B79-37D633B846F1}">
                  <asvg:svgBlip xmlns:asvg="http://schemas.microsoft.com/office/drawing/2016/SVG/main" r:embed="rId7"/>
                </a:ext>
              </a:extLst>
            </a:blip>
            <a:stretch>
              <a:fillRect t="-287" b="-287"/>
            </a:stretch>
          </a:blipFill>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CA"/>
        </a:solidFill>
        <a:effectLst/>
      </p:bgPr>
    </p:bg>
    <p:spTree>
      <p:nvGrpSpPr>
        <p:cNvPr id="1" name=""/>
        <p:cNvGrpSpPr/>
        <p:nvPr/>
      </p:nvGrpSpPr>
      <p:grpSpPr>
        <a:xfrm>
          <a:off x="0" y="0"/>
          <a:ext cx="0" cy="0"/>
          <a:chOff x="0" y="0"/>
          <a:chExt cx="0" cy="0"/>
        </a:xfrm>
      </p:grpSpPr>
      <p:grpSp>
        <p:nvGrpSpPr>
          <p:cNvPr id="2" name="Group 2"/>
          <p:cNvGrpSpPr/>
          <p:nvPr/>
        </p:nvGrpSpPr>
        <p:grpSpPr>
          <a:xfrm>
            <a:off x="0" y="9649984"/>
            <a:ext cx="18288000" cy="637016"/>
            <a:chOff x="0" y="0"/>
            <a:chExt cx="24384000" cy="849355"/>
          </a:xfrm>
        </p:grpSpPr>
        <p:sp>
          <p:nvSpPr>
            <p:cNvPr id="3" name="Freeform 3"/>
            <p:cNvSpPr/>
            <p:nvPr/>
          </p:nvSpPr>
          <p:spPr>
            <a:xfrm>
              <a:off x="0" y="0"/>
              <a:ext cx="24384000" cy="849376"/>
            </a:xfrm>
            <a:custGeom>
              <a:avLst/>
              <a:gdLst/>
              <a:ahLst/>
              <a:cxnLst/>
              <a:rect l="l" t="t" r="r" b="b"/>
              <a:pathLst>
                <a:path w="24384000" h="849376">
                  <a:moveTo>
                    <a:pt x="0" y="0"/>
                  </a:moveTo>
                  <a:lnTo>
                    <a:pt x="24384000" y="0"/>
                  </a:lnTo>
                  <a:lnTo>
                    <a:pt x="24384000" y="849376"/>
                  </a:lnTo>
                  <a:lnTo>
                    <a:pt x="0" y="849376"/>
                  </a:lnTo>
                  <a:lnTo>
                    <a:pt x="0" y="0"/>
                  </a:lnTo>
                  <a:close/>
                </a:path>
              </a:pathLst>
            </a:custGeom>
            <a:blipFill>
              <a:blip r:embed="rId2"/>
              <a:stretch>
                <a:fillRect t="-15530" b="-15528"/>
              </a:stretch>
            </a:blipFill>
          </p:spPr>
          <p:txBody>
            <a:bodyPr/>
            <a:lstStyle/>
            <a:p>
              <a:endParaRPr lang="en-AU"/>
            </a:p>
          </p:txBody>
        </p:sp>
      </p:grpSp>
      <p:grpSp>
        <p:nvGrpSpPr>
          <p:cNvPr id="4" name="Group 4"/>
          <p:cNvGrpSpPr/>
          <p:nvPr/>
        </p:nvGrpSpPr>
        <p:grpSpPr>
          <a:xfrm>
            <a:off x="14989361" y="503933"/>
            <a:ext cx="2203264" cy="1553301"/>
            <a:chOff x="0" y="0"/>
            <a:chExt cx="2937685" cy="2071068"/>
          </a:xfrm>
        </p:grpSpPr>
        <p:sp>
          <p:nvSpPr>
            <p:cNvPr id="5" name="Freeform 5"/>
            <p:cNvSpPr/>
            <p:nvPr/>
          </p:nvSpPr>
          <p:spPr>
            <a:xfrm>
              <a:off x="0" y="0"/>
              <a:ext cx="2937637" cy="2071116"/>
            </a:xfrm>
            <a:custGeom>
              <a:avLst/>
              <a:gdLst/>
              <a:ahLst/>
              <a:cxnLst/>
              <a:rect l="l" t="t" r="r" b="b"/>
              <a:pathLst>
                <a:path w="2937637" h="2071116">
                  <a:moveTo>
                    <a:pt x="0" y="0"/>
                  </a:moveTo>
                  <a:lnTo>
                    <a:pt x="2937637" y="0"/>
                  </a:lnTo>
                  <a:lnTo>
                    <a:pt x="2937637" y="2071116"/>
                  </a:lnTo>
                  <a:lnTo>
                    <a:pt x="0" y="2071116"/>
                  </a:lnTo>
                  <a:lnTo>
                    <a:pt x="0" y="0"/>
                  </a:lnTo>
                  <a:close/>
                </a:path>
              </a:pathLst>
            </a:custGeom>
            <a:blipFill>
              <a:blip r:embed="rId3"/>
              <a:stretch>
                <a:fillRect t="-87" r="-1" b="-85"/>
              </a:stretch>
            </a:blipFill>
          </p:spPr>
          <p:txBody>
            <a:bodyPr/>
            <a:lstStyle/>
            <a:p>
              <a:endParaRPr lang="en-AU"/>
            </a:p>
          </p:txBody>
        </p:sp>
      </p:grpSp>
      <p:sp>
        <p:nvSpPr>
          <p:cNvPr id="6" name="TextBox 6"/>
          <p:cNvSpPr txBox="1"/>
          <p:nvPr/>
        </p:nvSpPr>
        <p:spPr>
          <a:xfrm>
            <a:off x="2406441" y="3198082"/>
            <a:ext cx="12847320" cy="4308872"/>
          </a:xfrm>
          <a:prstGeom prst="rect">
            <a:avLst/>
          </a:prstGeom>
        </p:spPr>
        <p:txBody>
          <a:bodyPr lIns="0" tIns="0" rIns="0" bIns="0" rtlCol="0" anchor="t">
            <a:spAutoFit/>
          </a:bodyPr>
          <a:lstStyle/>
          <a:p>
            <a:pPr algn="ctr">
              <a:lnSpc>
                <a:spcPts val="8399"/>
              </a:lnSpc>
            </a:pPr>
            <a:r>
              <a:rPr lang="en-US" sz="6999" b="1" dirty="0">
                <a:solidFill>
                  <a:srgbClr val="FFFFFF"/>
                </a:solidFill>
                <a:latin typeface=" Avenir Next Arabic Bold"/>
                <a:ea typeface=" Avenir Next Arabic Bold"/>
                <a:cs typeface=" Avenir Next Arabic Bold"/>
                <a:sym typeface=" Avenir Next Arabic Bold"/>
              </a:rPr>
              <a:t>2.2. Regional ocean governance</a:t>
            </a:r>
          </a:p>
          <a:p>
            <a:pPr marL="844550" lvl="1" indent="-422275" algn="ctr">
              <a:lnSpc>
                <a:spcPts val="8399"/>
              </a:lnSpc>
            </a:pPr>
            <a:r>
              <a:rPr lang="en-US" sz="6999" b="1" dirty="0">
                <a:solidFill>
                  <a:srgbClr val="FFFFFF"/>
                </a:solidFill>
                <a:latin typeface=" Avenir Next Arabic Bold"/>
                <a:ea typeface=" Avenir Next Arabic Bold"/>
                <a:cs typeface=" Avenir Next Arabic Bold"/>
                <a:sym typeface=" Avenir Next Arabic Bold"/>
              </a:rPr>
              <a:t>(focus on maritime boundaries)</a:t>
            </a:r>
          </a:p>
        </p:txBody>
      </p:sp>
      <p:sp>
        <p:nvSpPr>
          <p:cNvPr id="7" name="Freeform 7"/>
          <p:cNvSpPr/>
          <p:nvPr/>
        </p:nvSpPr>
        <p:spPr>
          <a:xfrm>
            <a:off x="1221655" y="645902"/>
            <a:ext cx="1321174" cy="1269363"/>
          </a:xfrm>
          <a:custGeom>
            <a:avLst/>
            <a:gdLst/>
            <a:ahLst/>
            <a:cxnLst/>
            <a:rect l="l" t="t" r="r" b="b"/>
            <a:pathLst>
              <a:path w="1321174" h="1269363">
                <a:moveTo>
                  <a:pt x="0" y="0"/>
                </a:moveTo>
                <a:lnTo>
                  <a:pt x="1321173" y="0"/>
                </a:lnTo>
                <a:lnTo>
                  <a:pt x="1321173" y="1269363"/>
                </a:lnTo>
                <a:lnTo>
                  <a:pt x="0" y="1269363"/>
                </a:lnTo>
                <a:lnTo>
                  <a:pt x="0" y="0"/>
                </a:lnTo>
                <a:close/>
              </a:path>
            </a:pathLst>
          </a:custGeom>
          <a:blipFill>
            <a:blip r:embed="rId4">
              <a:extLst>
                <a:ext uri="{96DAC541-7B7A-43D3-8B79-37D633B846F1}">
                  <asvg:svgBlip xmlns:asvg="http://schemas.microsoft.com/office/drawing/2016/SVG/main" r:embed="rId5"/>
                </a:ext>
              </a:extLst>
            </a:blip>
            <a:stretch>
              <a:fillRect l="-50" r="-50"/>
            </a:stretch>
          </a:blipFill>
        </p:spPr>
        <p:txBody>
          <a:bodyPr/>
          <a:lstStyle/>
          <a:p>
            <a:endParaRPr lang="en-AU"/>
          </a:p>
        </p:txBody>
      </p:sp>
      <p:sp>
        <p:nvSpPr>
          <p:cNvPr id="8" name="Freeform 8"/>
          <p:cNvSpPr/>
          <p:nvPr/>
        </p:nvSpPr>
        <p:spPr>
          <a:xfrm>
            <a:off x="3016100" y="656402"/>
            <a:ext cx="2266972" cy="1028534"/>
          </a:xfrm>
          <a:custGeom>
            <a:avLst/>
            <a:gdLst/>
            <a:ahLst/>
            <a:cxnLst/>
            <a:rect l="l" t="t" r="r" b="b"/>
            <a:pathLst>
              <a:path w="2266972" h="1028534">
                <a:moveTo>
                  <a:pt x="0" y="0"/>
                </a:moveTo>
                <a:lnTo>
                  <a:pt x="2266972" y="0"/>
                </a:lnTo>
                <a:lnTo>
                  <a:pt x="2266972" y="1028534"/>
                </a:lnTo>
                <a:lnTo>
                  <a:pt x="0" y="1028534"/>
                </a:lnTo>
                <a:lnTo>
                  <a:pt x="0" y="0"/>
                </a:lnTo>
                <a:close/>
              </a:path>
            </a:pathLst>
          </a:custGeom>
          <a:blipFill>
            <a:blip r:embed="rId6">
              <a:extLst>
                <a:ext uri="{96DAC541-7B7A-43D3-8B79-37D633B846F1}">
                  <asvg:svgBlip xmlns:asvg="http://schemas.microsoft.com/office/drawing/2016/SVG/main" r:embed="rId7"/>
                </a:ext>
              </a:extLst>
            </a:blip>
            <a:stretch>
              <a:fillRect t="-287" b="-287"/>
            </a:stretch>
          </a:blipFill>
        </p:spPr>
        <p:txBody>
          <a:bodyPr/>
          <a:lstStyle/>
          <a:p>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631" cy="10287000"/>
            <a:chOff x="0" y="0"/>
            <a:chExt cx="635508" cy="13716000"/>
          </a:xfrm>
        </p:grpSpPr>
        <p:sp>
          <p:nvSpPr>
            <p:cNvPr id="3" name="Freeform 3"/>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5163800" y="266700"/>
            <a:ext cx="2577091" cy="1267077"/>
            <a:chOff x="0" y="0"/>
            <a:chExt cx="3436121" cy="1689436"/>
          </a:xfrm>
        </p:grpSpPr>
        <p:sp>
          <p:nvSpPr>
            <p:cNvPr id="5" name="Freeform 5" descr="A blue and white logo  AI-generated content may be incorrect."/>
            <p:cNvSpPr/>
            <p:nvPr/>
          </p:nvSpPr>
          <p:spPr>
            <a:xfrm>
              <a:off x="0" y="0"/>
              <a:ext cx="3436112" cy="1689481"/>
            </a:xfrm>
            <a:custGeom>
              <a:avLst/>
              <a:gdLst/>
              <a:ahLst/>
              <a:cxnLst/>
              <a:rect l="l" t="t" r="r" b="b"/>
              <a:pathLst>
                <a:path w="3436112" h="1689481">
                  <a:moveTo>
                    <a:pt x="0" y="0"/>
                  </a:moveTo>
                  <a:lnTo>
                    <a:pt x="3436112" y="0"/>
                  </a:lnTo>
                  <a:lnTo>
                    <a:pt x="3436112" y="1689481"/>
                  </a:lnTo>
                  <a:lnTo>
                    <a:pt x="0" y="1689481"/>
                  </a:lnTo>
                  <a:lnTo>
                    <a:pt x="0" y="0"/>
                  </a:lnTo>
                  <a:close/>
                </a:path>
              </a:pathLst>
            </a:custGeom>
            <a:blipFill>
              <a:blip r:embed="rId3"/>
              <a:stretch>
                <a:fillRect l="-70572" b="-30607"/>
              </a:stretch>
            </a:blipFill>
          </p:spPr>
          <p:txBody>
            <a:bodyPr/>
            <a:lstStyle/>
            <a:p>
              <a:endParaRPr lang="en-AU"/>
            </a:p>
          </p:txBody>
        </p:sp>
      </p:grpSp>
      <p:sp>
        <p:nvSpPr>
          <p:cNvPr id="6" name="TextBox 6"/>
          <p:cNvSpPr txBox="1"/>
          <p:nvPr/>
        </p:nvSpPr>
        <p:spPr>
          <a:xfrm>
            <a:off x="3339655" y="1138357"/>
            <a:ext cx="8961120" cy="529233"/>
          </a:xfrm>
          <a:prstGeom prst="rect">
            <a:avLst/>
          </a:prstGeom>
        </p:spPr>
        <p:txBody>
          <a:bodyPr lIns="0" tIns="0" rIns="0" bIns="0" rtlCol="0" anchor="t">
            <a:spAutoFit/>
          </a:bodyPr>
          <a:lstStyle/>
          <a:p>
            <a:pPr algn="l">
              <a:lnSpc>
                <a:spcPts val="3600"/>
              </a:lnSpc>
            </a:pPr>
            <a:r>
              <a:rPr lang="en-US" sz="3000" b="1">
                <a:solidFill>
                  <a:srgbClr val="006BBE"/>
                </a:solidFill>
                <a:latin typeface="Calibri (MS) Bold"/>
                <a:ea typeface="Calibri (MS) Bold"/>
                <a:cs typeface="Calibri (MS) Bold"/>
                <a:sym typeface="Calibri (MS) Bold"/>
              </a:rPr>
              <a:t>1. Pacific Ocean Governance course</a:t>
            </a:r>
          </a:p>
        </p:txBody>
      </p:sp>
      <p:sp>
        <p:nvSpPr>
          <p:cNvPr id="7" name="TextBox 7"/>
          <p:cNvSpPr txBox="1"/>
          <p:nvPr/>
        </p:nvSpPr>
        <p:spPr>
          <a:xfrm>
            <a:off x="1647285" y="2523976"/>
            <a:ext cx="15198146" cy="6003994"/>
          </a:xfrm>
          <a:prstGeom prst="rect">
            <a:avLst/>
          </a:prstGeom>
        </p:spPr>
        <p:txBody>
          <a:bodyPr lIns="0" tIns="0" rIns="0" bIns="0" rtlCol="0" anchor="t">
            <a:spAutoFit/>
          </a:bodyPr>
          <a:lstStyle/>
          <a:p>
            <a:pPr marL="301625" lvl="1" indent="-150812" algn="l">
              <a:lnSpc>
                <a:spcPts val="2999"/>
              </a:lnSpc>
              <a:buFont typeface="Arial"/>
              <a:buChar char="•"/>
            </a:pPr>
            <a:r>
              <a:rPr lang="en-US" sz="2499">
                <a:solidFill>
                  <a:srgbClr val="000000"/>
                </a:solidFill>
                <a:latin typeface="Calibri (MS)"/>
                <a:ea typeface="Calibri (MS)"/>
                <a:cs typeface="Calibri (MS)"/>
                <a:sym typeface="Calibri (MS)"/>
              </a:rPr>
              <a:t>The Maritime Boundaries Programme is a cornerstone of Pacific regional ocean governance, supporting Pacific Island countries and territories in securing their maritime zones and upholding their sovereign rights under the United Nations Convention on the Law of the Sea (UNCLOS).</a:t>
            </a:r>
          </a:p>
          <a:p>
            <a:pPr marL="301625" lvl="1" indent="-150812" algn="l">
              <a:lnSpc>
                <a:spcPts val="2999"/>
              </a:lnSpc>
            </a:pPr>
            <a:endParaRPr lang="en-US" sz="2499">
              <a:solidFill>
                <a:srgbClr val="000000"/>
              </a:solidFill>
              <a:latin typeface="Calibri (MS)"/>
              <a:ea typeface="Calibri (MS)"/>
              <a:cs typeface="Calibri (MS)"/>
              <a:sym typeface="Calibri (MS)"/>
            </a:endParaRPr>
          </a:p>
          <a:p>
            <a:pPr marL="301625" lvl="1" indent="-150812" algn="l">
              <a:lnSpc>
                <a:spcPts val="2999"/>
              </a:lnSpc>
              <a:buFont typeface="Arial"/>
              <a:buChar char="•"/>
            </a:pPr>
            <a:r>
              <a:rPr lang="en-US" sz="2499">
                <a:solidFill>
                  <a:srgbClr val="000000"/>
                </a:solidFill>
                <a:latin typeface="Calibri (MS)"/>
                <a:ea typeface="Calibri (MS)"/>
                <a:cs typeface="Calibri (MS)"/>
                <a:sym typeface="Calibri (MS)"/>
              </a:rPr>
              <a:t>Led by the Pacific Community (SPC), in close collaboration with national governments, regional organisations, and partners such as Australia, New Zealand, and the Pacific Islands Forum Secretariat (PIFS), the programme provides legal, technical, and geospatial expertise to define and formalise maritime boundaries across the region.</a:t>
            </a:r>
          </a:p>
          <a:p>
            <a:pPr marL="301625" lvl="1" indent="-150812" algn="l">
              <a:lnSpc>
                <a:spcPts val="2999"/>
              </a:lnSpc>
            </a:pPr>
            <a:endParaRPr lang="en-US" sz="2499">
              <a:solidFill>
                <a:srgbClr val="000000"/>
              </a:solidFill>
              <a:latin typeface="Calibri (MS)"/>
              <a:ea typeface="Calibri (MS)"/>
              <a:cs typeface="Calibri (MS)"/>
              <a:sym typeface="Calibri (MS)"/>
            </a:endParaRPr>
          </a:p>
          <a:p>
            <a:pPr marL="301625" lvl="1" indent="-150812" algn="l">
              <a:lnSpc>
                <a:spcPts val="2999"/>
              </a:lnSpc>
              <a:buFont typeface="Arial"/>
              <a:buChar char="•"/>
            </a:pPr>
            <a:r>
              <a:rPr lang="en-US" sz="2499">
                <a:solidFill>
                  <a:srgbClr val="000000"/>
                </a:solidFill>
                <a:latin typeface="Calibri (MS)"/>
                <a:ea typeface="Calibri (MS)"/>
                <a:cs typeface="Calibri (MS)"/>
                <a:sym typeface="Calibri (MS)"/>
              </a:rPr>
              <a:t>The initiative aims to ensure that all Pacific Island countries have clearly defined, internationally recognised maritime zones. This clarity strengthens national jurisdiction over marine resources, supports sustainable ocean management, and </a:t>
            </a:r>
          </a:p>
          <a:p>
            <a:pPr marL="301625" lvl="1" indent="-150812" algn="l">
              <a:lnSpc>
                <a:spcPts val="2999"/>
              </a:lnSpc>
            </a:pPr>
            <a:endParaRPr lang="en-US" sz="2499">
              <a:solidFill>
                <a:srgbClr val="000000"/>
              </a:solidFill>
              <a:latin typeface="Calibri (MS)"/>
              <a:ea typeface="Calibri (MS)"/>
              <a:cs typeface="Calibri (MS)"/>
              <a:sym typeface="Calibri (MS)"/>
            </a:endParaRPr>
          </a:p>
          <a:p>
            <a:pPr marL="301625" lvl="1" indent="-150812" algn="l">
              <a:lnSpc>
                <a:spcPts val="2999"/>
              </a:lnSpc>
              <a:buFont typeface="Arial"/>
              <a:buChar char="•"/>
            </a:pPr>
            <a:r>
              <a:rPr lang="en-US" sz="2499" b="1">
                <a:solidFill>
                  <a:srgbClr val="00B050"/>
                </a:solidFill>
                <a:latin typeface="Calibri (MS) Bold"/>
                <a:ea typeface="Calibri (MS) Bold"/>
                <a:cs typeface="Calibri (MS) Bold"/>
                <a:sym typeface="Calibri (MS) Bold"/>
              </a:rPr>
              <a:t>For teachers, this knowledge strengthens their ability to explain how international law (UNCLOS) shapes ocean governance, and how Pacific Island countries play a leading role in securing their rights and responsibilities over vast ocean spaces.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631" cy="10287000"/>
            <a:chOff x="0" y="0"/>
            <a:chExt cx="635508" cy="13716000"/>
          </a:xfrm>
        </p:grpSpPr>
        <p:sp>
          <p:nvSpPr>
            <p:cNvPr id="3" name="Freeform 3"/>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5163800" y="266700"/>
            <a:ext cx="2577091" cy="1267077"/>
            <a:chOff x="0" y="0"/>
            <a:chExt cx="3436121" cy="1689436"/>
          </a:xfrm>
        </p:grpSpPr>
        <p:sp>
          <p:nvSpPr>
            <p:cNvPr id="5" name="Freeform 5" descr="A blue and white logo  AI-generated content may be incorrect."/>
            <p:cNvSpPr/>
            <p:nvPr/>
          </p:nvSpPr>
          <p:spPr>
            <a:xfrm>
              <a:off x="0" y="0"/>
              <a:ext cx="3436112" cy="1689481"/>
            </a:xfrm>
            <a:custGeom>
              <a:avLst/>
              <a:gdLst/>
              <a:ahLst/>
              <a:cxnLst/>
              <a:rect l="l" t="t" r="r" b="b"/>
              <a:pathLst>
                <a:path w="3436112" h="1689481">
                  <a:moveTo>
                    <a:pt x="0" y="0"/>
                  </a:moveTo>
                  <a:lnTo>
                    <a:pt x="3436112" y="0"/>
                  </a:lnTo>
                  <a:lnTo>
                    <a:pt x="3436112" y="1689481"/>
                  </a:lnTo>
                  <a:lnTo>
                    <a:pt x="0" y="1689481"/>
                  </a:lnTo>
                  <a:lnTo>
                    <a:pt x="0" y="0"/>
                  </a:lnTo>
                  <a:close/>
                </a:path>
              </a:pathLst>
            </a:custGeom>
            <a:blipFill>
              <a:blip r:embed="rId3"/>
              <a:stretch>
                <a:fillRect l="-70572" b="-30607"/>
              </a:stretch>
            </a:blipFill>
          </p:spPr>
          <p:txBody>
            <a:bodyPr/>
            <a:lstStyle/>
            <a:p>
              <a:endParaRPr lang="en-AU"/>
            </a:p>
          </p:txBody>
        </p:sp>
      </p:grpSp>
      <p:sp>
        <p:nvSpPr>
          <p:cNvPr id="6" name="TextBox 6"/>
          <p:cNvSpPr txBox="1"/>
          <p:nvPr/>
        </p:nvSpPr>
        <p:spPr>
          <a:xfrm>
            <a:off x="2329673" y="766267"/>
            <a:ext cx="8961120" cy="529233"/>
          </a:xfrm>
          <a:prstGeom prst="rect">
            <a:avLst/>
          </a:prstGeom>
        </p:spPr>
        <p:txBody>
          <a:bodyPr lIns="0" tIns="0" rIns="0" bIns="0" rtlCol="0" anchor="t">
            <a:spAutoFit/>
          </a:bodyPr>
          <a:lstStyle/>
          <a:p>
            <a:pPr algn="l">
              <a:lnSpc>
                <a:spcPts val="3600"/>
              </a:lnSpc>
            </a:pPr>
            <a:r>
              <a:rPr lang="en-US" sz="3000" b="1">
                <a:solidFill>
                  <a:srgbClr val="006BBE"/>
                </a:solidFill>
                <a:latin typeface="Calibri (MS) Bold"/>
                <a:ea typeface="Calibri (MS) Bold"/>
                <a:cs typeface="Calibri (MS) Bold"/>
                <a:sym typeface="Calibri (MS) Bold"/>
              </a:rPr>
              <a:t>1. Pacific Ocean Governance course</a:t>
            </a:r>
          </a:p>
        </p:txBody>
      </p:sp>
      <p:grpSp>
        <p:nvGrpSpPr>
          <p:cNvPr id="7" name="Group 7"/>
          <p:cNvGrpSpPr/>
          <p:nvPr/>
        </p:nvGrpSpPr>
        <p:grpSpPr>
          <a:xfrm>
            <a:off x="4080817" y="1533777"/>
            <a:ext cx="10126364" cy="8125966"/>
            <a:chOff x="0" y="0"/>
            <a:chExt cx="13501819" cy="10834621"/>
          </a:xfrm>
        </p:grpSpPr>
        <p:sp>
          <p:nvSpPr>
            <p:cNvPr id="8" name="Freeform 8"/>
            <p:cNvSpPr/>
            <p:nvPr/>
          </p:nvSpPr>
          <p:spPr>
            <a:xfrm>
              <a:off x="0" y="0"/>
              <a:ext cx="13501878" cy="10834624"/>
            </a:xfrm>
            <a:custGeom>
              <a:avLst/>
              <a:gdLst/>
              <a:ahLst/>
              <a:cxnLst/>
              <a:rect l="l" t="t" r="r" b="b"/>
              <a:pathLst>
                <a:path w="13501878" h="10834624">
                  <a:moveTo>
                    <a:pt x="0" y="0"/>
                  </a:moveTo>
                  <a:lnTo>
                    <a:pt x="13501878" y="0"/>
                  </a:lnTo>
                  <a:lnTo>
                    <a:pt x="13501878" y="10834624"/>
                  </a:lnTo>
                  <a:lnTo>
                    <a:pt x="0" y="10834624"/>
                  </a:lnTo>
                  <a:lnTo>
                    <a:pt x="0" y="0"/>
                  </a:lnTo>
                  <a:close/>
                </a:path>
              </a:pathLst>
            </a:custGeom>
            <a:blipFill>
              <a:blip r:embed="rId4"/>
              <a:stretch>
                <a:fillRect/>
              </a:stretch>
            </a:blipFill>
          </p:spPr>
          <p:txBody>
            <a:bodyPr/>
            <a:lstStyle/>
            <a:p>
              <a:endParaRPr lang="en-AU"/>
            </a:p>
          </p:txBody>
        </p:sp>
      </p:grpSp>
      <p:sp>
        <p:nvSpPr>
          <p:cNvPr id="9" name="TextBox 9"/>
          <p:cNvSpPr txBox="1"/>
          <p:nvPr/>
        </p:nvSpPr>
        <p:spPr>
          <a:xfrm>
            <a:off x="6410353" y="9507398"/>
            <a:ext cx="5467293" cy="315992"/>
          </a:xfrm>
          <a:prstGeom prst="rect">
            <a:avLst/>
          </a:prstGeom>
        </p:spPr>
        <p:txBody>
          <a:bodyPr lIns="0" tIns="0" rIns="0" bIns="0" rtlCol="0" anchor="t">
            <a:spAutoFit/>
          </a:bodyPr>
          <a:lstStyle/>
          <a:p>
            <a:pPr algn="l">
              <a:lnSpc>
                <a:spcPts val="2160"/>
              </a:lnSpc>
            </a:pPr>
            <a:r>
              <a:rPr lang="en-US" sz="1800">
                <a:solidFill>
                  <a:srgbClr val="000000"/>
                </a:solidFill>
                <a:latin typeface="Calibri (MS)"/>
                <a:ea typeface="Calibri (MS)"/>
                <a:cs typeface="Calibri (MS)"/>
                <a:sym typeface="Calibri (MS)"/>
              </a:rPr>
              <a:t> https://pacificdata.org/dashboard/maritime-boundaries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6631" cy="10287000"/>
            <a:chOff x="0" y="0"/>
            <a:chExt cx="635508" cy="13716000"/>
          </a:xfrm>
        </p:grpSpPr>
        <p:sp>
          <p:nvSpPr>
            <p:cNvPr id="3" name="Freeform 3"/>
            <p:cNvSpPr/>
            <p:nvPr/>
          </p:nvSpPr>
          <p:spPr>
            <a:xfrm>
              <a:off x="0" y="0"/>
              <a:ext cx="635508" cy="13716000"/>
            </a:xfrm>
            <a:custGeom>
              <a:avLst/>
              <a:gdLst/>
              <a:ahLst/>
              <a:cxnLst/>
              <a:rect l="l" t="t" r="r" b="b"/>
              <a:pathLst>
                <a:path w="635508" h="13716000">
                  <a:moveTo>
                    <a:pt x="0" y="0"/>
                  </a:moveTo>
                  <a:lnTo>
                    <a:pt x="635508" y="0"/>
                  </a:lnTo>
                  <a:lnTo>
                    <a:pt x="635508" y="13716000"/>
                  </a:lnTo>
                  <a:lnTo>
                    <a:pt x="0" y="13716000"/>
                  </a:lnTo>
                  <a:lnTo>
                    <a:pt x="0" y="0"/>
                  </a:lnTo>
                  <a:close/>
                </a:path>
              </a:pathLst>
            </a:custGeom>
            <a:blipFill>
              <a:blip r:embed="rId2"/>
              <a:stretch>
                <a:fillRect/>
              </a:stretch>
            </a:blipFill>
          </p:spPr>
          <p:txBody>
            <a:bodyPr/>
            <a:lstStyle/>
            <a:p>
              <a:endParaRPr lang="en-AU"/>
            </a:p>
          </p:txBody>
        </p:sp>
      </p:grpSp>
      <p:grpSp>
        <p:nvGrpSpPr>
          <p:cNvPr id="4" name="Group 4"/>
          <p:cNvGrpSpPr/>
          <p:nvPr/>
        </p:nvGrpSpPr>
        <p:grpSpPr>
          <a:xfrm>
            <a:off x="15163800" y="266700"/>
            <a:ext cx="2577091" cy="1267077"/>
            <a:chOff x="0" y="0"/>
            <a:chExt cx="3436121" cy="1689436"/>
          </a:xfrm>
        </p:grpSpPr>
        <p:sp>
          <p:nvSpPr>
            <p:cNvPr id="5" name="Freeform 5" descr="A blue and white logo  AI-generated content may be incorrect."/>
            <p:cNvSpPr/>
            <p:nvPr/>
          </p:nvSpPr>
          <p:spPr>
            <a:xfrm>
              <a:off x="0" y="0"/>
              <a:ext cx="3436112" cy="1689481"/>
            </a:xfrm>
            <a:custGeom>
              <a:avLst/>
              <a:gdLst/>
              <a:ahLst/>
              <a:cxnLst/>
              <a:rect l="l" t="t" r="r" b="b"/>
              <a:pathLst>
                <a:path w="3436112" h="1689481">
                  <a:moveTo>
                    <a:pt x="0" y="0"/>
                  </a:moveTo>
                  <a:lnTo>
                    <a:pt x="3436112" y="0"/>
                  </a:lnTo>
                  <a:lnTo>
                    <a:pt x="3436112" y="1689481"/>
                  </a:lnTo>
                  <a:lnTo>
                    <a:pt x="0" y="1689481"/>
                  </a:lnTo>
                  <a:lnTo>
                    <a:pt x="0" y="0"/>
                  </a:lnTo>
                  <a:close/>
                </a:path>
              </a:pathLst>
            </a:custGeom>
            <a:blipFill>
              <a:blip r:embed="rId3"/>
              <a:stretch>
                <a:fillRect l="-70572" b="-30607"/>
              </a:stretch>
            </a:blipFill>
          </p:spPr>
          <p:txBody>
            <a:bodyPr/>
            <a:lstStyle/>
            <a:p>
              <a:endParaRPr lang="en-AU"/>
            </a:p>
          </p:txBody>
        </p:sp>
      </p:grpSp>
      <p:sp>
        <p:nvSpPr>
          <p:cNvPr id="6" name="TextBox 6"/>
          <p:cNvSpPr txBox="1"/>
          <p:nvPr/>
        </p:nvSpPr>
        <p:spPr>
          <a:xfrm>
            <a:off x="3435141" y="1024441"/>
            <a:ext cx="8961120" cy="529233"/>
          </a:xfrm>
          <a:prstGeom prst="rect">
            <a:avLst/>
          </a:prstGeom>
        </p:spPr>
        <p:txBody>
          <a:bodyPr lIns="0" tIns="0" rIns="0" bIns="0" rtlCol="0" anchor="t">
            <a:spAutoFit/>
          </a:bodyPr>
          <a:lstStyle/>
          <a:p>
            <a:pPr algn="l">
              <a:lnSpc>
                <a:spcPts val="3600"/>
              </a:lnSpc>
            </a:pPr>
            <a:r>
              <a:rPr lang="en-US" sz="3000" b="1">
                <a:solidFill>
                  <a:srgbClr val="006BBE"/>
                </a:solidFill>
                <a:latin typeface="Calibri (MS) Bold"/>
                <a:ea typeface="Calibri (MS) Bold"/>
                <a:cs typeface="Calibri (MS) Bold"/>
                <a:sym typeface="Calibri (MS) Bold"/>
              </a:rPr>
              <a:t>1. Pacific Ocean Governance course</a:t>
            </a:r>
          </a:p>
        </p:txBody>
      </p:sp>
      <p:grpSp>
        <p:nvGrpSpPr>
          <p:cNvPr id="7" name="Group 7"/>
          <p:cNvGrpSpPr/>
          <p:nvPr/>
        </p:nvGrpSpPr>
        <p:grpSpPr>
          <a:xfrm>
            <a:off x="2159569" y="3358297"/>
            <a:ext cx="3380475" cy="2714009"/>
            <a:chOff x="0" y="0"/>
            <a:chExt cx="4507300" cy="3618679"/>
          </a:xfrm>
        </p:grpSpPr>
        <p:sp>
          <p:nvSpPr>
            <p:cNvPr id="8" name="Freeform 8"/>
            <p:cNvSpPr/>
            <p:nvPr/>
          </p:nvSpPr>
          <p:spPr>
            <a:xfrm>
              <a:off x="16891" y="16891"/>
              <a:ext cx="4473448" cy="3584829"/>
            </a:xfrm>
            <a:custGeom>
              <a:avLst/>
              <a:gdLst/>
              <a:ahLst/>
              <a:cxnLst/>
              <a:rect l="l" t="t" r="r" b="b"/>
              <a:pathLst>
                <a:path w="4473448" h="3584829">
                  <a:moveTo>
                    <a:pt x="0" y="0"/>
                  </a:moveTo>
                  <a:lnTo>
                    <a:pt x="4473448" y="0"/>
                  </a:lnTo>
                  <a:lnTo>
                    <a:pt x="4473448" y="3584829"/>
                  </a:lnTo>
                  <a:lnTo>
                    <a:pt x="0" y="3584829"/>
                  </a:lnTo>
                  <a:close/>
                </a:path>
              </a:pathLst>
            </a:custGeom>
            <a:solidFill>
              <a:srgbClr val="DBEEF4"/>
            </a:solidFill>
          </p:spPr>
          <p:txBody>
            <a:bodyPr/>
            <a:lstStyle/>
            <a:p>
              <a:endParaRPr lang="en-AU"/>
            </a:p>
          </p:txBody>
        </p:sp>
        <p:sp>
          <p:nvSpPr>
            <p:cNvPr id="9" name="Freeform 9"/>
            <p:cNvSpPr/>
            <p:nvPr/>
          </p:nvSpPr>
          <p:spPr>
            <a:xfrm>
              <a:off x="0" y="0"/>
              <a:ext cx="4507230" cy="3618611"/>
            </a:xfrm>
            <a:custGeom>
              <a:avLst/>
              <a:gdLst/>
              <a:ahLst/>
              <a:cxnLst/>
              <a:rect l="l" t="t" r="r" b="b"/>
              <a:pathLst>
                <a:path w="4507230" h="3618611">
                  <a:moveTo>
                    <a:pt x="16891" y="0"/>
                  </a:moveTo>
                  <a:lnTo>
                    <a:pt x="4490339" y="0"/>
                  </a:lnTo>
                  <a:cubicBezTo>
                    <a:pt x="4499737" y="0"/>
                    <a:pt x="4507230" y="7620"/>
                    <a:pt x="4507230" y="16891"/>
                  </a:cubicBezTo>
                  <a:lnTo>
                    <a:pt x="4507230" y="3601720"/>
                  </a:lnTo>
                  <a:cubicBezTo>
                    <a:pt x="4507230" y="3611118"/>
                    <a:pt x="4499610" y="3618611"/>
                    <a:pt x="4490339" y="3618611"/>
                  </a:cubicBezTo>
                  <a:lnTo>
                    <a:pt x="16891" y="3618611"/>
                  </a:lnTo>
                  <a:cubicBezTo>
                    <a:pt x="7493" y="3618611"/>
                    <a:pt x="0" y="3610991"/>
                    <a:pt x="0" y="3601720"/>
                  </a:cubicBezTo>
                  <a:lnTo>
                    <a:pt x="0" y="16891"/>
                  </a:lnTo>
                  <a:cubicBezTo>
                    <a:pt x="0" y="7620"/>
                    <a:pt x="7620" y="0"/>
                    <a:pt x="16891" y="0"/>
                  </a:cubicBezTo>
                  <a:moveTo>
                    <a:pt x="16891" y="33909"/>
                  </a:moveTo>
                  <a:lnTo>
                    <a:pt x="16891" y="16891"/>
                  </a:lnTo>
                  <a:lnTo>
                    <a:pt x="33909" y="16891"/>
                  </a:lnTo>
                  <a:lnTo>
                    <a:pt x="33909" y="3601720"/>
                  </a:lnTo>
                  <a:lnTo>
                    <a:pt x="16891" y="3601720"/>
                  </a:lnTo>
                  <a:lnTo>
                    <a:pt x="16891" y="3584829"/>
                  </a:lnTo>
                  <a:lnTo>
                    <a:pt x="4490339" y="3584829"/>
                  </a:lnTo>
                  <a:lnTo>
                    <a:pt x="4490339" y="3601720"/>
                  </a:lnTo>
                  <a:lnTo>
                    <a:pt x="4473448" y="3601720"/>
                  </a:lnTo>
                  <a:lnTo>
                    <a:pt x="4473448" y="16891"/>
                  </a:lnTo>
                  <a:lnTo>
                    <a:pt x="4490339" y="16891"/>
                  </a:lnTo>
                  <a:lnTo>
                    <a:pt x="4490339" y="33909"/>
                  </a:lnTo>
                  <a:lnTo>
                    <a:pt x="16891" y="33909"/>
                  </a:lnTo>
                  <a:close/>
                </a:path>
              </a:pathLst>
            </a:custGeom>
            <a:solidFill>
              <a:srgbClr val="1C334E"/>
            </a:solidFill>
          </p:spPr>
          <p:txBody>
            <a:bodyPr/>
            <a:lstStyle/>
            <a:p>
              <a:endParaRPr lang="en-AU"/>
            </a:p>
          </p:txBody>
        </p:sp>
      </p:grpSp>
      <p:grpSp>
        <p:nvGrpSpPr>
          <p:cNvPr id="10" name="Group 10"/>
          <p:cNvGrpSpPr/>
          <p:nvPr/>
        </p:nvGrpSpPr>
        <p:grpSpPr>
          <a:xfrm>
            <a:off x="5792148" y="3358297"/>
            <a:ext cx="3380475" cy="2714009"/>
            <a:chOff x="0" y="0"/>
            <a:chExt cx="4507300" cy="3618679"/>
          </a:xfrm>
        </p:grpSpPr>
        <p:sp>
          <p:nvSpPr>
            <p:cNvPr id="11" name="Freeform 11"/>
            <p:cNvSpPr/>
            <p:nvPr/>
          </p:nvSpPr>
          <p:spPr>
            <a:xfrm>
              <a:off x="16891" y="16891"/>
              <a:ext cx="4473448" cy="3584829"/>
            </a:xfrm>
            <a:custGeom>
              <a:avLst/>
              <a:gdLst/>
              <a:ahLst/>
              <a:cxnLst/>
              <a:rect l="l" t="t" r="r" b="b"/>
              <a:pathLst>
                <a:path w="4473448" h="3584829">
                  <a:moveTo>
                    <a:pt x="0" y="0"/>
                  </a:moveTo>
                  <a:lnTo>
                    <a:pt x="4473448" y="0"/>
                  </a:lnTo>
                  <a:lnTo>
                    <a:pt x="4473448" y="3584829"/>
                  </a:lnTo>
                  <a:lnTo>
                    <a:pt x="0" y="3584829"/>
                  </a:lnTo>
                  <a:close/>
                </a:path>
              </a:pathLst>
            </a:custGeom>
            <a:solidFill>
              <a:srgbClr val="DBEEF4"/>
            </a:solidFill>
          </p:spPr>
          <p:txBody>
            <a:bodyPr/>
            <a:lstStyle/>
            <a:p>
              <a:endParaRPr lang="en-AU"/>
            </a:p>
          </p:txBody>
        </p:sp>
        <p:sp>
          <p:nvSpPr>
            <p:cNvPr id="12" name="Freeform 12"/>
            <p:cNvSpPr/>
            <p:nvPr/>
          </p:nvSpPr>
          <p:spPr>
            <a:xfrm>
              <a:off x="0" y="0"/>
              <a:ext cx="4507230" cy="3618611"/>
            </a:xfrm>
            <a:custGeom>
              <a:avLst/>
              <a:gdLst/>
              <a:ahLst/>
              <a:cxnLst/>
              <a:rect l="l" t="t" r="r" b="b"/>
              <a:pathLst>
                <a:path w="4507230" h="3618611">
                  <a:moveTo>
                    <a:pt x="16891" y="0"/>
                  </a:moveTo>
                  <a:lnTo>
                    <a:pt x="4490339" y="0"/>
                  </a:lnTo>
                  <a:cubicBezTo>
                    <a:pt x="4499737" y="0"/>
                    <a:pt x="4507230" y="7620"/>
                    <a:pt x="4507230" y="16891"/>
                  </a:cubicBezTo>
                  <a:lnTo>
                    <a:pt x="4507230" y="3601720"/>
                  </a:lnTo>
                  <a:cubicBezTo>
                    <a:pt x="4507230" y="3611118"/>
                    <a:pt x="4499610" y="3618611"/>
                    <a:pt x="4490339" y="3618611"/>
                  </a:cubicBezTo>
                  <a:lnTo>
                    <a:pt x="16891" y="3618611"/>
                  </a:lnTo>
                  <a:cubicBezTo>
                    <a:pt x="7493" y="3618611"/>
                    <a:pt x="0" y="3610991"/>
                    <a:pt x="0" y="3601720"/>
                  </a:cubicBezTo>
                  <a:lnTo>
                    <a:pt x="0" y="16891"/>
                  </a:lnTo>
                  <a:cubicBezTo>
                    <a:pt x="0" y="7620"/>
                    <a:pt x="7620" y="0"/>
                    <a:pt x="16891" y="0"/>
                  </a:cubicBezTo>
                  <a:moveTo>
                    <a:pt x="16891" y="33909"/>
                  </a:moveTo>
                  <a:lnTo>
                    <a:pt x="16891" y="16891"/>
                  </a:lnTo>
                  <a:lnTo>
                    <a:pt x="33909" y="16891"/>
                  </a:lnTo>
                  <a:lnTo>
                    <a:pt x="33909" y="3601720"/>
                  </a:lnTo>
                  <a:lnTo>
                    <a:pt x="16891" y="3601720"/>
                  </a:lnTo>
                  <a:lnTo>
                    <a:pt x="16891" y="3584829"/>
                  </a:lnTo>
                  <a:lnTo>
                    <a:pt x="4490339" y="3584829"/>
                  </a:lnTo>
                  <a:lnTo>
                    <a:pt x="4490339" y="3601720"/>
                  </a:lnTo>
                  <a:lnTo>
                    <a:pt x="4473448" y="3601720"/>
                  </a:lnTo>
                  <a:lnTo>
                    <a:pt x="4473448" y="16891"/>
                  </a:lnTo>
                  <a:lnTo>
                    <a:pt x="4490339" y="16891"/>
                  </a:lnTo>
                  <a:lnTo>
                    <a:pt x="4490339" y="33909"/>
                  </a:lnTo>
                  <a:lnTo>
                    <a:pt x="16891" y="33909"/>
                  </a:lnTo>
                  <a:close/>
                </a:path>
              </a:pathLst>
            </a:custGeom>
            <a:solidFill>
              <a:srgbClr val="1C334E"/>
            </a:solidFill>
          </p:spPr>
          <p:txBody>
            <a:bodyPr/>
            <a:lstStyle/>
            <a:p>
              <a:endParaRPr lang="en-AU"/>
            </a:p>
          </p:txBody>
        </p:sp>
      </p:grpSp>
      <p:grpSp>
        <p:nvGrpSpPr>
          <p:cNvPr id="13" name="Group 13"/>
          <p:cNvGrpSpPr/>
          <p:nvPr/>
        </p:nvGrpSpPr>
        <p:grpSpPr>
          <a:xfrm>
            <a:off x="9473631" y="3358297"/>
            <a:ext cx="3380475" cy="2714009"/>
            <a:chOff x="0" y="0"/>
            <a:chExt cx="4507300" cy="3618679"/>
          </a:xfrm>
        </p:grpSpPr>
        <p:sp>
          <p:nvSpPr>
            <p:cNvPr id="14" name="Freeform 14"/>
            <p:cNvSpPr/>
            <p:nvPr/>
          </p:nvSpPr>
          <p:spPr>
            <a:xfrm>
              <a:off x="16891" y="16891"/>
              <a:ext cx="4473448" cy="3584829"/>
            </a:xfrm>
            <a:custGeom>
              <a:avLst/>
              <a:gdLst/>
              <a:ahLst/>
              <a:cxnLst/>
              <a:rect l="l" t="t" r="r" b="b"/>
              <a:pathLst>
                <a:path w="4473448" h="3584829">
                  <a:moveTo>
                    <a:pt x="0" y="0"/>
                  </a:moveTo>
                  <a:lnTo>
                    <a:pt x="4473448" y="0"/>
                  </a:lnTo>
                  <a:lnTo>
                    <a:pt x="4473448" y="3584829"/>
                  </a:lnTo>
                  <a:lnTo>
                    <a:pt x="0" y="3584829"/>
                  </a:lnTo>
                  <a:close/>
                </a:path>
              </a:pathLst>
            </a:custGeom>
            <a:solidFill>
              <a:srgbClr val="DBEEF4"/>
            </a:solidFill>
          </p:spPr>
          <p:txBody>
            <a:bodyPr/>
            <a:lstStyle/>
            <a:p>
              <a:endParaRPr lang="en-AU"/>
            </a:p>
          </p:txBody>
        </p:sp>
        <p:sp>
          <p:nvSpPr>
            <p:cNvPr id="15" name="Freeform 15"/>
            <p:cNvSpPr/>
            <p:nvPr/>
          </p:nvSpPr>
          <p:spPr>
            <a:xfrm>
              <a:off x="0" y="0"/>
              <a:ext cx="4507230" cy="3618611"/>
            </a:xfrm>
            <a:custGeom>
              <a:avLst/>
              <a:gdLst/>
              <a:ahLst/>
              <a:cxnLst/>
              <a:rect l="l" t="t" r="r" b="b"/>
              <a:pathLst>
                <a:path w="4507230" h="3618611">
                  <a:moveTo>
                    <a:pt x="16891" y="0"/>
                  </a:moveTo>
                  <a:lnTo>
                    <a:pt x="4490339" y="0"/>
                  </a:lnTo>
                  <a:cubicBezTo>
                    <a:pt x="4499737" y="0"/>
                    <a:pt x="4507230" y="7620"/>
                    <a:pt x="4507230" y="16891"/>
                  </a:cubicBezTo>
                  <a:lnTo>
                    <a:pt x="4507230" y="3601720"/>
                  </a:lnTo>
                  <a:cubicBezTo>
                    <a:pt x="4507230" y="3611118"/>
                    <a:pt x="4499610" y="3618611"/>
                    <a:pt x="4490339" y="3618611"/>
                  </a:cubicBezTo>
                  <a:lnTo>
                    <a:pt x="16891" y="3618611"/>
                  </a:lnTo>
                  <a:cubicBezTo>
                    <a:pt x="7493" y="3618611"/>
                    <a:pt x="0" y="3610991"/>
                    <a:pt x="0" y="3601720"/>
                  </a:cubicBezTo>
                  <a:lnTo>
                    <a:pt x="0" y="16891"/>
                  </a:lnTo>
                  <a:cubicBezTo>
                    <a:pt x="0" y="7620"/>
                    <a:pt x="7620" y="0"/>
                    <a:pt x="16891" y="0"/>
                  </a:cubicBezTo>
                  <a:moveTo>
                    <a:pt x="16891" y="33909"/>
                  </a:moveTo>
                  <a:lnTo>
                    <a:pt x="16891" y="16891"/>
                  </a:lnTo>
                  <a:lnTo>
                    <a:pt x="33909" y="16891"/>
                  </a:lnTo>
                  <a:lnTo>
                    <a:pt x="33909" y="3601720"/>
                  </a:lnTo>
                  <a:lnTo>
                    <a:pt x="16891" y="3601720"/>
                  </a:lnTo>
                  <a:lnTo>
                    <a:pt x="16891" y="3584829"/>
                  </a:lnTo>
                  <a:lnTo>
                    <a:pt x="4490339" y="3584829"/>
                  </a:lnTo>
                  <a:lnTo>
                    <a:pt x="4490339" y="3601720"/>
                  </a:lnTo>
                  <a:lnTo>
                    <a:pt x="4473448" y="3601720"/>
                  </a:lnTo>
                  <a:lnTo>
                    <a:pt x="4473448" y="16891"/>
                  </a:lnTo>
                  <a:lnTo>
                    <a:pt x="4490339" y="16891"/>
                  </a:lnTo>
                  <a:lnTo>
                    <a:pt x="4490339" y="33909"/>
                  </a:lnTo>
                  <a:lnTo>
                    <a:pt x="16891" y="33909"/>
                  </a:lnTo>
                  <a:close/>
                </a:path>
              </a:pathLst>
            </a:custGeom>
            <a:solidFill>
              <a:srgbClr val="1C334E"/>
            </a:solidFill>
          </p:spPr>
          <p:txBody>
            <a:bodyPr/>
            <a:lstStyle/>
            <a:p>
              <a:endParaRPr lang="en-AU"/>
            </a:p>
          </p:txBody>
        </p:sp>
      </p:grpSp>
      <p:grpSp>
        <p:nvGrpSpPr>
          <p:cNvPr id="16" name="Group 16"/>
          <p:cNvGrpSpPr/>
          <p:nvPr/>
        </p:nvGrpSpPr>
        <p:grpSpPr>
          <a:xfrm>
            <a:off x="13155114" y="3358297"/>
            <a:ext cx="3380475" cy="2714009"/>
            <a:chOff x="0" y="0"/>
            <a:chExt cx="4507300" cy="3618679"/>
          </a:xfrm>
        </p:grpSpPr>
        <p:sp>
          <p:nvSpPr>
            <p:cNvPr id="17" name="Freeform 17"/>
            <p:cNvSpPr/>
            <p:nvPr/>
          </p:nvSpPr>
          <p:spPr>
            <a:xfrm>
              <a:off x="16891" y="16891"/>
              <a:ext cx="4473448" cy="3584829"/>
            </a:xfrm>
            <a:custGeom>
              <a:avLst/>
              <a:gdLst/>
              <a:ahLst/>
              <a:cxnLst/>
              <a:rect l="l" t="t" r="r" b="b"/>
              <a:pathLst>
                <a:path w="4473448" h="3584829">
                  <a:moveTo>
                    <a:pt x="0" y="0"/>
                  </a:moveTo>
                  <a:lnTo>
                    <a:pt x="4473448" y="0"/>
                  </a:lnTo>
                  <a:lnTo>
                    <a:pt x="4473448" y="3584829"/>
                  </a:lnTo>
                  <a:lnTo>
                    <a:pt x="0" y="3584829"/>
                  </a:lnTo>
                  <a:close/>
                </a:path>
              </a:pathLst>
            </a:custGeom>
            <a:solidFill>
              <a:srgbClr val="DBEEF4"/>
            </a:solidFill>
          </p:spPr>
          <p:txBody>
            <a:bodyPr/>
            <a:lstStyle/>
            <a:p>
              <a:endParaRPr lang="en-AU"/>
            </a:p>
          </p:txBody>
        </p:sp>
        <p:sp>
          <p:nvSpPr>
            <p:cNvPr id="18" name="Freeform 18"/>
            <p:cNvSpPr/>
            <p:nvPr/>
          </p:nvSpPr>
          <p:spPr>
            <a:xfrm>
              <a:off x="0" y="0"/>
              <a:ext cx="4507230" cy="3618611"/>
            </a:xfrm>
            <a:custGeom>
              <a:avLst/>
              <a:gdLst/>
              <a:ahLst/>
              <a:cxnLst/>
              <a:rect l="l" t="t" r="r" b="b"/>
              <a:pathLst>
                <a:path w="4507230" h="3618611">
                  <a:moveTo>
                    <a:pt x="16891" y="0"/>
                  </a:moveTo>
                  <a:lnTo>
                    <a:pt x="4490339" y="0"/>
                  </a:lnTo>
                  <a:cubicBezTo>
                    <a:pt x="4499737" y="0"/>
                    <a:pt x="4507230" y="7620"/>
                    <a:pt x="4507230" y="16891"/>
                  </a:cubicBezTo>
                  <a:lnTo>
                    <a:pt x="4507230" y="3601720"/>
                  </a:lnTo>
                  <a:cubicBezTo>
                    <a:pt x="4507230" y="3611118"/>
                    <a:pt x="4499610" y="3618611"/>
                    <a:pt x="4490339" y="3618611"/>
                  </a:cubicBezTo>
                  <a:lnTo>
                    <a:pt x="16891" y="3618611"/>
                  </a:lnTo>
                  <a:cubicBezTo>
                    <a:pt x="7493" y="3618611"/>
                    <a:pt x="0" y="3610991"/>
                    <a:pt x="0" y="3601720"/>
                  </a:cubicBezTo>
                  <a:lnTo>
                    <a:pt x="0" y="16891"/>
                  </a:lnTo>
                  <a:cubicBezTo>
                    <a:pt x="0" y="7620"/>
                    <a:pt x="7620" y="0"/>
                    <a:pt x="16891" y="0"/>
                  </a:cubicBezTo>
                  <a:moveTo>
                    <a:pt x="16891" y="33909"/>
                  </a:moveTo>
                  <a:lnTo>
                    <a:pt x="16891" y="16891"/>
                  </a:lnTo>
                  <a:lnTo>
                    <a:pt x="33909" y="16891"/>
                  </a:lnTo>
                  <a:lnTo>
                    <a:pt x="33909" y="3601720"/>
                  </a:lnTo>
                  <a:lnTo>
                    <a:pt x="16891" y="3601720"/>
                  </a:lnTo>
                  <a:lnTo>
                    <a:pt x="16891" y="3584829"/>
                  </a:lnTo>
                  <a:lnTo>
                    <a:pt x="4490339" y="3584829"/>
                  </a:lnTo>
                  <a:lnTo>
                    <a:pt x="4490339" y="3601720"/>
                  </a:lnTo>
                  <a:lnTo>
                    <a:pt x="4473448" y="3601720"/>
                  </a:lnTo>
                  <a:lnTo>
                    <a:pt x="4473448" y="16891"/>
                  </a:lnTo>
                  <a:lnTo>
                    <a:pt x="4490339" y="16891"/>
                  </a:lnTo>
                  <a:lnTo>
                    <a:pt x="4490339" y="33909"/>
                  </a:lnTo>
                  <a:lnTo>
                    <a:pt x="16891" y="33909"/>
                  </a:lnTo>
                  <a:close/>
                </a:path>
              </a:pathLst>
            </a:custGeom>
            <a:solidFill>
              <a:srgbClr val="1C334E"/>
            </a:solidFill>
          </p:spPr>
          <p:txBody>
            <a:bodyPr/>
            <a:lstStyle/>
            <a:p>
              <a:endParaRPr lang="en-AU"/>
            </a:p>
          </p:txBody>
        </p:sp>
      </p:grpSp>
      <p:sp>
        <p:nvSpPr>
          <p:cNvPr id="19" name="TextBox 19"/>
          <p:cNvSpPr txBox="1"/>
          <p:nvPr/>
        </p:nvSpPr>
        <p:spPr>
          <a:xfrm>
            <a:off x="2617413" y="4090147"/>
            <a:ext cx="2464786" cy="1202680"/>
          </a:xfrm>
          <a:prstGeom prst="rect">
            <a:avLst/>
          </a:prstGeom>
        </p:spPr>
        <p:txBody>
          <a:bodyPr lIns="0" tIns="0" rIns="0" bIns="0" rtlCol="0" anchor="t">
            <a:spAutoFit/>
          </a:bodyPr>
          <a:lstStyle/>
          <a:p>
            <a:pPr algn="ctr">
              <a:lnSpc>
                <a:spcPts val="2999"/>
              </a:lnSpc>
            </a:pPr>
            <a:r>
              <a:rPr lang="en-US" sz="2499" b="1">
                <a:solidFill>
                  <a:srgbClr val="000000"/>
                </a:solidFill>
                <a:latin typeface="Calibri (MS) Bold"/>
                <a:ea typeface="Calibri (MS) Bold"/>
                <a:cs typeface="Calibri (MS) Bold"/>
                <a:sym typeface="Calibri (MS) Bold"/>
              </a:rPr>
              <a:t>Module 1: </a:t>
            </a:r>
          </a:p>
          <a:p>
            <a:pPr algn="ctr">
              <a:lnSpc>
                <a:spcPts val="2999"/>
              </a:lnSpc>
            </a:pPr>
            <a:r>
              <a:rPr lang="en-US" sz="2499" b="1">
                <a:solidFill>
                  <a:srgbClr val="000000"/>
                </a:solidFill>
                <a:latin typeface="Calibri (MS) Bold"/>
                <a:ea typeface="Calibri (MS) Bold"/>
                <a:cs typeface="Calibri (MS) Bold"/>
                <a:sym typeface="Calibri (MS) Bold"/>
              </a:rPr>
              <a:t>regional frameworks</a:t>
            </a:r>
          </a:p>
        </p:txBody>
      </p:sp>
      <p:sp>
        <p:nvSpPr>
          <p:cNvPr id="20" name="TextBox 20"/>
          <p:cNvSpPr txBox="1"/>
          <p:nvPr/>
        </p:nvSpPr>
        <p:spPr>
          <a:xfrm>
            <a:off x="6249992" y="3705427"/>
            <a:ext cx="2464786" cy="1972121"/>
          </a:xfrm>
          <a:prstGeom prst="rect">
            <a:avLst/>
          </a:prstGeom>
        </p:spPr>
        <p:txBody>
          <a:bodyPr lIns="0" tIns="0" rIns="0" bIns="0" rtlCol="0" anchor="t">
            <a:spAutoFit/>
          </a:bodyPr>
          <a:lstStyle/>
          <a:p>
            <a:pPr algn="ctr">
              <a:lnSpc>
                <a:spcPts val="2999"/>
              </a:lnSpc>
            </a:pPr>
            <a:r>
              <a:rPr lang="en-US" sz="2499" b="1">
                <a:solidFill>
                  <a:srgbClr val="000000"/>
                </a:solidFill>
                <a:latin typeface="Calibri (MS) Bold"/>
                <a:ea typeface="Calibri (MS) Bold"/>
                <a:cs typeface="Calibri (MS) Bold"/>
                <a:sym typeface="Calibri (MS) Bold"/>
              </a:rPr>
              <a:t>Module 2: </a:t>
            </a:r>
          </a:p>
          <a:p>
            <a:pPr algn="ctr">
              <a:lnSpc>
                <a:spcPts val="2999"/>
              </a:lnSpc>
            </a:pPr>
            <a:r>
              <a:rPr lang="en-US" sz="2499" b="1">
                <a:solidFill>
                  <a:srgbClr val="000000"/>
                </a:solidFill>
                <a:latin typeface="Calibri (MS) Bold"/>
                <a:ea typeface="Calibri (MS) Bold"/>
                <a:cs typeface="Calibri (MS) Bold"/>
                <a:sym typeface="Calibri (MS) Bold"/>
              </a:rPr>
              <a:t>the Council of Regional Organisations in the Pacific (CROP)</a:t>
            </a:r>
          </a:p>
        </p:txBody>
      </p:sp>
      <p:sp>
        <p:nvSpPr>
          <p:cNvPr id="21" name="TextBox 21"/>
          <p:cNvSpPr txBox="1"/>
          <p:nvPr/>
        </p:nvSpPr>
        <p:spPr>
          <a:xfrm>
            <a:off x="9931475" y="3863255"/>
            <a:ext cx="2464786" cy="1202680"/>
          </a:xfrm>
          <a:prstGeom prst="rect">
            <a:avLst/>
          </a:prstGeom>
        </p:spPr>
        <p:txBody>
          <a:bodyPr lIns="0" tIns="0" rIns="0" bIns="0" rtlCol="0" anchor="t">
            <a:spAutoFit/>
          </a:bodyPr>
          <a:lstStyle/>
          <a:p>
            <a:pPr algn="ctr">
              <a:lnSpc>
                <a:spcPts val="2999"/>
              </a:lnSpc>
            </a:pPr>
            <a:r>
              <a:rPr lang="en-US" sz="2499" b="1">
                <a:solidFill>
                  <a:srgbClr val="000000"/>
                </a:solidFill>
                <a:latin typeface="Calibri (MS) Bold"/>
                <a:ea typeface="Calibri (MS) Bold"/>
                <a:cs typeface="Calibri (MS) Bold"/>
                <a:sym typeface="Calibri (MS) Bold"/>
              </a:rPr>
              <a:t>Module 3: </a:t>
            </a:r>
          </a:p>
          <a:p>
            <a:pPr algn="ctr">
              <a:lnSpc>
                <a:spcPts val="2999"/>
              </a:lnSpc>
            </a:pPr>
            <a:r>
              <a:rPr lang="en-US" sz="2499" b="1">
                <a:solidFill>
                  <a:srgbClr val="000000"/>
                </a:solidFill>
                <a:latin typeface="Calibri (MS) Bold"/>
                <a:ea typeface="Calibri (MS) Bold"/>
                <a:cs typeface="Calibri (MS) Bold"/>
                <a:sym typeface="Calibri (MS) Bold"/>
              </a:rPr>
              <a:t>maritime boundaries</a:t>
            </a:r>
          </a:p>
        </p:txBody>
      </p:sp>
      <p:sp>
        <p:nvSpPr>
          <p:cNvPr id="22" name="TextBox 22"/>
          <p:cNvSpPr txBox="1"/>
          <p:nvPr/>
        </p:nvSpPr>
        <p:spPr>
          <a:xfrm>
            <a:off x="13612958" y="3958789"/>
            <a:ext cx="2464786" cy="1587401"/>
          </a:xfrm>
          <a:prstGeom prst="rect">
            <a:avLst/>
          </a:prstGeom>
        </p:spPr>
        <p:txBody>
          <a:bodyPr lIns="0" tIns="0" rIns="0" bIns="0" rtlCol="0" anchor="t">
            <a:spAutoFit/>
          </a:bodyPr>
          <a:lstStyle/>
          <a:p>
            <a:pPr algn="ctr">
              <a:lnSpc>
                <a:spcPts val="2999"/>
              </a:lnSpc>
            </a:pPr>
            <a:r>
              <a:rPr lang="en-US" sz="2499" b="1">
                <a:solidFill>
                  <a:srgbClr val="000000"/>
                </a:solidFill>
                <a:latin typeface="Calibri (MS) Bold"/>
                <a:ea typeface="Calibri (MS) Bold"/>
                <a:cs typeface="Calibri (MS) Bold"/>
                <a:sym typeface="Calibri (MS) Bold"/>
              </a:rPr>
              <a:t>Module 4: </a:t>
            </a:r>
          </a:p>
          <a:p>
            <a:pPr algn="ctr">
              <a:lnSpc>
                <a:spcPts val="2999"/>
              </a:lnSpc>
            </a:pPr>
            <a:r>
              <a:rPr lang="en-US" sz="2499" b="1">
                <a:solidFill>
                  <a:srgbClr val="000000"/>
                </a:solidFill>
                <a:latin typeface="Calibri (MS) Bold"/>
                <a:ea typeface="Calibri (MS) Bold"/>
                <a:cs typeface="Calibri (MS) Bold"/>
                <a:sym typeface="Calibri (MS) Bold"/>
              </a:rPr>
              <a:t>Extended Continental Shelf (ECS)</a:t>
            </a:r>
          </a:p>
        </p:txBody>
      </p:sp>
      <p:sp>
        <p:nvSpPr>
          <p:cNvPr id="23" name="TextBox 23"/>
          <p:cNvSpPr txBox="1"/>
          <p:nvPr/>
        </p:nvSpPr>
        <p:spPr>
          <a:xfrm>
            <a:off x="5946329" y="6209072"/>
            <a:ext cx="3122154" cy="2808982"/>
          </a:xfrm>
          <a:prstGeom prst="rect">
            <a:avLst/>
          </a:prstGeom>
        </p:spPr>
        <p:txBody>
          <a:bodyPr lIns="0" tIns="0" rIns="0" bIns="0" rtlCol="0" anchor="t">
            <a:spAutoFit/>
          </a:bodyPr>
          <a:lstStyle/>
          <a:p>
            <a:pPr algn="ctr">
              <a:lnSpc>
                <a:spcPts val="2400"/>
              </a:lnSpc>
            </a:pPr>
            <a:r>
              <a:rPr lang="en-US" sz="2000" b="1">
                <a:solidFill>
                  <a:srgbClr val="000000"/>
                </a:solidFill>
                <a:latin typeface="Calibri (MS) Bold"/>
                <a:ea typeface="Calibri (MS) Bold"/>
                <a:cs typeface="Calibri (MS) Bold"/>
                <a:sym typeface="Calibri (MS) Bold"/>
              </a:rPr>
              <a:t>Learning outcomes</a:t>
            </a:r>
          </a:p>
          <a:p>
            <a:pPr algn="l">
              <a:lnSpc>
                <a:spcPts val="2400"/>
              </a:lnSpc>
            </a:pPr>
            <a:endParaRPr lang="en-US" sz="2000" b="1">
              <a:solidFill>
                <a:srgbClr val="000000"/>
              </a:solidFill>
              <a:latin typeface="Calibri (MS) Bold"/>
              <a:ea typeface="Calibri (MS) Bold"/>
              <a:cs typeface="Calibri (MS) Bold"/>
              <a:sym typeface="Calibri (MS) Bold"/>
            </a:endParaRPr>
          </a:p>
          <a:p>
            <a:pPr marL="241300" lvl="1" indent="-120650" algn="l">
              <a:lnSpc>
                <a:spcPts val="2400"/>
              </a:lnSpc>
              <a:buFont typeface="Arial"/>
              <a:buChar char="•"/>
            </a:pPr>
            <a:r>
              <a:rPr lang="en-US" sz="2000">
                <a:solidFill>
                  <a:srgbClr val="000000"/>
                </a:solidFill>
                <a:latin typeface="Calibri (MS)"/>
                <a:ea typeface="Calibri (MS)"/>
                <a:cs typeface="Calibri (MS)"/>
                <a:sym typeface="Calibri (MS)"/>
              </a:rPr>
              <a:t>Recognise how CROP agencies collaborate under the “One CROP” approach</a:t>
            </a:r>
          </a:p>
          <a:p>
            <a:pPr marL="241300" lvl="1" indent="-120650" algn="l">
              <a:lnSpc>
                <a:spcPts val="2400"/>
              </a:lnSpc>
              <a:buFont typeface="Arial"/>
              <a:buChar char="•"/>
            </a:pPr>
            <a:r>
              <a:rPr lang="en-US" sz="2000">
                <a:solidFill>
                  <a:srgbClr val="000000"/>
                </a:solidFill>
                <a:latin typeface="Calibri (MS)"/>
                <a:ea typeface="Calibri (MS)"/>
                <a:cs typeface="Calibri (MS)"/>
                <a:sym typeface="Calibri (MS)"/>
              </a:rPr>
              <a:t>Understand the link between CROP work and sustainable ocean management</a:t>
            </a:r>
          </a:p>
        </p:txBody>
      </p:sp>
      <p:sp>
        <p:nvSpPr>
          <p:cNvPr id="24" name="TextBox 24"/>
          <p:cNvSpPr txBox="1"/>
          <p:nvPr/>
        </p:nvSpPr>
        <p:spPr>
          <a:xfrm>
            <a:off x="9577771" y="6209072"/>
            <a:ext cx="3122154" cy="2501205"/>
          </a:xfrm>
          <a:prstGeom prst="rect">
            <a:avLst/>
          </a:prstGeom>
        </p:spPr>
        <p:txBody>
          <a:bodyPr lIns="0" tIns="0" rIns="0" bIns="0" rtlCol="0" anchor="t">
            <a:spAutoFit/>
          </a:bodyPr>
          <a:lstStyle/>
          <a:p>
            <a:pPr algn="ctr">
              <a:lnSpc>
                <a:spcPts val="2400"/>
              </a:lnSpc>
            </a:pPr>
            <a:r>
              <a:rPr lang="en-US" sz="2000" b="1">
                <a:solidFill>
                  <a:srgbClr val="000000"/>
                </a:solidFill>
                <a:latin typeface="Calibri (MS) Bold"/>
                <a:ea typeface="Calibri (MS) Bold"/>
                <a:cs typeface="Calibri (MS) Bold"/>
                <a:sym typeface="Calibri (MS) Bold"/>
              </a:rPr>
              <a:t>Learning outcomes</a:t>
            </a:r>
          </a:p>
          <a:p>
            <a:pPr algn="ctr">
              <a:lnSpc>
                <a:spcPts val="2400"/>
              </a:lnSpc>
            </a:pPr>
            <a:endParaRPr lang="en-US" sz="2000" b="1">
              <a:solidFill>
                <a:srgbClr val="000000"/>
              </a:solidFill>
              <a:latin typeface="Calibri (MS) Bold"/>
              <a:ea typeface="Calibri (MS) Bold"/>
              <a:cs typeface="Calibri (MS) Bold"/>
              <a:sym typeface="Calibri (MS) Bold"/>
            </a:endParaRPr>
          </a:p>
          <a:p>
            <a:pPr marL="241300" lvl="1" indent="-120650" algn="l">
              <a:lnSpc>
                <a:spcPts val="2400"/>
              </a:lnSpc>
              <a:buFont typeface="Arial"/>
              <a:buChar char="•"/>
            </a:pPr>
            <a:r>
              <a:rPr lang="en-US" sz="2000">
                <a:solidFill>
                  <a:srgbClr val="000000"/>
                </a:solidFill>
                <a:latin typeface="Calibri (MS)"/>
                <a:ea typeface="Calibri (MS)"/>
                <a:cs typeface="Calibri (MS)"/>
                <a:sym typeface="Calibri (MS)"/>
              </a:rPr>
              <a:t>Understand UNCLOS principles on boundary delimitation</a:t>
            </a:r>
          </a:p>
          <a:p>
            <a:pPr marL="241300" lvl="1" indent="-120650" algn="l">
              <a:lnSpc>
                <a:spcPts val="2400"/>
              </a:lnSpc>
              <a:buFont typeface="Arial"/>
              <a:buChar char="•"/>
            </a:pPr>
            <a:r>
              <a:rPr lang="en-US" sz="2000">
                <a:solidFill>
                  <a:srgbClr val="000000"/>
                </a:solidFill>
                <a:latin typeface="Calibri (MS)"/>
                <a:ea typeface="Calibri (MS)"/>
                <a:cs typeface="Calibri (MS)"/>
                <a:sym typeface="Calibri (MS)"/>
              </a:rPr>
              <a:t>Analyse the regional progress and challenges in boundary finalisation</a:t>
            </a:r>
          </a:p>
        </p:txBody>
      </p:sp>
      <p:sp>
        <p:nvSpPr>
          <p:cNvPr id="25" name="TextBox 25"/>
          <p:cNvSpPr txBox="1"/>
          <p:nvPr/>
        </p:nvSpPr>
        <p:spPr>
          <a:xfrm>
            <a:off x="13309295" y="6209072"/>
            <a:ext cx="3122154" cy="1577876"/>
          </a:xfrm>
          <a:prstGeom prst="rect">
            <a:avLst/>
          </a:prstGeom>
        </p:spPr>
        <p:txBody>
          <a:bodyPr lIns="0" tIns="0" rIns="0" bIns="0" rtlCol="0" anchor="t">
            <a:spAutoFit/>
          </a:bodyPr>
          <a:lstStyle/>
          <a:p>
            <a:pPr algn="ctr">
              <a:lnSpc>
                <a:spcPts val="2400"/>
              </a:lnSpc>
            </a:pPr>
            <a:r>
              <a:rPr lang="en-US" sz="2000" b="1">
                <a:solidFill>
                  <a:srgbClr val="000000"/>
                </a:solidFill>
                <a:latin typeface="Calibri (MS) Bold"/>
                <a:ea typeface="Calibri (MS) Bold"/>
                <a:cs typeface="Calibri (MS) Bold"/>
                <a:sym typeface="Calibri (MS) Bold"/>
              </a:rPr>
              <a:t>Learning outcomes</a:t>
            </a:r>
          </a:p>
          <a:p>
            <a:pPr algn="ctr">
              <a:lnSpc>
                <a:spcPts val="2400"/>
              </a:lnSpc>
            </a:pPr>
            <a:endParaRPr lang="en-US" sz="2000" b="1">
              <a:solidFill>
                <a:srgbClr val="000000"/>
              </a:solidFill>
              <a:latin typeface="Calibri (MS) Bold"/>
              <a:ea typeface="Calibri (MS) Bold"/>
              <a:cs typeface="Calibri (MS) Bold"/>
              <a:sym typeface="Calibri (MS) Bold"/>
            </a:endParaRPr>
          </a:p>
          <a:p>
            <a:pPr marL="241300" lvl="1" indent="-120650" algn="l">
              <a:lnSpc>
                <a:spcPts val="2400"/>
              </a:lnSpc>
              <a:buFont typeface="Arial"/>
              <a:buChar char="•"/>
            </a:pPr>
            <a:r>
              <a:rPr lang="en-US" sz="2000">
                <a:solidFill>
                  <a:srgbClr val="000000"/>
                </a:solidFill>
                <a:latin typeface="Calibri (MS)"/>
                <a:ea typeface="Calibri (MS)"/>
                <a:cs typeface="Calibri (MS)"/>
                <a:sym typeface="Calibri (MS)"/>
              </a:rPr>
              <a:t>Understand the ECS submission and review process</a:t>
            </a:r>
          </a:p>
        </p:txBody>
      </p:sp>
      <p:sp>
        <p:nvSpPr>
          <p:cNvPr id="26" name="TextBox 26"/>
          <p:cNvSpPr txBox="1"/>
          <p:nvPr/>
        </p:nvSpPr>
        <p:spPr>
          <a:xfrm>
            <a:off x="2263709" y="6272401"/>
            <a:ext cx="3122154" cy="2501205"/>
          </a:xfrm>
          <a:prstGeom prst="rect">
            <a:avLst/>
          </a:prstGeom>
        </p:spPr>
        <p:txBody>
          <a:bodyPr lIns="0" tIns="0" rIns="0" bIns="0" rtlCol="0" anchor="t">
            <a:spAutoFit/>
          </a:bodyPr>
          <a:lstStyle/>
          <a:p>
            <a:pPr algn="ctr">
              <a:lnSpc>
                <a:spcPts val="2400"/>
              </a:lnSpc>
            </a:pPr>
            <a:r>
              <a:rPr lang="en-US" sz="2000" b="1">
                <a:solidFill>
                  <a:srgbClr val="000000"/>
                </a:solidFill>
                <a:latin typeface="Calibri (MS) Bold"/>
                <a:ea typeface="Calibri (MS) Bold"/>
                <a:cs typeface="Calibri (MS) Bold"/>
                <a:sym typeface="Calibri (MS) Bold"/>
              </a:rPr>
              <a:t>Learning outcomes</a:t>
            </a:r>
          </a:p>
          <a:p>
            <a:pPr algn="ctr">
              <a:lnSpc>
                <a:spcPts val="2400"/>
              </a:lnSpc>
            </a:pPr>
            <a:endParaRPr lang="en-US" sz="2000" b="1">
              <a:solidFill>
                <a:srgbClr val="000000"/>
              </a:solidFill>
              <a:latin typeface="Calibri (MS) Bold"/>
              <a:ea typeface="Calibri (MS) Bold"/>
              <a:cs typeface="Calibri (MS) Bold"/>
              <a:sym typeface="Calibri (MS) Bold"/>
            </a:endParaRPr>
          </a:p>
          <a:p>
            <a:pPr marL="241300" lvl="1" indent="-120650" algn="l">
              <a:lnSpc>
                <a:spcPts val="2400"/>
              </a:lnSpc>
              <a:buFont typeface="Arial"/>
              <a:buChar char="•"/>
            </a:pPr>
            <a:r>
              <a:rPr lang="en-US" sz="2000">
                <a:solidFill>
                  <a:srgbClr val="000000"/>
                </a:solidFill>
                <a:latin typeface="Calibri (MS)"/>
                <a:ea typeface="Calibri (MS)"/>
                <a:cs typeface="Calibri (MS)"/>
                <a:sym typeface="Calibri (MS)"/>
              </a:rPr>
              <a:t>Understand the legal and institutional frameworks for ocean governance</a:t>
            </a:r>
          </a:p>
          <a:p>
            <a:pPr marL="241300" lvl="1" indent="-120650" algn="l">
              <a:lnSpc>
                <a:spcPts val="2400"/>
              </a:lnSpc>
              <a:buFont typeface="Arial"/>
              <a:buChar char="•"/>
            </a:pPr>
            <a:r>
              <a:rPr lang="en-US" sz="2000">
                <a:solidFill>
                  <a:srgbClr val="000000"/>
                </a:solidFill>
                <a:latin typeface="Calibri (MS)"/>
                <a:ea typeface="Calibri (MS)"/>
                <a:cs typeface="Calibri (MS)"/>
                <a:sym typeface="Calibri (MS)"/>
              </a:rPr>
              <a:t>Identify how regional cooperation supports the Blue Pacific Continent</a:t>
            </a:r>
          </a:p>
        </p:txBody>
      </p:sp>
      <p:sp>
        <p:nvSpPr>
          <p:cNvPr id="27" name="TextBox 27"/>
          <p:cNvSpPr txBox="1"/>
          <p:nvPr/>
        </p:nvSpPr>
        <p:spPr>
          <a:xfrm>
            <a:off x="1544927" y="2121569"/>
            <a:ext cx="15198146" cy="479405"/>
          </a:xfrm>
          <a:prstGeom prst="rect">
            <a:avLst/>
          </a:prstGeom>
        </p:spPr>
        <p:txBody>
          <a:bodyPr lIns="0" tIns="0" rIns="0" bIns="0" rtlCol="0" anchor="t">
            <a:spAutoFit/>
          </a:bodyPr>
          <a:lstStyle/>
          <a:p>
            <a:pPr marL="337820" lvl="1" indent="-168910" algn="l">
              <a:lnSpc>
                <a:spcPts val="3359"/>
              </a:lnSpc>
              <a:buFont typeface="Arial"/>
              <a:buChar char="•"/>
            </a:pPr>
            <a:r>
              <a:rPr lang="en-US" sz="2799">
                <a:solidFill>
                  <a:srgbClr val="000000"/>
                </a:solidFill>
                <a:latin typeface="Calibri (MS)"/>
                <a:ea typeface="Calibri (MS)"/>
                <a:cs typeface="Calibri (MS)"/>
                <a:sym typeface="Calibri (MS)"/>
              </a:rPr>
              <a:t>The following structure can be adopted and promoted for the course: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CA"/>
        </a:solidFill>
        <a:effectLst/>
      </p:bgPr>
    </p:bg>
    <p:spTree>
      <p:nvGrpSpPr>
        <p:cNvPr id="1" name=""/>
        <p:cNvGrpSpPr/>
        <p:nvPr/>
      </p:nvGrpSpPr>
      <p:grpSpPr>
        <a:xfrm>
          <a:off x="0" y="0"/>
          <a:ext cx="0" cy="0"/>
          <a:chOff x="0" y="0"/>
          <a:chExt cx="0" cy="0"/>
        </a:xfrm>
      </p:grpSpPr>
      <p:grpSp>
        <p:nvGrpSpPr>
          <p:cNvPr id="2" name="Group 2"/>
          <p:cNvGrpSpPr/>
          <p:nvPr/>
        </p:nvGrpSpPr>
        <p:grpSpPr>
          <a:xfrm>
            <a:off x="0" y="9649984"/>
            <a:ext cx="18288000" cy="637016"/>
            <a:chOff x="0" y="0"/>
            <a:chExt cx="24384000" cy="849355"/>
          </a:xfrm>
        </p:grpSpPr>
        <p:sp>
          <p:nvSpPr>
            <p:cNvPr id="3" name="Freeform 3"/>
            <p:cNvSpPr/>
            <p:nvPr/>
          </p:nvSpPr>
          <p:spPr>
            <a:xfrm>
              <a:off x="0" y="0"/>
              <a:ext cx="24384000" cy="849376"/>
            </a:xfrm>
            <a:custGeom>
              <a:avLst/>
              <a:gdLst/>
              <a:ahLst/>
              <a:cxnLst/>
              <a:rect l="l" t="t" r="r" b="b"/>
              <a:pathLst>
                <a:path w="24384000" h="849376">
                  <a:moveTo>
                    <a:pt x="0" y="0"/>
                  </a:moveTo>
                  <a:lnTo>
                    <a:pt x="24384000" y="0"/>
                  </a:lnTo>
                  <a:lnTo>
                    <a:pt x="24384000" y="849376"/>
                  </a:lnTo>
                  <a:lnTo>
                    <a:pt x="0" y="849376"/>
                  </a:lnTo>
                  <a:lnTo>
                    <a:pt x="0" y="0"/>
                  </a:lnTo>
                  <a:close/>
                </a:path>
              </a:pathLst>
            </a:custGeom>
            <a:blipFill>
              <a:blip r:embed="rId2"/>
              <a:stretch>
                <a:fillRect t="-15530" b="-15528"/>
              </a:stretch>
            </a:blipFill>
          </p:spPr>
          <p:txBody>
            <a:bodyPr/>
            <a:lstStyle/>
            <a:p>
              <a:endParaRPr lang="en-AU"/>
            </a:p>
          </p:txBody>
        </p:sp>
      </p:grpSp>
      <p:grpSp>
        <p:nvGrpSpPr>
          <p:cNvPr id="4" name="Group 4"/>
          <p:cNvGrpSpPr/>
          <p:nvPr/>
        </p:nvGrpSpPr>
        <p:grpSpPr>
          <a:xfrm>
            <a:off x="14989361" y="503933"/>
            <a:ext cx="2203264" cy="1553301"/>
            <a:chOff x="0" y="0"/>
            <a:chExt cx="2937685" cy="2071068"/>
          </a:xfrm>
        </p:grpSpPr>
        <p:sp>
          <p:nvSpPr>
            <p:cNvPr id="5" name="Freeform 5"/>
            <p:cNvSpPr/>
            <p:nvPr/>
          </p:nvSpPr>
          <p:spPr>
            <a:xfrm>
              <a:off x="0" y="0"/>
              <a:ext cx="2937637" cy="2071116"/>
            </a:xfrm>
            <a:custGeom>
              <a:avLst/>
              <a:gdLst/>
              <a:ahLst/>
              <a:cxnLst/>
              <a:rect l="l" t="t" r="r" b="b"/>
              <a:pathLst>
                <a:path w="2937637" h="2071116">
                  <a:moveTo>
                    <a:pt x="0" y="0"/>
                  </a:moveTo>
                  <a:lnTo>
                    <a:pt x="2937637" y="0"/>
                  </a:lnTo>
                  <a:lnTo>
                    <a:pt x="2937637" y="2071116"/>
                  </a:lnTo>
                  <a:lnTo>
                    <a:pt x="0" y="2071116"/>
                  </a:lnTo>
                  <a:lnTo>
                    <a:pt x="0" y="0"/>
                  </a:lnTo>
                  <a:close/>
                </a:path>
              </a:pathLst>
            </a:custGeom>
            <a:blipFill>
              <a:blip r:embed="rId3"/>
              <a:stretch>
                <a:fillRect t="-87" r="-1" b="-85"/>
              </a:stretch>
            </a:blipFill>
          </p:spPr>
          <p:txBody>
            <a:bodyPr/>
            <a:lstStyle/>
            <a:p>
              <a:endParaRPr lang="en-AU"/>
            </a:p>
          </p:txBody>
        </p:sp>
      </p:grpSp>
      <p:sp>
        <p:nvSpPr>
          <p:cNvPr id="6" name="TextBox 6"/>
          <p:cNvSpPr txBox="1"/>
          <p:nvPr/>
        </p:nvSpPr>
        <p:spPr>
          <a:xfrm>
            <a:off x="2542828" y="4292951"/>
            <a:ext cx="12847320" cy="2154436"/>
          </a:xfrm>
          <a:prstGeom prst="rect">
            <a:avLst/>
          </a:prstGeom>
        </p:spPr>
        <p:txBody>
          <a:bodyPr lIns="0" tIns="0" rIns="0" bIns="0" rtlCol="0" anchor="t">
            <a:spAutoFit/>
          </a:bodyPr>
          <a:lstStyle/>
          <a:p>
            <a:pPr algn="ctr">
              <a:lnSpc>
                <a:spcPts val="8399"/>
              </a:lnSpc>
            </a:pPr>
            <a:r>
              <a:rPr lang="en-US" sz="6999" b="1" dirty="0">
                <a:solidFill>
                  <a:srgbClr val="FFFFFF"/>
                </a:solidFill>
                <a:latin typeface=" Avenir Next Arabic Bold"/>
                <a:ea typeface=" Avenir Next Arabic Bold"/>
                <a:cs typeface=" Avenir Next Arabic Bold"/>
                <a:sym typeface=" Avenir Next Arabic Bold"/>
              </a:rPr>
              <a:t>2.2. Marine Spatial Planning </a:t>
            </a:r>
          </a:p>
          <a:p>
            <a:pPr algn="ctr">
              <a:lnSpc>
                <a:spcPts val="8399"/>
              </a:lnSpc>
            </a:pPr>
            <a:r>
              <a:rPr lang="en-US" sz="6999" b="1" dirty="0">
                <a:solidFill>
                  <a:srgbClr val="FFFFFF"/>
                </a:solidFill>
                <a:latin typeface=" Avenir Next Arabic Bold"/>
                <a:ea typeface=" Avenir Next Arabic Bold"/>
                <a:cs typeface=" Avenir Next Arabic Bold"/>
                <a:sym typeface=" Avenir Next Arabic Bold"/>
              </a:rPr>
              <a:t>in the Pacific region </a:t>
            </a:r>
          </a:p>
        </p:txBody>
      </p:sp>
      <p:sp>
        <p:nvSpPr>
          <p:cNvPr id="7" name="Freeform 7"/>
          <p:cNvSpPr/>
          <p:nvPr/>
        </p:nvSpPr>
        <p:spPr>
          <a:xfrm>
            <a:off x="1221655" y="645902"/>
            <a:ext cx="1321174" cy="1269363"/>
          </a:xfrm>
          <a:custGeom>
            <a:avLst/>
            <a:gdLst/>
            <a:ahLst/>
            <a:cxnLst/>
            <a:rect l="l" t="t" r="r" b="b"/>
            <a:pathLst>
              <a:path w="1321174" h="1269363">
                <a:moveTo>
                  <a:pt x="0" y="0"/>
                </a:moveTo>
                <a:lnTo>
                  <a:pt x="1321173" y="0"/>
                </a:lnTo>
                <a:lnTo>
                  <a:pt x="1321173" y="1269363"/>
                </a:lnTo>
                <a:lnTo>
                  <a:pt x="0" y="1269363"/>
                </a:lnTo>
                <a:lnTo>
                  <a:pt x="0" y="0"/>
                </a:lnTo>
                <a:close/>
              </a:path>
            </a:pathLst>
          </a:custGeom>
          <a:blipFill>
            <a:blip r:embed="rId4">
              <a:extLst>
                <a:ext uri="{96DAC541-7B7A-43D3-8B79-37D633B846F1}">
                  <asvg:svgBlip xmlns:asvg="http://schemas.microsoft.com/office/drawing/2016/SVG/main" r:embed="rId5"/>
                </a:ext>
              </a:extLst>
            </a:blip>
            <a:stretch>
              <a:fillRect l="-50" r="-50"/>
            </a:stretch>
          </a:blipFill>
        </p:spPr>
        <p:txBody>
          <a:bodyPr/>
          <a:lstStyle/>
          <a:p>
            <a:endParaRPr lang="en-AU"/>
          </a:p>
        </p:txBody>
      </p:sp>
      <p:sp>
        <p:nvSpPr>
          <p:cNvPr id="8" name="Freeform 8"/>
          <p:cNvSpPr/>
          <p:nvPr/>
        </p:nvSpPr>
        <p:spPr>
          <a:xfrm>
            <a:off x="3016100" y="656402"/>
            <a:ext cx="2266972" cy="1028534"/>
          </a:xfrm>
          <a:custGeom>
            <a:avLst/>
            <a:gdLst/>
            <a:ahLst/>
            <a:cxnLst/>
            <a:rect l="l" t="t" r="r" b="b"/>
            <a:pathLst>
              <a:path w="2266972" h="1028534">
                <a:moveTo>
                  <a:pt x="0" y="0"/>
                </a:moveTo>
                <a:lnTo>
                  <a:pt x="2266972" y="0"/>
                </a:lnTo>
                <a:lnTo>
                  <a:pt x="2266972" y="1028534"/>
                </a:lnTo>
                <a:lnTo>
                  <a:pt x="0" y="1028534"/>
                </a:lnTo>
                <a:lnTo>
                  <a:pt x="0" y="0"/>
                </a:lnTo>
                <a:close/>
              </a:path>
            </a:pathLst>
          </a:custGeom>
          <a:blipFill>
            <a:blip r:embed="rId6">
              <a:extLst>
                <a:ext uri="{96DAC541-7B7A-43D3-8B79-37D633B846F1}">
                  <asvg:svgBlip xmlns:asvg="http://schemas.microsoft.com/office/drawing/2016/SVG/main" r:embed="rId7"/>
                </a:ext>
              </a:extLst>
            </a:blip>
            <a:stretch>
              <a:fillRect t="-287" b="-287"/>
            </a:stretch>
          </a:blipFill>
        </p:spPr>
        <p:txBody>
          <a:bodyPr/>
          <a:lstStyle/>
          <a:p>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881</Words>
  <Application>Microsoft Office PowerPoint</Application>
  <PresentationFormat>Custom</PresentationFormat>
  <Paragraphs>91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 (MS) Bold</vt:lpstr>
      <vt:lpstr>Myriad Bold</vt:lpstr>
      <vt:lpstr> Avenir Next Arabic Bold</vt:lpstr>
      <vt:lpstr>Aptos Italics</vt:lpstr>
      <vt:lpstr>Calibri</vt:lpstr>
      <vt:lpstr>Arial</vt:lpstr>
      <vt:lpstr>Calibri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OTGA Activities 2024-2025</dc:title>
  <cp:lastModifiedBy>Maeva Tesan</cp:lastModifiedBy>
  <cp:revision>2</cp:revision>
  <dcterms:created xsi:type="dcterms:W3CDTF">2006-08-16T00:00:00Z</dcterms:created>
  <dcterms:modified xsi:type="dcterms:W3CDTF">2025-11-13T20:57:55Z</dcterms:modified>
  <dc:identifier>DAG4WPpRrvo</dc:identifier>
</cp:coreProperties>
</file>