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5" r:id="rId1"/>
    <p:sldMasterId id="2147483666" r:id="rId2"/>
    <p:sldMasterId id="2147483687" r:id="rId3"/>
  </p:sldMasterIdLst>
  <p:notesMasterIdLst>
    <p:notesMasterId r:id="rId53"/>
  </p:notesMasterIdLst>
  <p:handoutMasterIdLst>
    <p:handoutMasterId r:id="rId54"/>
  </p:handoutMasterIdLst>
  <p:sldIdLst>
    <p:sldId id="256" r:id="rId4"/>
    <p:sldId id="302" r:id="rId5"/>
    <p:sldId id="291" r:id="rId6"/>
    <p:sldId id="257" r:id="rId7"/>
    <p:sldId id="281" r:id="rId8"/>
    <p:sldId id="295" r:id="rId9"/>
    <p:sldId id="282" r:id="rId10"/>
    <p:sldId id="268" r:id="rId11"/>
    <p:sldId id="269" r:id="rId12"/>
    <p:sldId id="270" r:id="rId13"/>
    <p:sldId id="289" r:id="rId14"/>
    <p:sldId id="266" r:id="rId15"/>
    <p:sldId id="297" r:id="rId16"/>
    <p:sldId id="264" r:id="rId17"/>
    <p:sldId id="265" r:id="rId18"/>
    <p:sldId id="298" r:id="rId19"/>
    <p:sldId id="271" r:id="rId20"/>
    <p:sldId id="293" r:id="rId21"/>
    <p:sldId id="328" r:id="rId22"/>
    <p:sldId id="329" r:id="rId23"/>
    <p:sldId id="330" r:id="rId24"/>
    <p:sldId id="331" r:id="rId25"/>
    <p:sldId id="305" r:id="rId26"/>
    <p:sldId id="306" r:id="rId27"/>
    <p:sldId id="316" r:id="rId28"/>
    <p:sldId id="310" r:id="rId29"/>
    <p:sldId id="317" r:id="rId30"/>
    <p:sldId id="319" r:id="rId31"/>
    <p:sldId id="318" r:id="rId32"/>
    <p:sldId id="321" r:id="rId33"/>
    <p:sldId id="322" r:id="rId34"/>
    <p:sldId id="323" r:id="rId35"/>
    <p:sldId id="332" r:id="rId36"/>
    <p:sldId id="312" r:id="rId37"/>
    <p:sldId id="311" r:id="rId38"/>
    <p:sldId id="324" r:id="rId39"/>
    <p:sldId id="325" r:id="rId40"/>
    <p:sldId id="327" r:id="rId41"/>
    <p:sldId id="326" r:id="rId42"/>
    <p:sldId id="333" r:id="rId43"/>
    <p:sldId id="334" r:id="rId44"/>
    <p:sldId id="335" r:id="rId45"/>
    <p:sldId id="336" r:id="rId46"/>
    <p:sldId id="337" r:id="rId47"/>
    <p:sldId id="338" r:id="rId48"/>
    <p:sldId id="339" r:id="rId49"/>
    <p:sldId id="340" r:id="rId50"/>
    <p:sldId id="341" r:id="rId51"/>
    <p:sldId id="342" r:id="rId52"/>
  </p:sldIdLst>
  <p:sldSz cx="12192000" cy="6858000"/>
  <p:notesSz cx="9942513" cy="68103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F0DE3B13-7CC1-8140-A750-46C323FD52DE}">
          <p14:sldIdLst>
            <p14:sldId id="256"/>
            <p14:sldId id="302"/>
            <p14:sldId id="291"/>
            <p14:sldId id="257"/>
            <p14:sldId id="281"/>
            <p14:sldId id="295"/>
            <p14:sldId id="282"/>
            <p14:sldId id="268"/>
            <p14:sldId id="269"/>
            <p14:sldId id="270"/>
            <p14:sldId id="289"/>
            <p14:sldId id="266"/>
            <p14:sldId id="297"/>
            <p14:sldId id="264"/>
            <p14:sldId id="265"/>
            <p14:sldId id="298"/>
            <p14:sldId id="271"/>
            <p14:sldId id="293"/>
            <p14:sldId id="328"/>
            <p14:sldId id="329"/>
            <p14:sldId id="330"/>
            <p14:sldId id="331"/>
            <p14:sldId id="305"/>
            <p14:sldId id="306"/>
            <p14:sldId id="316"/>
            <p14:sldId id="310"/>
            <p14:sldId id="317"/>
            <p14:sldId id="319"/>
            <p14:sldId id="318"/>
            <p14:sldId id="321"/>
            <p14:sldId id="322"/>
            <p14:sldId id="323"/>
            <p14:sldId id="332"/>
            <p14:sldId id="312"/>
            <p14:sldId id="311"/>
            <p14:sldId id="324"/>
            <p14:sldId id="325"/>
            <p14:sldId id="327"/>
            <p14:sldId id="326"/>
            <p14:sldId id="333"/>
            <p14:sldId id="334"/>
            <p14:sldId id="335"/>
            <p14:sldId id="336"/>
            <p14:sldId id="337"/>
            <p14:sldId id="338"/>
            <p14:sldId id="339"/>
            <p14:sldId id="340"/>
            <p14:sldId id="341"/>
            <p14:sldId id="34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1920" userDrawn="1">
          <p15:clr>
            <a:srgbClr val="A4A3A4"/>
          </p15:clr>
        </p15:guide>
        <p15:guide id="4" pos="57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79AA"/>
    <a:srgbClr val="E6DA1C"/>
    <a:srgbClr val="1C2A5F"/>
    <a:srgbClr val="1F204A"/>
    <a:srgbClr val="648FB8"/>
    <a:srgbClr val="6D8FB8"/>
    <a:srgbClr val="01225A"/>
    <a:srgbClr val="0122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85" autoAdjust="0"/>
  </p:normalViewPr>
  <p:slideViewPr>
    <p:cSldViewPr snapToGrid="0" snapToObjects="1">
      <p:cViewPr varScale="1">
        <p:scale>
          <a:sx n="150" d="100"/>
          <a:sy n="150" d="100"/>
        </p:scale>
        <p:origin x="2886" y="132"/>
      </p:cViewPr>
      <p:guideLst>
        <p:guide orient="horz" pos="2160"/>
        <p:guide pos="3840"/>
        <p:guide pos="1920"/>
        <p:guide pos="5760"/>
      </p:guideLst>
    </p:cSldViewPr>
  </p:slideViewPr>
  <p:outlineViewPr>
    <p:cViewPr>
      <p:scale>
        <a:sx n="33" d="100"/>
        <a:sy n="33" d="100"/>
      </p:scale>
      <p:origin x="0" y="142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8422" cy="3405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31790" y="0"/>
            <a:ext cx="4308422" cy="3405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1B6DC0-5704-494D-A8AB-2EDE2DA5956D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68674"/>
            <a:ext cx="4308422" cy="3405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31790" y="6468674"/>
            <a:ext cx="4308422" cy="3405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48D364-8BCF-4535-84F7-70F37F066E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56317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8422" cy="3405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31790" y="0"/>
            <a:ext cx="4308422" cy="3405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B85F93-3331-FC49-AD6A-9F1BADDFFD3B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701925" y="511175"/>
            <a:ext cx="4538663" cy="25542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4252" y="3234928"/>
            <a:ext cx="7954010" cy="306466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68674"/>
            <a:ext cx="4308422" cy="3405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31790" y="6468674"/>
            <a:ext cx="4308422" cy="3405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BD3B4A-6097-FB45-A0CD-0CBBE2D00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054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8663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Global Navigation Satellite Systems reflectometry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D3B4A-6097-FB45-A0CD-0CBBE2D005F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6841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D3B4A-6097-FB45-A0CD-0CBBE2D005F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0197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B74A16-D829-B21C-71D3-9EB1BE6F2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1C4D61-62B6-D10A-CB43-53EA40B237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FEF604-2984-B233-A33B-BDB6E43337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780464-8778-A8A8-0802-DADD6F1DC0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D3B4A-6097-FB45-A0CD-0CBBE2D005F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281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8663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See Phil Woodworth’s talk about this on Friday, but essentially, there are a set of fixed points on land (benchmarks) to which the measuring point and observations of the tide gauge instrument can be related. So, if the technology changes</a:t>
            </a:r>
            <a:r>
              <a:rPr lang="en-GB" baseline="0" dirty="0"/>
              <a:t> through time, the records from the different technologies can be connected to form one continuous record.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D3B4A-6097-FB45-A0CD-0CBBE2D005F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867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8663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Historically, there has been a bias in availability of measurements towards the Northern Hemisphere.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D3B4A-6097-FB45-A0CD-0CBBE2D005F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751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8663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Some gauges</a:t>
            </a:r>
            <a:r>
              <a:rPr lang="en-GB" baseline="0" dirty="0"/>
              <a:t> have fallen into disrepair (black and white dots), which is the issue we are currently trying to address in the Caribbean e.g. by installing the St Lucia gauge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D3B4A-6097-FB45-A0CD-0CBBE2D005F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207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D3B4A-6097-FB45-A0CD-0CBBE2D005F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992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D3B4A-6097-FB45-A0CD-0CBBE2D005F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620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Benchmarks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D3B4A-6097-FB45-A0CD-0CBBE2D005F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112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612AF-8E41-8FC9-9966-4AA64B9D3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043A60-094D-927E-4EC5-BFD9A34174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AA35CB-4AAA-A5CA-88DD-808CD06CE8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Benchmarks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D051C8-7055-D43C-718D-E59B5F58F9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D3B4A-6097-FB45-A0CD-0CBBE2D005F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6729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5DD58-DC1C-0855-1B7B-E421434A0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184F23-F013-3DF6-517F-384BDE5A97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275038-A2F3-EB55-6AD1-4DF2717623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Climatology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A9A64E-656A-EC6B-A98F-10461CF4F5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D3B4A-6097-FB45-A0CD-0CBBE2D005F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547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OC powerpoin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892426"/>
            <a:ext cx="10363200" cy="6381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6DA1C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644900"/>
            <a:ext cx="8534400" cy="368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500" cap="all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775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Slide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 title="INSERT IMAGE">
            <a:extLst>
              <a:ext uri="{FF2B5EF4-FFF2-40B4-BE49-F238E27FC236}">
                <a16:creationId xmlns:a16="http://schemas.microsoft.com/office/drawing/2014/main" id="{3C967551-8274-624A-9440-03B75DC047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67601" y="180001"/>
            <a:ext cx="3980873" cy="6541475"/>
          </a:xfrm>
        </p:spPr>
        <p:txBody>
          <a:bodyPr lIns="90000" rIns="90000" anchor="ctr" anchorCtr="0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B952EB-0276-4F44-BA2F-3F1EB9DAF5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688" y="-77492"/>
            <a:ext cx="7564288" cy="70348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F2A6BC-5AEF-D34B-B2F5-47F2C58AFF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3528" y="3356992"/>
            <a:ext cx="6020544" cy="3146936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Presentation 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32E27E3-3AD4-B146-AA9C-FEDA49435D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376" y="476672"/>
            <a:ext cx="1981200" cy="711200"/>
          </a:xfrm>
          <a:prstGeom prst="rect">
            <a:avLst/>
          </a:prstGeom>
        </p:spPr>
      </p:pic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C91CBD4D-1D44-AA4A-BD89-F7D76B0114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16505" y="620689"/>
            <a:ext cx="3827568" cy="567183"/>
          </a:xfrm>
        </p:spPr>
        <p:txBody>
          <a:bodyPr>
            <a:noAutofit/>
          </a:bodyPr>
          <a:lstStyle>
            <a:lvl1pPr marL="0" indent="0" algn="r">
              <a:buNone/>
              <a:defRPr sz="1350">
                <a:solidFill>
                  <a:schemeClr val="bg1"/>
                </a:solidFill>
              </a:defRPr>
            </a:lvl1pPr>
            <a:lvl2pPr marL="342900" indent="0" algn="r">
              <a:buNone/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Insert Department if Required</a:t>
            </a:r>
          </a:p>
        </p:txBody>
      </p:sp>
    </p:spTree>
    <p:extLst>
      <p:ext uri="{BB962C8B-B14F-4D97-AF65-F5344CB8AC3E}">
        <p14:creationId xmlns:p14="http://schemas.microsoft.com/office/powerpoint/2010/main" val="1729466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Slide -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 title="INSERT IMAGE">
            <a:extLst>
              <a:ext uri="{FF2B5EF4-FFF2-40B4-BE49-F238E27FC236}">
                <a16:creationId xmlns:a16="http://schemas.microsoft.com/office/drawing/2014/main" id="{3C967551-8274-624A-9440-03B75DC047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67601" y="180001"/>
            <a:ext cx="3980873" cy="6541475"/>
          </a:xfrm>
        </p:spPr>
        <p:txBody>
          <a:bodyPr lIns="90000" rIns="90000" anchor="ctr" anchorCtr="0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B952EB-0276-4F44-BA2F-3F1EB9DAF5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688" y="-77492"/>
            <a:ext cx="7564288" cy="70348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F2A6BC-5AEF-D34B-B2F5-47F2C58AFF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3528" y="3356992"/>
            <a:ext cx="6020544" cy="238760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EA23C6-2373-6C42-85EB-A7CC9843DA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3528" y="5836669"/>
            <a:ext cx="6020544" cy="667261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Insert Presentation Subtitle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32E27E3-3AD4-B146-AA9C-FEDA49435D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376" y="476672"/>
            <a:ext cx="1981200" cy="711200"/>
          </a:xfrm>
          <a:prstGeom prst="rect">
            <a:avLst/>
          </a:prstGeom>
        </p:spPr>
      </p:pic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C91CBD4D-1D44-AA4A-BD89-F7D76B0114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16505" y="620689"/>
            <a:ext cx="3827568" cy="567183"/>
          </a:xfrm>
        </p:spPr>
        <p:txBody>
          <a:bodyPr>
            <a:no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342900" indent="0" algn="r">
              <a:buNone/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Insert Department if Required</a:t>
            </a:r>
          </a:p>
        </p:txBody>
      </p:sp>
    </p:spTree>
    <p:extLst>
      <p:ext uri="{BB962C8B-B14F-4D97-AF65-F5344CB8AC3E}">
        <p14:creationId xmlns:p14="http://schemas.microsoft.com/office/powerpoint/2010/main" val="2444239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Slide - Title, Subtitle and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 title="INSERT IMAGE">
            <a:extLst>
              <a:ext uri="{FF2B5EF4-FFF2-40B4-BE49-F238E27FC236}">
                <a16:creationId xmlns:a16="http://schemas.microsoft.com/office/drawing/2014/main" id="{3C967551-8274-624A-9440-03B75DC047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67601" y="180001"/>
            <a:ext cx="3980873" cy="6541475"/>
          </a:xfrm>
        </p:spPr>
        <p:txBody>
          <a:bodyPr lIns="90000" rIns="90000" anchor="ctr" anchorCtr="0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B952EB-0276-4F44-BA2F-3F1EB9DAF5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688" y="-77492"/>
            <a:ext cx="7564288" cy="70348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F2A6BC-5AEF-D34B-B2F5-47F2C58AFF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3528" y="2820962"/>
            <a:ext cx="6020544" cy="238760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EA23C6-2373-6C42-85EB-A7CC9843DA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3528" y="5301208"/>
            <a:ext cx="6020544" cy="443384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Insert Presentation Subtitle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32E27E3-3AD4-B146-AA9C-FEDA49435D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376" y="476672"/>
            <a:ext cx="1981200" cy="711200"/>
          </a:xfrm>
          <a:prstGeom prst="rect">
            <a:avLst/>
          </a:prstGeom>
        </p:spPr>
      </p:pic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C91CBD4D-1D44-AA4A-BD89-F7D76B0114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16505" y="620689"/>
            <a:ext cx="3827568" cy="567183"/>
          </a:xfrm>
        </p:spPr>
        <p:txBody>
          <a:bodyPr>
            <a:no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342900" indent="0" algn="r">
              <a:buNone/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Insert Department if Required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72316B-21AF-F545-8BBD-6D5F820E9E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3901" y="5837238"/>
            <a:ext cx="6020172" cy="66675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29727412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AEFC107-8DE8-E142-960D-90B12A1FF8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4439816" y="-77492"/>
            <a:ext cx="7848872" cy="7034884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396D5C39-7661-FC49-B34E-A4B37D46E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3344" y="1228242"/>
            <a:ext cx="6333256" cy="4240787"/>
          </a:xfrm>
        </p:spPr>
        <p:txBody>
          <a:bodyPr anchor="ctr" anchorCtr="0"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Section Title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C11A3AD-050A-D14B-8632-A60FF8CBCB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376" y="476672"/>
            <a:ext cx="19812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1376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2EDA0-DBF4-7E45-B499-17841F8C8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600" y="89378"/>
            <a:ext cx="10643872" cy="720000"/>
          </a:xfrm>
        </p:spPr>
        <p:txBody>
          <a:bodyPr/>
          <a:lstStyle/>
          <a:p>
            <a:r>
              <a:rPr lang="en-US" dirty="0"/>
              <a:t>Insert Page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952E66-040D-8B43-A535-E21EBED645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4600" y="984251"/>
            <a:ext cx="10643872" cy="5192713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18B014A-88A3-B74D-B974-45935869FA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688" y="-77492"/>
            <a:ext cx="820216" cy="7034884"/>
          </a:xfrm>
          <a:prstGeom prst="rect">
            <a:avLst/>
          </a:prstGeom>
        </p:spPr>
      </p:pic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97B76781-1980-6F49-8CCC-8682BE54017D}"/>
              </a:ext>
            </a:extLst>
          </p:cNvPr>
          <p:cNvSpPr txBox="1">
            <a:spLocks/>
          </p:cNvSpPr>
          <p:nvPr userDrawn="1"/>
        </p:nvSpPr>
        <p:spPr>
          <a:xfrm>
            <a:off x="723529" y="6493720"/>
            <a:ext cx="2636168" cy="21754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750" b="0" i="0" dirty="0">
                <a:latin typeface="Arial" panose="020B0604020202020204" pitchFamily="34" charset="0"/>
                <a:cs typeface="Arial" panose="020B0604020202020204" pitchFamily="34" charset="0"/>
              </a:rPr>
              <a:t>National Oceanography Centre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05FBE4D-298B-BA4F-AB22-68A9EF92283B}"/>
              </a:ext>
            </a:extLst>
          </p:cNvPr>
          <p:cNvCxnSpPr>
            <a:cxnSpLocks/>
          </p:cNvCxnSpPr>
          <p:nvPr userDrawn="1"/>
        </p:nvCxnSpPr>
        <p:spPr>
          <a:xfrm>
            <a:off x="824600" y="6453336"/>
            <a:ext cx="1054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DC18D32-F796-8D46-B98D-9E4E375A6F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48528" y="6549252"/>
            <a:ext cx="518872" cy="8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058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2EDA0-DBF4-7E45-B499-17841F8C8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232" y="89378"/>
            <a:ext cx="10644241" cy="720000"/>
          </a:xfrm>
        </p:spPr>
        <p:txBody>
          <a:bodyPr/>
          <a:lstStyle/>
          <a:p>
            <a:r>
              <a:rPr lang="en-US" dirty="0"/>
              <a:t>Insert Page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4A9CC1-793F-AA40-86B1-A1662273EA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4600" y="984251"/>
            <a:ext cx="10643872" cy="5192713"/>
          </a:xfrm>
        </p:spPr>
        <p:txBody>
          <a:bodyPr numCol="2" spcCol="180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EAEF16-BB58-D04C-9E4B-EA4ABA773D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688" y="-77492"/>
            <a:ext cx="820216" cy="7034884"/>
          </a:xfrm>
          <a:prstGeom prst="rect">
            <a:avLst/>
          </a:prstGeom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1337245B-8549-1049-BB4E-4DE46181DAA4}"/>
              </a:ext>
            </a:extLst>
          </p:cNvPr>
          <p:cNvSpPr txBox="1">
            <a:spLocks/>
          </p:cNvSpPr>
          <p:nvPr userDrawn="1"/>
        </p:nvSpPr>
        <p:spPr>
          <a:xfrm>
            <a:off x="723529" y="6493720"/>
            <a:ext cx="2636168" cy="21754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750" b="0" i="0" dirty="0">
                <a:latin typeface="Arial" panose="020B0604020202020204" pitchFamily="34" charset="0"/>
                <a:cs typeface="Arial" panose="020B0604020202020204" pitchFamily="34" charset="0"/>
              </a:rPr>
              <a:t>National Oceanography Centre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690B5A3-54D1-0244-82B5-393DA48EA404}"/>
              </a:ext>
            </a:extLst>
          </p:cNvPr>
          <p:cNvCxnSpPr>
            <a:cxnSpLocks/>
          </p:cNvCxnSpPr>
          <p:nvPr userDrawn="1"/>
        </p:nvCxnSpPr>
        <p:spPr>
          <a:xfrm>
            <a:off x="824600" y="6453336"/>
            <a:ext cx="1054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39D5B3FC-358E-1040-948C-CA66BB208F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48528" y="6549252"/>
            <a:ext cx="518872" cy="8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045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2EDA0-DBF4-7E45-B499-17841F8C8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600" y="89378"/>
            <a:ext cx="10643872" cy="720000"/>
          </a:xfrm>
        </p:spPr>
        <p:txBody>
          <a:bodyPr/>
          <a:lstStyle/>
          <a:p>
            <a:r>
              <a:rPr lang="en-US" dirty="0"/>
              <a:t>Insert Page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CC7F06-9A53-A34B-9B12-19EC89EEFB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4600" y="984250"/>
            <a:ext cx="10643872" cy="5192713"/>
          </a:xfrm>
        </p:spPr>
        <p:txBody>
          <a:bodyPr numCol="3" spcCol="180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74B688-EDD1-4248-AD90-2A58443F9D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688" y="-77492"/>
            <a:ext cx="820216" cy="7034884"/>
          </a:xfrm>
          <a:prstGeom prst="rect">
            <a:avLst/>
          </a:pr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9E84D83E-75B9-4F42-9F9F-AE9A70997986}"/>
              </a:ext>
            </a:extLst>
          </p:cNvPr>
          <p:cNvSpPr txBox="1">
            <a:spLocks/>
          </p:cNvSpPr>
          <p:nvPr userDrawn="1"/>
        </p:nvSpPr>
        <p:spPr>
          <a:xfrm>
            <a:off x="723529" y="6493720"/>
            <a:ext cx="2636168" cy="21754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750" b="0" i="0" dirty="0">
                <a:latin typeface="Arial" panose="020B0604020202020204" pitchFamily="34" charset="0"/>
                <a:cs typeface="Arial" panose="020B0604020202020204" pitchFamily="34" charset="0"/>
              </a:rPr>
              <a:t>National Oceanography Centre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1524EE-4B79-6F46-8293-E3F3FDE2B9BF}"/>
              </a:ext>
            </a:extLst>
          </p:cNvPr>
          <p:cNvCxnSpPr>
            <a:cxnSpLocks/>
          </p:cNvCxnSpPr>
          <p:nvPr userDrawn="1"/>
        </p:nvCxnSpPr>
        <p:spPr>
          <a:xfrm>
            <a:off x="824600" y="6453336"/>
            <a:ext cx="1054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BDF8985-6E27-E440-B4D5-B4285BE3D5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48528" y="6549252"/>
            <a:ext cx="518872" cy="8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822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4D56D-16F1-504C-85F5-69041C1E7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600" y="89378"/>
            <a:ext cx="10643872" cy="720000"/>
          </a:xfrm>
        </p:spPr>
        <p:txBody>
          <a:bodyPr/>
          <a:lstStyle/>
          <a:p>
            <a:r>
              <a:rPr lang="en-US" dirty="0"/>
              <a:t>Insert Page 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AA8531E-CFCF-EE41-9E41-2D534E84C2A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4600" y="984144"/>
            <a:ext cx="5090325" cy="519251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8A13D0-5FBA-404F-8190-931D5A0349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1" y="984252"/>
            <a:ext cx="5372100" cy="5192713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 baseline="0">
                <a:solidFill>
                  <a:schemeClr val="accent2"/>
                </a:solidFill>
              </a:defRPr>
            </a:lvl2pPr>
            <a:lvl3pPr>
              <a:defRPr sz="1200" baseline="0">
                <a:solidFill>
                  <a:schemeClr val="accent3"/>
                </a:solidFill>
                <a:latin typeface="+mn-lt"/>
              </a:defRPr>
            </a:lvl3pPr>
            <a:lvl4pPr>
              <a:defRPr sz="1200" baseline="0">
                <a:solidFill>
                  <a:schemeClr val="accent2"/>
                </a:solidFill>
              </a:defRPr>
            </a:lvl4pPr>
            <a:lvl5pPr>
              <a:defRPr sz="1200" baseline="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A58DFD-25F1-FE40-B653-F8D508D472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688" y="-77492"/>
            <a:ext cx="820216" cy="7034884"/>
          </a:xfrm>
          <a:prstGeom prst="rect">
            <a:avLst/>
          </a:pr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24F26E6-1627-A546-B435-0E1B46EF1307}"/>
              </a:ext>
            </a:extLst>
          </p:cNvPr>
          <p:cNvSpPr txBox="1">
            <a:spLocks/>
          </p:cNvSpPr>
          <p:nvPr userDrawn="1"/>
        </p:nvSpPr>
        <p:spPr>
          <a:xfrm>
            <a:off x="723529" y="6493720"/>
            <a:ext cx="2636168" cy="21754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750" b="0" i="0" dirty="0">
                <a:latin typeface="Arial" panose="020B0604020202020204" pitchFamily="34" charset="0"/>
                <a:cs typeface="Arial" panose="020B0604020202020204" pitchFamily="34" charset="0"/>
              </a:rPr>
              <a:t>National Oceanography Centre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8E52182-0764-7D4B-8561-997D3D266431}"/>
              </a:ext>
            </a:extLst>
          </p:cNvPr>
          <p:cNvCxnSpPr>
            <a:cxnSpLocks/>
          </p:cNvCxnSpPr>
          <p:nvPr userDrawn="1"/>
        </p:nvCxnSpPr>
        <p:spPr>
          <a:xfrm>
            <a:off x="824600" y="6453336"/>
            <a:ext cx="1054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F474627-CD30-3A44-91B4-CA1DB6B413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48528" y="6549252"/>
            <a:ext cx="518872" cy="8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4570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Mont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4D56D-16F1-504C-85F5-69041C1E7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600" y="89378"/>
            <a:ext cx="10643872" cy="720000"/>
          </a:xfrm>
        </p:spPr>
        <p:txBody>
          <a:bodyPr/>
          <a:lstStyle/>
          <a:p>
            <a:r>
              <a:rPr lang="en-US" dirty="0"/>
              <a:t>Insert Page 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AA8531E-CFCF-EE41-9E41-2D534E84C2A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4601" y="984143"/>
            <a:ext cx="2463089" cy="251686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8A13D0-5FBA-404F-8190-931D5A0349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1" y="984252"/>
            <a:ext cx="5372100" cy="5192713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 baseline="0">
                <a:solidFill>
                  <a:schemeClr val="accent2"/>
                </a:solidFill>
              </a:defRPr>
            </a:lvl2pPr>
            <a:lvl3pPr>
              <a:defRPr sz="1200" baseline="0">
                <a:solidFill>
                  <a:schemeClr val="accent3"/>
                </a:solidFill>
                <a:latin typeface="+mn-lt"/>
              </a:defRPr>
            </a:lvl3pPr>
            <a:lvl4pPr>
              <a:defRPr sz="1200" baseline="0">
                <a:solidFill>
                  <a:schemeClr val="accent2"/>
                </a:solidFill>
              </a:defRPr>
            </a:lvl4pPr>
            <a:lvl5pPr>
              <a:defRPr sz="1200" baseline="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A58DFD-25F1-FE40-B653-F8D508D472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688" y="-77492"/>
            <a:ext cx="820216" cy="7034884"/>
          </a:xfrm>
          <a:prstGeom prst="rect">
            <a:avLst/>
          </a:pr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24F26E6-1627-A546-B435-0E1B46EF1307}"/>
              </a:ext>
            </a:extLst>
          </p:cNvPr>
          <p:cNvSpPr txBox="1">
            <a:spLocks/>
          </p:cNvSpPr>
          <p:nvPr userDrawn="1"/>
        </p:nvSpPr>
        <p:spPr>
          <a:xfrm>
            <a:off x="723529" y="6493720"/>
            <a:ext cx="2636168" cy="21754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750" b="0" i="0" dirty="0">
                <a:latin typeface="Arial" panose="020B0604020202020204" pitchFamily="34" charset="0"/>
                <a:cs typeface="Arial" panose="020B0604020202020204" pitchFamily="34" charset="0"/>
              </a:rPr>
              <a:t>National Oceanography Centre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8E52182-0764-7D4B-8561-997D3D266431}"/>
              </a:ext>
            </a:extLst>
          </p:cNvPr>
          <p:cNvCxnSpPr>
            <a:cxnSpLocks/>
          </p:cNvCxnSpPr>
          <p:nvPr userDrawn="1"/>
        </p:nvCxnSpPr>
        <p:spPr>
          <a:xfrm>
            <a:off x="824600" y="6453336"/>
            <a:ext cx="1054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9EB503B9-4E02-9A48-9D6B-F7728F36F6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4601" y="3660097"/>
            <a:ext cx="2463089" cy="251686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D4E19A53-AB24-5E4A-A220-34B3652388A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60300" y="984143"/>
            <a:ext cx="2463088" cy="251686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B79801DB-1046-F84F-98CE-98A652B5FC8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60300" y="3660097"/>
            <a:ext cx="2463088" cy="251686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7DB34C8-57B9-DC45-B8A1-BD55D48F01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48528" y="6549252"/>
            <a:ext cx="518872" cy="8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8234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On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4D56D-16F1-504C-85F5-69041C1E7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600" y="89378"/>
            <a:ext cx="10643872" cy="720000"/>
          </a:xfrm>
        </p:spPr>
        <p:txBody>
          <a:bodyPr/>
          <a:lstStyle/>
          <a:p>
            <a:r>
              <a:rPr lang="en-US" dirty="0"/>
              <a:t>Insert Page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8A13D0-5FBA-404F-8190-931D5A0349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4600" y="984252"/>
            <a:ext cx="5271400" cy="5192713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 baseline="0">
                <a:solidFill>
                  <a:schemeClr val="accent2"/>
                </a:solidFill>
              </a:defRPr>
            </a:lvl2pPr>
            <a:lvl3pPr>
              <a:defRPr sz="1200" baseline="0">
                <a:solidFill>
                  <a:schemeClr val="accent3"/>
                </a:solidFill>
                <a:latin typeface="+mn-lt"/>
              </a:defRPr>
            </a:lvl3pPr>
            <a:lvl4pPr>
              <a:defRPr sz="1200" baseline="0">
                <a:solidFill>
                  <a:schemeClr val="accent2"/>
                </a:solidFill>
              </a:defRPr>
            </a:lvl4pPr>
            <a:lvl5pPr>
              <a:defRPr sz="1200" baseline="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E03DFE-0FA4-9441-A71D-561B2710C4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688" y="-77492"/>
            <a:ext cx="820216" cy="7034884"/>
          </a:xfrm>
          <a:prstGeom prst="rect">
            <a:avLst/>
          </a:prstGeom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21063316-B1C1-6449-A329-2DF9203FAD01}"/>
              </a:ext>
            </a:extLst>
          </p:cNvPr>
          <p:cNvSpPr txBox="1">
            <a:spLocks/>
          </p:cNvSpPr>
          <p:nvPr userDrawn="1"/>
        </p:nvSpPr>
        <p:spPr>
          <a:xfrm>
            <a:off x="723529" y="6493720"/>
            <a:ext cx="2636168" cy="21754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750" b="0" i="0" dirty="0">
                <a:latin typeface="Arial" panose="020B0604020202020204" pitchFamily="34" charset="0"/>
                <a:cs typeface="Arial" panose="020B0604020202020204" pitchFamily="34" charset="0"/>
              </a:rPr>
              <a:t>National Oceanography Centre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E3CEA01-B166-6540-AA82-E89EAD09E27D}"/>
              </a:ext>
            </a:extLst>
          </p:cNvPr>
          <p:cNvCxnSpPr>
            <a:cxnSpLocks/>
          </p:cNvCxnSpPr>
          <p:nvPr userDrawn="1"/>
        </p:nvCxnSpPr>
        <p:spPr>
          <a:xfrm>
            <a:off x="824600" y="6453336"/>
            <a:ext cx="1054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FB326306-B585-A74B-A428-14E37BD98D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61488" y="984143"/>
            <a:ext cx="5206985" cy="519282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F0C68A-E5CD-404E-B2F2-A490DC22B3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48528" y="6549252"/>
            <a:ext cx="518872" cy="8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995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088220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4D56D-16F1-504C-85F5-69041C1E7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600" y="89378"/>
            <a:ext cx="10643872" cy="720000"/>
          </a:xfrm>
        </p:spPr>
        <p:txBody>
          <a:bodyPr/>
          <a:lstStyle/>
          <a:p>
            <a:r>
              <a:rPr lang="en-US" dirty="0"/>
              <a:t>Insert Page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8A13D0-5FBA-404F-8190-931D5A0349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4600" y="984252"/>
            <a:ext cx="5271400" cy="5192713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 baseline="0">
                <a:solidFill>
                  <a:schemeClr val="accent2"/>
                </a:solidFill>
              </a:defRPr>
            </a:lvl2pPr>
            <a:lvl3pPr>
              <a:defRPr sz="1200" baseline="0">
                <a:solidFill>
                  <a:schemeClr val="accent3"/>
                </a:solidFill>
                <a:latin typeface="+mn-lt"/>
              </a:defRPr>
            </a:lvl3pPr>
            <a:lvl4pPr>
              <a:defRPr sz="1200" baseline="0">
                <a:solidFill>
                  <a:schemeClr val="accent2"/>
                </a:solidFill>
              </a:defRPr>
            </a:lvl4pPr>
            <a:lvl5pPr>
              <a:defRPr sz="1200" baseline="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E03DFE-0FA4-9441-A71D-561B2710C4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688" y="-77492"/>
            <a:ext cx="820216" cy="7034884"/>
          </a:xfrm>
          <a:prstGeom prst="rect">
            <a:avLst/>
          </a:prstGeom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21063316-B1C1-6449-A329-2DF9203FAD01}"/>
              </a:ext>
            </a:extLst>
          </p:cNvPr>
          <p:cNvSpPr txBox="1">
            <a:spLocks/>
          </p:cNvSpPr>
          <p:nvPr userDrawn="1"/>
        </p:nvSpPr>
        <p:spPr>
          <a:xfrm>
            <a:off x="723529" y="6493720"/>
            <a:ext cx="2636168" cy="21754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750" b="0" i="0" dirty="0">
                <a:latin typeface="Arial" panose="020B0604020202020204" pitchFamily="34" charset="0"/>
                <a:cs typeface="Arial" panose="020B0604020202020204" pitchFamily="34" charset="0"/>
              </a:rPr>
              <a:t>National Oceanography Centre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E3CEA01-B166-6540-AA82-E89EAD09E27D}"/>
              </a:ext>
            </a:extLst>
          </p:cNvPr>
          <p:cNvCxnSpPr>
            <a:cxnSpLocks/>
          </p:cNvCxnSpPr>
          <p:nvPr userDrawn="1"/>
        </p:nvCxnSpPr>
        <p:spPr>
          <a:xfrm>
            <a:off x="824600" y="6453336"/>
            <a:ext cx="1054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FB326306-B585-A74B-A428-14E37BD98D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61488" y="984143"/>
            <a:ext cx="2520749" cy="251686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94E67BFF-C584-C544-924A-CD0C6F9EB44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61488" y="3660097"/>
            <a:ext cx="2520749" cy="251686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2F48D7D7-1D1B-4F4F-8B57-9E79590384F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47724" y="984143"/>
            <a:ext cx="2520749" cy="251686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07C1EB78-144D-874E-B783-E6ECF504775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47724" y="3660097"/>
            <a:ext cx="2520749" cy="251686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BE8A568-3326-9849-8810-560F74BA26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48528" y="6549252"/>
            <a:ext cx="518872" cy="8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324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150A297-76E9-D042-917E-9551684FEC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4601" y="89380"/>
            <a:ext cx="10644244" cy="45248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DF0A964-9392-CE47-BD19-AFABFF14BC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4600" y="5268092"/>
            <a:ext cx="10643872" cy="908873"/>
          </a:xfrm>
        </p:spPr>
        <p:txBody>
          <a:bodyPr numCol="2" spcCol="180000">
            <a:noAutofit/>
          </a:bodyPr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 baseline="0">
                <a:solidFill>
                  <a:schemeClr val="accent2"/>
                </a:solidFill>
              </a:defRPr>
            </a:lvl2pPr>
            <a:lvl3pPr>
              <a:defRPr sz="1200" baseline="0">
                <a:solidFill>
                  <a:schemeClr val="accent3"/>
                </a:solidFill>
                <a:latin typeface="+mn-lt"/>
              </a:defRPr>
            </a:lvl3pPr>
            <a:lvl4pPr>
              <a:defRPr sz="1200" baseline="0">
                <a:solidFill>
                  <a:schemeClr val="accent2"/>
                </a:solidFill>
              </a:defRPr>
            </a:lvl4pPr>
            <a:lvl5pPr>
              <a:defRPr sz="1200" baseline="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C7E855C-8CB8-F346-BA41-458AB3CD57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232" y="4725145"/>
            <a:ext cx="10644241" cy="432007"/>
          </a:xfrm>
        </p:spPr>
        <p:txBody>
          <a:bodyPr/>
          <a:lstStyle/>
          <a:p>
            <a:r>
              <a:rPr lang="en-US" dirty="0"/>
              <a:t>Insert Page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8852A6-0375-9647-BCB0-7CB0CDE125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688" y="-77492"/>
            <a:ext cx="820216" cy="7034884"/>
          </a:xfrm>
          <a:prstGeom prst="rect">
            <a:avLst/>
          </a:prstGeom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20619A25-D4E7-6647-A2A6-AE29C3F8C5B6}"/>
              </a:ext>
            </a:extLst>
          </p:cNvPr>
          <p:cNvSpPr txBox="1">
            <a:spLocks/>
          </p:cNvSpPr>
          <p:nvPr userDrawn="1"/>
        </p:nvSpPr>
        <p:spPr>
          <a:xfrm>
            <a:off x="723529" y="6493720"/>
            <a:ext cx="2636168" cy="21754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750" b="0" i="0" dirty="0">
                <a:latin typeface="Arial" panose="020B0604020202020204" pitchFamily="34" charset="0"/>
                <a:cs typeface="Arial" panose="020B0604020202020204" pitchFamily="34" charset="0"/>
              </a:rPr>
              <a:t>National Oceanography Centre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051939E-68D1-AE4D-99FC-9F1C34072664}"/>
              </a:ext>
            </a:extLst>
          </p:cNvPr>
          <p:cNvCxnSpPr>
            <a:cxnSpLocks/>
          </p:cNvCxnSpPr>
          <p:nvPr userDrawn="1"/>
        </p:nvCxnSpPr>
        <p:spPr>
          <a:xfrm>
            <a:off x="824600" y="6453336"/>
            <a:ext cx="1054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61183764-3312-8746-B206-074C3FAF0E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48528" y="6549252"/>
            <a:ext cx="518872" cy="8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5964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Photo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DF0A964-9392-CE47-BD19-AFABFF14BC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4600" y="5268092"/>
            <a:ext cx="10643873" cy="908873"/>
          </a:xfrm>
        </p:spPr>
        <p:txBody>
          <a:bodyPr numCol="2" spcCol="180000">
            <a:noAutofit/>
          </a:bodyPr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 baseline="0">
                <a:solidFill>
                  <a:schemeClr val="accent2"/>
                </a:solidFill>
              </a:defRPr>
            </a:lvl2pPr>
            <a:lvl3pPr>
              <a:defRPr sz="1200" baseline="0">
                <a:solidFill>
                  <a:schemeClr val="accent3"/>
                </a:solidFill>
                <a:latin typeface="+mn-lt"/>
              </a:defRPr>
            </a:lvl3pPr>
            <a:lvl4pPr>
              <a:defRPr sz="1200" baseline="0">
                <a:solidFill>
                  <a:schemeClr val="accent2"/>
                </a:solidFill>
              </a:defRPr>
            </a:lvl4pPr>
            <a:lvl5pPr>
              <a:defRPr sz="1200" baseline="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C7E855C-8CB8-F346-BA41-458AB3CD57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229" y="4725145"/>
            <a:ext cx="10644243" cy="432007"/>
          </a:xfrm>
        </p:spPr>
        <p:txBody>
          <a:bodyPr/>
          <a:lstStyle/>
          <a:p>
            <a:r>
              <a:rPr lang="en-US" dirty="0"/>
              <a:t>Insert Page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8852A6-0375-9647-BCB0-7CB0CDE125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688" y="-77492"/>
            <a:ext cx="820216" cy="7034884"/>
          </a:xfrm>
          <a:prstGeom prst="rect">
            <a:avLst/>
          </a:prstGeom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20619A25-D4E7-6647-A2A6-AE29C3F8C5B6}"/>
              </a:ext>
            </a:extLst>
          </p:cNvPr>
          <p:cNvSpPr txBox="1">
            <a:spLocks/>
          </p:cNvSpPr>
          <p:nvPr userDrawn="1"/>
        </p:nvSpPr>
        <p:spPr>
          <a:xfrm>
            <a:off x="723529" y="6493720"/>
            <a:ext cx="2636168" cy="21754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750" b="0" i="0" dirty="0">
                <a:latin typeface="Arial" panose="020B0604020202020204" pitchFamily="34" charset="0"/>
                <a:cs typeface="Arial" panose="020B0604020202020204" pitchFamily="34" charset="0"/>
              </a:rPr>
              <a:t>National Oceanography Centre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051939E-68D1-AE4D-99FC-9F1C34072664}"/>
              </a:ext>
            </a:extLst>
          </p:cNvPr>
          <p:cNvCxnSpPr>
            <a:cxnSpLocks/>
          </p:cNvCxnSpPr>
          <p:nvPr userDrawn="1"/>
        </p:nvCxnSpPr>
        <p:spPr>
          <a:xfrm>
            <a:off x="824600" y="6453336"/>
            <a:ext cx="1054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C7E26C9-5185-4D4E-82DC-A98466F6C0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4231" y="89378"/>
            <a:ext cx="2476676" cy="218749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637624E-4FCD-E547-BE88-9AA80264711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4231" y="2434765"/>
            <a:ext cx="2476676" cy="21794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279D473B-EBAF-8144-BC8A-F5591212247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47121" y="89378"/>
            <a:ext cx="2476307" cy="218749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B254279C-A275-4244-A3A5-C8786422206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47121" y="2434765"/>
            <a:ext cx="2476307" cy="21794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5306CE6B-B9F3-824E-ACA6-6F65748B280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69644" y="97153"/>
            <a:ext cx="2476307" cy="218749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E43C5953-04E4-E543-B4E2-168A8F7AF87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69644" y="2442540"/>
            <a:ext cx="2476307" cy="21794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6A1EFC74-8F0B-9E48-94E8-FE079F0C7C3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92165" y="97153"/>
            <a:ext cx="2476307" cy="218749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F106F723-838B-1743-91F1-EA901D47E1E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92165" y="2442540"/>
            <a:ext cx="2476307" cy="21794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74A4AF-67AE-704C-BA8C-999D343279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48528" y="6549252"/>
            <a:ext cx="518872" cy="8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9960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15B11BF9-C04D-CF46-86D1-124B0F2DFF4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4601" y="89380"/>
            <a:ext cx="10644244" cy="663209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53B990-5DC9-5D4E-BB88-A17B7681D9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688" y="-77492"/>
            <a:ext cx="820216" cy="703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228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hoto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53B990-5DC9-5D4E-BB88-A17B7681D9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688" y="-77492"/>
            <a:ext cx="820216" cy="7034884"/>
          </a:xfrm>
          <a:prstGeom prst="rect">
            <a:avLst/>
          </a:prstGeom>
        </p:spPr>
      </p:pic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3C6D10E9-6EE3-B841-9197-91A3D9F07B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4600" y="89379"/>
            <a:ext cx="2476307" cy="318783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6CE3CA61-9AB0-1F47-AA92-81BBBB6F6A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47121" y="89379"/>
            <a:ext cx="2476307" cy="318783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F96B4568-62F5-9146-BDC2-FAF5EB6960B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69644" y="97154"/>
            <a:ext cx="2476307" cy="318783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A35C9EB-5341-CF4E-A616-7ED981EF8CD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92165" y="97154"/>
            <a:ext cx="2476307" cy="318783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0DB23B40-DC02-1844-B97E-3A4ED49B754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24600" y="3525871"/>
            <a:ext cx="2476307" cy="318783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10C9F1FB-7D08-2147-93D0-A8B8E353616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547121" y="3525871"/>
            <a:ext cx="2476307" cy="318783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47A7D6CB-4D13-8944-A494-DAB5A96E0DF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269644" y="3533646"/>
            <a:ext cx="2476307" cy="318783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C0004D5F-4CEF-574F-8090-15FB2104F2C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992165" y="3533646"/>
            <a:ext cx="2476307" cy="318783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190531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AEFC107-8DE8-E142-960D-90B12A1FF8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-96688" y="0"/>
            <a:ext cx="12385376" cy="7034884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396D5C39-7661-FC49-B34E-A4B37D46E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7583" y="1228241"/>
            <a:ext cx="10716836" cy="4686080"/>
          </a:xfrm>
        </p:spPr>
        <p:txBody>
          <a:bodyPr anchor="ctr" anchorCtr="0"/>
          <a:lstStyle>
            <a:lvl1pPr algn="l">
              <a:defRPr sz="22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7ECAF1-E2AE-C746-8AEF-B5BA124EB4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376" y="476672"/>
            <a:ext cx="1981200" cy="7112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E54DCDB-B39F-AD42-AB5A-CAB7B8977B0A}"/>
              </a:ext>
            </a:extLst>
          </p:cNvPr>
          <p:cNvSpPr txBox="1">
            <a:spLocks/>
          </p:cNvSpPr>
          <p:nvPr userDrawn="1"/>
        </p:nvSpPr>
        <p:spPr>
          <a:xfrm>
            <a:off x="732450" y="6028176"/>
            <a:ext cx="6984777" cy="432048"/>
          </a:xfrm>
          <a:prstGeom prst="rect">
            <a:avLst/>
          </a:prstGeom>
        </p:spPr>
        <p:txBody>
          <a:bodyPr vert="horz" lIns="67500" tIns="0" rIns="6858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en-US" sz="900" dirty="0"/>
              <a:t>Making Sense of Changing Seas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1FE3C49-6010-9C43-A18A-D0358205CA7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40016" y="616058"/>
            <a:ext cx="5222829" cy="571814"/>
          </a:xfrm>
        </p:spPr>
        <p:txBody>
          <a:bodyPr>
            <a:noAutofit/>
          </a:bodyPr>
          <a:lstStyle>
            <a:lvl1pPr marL="0" indent="0" algn="r">
              <a:buNone/>
              <a:defRPr sz="135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Insert Department If Required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89F3560-1A44-CA40-B28B-F7376EDAD5C4}"/>
              </a:ext>
            </a:extLst>
          </p:cNvPr>
          <p:cNvCxnSpPr>
            <a:cxnSpLocks/>
          </p:cNvCxnSpPr>
          <p:nvPr userDrawn="1"/>
        </p:nvCxnSpPr>
        <p:spPr>
          <a:xfrm>
            <a:off x="737583" y="6453336"/>
            <a:ext cx="1072526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95BD810A-ACB6-7244-9256-ED2E3B019BC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411306" y="6135143"/>
            <a:ext cx="2043383" cy="2043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810BC7-F43E-F144-80A6-9DC2BB55844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39416" y="6548461"/>
            <a:ext cx="660400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1367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 Slide - Title Only - Pic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 descr="A boat in the ocean&#10;&#10;AI-generated content may be incorrect.">
            <a:extLst>
              <a:ext uri="{FF2B5EF4-FFF2-40B4-BE49-F238E27FC236}">
                <a16:creationId xmlns:a16="http://schemas.microsoft.com/office/drawing/2014/main" id="{F7BEC3B9-DD72-D462-032F-A3A25DA2BA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712" y="0"/>
            <a:ext cx="12217712" cy="6858000"/>
          </a:xfrm>
          <a:prstGeom prst="rect">
            <a:avLst/>
          </a:prstGeom>
        </p:spPr>
      </p:pic>
      <p:sp>
        <p:nvSpPr>
          <p:cNvPr id="3" name="PICTURE PLACEHOLDER">
            <a:extLst>
              <a:ext uri="{FF2B5EF4-FFF2-40B4-BE49-F238E27FC236}">
                <a16:creationId xmlns:a16="http://schemas.microsoft.com/office/drawing/2014/main" id="{93C2824E-2B9D-380B-83C9-2E9BB9491E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25712" y="4665"/>
            <a:ext cx="12217712" cy="6858000"/>
          </a:xfrm>
        </p:spPr>
        <p:txBody>
          <a:bodyPr/>
          <a:lstStyle/>
          <a:p>
            <a:r>
              <a:rPr lang="en-US" dirty="0"/>
              <a:t>Click Picture then go to ‘Insert &gt; Pictures’ to Change it.</a:t>
            </a:r>
          </a:p>
        </p:txBody>
      </p:sp>
      <p:pic>
        <p:nvPicPr>
          <p:cNvPr id="13" name="LOGO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8E7D1FCE-3413-C266-7230-62368DF994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6000" y="4437112"/>
            <a:ext cx="1173070" cy="389163"/>
          </a:xfrm>
          <a:prstGeom prst="rect">
            <a:avLst/>
          </a:prstGeom>
        </p:spPr>
      </p:pic>
      <p:sp>
        <p:nvSpPr>
          <p:cNvPr id="16" name="LOGO PLACEHOLDER">
            <a:extLst>
              <a:ext uri="{FF2B5EF4-FFF2-40B4-BE49-F238E27FC236}">
                <a16:creationId xmlns:a16="http://schemas.microsoft.com/office/drawing/2014/main" id="{A2B533B1-5D3E-572D-CD20-A1F32F65B40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36001" y="4437112"/>
            <a:ext cx="1173070" cy="3891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PLACEHOLDER">
            <a:extLst>
              <a:ext uri="{FF2B5EF4-FFF2-40B4-BE49-F238E27FC236}">
                <a16:creationId xmlns:a16="http://schemas.microsoft.com/office/drawing/2014/main" id="{82972518-595C-B91B-2E3B-A8DE7E7F3B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36000" y="1484784"/>
            <a:ext cx="7164256" cy="2880000"/>
          </a:xfrm>
        </p:spPr>
        <p:txBody>
          <a:bodyPr anchor="ctr"/>
          <a:lstStyle>
            <a:lvl1pPr marL="0" indent="0"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outline" hidden="1">
            <a:extLst>
              <a:ext uri="{FF2B5EF4-FFF2-40B4-BE49-F238E27FC236}">
                <a16:creationId xmlns:a16="http://schemas.microsoft.com/office/drawing/2014/main" id="{D500D423-16A1-B8A4-6695-B77F023EC3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7441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8 One Column Text LRG - One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GO">
            <a:extLst>
              <a:ext uri="{FF2B5EF4-FFF2-40B4-BE49-F238E27FC236}">
                <a16:creationId xmlns:a16="http://schemas.microsoft.com/office/drawing/2014/main" id="{D3C23E00-E99B-37FC-3874-83415667A7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168" y="6381328"/>
            <a:ext cx="251488" cy="251488"/>
          </a:xfrm>
          <a:prstGeom prst="rect">
            <a:avLst/>
          </a:prstGeom>
        </p:spPr>
      </p:pic>
      <p:sp>
        <p:nvSpPr>
          <p:cNvPr id="4" name="PICTURE PLACEHOLDER">
            <a:extLst>
              <a:ext uri="{FF2B5EF4-FFF2-40B4-BE49-F238E27FC236}">
                <a16:creationId xmlns:a16="http://schemas.microsoft.com/office/drawing/2014/main" id="{55E5B4E1-045F-816E-7DCD-445A7F4BE0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6588" y="1440000"/>
            <a:ext cx="5675414" cy="4806128"/>
          </a:xfrm>
        </p:spPr>
        <p:txBody>
          <a:bodyPr lIns="90000"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">
            <a:extLst>
              <a:ext uri="{FF2B5EF4-FFF2-40B4-BE49-F238E27FC236}">
                <a16:creationId xmlns:a16="http://schemas.microsoft.com/office/drawing/2014/main" id="{A5F391F6-3C0C-A3CE-CA8A-C4A86096F8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9999" y="1440000"/>
            <a:ext cx="5675413" cy="4806128"/>
          </a:xfrm>
        </p:spPr>
        <p:txBody>
          <a:bodyPr lIns="90000"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 baseline="0">
                <a:solidFill>
                  <a:schemeClr val="tx1"/>
                </a:solidFill>
              </a:defRPr>
            </a:lvl2pPr>
            <a:lvl3pPr>
              <a:defRPr sz="2000" baseline="0">
                <a:solidFill>
                  <a:schemeClr val="tx1"/>
                </a:solidFill>
                <a:latin typeface="+mn-lt"/>
              </a:defRPr>
            </a:lvl3pPr>
            <a:lvl4pPr>
              <a:defRPr sz="2000" baseline="0">
                <a:solidFill>
                  <a:schemeClr val="tx1"/>
                </a:solidFill>
              </a:defRPr>
            </a:lvl4pPr>
            <a:lvl5pPr>
              <a:defRPr sz="20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BLUE RECTANGLE">
            <a:extLst>
              <a:ext uri="{FF2B5EF4-FFF2-40B4-BE49-F238E27FC236}">
                <a16:creationId xmlns:a16="http://schemas.microsoft.com/office/drawing/2014/main" id="{95D99271-14C6-3E8C-D0C2-B7C5A2C24624}"/>
              </a:ext>
            </a:extLst>
          </p:cNvPr>
          <p:cNvSpPr/>
          <p:nvPr userDrawn="1"/>
        </p:nvSpPr>
        <p:spPr>
          <a:xfrm>
            <a:off x="0" y="0"/>
            <a:ext cx="12192000" cy="1205567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788A7A67-9D02-BFBE-D5AB-311FB981B8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817" y="129609"/>
            <a:ext cx="11527664" cy="946348"/>
          </a:xfrm>
        </p:spPr>
        <p:txBody>
          <a:bodyPr anchor="ctr" anchorCtr="0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6701939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0"/>
              </a:spcAft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4977B-CFDA-6940-9846-8F71EB532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137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" descr="A rocky shore with waves crashing on the shore&#10;&#10;AI-generated content may be incorrect.">
            <a:extLst>
              <a:ext uri="{FF2B5EF4-FFF2-40B4-BE49-F238E27FC236}">
                <a16:creationId xmlns:a16="http://schemas.microsoft.com/office/drawing/2014/main" id="{86EDE3AF-034C-3DA6-AF4C-7D703E5939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60F7FB1D-924C-0063-EADC-0A974458AB3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Click Picture then go to ‘Insert &gt; Pictures’ to Change it.</a:t>
            </a:r>
          </a:p>
        </p:txBody>
      </p:sp>
      <p:pic>
        <p:nvPicPr>
          <p:cNvPr id="2" name="LOGO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5E4020EE-384F-1776-7CC2-ED90D959CE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6000" y="5428479"/>
            <a:ext cx="1173070" cy="389163"/>
          </a:xfrm>
          <a:prstGeom prst="rect">
            <a:avLst/>
          </a:prstGeom>
        </p:spPr>
      </p:pic>
      <p:sp>
        <p:nvSpPr>
          <p:cNvPr id="8" name="LOGO PLACEHOLDER">
            <a:extLst>
              <a:ext uri="{FF2B5EF4-FFF2-40B4-BE49-F238E27FC236}">
                <a16:creationId xmlns:a16="http://schemas.microsoft.com/office/drawing/2014/main" id="{0F288F7C-C819-144E-A1C5-00FE34677A5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236001" y="5428479"/>
            <a:ext cx="1173070" cy="3891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WEB ADDRESS PLACEHOLDER">
            <a:extLst>
              <a:ext uri="{FF2B5EF4-FFF2-40B4-BE49-F238E27FC236}">
                <a16:creationId xmlns:a16="http://schemas.microsoft.com/office/drawing/2014/main" id="{EFED9165-1B99-ECFC-4879-6031405B84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36000" y="4902091"/>
            <a:ext cx="7164256" cy="503976"/>
          </a:xfrm>
        </p:spPr>
        <p:txBody>
          <a:bodyPr lIns="90000" anchor="ctr">
            <a:noAutofit/>
          </a:bodyPr>
          <a:lstStyle>
            <a:lvl1pPr marL="0" indent="0" algn="l">
              <a:buNone/>
              <a:defRPr sz="12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NOC.AC.UK</a:t>
            </a:r>
          </a:p>
        </p:txBody>
      </p:sp>
      <p:sp>
        <p:nvSpPr>
          <p:cNvPr id="5" name="TITLE PLACEHOLDER">
            <a:extLst>
              <a:ext uri="{FF2B5EF4-FFF2-40B4-BE49-F238E27FC236}">
                <a16:creationId xmlns:a16="http://schemas.microsoft.com/office/drawing/2014/main" id="{FEE05ECE-265E-E910-757E-D67A9C7F1D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36000" y="1124744"/>
            <a:ext cx="7164256" cy="2880000"/>
          </a:xfrm>
        </p:spPr>
        <p:txBody>
          <a:bodyPr anchor="ctr"/>
          <a:lstStyle>
            <a:lvl1pPr marL="0" indent="0"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outline" hidden="1">
            <a:extLst>
              <a:ext uri="{FF2B5EF4-FFF2-40B4-BE49-F238E27FC236}">
                <a16:creationId xmlns:a16="http://schemas.microsoft.com/office/drawing/2014/main" id="{25CBC3CA-8DA2-E52D-1FBC-0446471450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367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768601"/>
            <a:ext cx="10363200" cy="5842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3000" b="0" i="0" cap="none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365501"/>
            <a:ext cx="10363200" cy="55879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500" b="1" i="0" cap="all">
                <a:solidFill>
                  <a:srgbClr val="3879AA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08059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- Blue - Pic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" descr="A surface of water with sunlight shining through&#10;&#10;AI-generated content may be incorrect.">
            <a:extLst>
              <a:ext uri="{FF2B5EF4-FFF2-40B4-BE49-F238E27FC236}">
                <a16:creationId xmlns:a16="http://schemas.microsoft.com/office/drawing/2014/main" id="{22B32DDB-6654-36DE-5D44-E1CF364C49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1294" y="0"/>
            <a:ext cx="7640706" cy="6858000"/>
          </a:xfrm>
          <a:prstGeom prst="rect">
            <a:avLst/>
          </a:prstGeom>
        </p:spPr>
      </p:pic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3E80B6C6-EBAC-D049-87DD-0F283FDDD2E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99463" y="0"/>
            <a:ext cx="3792537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BLUE BACKGROUND">
            <a:extLst>
              <a:ext uri="{FF2B5EF4-FFF2-40B4-BE49-F238E27FC236}">
                <a16:creationId xmlns:a16="http://schemas.microsoft.com/office/drawing/2014/main" id="{C82B2704-8165-5BAA-20DC-70893D629538}"/>
              </a:ext>
            </a:extLst>
          </p:cNvPr>
          <p:cNvSpPr/>
          <p:nvPr userDrawn="1"/>
        </p:nvSpPr>
        <p:spPr>
          <a:xfrm>
            <a:off x="0" y="0"/>
            <a:ext cx="8400256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CD3EA21-BC3E-B6A5-F599-FAE2BAEE56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168" y="6381328"/>
            <a:ext cx="251488" cy="251488"/>
          </a:xfrm>
          <a:prstGeom prst="rect">
            <a:avLst/>
          </a:prstGeom>
        </p:spPr>
      </p:pic>
      <p:sp>
        <p:nvSpPr>
          <p:cNvPr id="4" name="TITLE PLACEHOLDER">
            <a:extLst>
              <a:ext uri="{FF2B5EF4-FFF2-40B4-BE49-F238E27FC236}">
                <a16:creationId xmlns:a16="http://schemas.microsoft.com/office/drawing/2014/main" id="{B44C5A4D-A008-4E62-23D0-F98168E7C6C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1484784"/>
            <a:ext cx="8040256" cy="2880000"/>
          </a:xfrm>
        </p:spPr>
        <p:txBody>
          <a:bodyPr anchor="ctr"/>
          <a:lstStyle>
            <a:lvl1pPr marL="0" indent="0"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5" name="outline" hidden="1">
            <a:extLst>
              <a:ext uri="{FF2B5EF4-FFF2-40B4-BE49-F238E27FC236}">
                <a16:creationId xmlns:a16="http://schemas.microsoft.com/office/drawing/2014/main" id="{153C8E3A-3FEE-DB3D-491B-2AE5EBB16E3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48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Slide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 title="INSERT IMAGE">
            <a:extLst>
              <a:ext uri="{FF2B5EF4-FFF2-40B4-BE49-F238E27FC236}">
                <a16:creationId xmlns:a16="http://schemas.microsoft.com/office/drawing/2014/main" id="{3C967551-8274-624A-9440-03B75DC047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67601" y="180001"/>
            <a:ext cx="3980873" cy="6541475"/>
          </a:xfrm>
        </p:spPr>
        <p:txBody>
          <a:bodyPr lIns="90000" rIns="90000" anchor="ctr" anchorCtr="0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B952EB-0276-4F44-BA2F-3F1EB9DAF5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688" y="-77492"/>
            <a:ext cx="7564288" cy="70348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F2A6BC-5AEF-D34B-B2F5-47F2C58AFF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3528" y="3356992"/>
            <a:ext cx="6020544" cy="3146936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Presentation 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32E27E3-3AD4-B146-AA9C-FEDA49435D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376" y="476672"/>
            <a:ext cx="1981200" cy="711200"/>
          </a:xfrm>
          <a:prstGeom prst="rect">
            <a:avLst/>
          </a:prstGeom>
        </p:spPr>
      </p:pic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C91CBD4D-1D44-AA4A-BD89-F7D76B0114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16505" y="620689"/>
            <a:ext cx="3827568" cy="567183"/>
          </a:xfrm>
        </p:spPr>
        <p:txBody>
          <a:bodyPr>
            <a:noAutofit/>
          </a:bodyPr>
          <a:lstStyle>
            <a:lvl1pPr marL="0" indent="0" algn="r">
              <a:buNone/>
              <a:defRPr sz="1350">
                <a:solidFill>
                  <a:schemeClr val="bg1"/>
                </a:solidFill>
              </a:defRPr>
            </a:lvl1pPr>
            <a:lvl2pPr marL="342900" indent="0" algn="r">
              <a:buNone/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Insert Department if Required</a:t>
            </a:r>
          </a:p>
        </p:txBody>
      </p:sp>
    </p:spTree>
    <p:extLst>
      <p:ext uri="{BB962C8B-B14F-4D97-AF65-F5344CB8AC3E}">
        <p14:creationId xmlns:p14="http://schemas.microsoft.com/office/powerpoint/2010/main" val="30127252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Slide -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 title="INSERT IMAGE">
            <a:extLst>
              <a:ext uri="{FF2B5EF4-FFF2-40B4-BE49-F238E27FC236}">
                <a16:creationId xmlns:a16="http://schemas.microsoft.com/office/drawing/2014/main" id="{3C967551-8274-624A-9440-03B75DC047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67601" y="180001"/>
            <a:ext cx="3980873" cy="6541475"/>
          </a:xfrm>
        </p:spPr>
        <p:txBody>
          <a:bodyPr lIns="90000" rIns="90000" anchor="ctr" anchorCtr="0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B952EB-0276-4F44-BA2F-3F1EB9DAF5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688" y="-77492"/>
            <a:ext cx="7564288" cy="70348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F2A6BC-5AEF-D34B-B2F5-47F2C58AFF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3528" y="3356992"/>
            <a:ext cx="6020544" cy="238760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EA23C6-2373-6C42-85EB-A7CC9843DA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3528" y="5836669"/>
            <a:ext cx="6020544" cy="667261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Insert Presentation Subtitle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32E27E3-3AD4-B146-AA9C-FEDA49435D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376" y="476672"/>
            <a:ext cx="1981200" cy="711200"/>
          </a:xfrm>
          <a:prstGeom prst="rect">
            <a:avLst/>
          </a:prstGeom>
        </p:spPr>
      </p:pic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C91CBD4D-1D44-AA4A-BD89-F7D76B0114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16505" y="620689"/>
            <a:ext cx="3827568" cy="567183"/>
          </a:xfrm>
        </p:spPr>
        <p:txBody>
          <a:bodyPr>
            <a:no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342900" indent="0" algn="r">
              <a:buNone/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Insert Department if Required</a:t>
            </a:r>
          </a:p>
        </p:txBody>
      </p:sp>
    </p:spTree>
    <p:extLst>
      <p:ext uri="{BB962C8B-B14F-4D97-AF65-F5344CB8AC3E}">
        <p14:creationId xmlns:p14="http://schemas.microsoft.com/office/powerpoint/2010/main" val="9631513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Slide - Title, Subtitle and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 title="INSERT IMAGE">
            <a:extLst>
              <a:ext uri="{FF2B5EF4-FFF2-40B4-BE49-F238E27FC236}">
                <a16:creationId xmlns:a16="http://schemas.microsoft.com/office/drawing/2014/main" id="{3C967551-8274-624A-9440-03B75DC047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67601" y="180001"/>
            <a:ext cx="3980873" cy="6541475"/>
          </a:xfrm>
        </p:spPr>
        <p:txBody>
          <a:bodyPr lIns="90000" rIns="90000" anchor="ctr" anchorCtr="0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B952EB-0276-4F44-BA2F-3F1EB9DAF5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688" y="-77492"/>
            <a:ext cx="7564288" cy="70348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F2A6BC-5AEF-D34B-B2F5-47F2C58AFF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3528" y="2820962"/>
            <a:ext cx="6020544" cy="238760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EA23C6-2373-6C42-85EB-A7CC9843DA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3528" y="5301208"/>
            <a:ext cx="6020544" cy="443384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Insert Presentation Subtitle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32E27E3-3AD4-B146-AA9C-FEDA49435D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376" y="476672"/>
            <a:ext cx="1981200" cy="711200"/>
          </a:xfrm>
          <a:prstGeom prst="rect">
            <a:avLst/>
          </a:prstGeom>
        </p:spPr>
      </p:pic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C91CBD4D-1D44-AA4A-BD89-F7D76B0114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16505" y="620689"/>
            <a:ext cx="3827568" cy="567183"/>
          </a:xfrm>
        </p:spPr>
        <p:txBody>
          <a:bodyPr>
            <a:no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342900" indent="0" algn="r">
              <a:buNone/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Insert Department if Required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72316B-21AF-F545-8BBD-6D5F820E9E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3901" y="5837238"/>
            <a:ext cx="6020172" cy="66675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22079951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AEFC107-8DE8-E142-960D-90B12A1FF8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4439816" y="-77492"/>
            <a:ext cx="7848872" cy="7034884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396D5C39-7661-FC49-B34E-A4B37D46E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3344" y="1228242"/>
            <a:ext cx="6333256" cy="4240787"/>
          </a:xfrm>
        </p:spPr>
        <p:txBody>
          <a:bodyPr anchor="ctr" anchorCtr="0"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Section Title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C11A3AD-050A-D14B-8632-A60FF8CBCB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376" y="476672"/>
            <a:ext cx="19812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4337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2EDA0-DBF4-7E45-B499-17841F8C8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600" y="89378"/>
            <a:ext cx="10643872" cy="720000"/>
          </a:xfrm>
        </p:spPr>
        <p:txBody>
          <a:bodyPr/>
          <a:lstStyle/>
          <a:p>
            <a:r>
              <a:rPr lang="en-US" dirty="0"/>
              <a:t>Insert Page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952E66-040D-8B43-A535-E21EBED645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4600" y="984251"/>
            <a:ext cx="10643872" cy="5192713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18B014A-88A3-B74D-B974-45935869FA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688" y="-77492"/>
            <a:ext cx="820216" cy="7034884"/>
          </a:xfrm>
          <a:prstGeom prst="rect">
            <a:avLst/>
          </a:prstGeom>
        </p:spPr>
      </p:pic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97B76781-1980-6F49-8CCC-8682BE54017D}"/>
              </a:ext>
            </a:extLst>
          </p:cNvPr>
          <p:cNvSpPr txBox="1">
            <a:spLocks/>
          </p:cNvSpPr>
          <p:nvPr userDrawn="1"/>
        </p:nvSpPr>
        <p:spPr>
          <a:xfrm>
            <a:off x="723529" y="6493720"/>
            <a:ext cx="2636168" cy="21754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750" b="0" i="0" dirty="0">
                <a:latin typeface="Arial" panose="020B0604020202020204" pitchFamily="34" charset="0"/>
                <a:cs typeface="Arial" panose="020B0604020202020204" pitchFamily="34" charset="0"/>
              </a:rPr>
              <a:t>National Oceanography Centre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05FBE4D-298B-BA4F-AB22-68A9EF92283B}"/>
              </a:ext>
            </a:extLst>
          </p:cNvPr>
          <p:cNvCxnSpPr>
            <a:cxnSpLocks/>
          </p:cNvCxnSpPr>
          <p:nvPr userDrawn="1"/>
        </p:nvCxnSpPr>
        <p:spPr>
          <a:xfrm>
            <a:off x="824600" y="6453336"/>
            <a:ext cx="1054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DC18D32-F796-8D46-B98D-9E4E375A6F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48528" y="6549252"/>
            <a:ext cx="518872" cy="8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7451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2EDA0-DBF4-7E45-B499-17841F8C8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232" y="89378"/>
            <a:ext cx="10644241" cy="720000"/>
          </a:xfrm>
        </p:spPr>
        <p:txBody>
          <a:bodyPr/>
          <a:lstStyle/>
          <a:p>
            <a:r>
              <a:rPr lang="en-US" dirty="0"/>
              <a:t>Insert Page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4A9CC1-793F-AA40-86B1-A1662273EA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4600" y="984251"/>
            <a:ext cx="10643872" cy="5192713"/>
          </a:xfrm>
        </p:spPr>
        <p:txBody>
          <a:bodyPr numCol="2" spcCol="180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EAEF16-BB58-D04C-9E4B-EA4ABA773D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688" y="-77492"/>
            <a:ext cx="820216" cy="7034884"/>
          </a:xfrm>
          <a:prstGeom prst="rect">
            <a:avLst/>
          </a:prstGeom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1337245B-8549-1049-BB4E-4DE46181DAA4}"/>
              </a:ext>
            </a:extLst>
          </p:cNvPr>
          <p:cNvSpPr txBox="1">
            <a:spLocks/>
          </p:cNvSpPr>
          <p:nvPr userDrawn="1"/>
        </p:nvSpPr>
        <p:spPr>
          <a:xfrm>
            <a:off x="723529" y="6493720"/>
            <a:ext cx="2636168" cy="21754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750" b="0" i="0" dirty="0">
                <a:latin typeface="Arial" panose="020B0604020202020204" pitchFamily="34" charset="0"/>
                <a:cs typeface="Arial" panose="020B0604020202020204" pitchFamily="34" charset="0"/>
              </a:rPr>
              <a:t>National Oceanography Centre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690B5A3-54D1-0244-82B5-393DA48EA404}"/>
              </a:ext>
            </a:extLst>
          </p:cNvPr>
          <p:cNvCxnSpPr>
            <a:cxnSpLocks/>
          </p:cNvCxnSpPr>
          <p:nvPr userDrawn="1"/>
        </p:nvCxnSpPr>
        <p:spPr>
          <a:xfrm>
            <a:off x="824600" y="6453336"/>
            <a:ext cx="1054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39D5B3FC-358E-1040-948C-CA66BB208F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48528" y="6549252"/>
            <a:ext cx="518872" cy="8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922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2EDA0-DBF4-7E45-B499-17841F8C8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600" y="89378"/>
            <a:ext cx="10643872" cy="720000"/>
          </a:xfrm>
        </p:spPr>
        <p:txBody>
          <a:bodyPr/>
          <a:lstStyle/>
          <a:p>
            <a:r>
              <a:rPr lang="en-US" dirty="0"/>
              <a:t>Insert Page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CC7F06-9A53-A34B-9B12-19EC89EEFB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4600" y="984250"/>
            <a:ext cx="10643872" cy="5192713"/>
          </a:xfrm>
        </p:spPr>
        <p:txBody>
          <a:bodyPr numCol="3" spcCol="180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74B688-EDD1-4248-AD90-2A58443F9D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688" y="-77492"/>
            <a:ext cx="820216" cy="7034884"/>
          </a:xfrm>
          <a:prstGeom prst="rect">
            <a:avLst/>
          </a:pr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9E84D83E-75B9-4F42-9F9F-AE9A70997986}"/>
              </a:ext>
            </a:extLst>
          </p:cNvPr>
          <p:cNvSpPr txBox="1">
            <a:spLocks/>
          </p:cNvSpPr>
          <p:nvPr userDrawn="1"/>
        </p:nvSpPr>
        <p:spPr>
          <a:xfrm>
            <a:off x="723529" y="6493720"/>
            <a:ext cx="2636168" cy="21754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750" b="0" i="0" dirty="0">
                <a:latin typeface="Arial" panose="020B0604020202020204" pitchFamily="34" charset="0"/>
                <a:cs typeface="Arial" panose="020B0604020202020204" pitchFamily="34" charset="0"/>
              </a:rPr>
              <a:t>National Oceanography Centre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1524EE-4B79-6F46-8293-E3F3FDE2B9BF}"/>
              </a:ext>
            </a:extLst>
          </p:cNvPr>
          <p:cNvCxnSpPr>
            <a:cxnSpLocks/>
          </p:cNvCxnSpPr>
          <p:nvPr userDrawn="1"/>
        </p:nvCxnSpPr>
        <p:spPr>
          <a:xfrm>
            <a:off x="824600" y="6453336"/>
            <a:ext cx="1054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BDF8985-6E27-E440-B4D5-B4285BE3D5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48528" y="6549252"/>
            <a:ext cx="518872" cy="8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535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4D56D-16F1-504C-85F5-69041C1E7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600" y="89378"/>
            <a:ext cx="10643872" cy="720000"/>
          </a:xfrm>
        </p:spPr>
        <p:txBody>
          <a:bodyPr/>
          <a:lstStyle/>
          <a:p>
            <a:r>
              <a:rPr lang="en-US" dirty="0"/>
              <a:t>Insert Page 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AA8531E-CFCF-EE41-9E41-2D534E84C2A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4600" y="984144"/>
            <a:ext cx="5090325" cy="519251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8A13D0-5FBA-404F-8190-931D5A0349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1" y="984252"/>
            <a:ext cx="5372100" cy="5192713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 baseline="0">
                <a:solidFill>
                  <a:schemeClr val="accent2"/>
                </a:solidFill>
              </a:defRPr>
            </a:lvl2pPr>
            <a:lvl3pPr>
              <a:defRPr sz="1200" baseline="0">
                <a:solidFill>
                  <a:schemeClr val="accent3"/>
                </a:solidFill>
                <a:latin typeface="+mn-lt"/>
              </a:defRPr>
            </a:lvl3pPr>
            <a:lvl4pPr>
              <a:defRPr sz="1200" baseline="0">
                <a:solidFill>
                  <a:schemeClr val="accent2"/>
                </a:solidFill>
              </a:defRPr>
            </a:lvl4pPr>
            <a:lvl5pPr>
              <a:defRPr sz="1200" baseline="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A58DFD-25F1-FE40-B653-F8D508D472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688" y="-77492"/>
            <a:ext cx="820216" cy="7034884"/>
          </a:xfrm>
          <a:prstGeom prst="rect">
            <a:avLst/>
          </a:pr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24F26E6-1627-A546-B435-0E1B46EF1307}"/>
              </a:ext>
            </a:extLst>
          </p:cNvPr>
          <p:cNvSpPr txBox="1">
            <a:spLocks/>
          </p:cNvSpPr>
          <p:nvPr userDrawn="1"/>
        </p:nvSpPr>
        <p:spPr>
          <a:xfrm>
            <a:off x="723529" y="6493720"/>
            <a:ext cx="2636168" cy="21754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750" b="0" i="0" dirty="0">
                <a:latin typeface="Arial" panose="020B0604020202020204" pitchFamily="34" charset="0"/>
                <a:cs typeface="Arial" panose="020B0604020202020204" pitchFamily="34" charset="0"/>
              </a:rPr>
              <a:t>National Oceanography Centre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8E52182-0764-7D4B-8561-997D3D266431}"/>
              </a:ext>
            </a:extLst>
          </p:cNvPr>
          <p:cNvCxnSpPr>
            <a:cxnSpLocks/>
          </p:cNvCxnSpPr>
          <p:nvPr userDrawn="1"/>
        </p:nvCxnSpPr>
        <p:spPr>
          <a:xfrm>
            <a:off x="824600" y="6453336"/>
            <a:ext cx="1054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F474627-CD30-3A44-91B4-CA1DB6B413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48528" y="6549252"/>
            <a:ext cx="518872" cy="8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5591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Mont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4D56D-16F1-504C-85F5-69041C1E7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600" y="89378"/>
            <a:ext cx="10643872" cy="720000"/>
          </a:xfrm>
        </p:spPr>
        <p:txBody>
          <a:bodyPr/>
          <a:lstStyle/>
          <a:p>
            <a:r>
              <a:rPr lang="en-US" dirty="0"/>
              <a:t>Insert Page 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AA8531E-CFCF-EE41-9E41-2D534E84C2A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4601" y="984143"/>
            <a:ext cx="2463089" cy="251686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8A13D0-5FBA-404F-8190-931D5A0349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1" y="984252"/>
            <a:ext cx="5372100" cy="5192713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 baseline="0">
                <a:solidFill>
                  <a:schemeClr val="accent2"/>
                </a:solidFill>
              </a:defRPr>
            </a:lvl2pPr>
            <a:lvl3pPr>
              <a:defRPr sz="1200" baseline="0">
                <a:solidFill>
                  <a:schemeClr val="accent3"/>
                </a:solidFill>
                <a:latin typeface="+mn-lt"/>
              </a:defRPr>
            </a:lvl3pPr>
            <a:lvl4pPr>
              <a:defRPr sz="1200" baseline="0">
                <a:solidFill>
                  <a:schemeClr val="accent2"/>
                </a:solidFill>
              </a:defRPr>
            </a:lvl4pPr>
            <a:lvl5pPr>
              <a:defRPr sz="1200" baseline="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A58DFD-25F1-FE40-B653-F8D508D472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688" y="-77492"/>
            <a:ext cx="820216" cy="7034884"/>
          </a:xfrm>
          <a:prstGeom prst="rect">
            <a:avLst/>
          </a:pr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24F26E6-1627-A546-B435-0E1B46EF1307}"/>
              </a:ext>
            </a:extLst>
          </p:cNvPr>
          <p:cNvSpPr txBox="1">
            <a:spLocks/>
          </p:cNvSpPr>
          <p:nvPr userDrawn="1"/>
        </p:nvSpPr>
        <p:spPr>
          <a:xfrm>
            <a:off x="723529" y="6493720"/>
            <a:ext cx="2636168" cy="21754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750" b="0" i="0" dirty="0">
                <a:latin typeface="Arial" panose="020B0604020202020204" pitchFamily="34" charset="0"/>
                <a:cs typeface="Arial" panose="020B0604020202020204" pitchFamily="34" charset="0"/>
              </a:rPr>
              <a:t>National Oceanography Centre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8E52182-0764-7D4B-8561-997D3D266431}"/>
              </a:ext>
            </a:extLst>
          </p:cNvPr>
          <p:cNvCxnSpPr>
            <a:cxnSpLocks/>
          </p:cNvCxnSpPr>
          <p:nvPr userDrawn="1"/>
        </p:nvCxnSpPr>
        <p:spPr>
          <a:xfrm>
            <a:off x="824600" y="6453336"/>
            <a:ext cx="1054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9EB503B9-4E02-9A48-9D6B-F7728F36F6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4601" y="3660097"/>
            <a:ext cx="2463089" cy="251686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D4E19A53-AB24-5E4A-A220-34B3652388A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60300" y="984143"/>
            <a:ext cx="2463088" cy="251686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B79801DB-1046-F84F-98CE-98A652B5FC8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60300" y="3660097"/>
            <a:ext cx="2463088" cy="251686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7DB34C8-57B9-DC45-B8A1-BD55D48F01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48528" y="6549252"/>
            <a:ext cx="518872" cy="8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92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078787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On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4D56D-16F1-504C-85F5-69041C1E7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600" y="89378"/>
            <a:ext cx="10643872" cy="720000"/>
          </a:xfrm>
        </p:spPr>
        <p:txBody>
          <a:bodyPr/>
          <a:lstStyle/>
          <a:p>
            <a:r>
              <a:rPr lang="en-US" dirty="0"/>
              <a:t>Insert Page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8A13D0-5FBA-404F-8190-931D5A0349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4600" y="984252"/>
            <a:ext cx="5271400" cy="5192713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 baseline="0">
                <a:solidFill>
                  <a:schemeClr val="accent2"/>
                </a:solidFill>
              </a:defRPr>
            </a:lvl2pPr>
            <a:lvl3pPr>
              <a:defRPr sz="1200" baseline="0">
                <a:solidFill>
                  <a:schemeClr val="accent3"/>
                </a:solidFill>
                <a:latin typeface="+mn-lt"/>
              </a:defRPr>
            </a:lvl3pPr>
            <a:lvl4pPr>
              <a:defRPr sz="1200" baseline="0">
                <a:solidFill>
                  <a:schemeClr val="accent2"/>
                </a:solidFill>
              </a:defRPr>
            </a:lvl4pPr>
            <a:lvl5pPr>
              <a:defRPr sz="1200" baseline="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E03DFE-0FA4-9441-A71D-561B2710C4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688" y="-77492"/>
            <a:ext cx="820216" cy="7034884"/>
          </a:xfrm>
          <a:prstGeom prst="rect">
            <a:avLst/>
          </a:prstGeom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21063316-B1C1-6449-A329-2DF9203FAD01}"/>
              </a:ext>
            </a:extLst>
          </p:cNvPr>
          <p:cNvSpPr txBox="1">
            <a:spLocks/>
          </p:cNvSpPr>
          <p:nvPr userDrawn="1"/>
        </p:nvSpPr>
        <p:spPr>
          <a:xfrm>
            <a:off x="723529" y="6493720"/>
            <a:ext cx="2636168" cy="21754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750" b="0" i="0" dirty="0">
                <a:latin typeface="Arial" panose="020B0604020202020204" pitchFamily="34" charset="0"/>
                <a:cs typeface="Arial" panose="020B0604020202020204" pitchFamily="34" charset="0"/>
              </a:rPr>
              <a:t>National Oceanography Centre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E3CEA01-B166-6540-AA82-E89EAD09E27D}"/>
              </a:ext>
            </a:extLst>
          </p:cNvPr>
          <p:cNvCxnSpPr>
            <a:cxnSpLocks/>
          </p:cNvCxnSpPr>
          <p:nvPr userDrawn="1"/>
        </p:nvCxnSpPr>
        <p:spPr>
          <a:xfrm>
            <a:off x="824600" y="6453336"/>
            <a:ext cx="1054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FB326306-B585-A74B-A428-14E37BD98D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61488" y="984143"/>
            <a:ext cx="5206985" cy="519282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F0C68A-E5CD-404E-B2F2-A490DC22B3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48528" y="6549252"/>
            <a:ext cx="518872" cy="8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5472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4D56D-16F1-504C-85F5-69041C1E7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600" y="89378"/>
            <a:ext cx="10643872" cy="720000"/>
          </a:xfrm>
        </p:spPr>
        <p:txBody>
          <a:bodyPr/>
          <a:lstStyle/>
          <a:p>
            <a:r>
              <a:rPr lang="en-US" dirty="0"/>
              <a:t>Insert Page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8A13D0-5FBA-404F-8190-931D5A0349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4600" y="984252"/>
            <a:ext cx="5271400" cy="5192713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 baseline="0">
                <a:solidFill>
                  <a:schemeClr val="accent2"/>
                </a:solidFill>
              </a:defRPr>
            </a:lvl2pPr>
            <a:lvl3pPr>
              <a:defRPr sz="1200" baseline="0">
                <a:solidFill>
                  <a:schemeClr val="accent3"/>
                </a:solidFill>
                <a:latin typeface="+mn-lt"/>
              </a:defRPr>
            </a:lvl3pPr>
            <a:lvl4pPr>
              <a:defRPr sz="1200" baseline="0">
                <a:solidFill>
                  <a:schemeClr val="accent2"/>
                </a:solidFill>
              </a:defRPr>
            </a:lvl4pPr>
            <a:lvl5pPr>
              <a:defRPr sz="1200" baseline="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E03DFE-0FA4-9441-A71D-561B2710C4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688" y="-77492"/>
            <a:ext cx="820216" cy="7034884"/>
          </a:xfrm>
          <a:prstGeom prst="rect">
            <a:avLst/>
          </a:prstGeom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21063316-B1C1-6449-A329-2DF9203FAD01}"/>
              </a:ext>
            </a:extLst>
          </p:cNvPr>
          <p:cNvSpPr txBox="1">
            <a:spLocks/>
          </p:cNvSpPr>
          <p:nvPr userDrawn="1"/>
        </p:nvSpPr>
        <p:spPr>
          <a:xfrm>
            <a:off x="723529" y="6493720"/>
            <a:ext cx="2636168" cy="21754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750" b="0" i="0" dirty="0">
                <a:latin typeface="Arial" panose="020B0604020202020204" pitchFamily="34" charset="0"/>
                <a:cs typeface="Arial" panose="020B0604020202020204" pitchFamily="34" charset="0"/>
              </a:rPr>
              <a:t>National Oceanography Centre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E3CEA01-B166-6540-AA82-E89EAD09E27D}"/>
              </a:ext>
            </a:extLst>
          </p:cNvPr>
          <p:cNvCxnSpPr>
            <a:cxnSpLocks/>
          </p:cNvCxnSpPr>
          <p:nvPr userDrawn="1"/>
        </p:nvCxnSpPr>
        <p:spPr>
          <a:xfrm>
            <a:off x="824600" y="6453336"/>
            <a:ext cx="1054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FB326306-B585-A74B-A428-14E37BD98D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61488" y="984143"/>
            <a:ext cx="2520749" cy="251686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94E67BFF-C584-C544-924A-CD0C6F9EB44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61488" y="3660097"/>
            <a:ext cx="2520749" cy="251686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2F48D7D7-1D1B-4F4F-8B57-9E79590384F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47724" y="984143"/>
            <a:ext cx="2520749" cy="251686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07C1EB78-144D-874E-B783-E6ECF504775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47724" y="3660097"/>
            <a:ext cx="2520749" cy="251686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BE8A568-3326-9849-8810-560F74BA26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48528" y="6549252"/>
            <a:ext cx="518872" cy="8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017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150A297-76E9-D042-917E-9551684FEC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4601" y="89380"/>
            <a:ext cx="10644244" cy="45248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DF0A964-9392-CE47-BD19-AFABFF14BC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4600" y="5268092"/>
            <a:ext cx="10643872" cy="908873"/>
          </a:xfrm>
        </p:spPr>
        <p:txBody>
          <a:bodyPr numCol="2" spcCol="180000">
            <a:noAutofit/>
          </a:bodyPr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 baseline="0">
                <a:solidFill>
                  <a:schemeClr val="accent2"/>
                </a:solidFill>
              </a:defRPr>
            </a:lvl2pPr>
            <a:lvl3pPr>
              <a:defRPr sz="1200" baseline="0">
                <a:solidFill>
                  <a:schemeClr val="accent3"/>
                </a:solidFill>
                <a:latin typeface="+mn-lt"/>
              </a:defRPr>
            </a:lvl3pPr>
            <a:lvl4pPr>
              <a:defRPr sz="1200" baseline="0">
                <a:solidFill>
                  <a:schemeClr val="accent2"/>
                </a:solidFill>
              </a:defRPr>
            </a:lvl4pPr>
            <a:lvl5pPr>
              <a:defRPr sz="1200" baseline="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C7E855C-8CB8-F346-BA41-458AB3CD57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232" y="4725145"/>
            <a:ext cx="10644241" cy="432007"/>
          </a:xfrm>
        </p:spPr>
        <p:txBody>
          <a:bodyPr/>
          <a:lstStyle/>
          <a:p>
            <a:r>
              <a:rPr lang="en-US" dirty="0"/>
              <a:t>Insert Page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8852A6-0375-9647-BCB0-7CB0CDE125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688" y="-77492"/>
            <a:ext cx="820216" cy="7034884"/>
          </a:xfrm>
          <a:prstGeom prst="rect">
            <a:avLst/>
          </a:prstGeom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20619A25-D4E7-6647-A2A6-AE29C3F8C5B6}"/>
              </a:ext>
            </a:extLst>
          </p:cNvPr>
          <p:cNvSpPr txBox="1">
            <a:spLocks/>
          </p:cNvSpPr>
          <p:nvPr userDrawn="1"/>
        </p:nvSpPr>
        <p:spPr>
          <a:xfrm>
            <a:off x="723529" y="6493720"/>
            <a:ext cx="2636168" cy="21754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750" b="0" i="0" dirty="0">
                <a:latin typeface="Arial" panose="020B0604020202020204" pitchFamily="34" charset="0"/>
                <a:cs typeface="Arial" panose="020B0604020202020204" pitchFamily="34" charset="0"/>
              </a:rPr>
              <a:t>National Oceanography Centre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051939E-68D1-AE4D-99FC-9F1C34072664}"/>
              </a:ext>
            </a:extLst>
          </p:cNvPr>
          <p:cNvCxnSpPr>
            <a:cxnSpLocks/>
          </p:cNvCxnSpPr>
          <p:nvPr userDrawn="1"/>
        </p:nvCxnSpPr>
        <p:spPr>
          <a:xfrm>
            <a:off x="824600" y="6453336"/>
            <a:ext cx="1054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61183764-3312-8746-B206-074C3FAF0E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48528" y="6549252"/>
            <a:ext cx="518872" cy="8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99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Photo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DF0A964-9392-CE47-BD19-AFABFF14BC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4600" y="5268092"/>
            <a:ext cx="10643873" cy="908873"/>
          </a:xfrm>
        </p:spPr>
        <p:txBody>
          <a:bodyPr numCol="2" spcCol="180000">
            <a:noAutofit/>
          </a:bodyPr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 baseline="0">
                <a:solidFill>
                  <a:schemeClr val="accent2"/>
                </a:solidFill>
              </a:defRPr>
            </a:lvl2pPr>
            <a:lvl3pPr>
              <a:defRPr sz="1200" baseline="0">
                <a:solidFill>
                  <a:schemeClr val="accent3"/>
                </a:solidFill>
                <a:latin typeface="+mn-lt"/>
              </a:defRPr>
            </a:lvl3pPr>
            <a:lvl4pPr>
              <a:defRPr sz="1200" baseline="0">
                <a:solidFill>
                  <a:schemeClr val="accent2"/>
                </a:solidFill>
              </a:defRPr>
            </a:lvl4pPr>
            <a:lvl5pPr>
              <a:defRPr sz="1200" baseline="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C7E855C-8CB8-F346-BA41-458AB3CD57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229" y="4725145"/>
            <a:ext cx="10644243" cy="432007"/>
          </a:xfrm>
        </p:spPr>
        <p:txBody>
          <a:bodyPr/>
          <a:lstStyle/>
          <a:p>
            <a:r>
              <a:rPr lang="en-US" dirty="0"/>
              <a:t>Insert Page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8852A6-0375-9647-BCB0-7CB0CDE125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688" y="-77492"/>
            <a:ext cx="820216" cy="7034884"/>
          </a:xfrm>
          <a:prstGeom prst="rect">
            <a:avLst/>
          </a:prstGeom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20619A25-D4E7-6647-A2A6-AE29C3F8C5B6}"/>
              </a:ext>
            </a:extLst>
          </p:cNvPr>
          <p:cNvSpPr txBox="1">
            <a:spLocks/>
          </p:cNvSpPr>
          <p:nvPr userDrawn="1"/>
        </p:nvSpPr>
        <p:spPr>
          <a:xfrm>
            <a:off x="723529" y="6493720"/>
            <a:ext cx="2636168" cy="21754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750" b="0" i="0" dirty="0">
                <a:latin typeface="Arial" panose="020B0604020202020204" pitchFamily="34" charset="0"/>
                <a:cs typeface="Arial" panose="020B0604020202020204" pitchFamily="34" charset="0"/>
              </a:rPr>
              <a:t>National Oceanography Centre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051939E-68D1-AE4D-99FC-9F1C34072664}"/>
              </a:ext>
            </a:extLst>
          </p:cNvPr>
          <p:cNvCxnSpPr>
            <a:cxnSpLocks/>
          </p:cNvCxnSpPr>
          <p:nvPr userDrawn="1"/>
        </p:nvCxnSpPr>
        <p:spPr>
          <a:xfrm>
            <a:off x="824600" y="6453336"/>
            <a:ext cx="1054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C7E26C9-5185-4D4E-82DC-A98466F6C0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4231" y="89378"/>
            <a:ext cx="2476676" cy="218749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637624E-4FCD-E547-BE88-9AA80264711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4231" y="2434765"/>
            <a:ext cx="2476676" cy="21794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279D473B-EBAF-8144-BC8A-F5591212247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47121" y="89378"/>
            <a:ext cx="2476307" cy="218749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B254279C-A275-4244-A3A5-C8786422206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47121" y="2434765"/>
            <a:ext cx="2476307" cy="21794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5306CE6B-B9F3-824E-ACA6-6F65748B280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69644" y="97153"/>
            <a:ext cx="2476307" cy="218749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E43C5953-04E4-E543-B4E2-168A8F7AF87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69644" y="2442540"/>
            <a:ext cx="2476307" cy="21794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6A1EFC74-8F0B-9E48-94E8-FE079F0C7C3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92165" y="97153"/>
            <a:ext cx="2476307" cy="218749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F106F723-838B-1743-91F1-EA901D47E1E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92165" y="2442540"/>
            <a:ext cx="2476307" cy="21794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74A4AF-67AE-704C-BA8C-999D343279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48528" y="6549252"/>
            <a:ext cx="518872" cy="8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045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15B11BF9-C04D-CF46-86D1-124B0F2DFF4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4601" y="89380"/>
            <a:ext cx="10644244" cy="663209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53B990-5DC9-5D4E-BB88-A17B7681D9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688" y="-77492"/>
            <a:ext cx="820216" cy="703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361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hoto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53B990-5DC9-5D4E-BB88-A17B7681D9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688" y="-77492"/>
            <a:ext cx="820216" cy="7034884"/>
          </a:xfrm>
          <a:prstGeom prst="rect">
            <a:avLst/>
          </a:prstGeom>
        </p:spPr>
      </p:pic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3C6D10E9-6EE3-B841-9197-91A3D9F07B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4600" y="89379"/>
            <a:ext cx="2476307" cy="318783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6CE3CA61-9AB0-1F47-AA92-81BBBB6F6A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47121" y="89379"/>
            <a:ext cx="2476307" cy="318783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F96B4568-62F5-9146-BDC2-FAF5EB6960B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69644" y="97154"/>
            <a:ext cx="2476307" cy="318783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A35C9EB-5341-CF4E-A616-7ED981EF8CD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92165" y="97154"/>
            <a:ext cx="2476307" cy="318783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0DB23B40-DC02-1844-B97E-3A4ED49B754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24600" y="3525871"/>
            <a:ext cx="2476307" cy="318783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10C9F1FB-7D08-2147-93D0-A8B8E353616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547121" y="3525871"/>
            <a:ext cx="2476307" cy="318783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47A7D6CB-4D13-8944-A494-DAB5A96E0DF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269644" y="3533646"/>
            <a:ext cx="2476307" cy="318783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C0004D5F-4CEF-574F-8090-15FB2104F2C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992165" y="3533646"/>
            <a:ext cx="2476307" cy="318783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655821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AEFC107-8DE8-E142-960D-90B12A1FF8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-96688" y="0"/>
            <a:ext cx="12385376" cy="7034884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396D5C39-7661-FC49-B34E-A4B37D46E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7583" y="1228241"/>
            <a:ext cx="10716836" cy="4686080"/>
          </a:xfrm>
        </p:spPr>
        <p:txBody>
          <a:bodyPr anchor="ctr" anchorCtr="0"/>
          <a:lstStyle>
            <a:lvl1pPr algn="l">
              <a:defRPr sz="22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7ECAF1-E2AE-C746-8AEF-B5BA124EB4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376" y="476672"/>
            <a:ext cx="1981200" cy="7112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E54DCDB-B39F-AD42-AB5A-CAB7B8977B0A}"/>
              </a:ext>
            </a:extLst>
          </p:cNvPr>
          <p:cNvSpPr txBox="1">
            <a:spLocks/>
          </p:cNvSpPr>
          <p:nvPr userDrawn="1"/>
        </p:nvSpPr>
        <p:spPr>
          <a:xfrm>
            <a:off x="732450" y="6028176"/>
            <a:ext cx="6984777" cy="432048"/>
          </a:xfrm>
          <a:prstGeom prst="rect">
            <a:avLst/>
          </a:prstGeom>
        </p:spPr>
        <p:txBody>
          <a:bodyPr vert="horz" lIns="67500" tIns="0" rIns="6858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en-US" sz="900" dirty="0"/>
              <a:t>Making Sense of Changing Seas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1FE3C49-6010-9C43-A18A-D0358205CA7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40016" y="616058"/>
            <a:ext cx="5222829" cy="571814"/>
          </a:xfrm>
        </p:spPr>
        <p:txBody>
          <a:bodyPr>
            <a:noAutofit/>
          </a:bodyPr>
          <a:lstStyle>
            <a:lvl1pPr marL="0" indent="0" algn="r">
              <a:buNone/>
              <a:defRPr sz="135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Insert Department If Required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89F3560-1A44-CA40-B28B-F7376EDAD5C4}"/>
              </a:ext>
            </a:extLst>
          </p:cNvPr>
          <p:cNvCxnSpPr>
            <a:cxnSpLocks/>
          </p:cNvCxnSpPr>
          <p:nvPr userDrawn="1"/>
        </p:nvCxnSpPr>
        <p:spPr>
          <a:xfrm>
            <a:off x="737583" y="6453336"/>
            <a:ext cx="1072526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95BD810A-ACB6-7244-9256-ED2E3B019BC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411306" y="6135143"/>
            <a:ext cx="2043383" cy="2043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810BC7-F43E-F144-80A6-9DC2BB55844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39416" y="6548461"/>
            <a:ext cx="660400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213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 Slide - Title Only - Pic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 descr="A boat in the ocean&#10;&#10;AI-generated content may be incorrect.">
            <a:extLst>
              <a:ext uri="{FF2B5EF4-FFF2-40B4-BE49-F238E27FC236}">
                <a16:creationId xmlns:a16="http://schemas.microsoft.com/office/drawing/2014/main" id="{F7BEC3B9-DD72-D462-032F-A3A25DA2BA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712" y="0"/>
            <a:ext cx="12217712" cy="6858000"/>
          </a:xfrm>
          <a:prstGeom prst="rect">
            <a:avLst/>
          </a:prstGeom>
        </p:spPr>
      </p:pic>
      <p:sp>
        <p:nvSpPr>
          <p:cNvPr id="3" name="PICTURE PLACEHOLDER">
            <a:extLst>
              <a:ext uri="{FF2B5EF4-FFF2-40B4-BE49-F238E27FC236}">
                <a16:creationId xmlns:a16="http://schemas.microsoft.com/office/drawing/2014/main" id="{93C2824E-2B9D-380B-83C9-2E9BB9491E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25712" y="4665"/>
            <a:ext cx="12217712" cy="6858000"/>
          </a:xfrm>
        </p:spPr>
        <p:txBody>
          <a:bodyPr/>
          <a:lstStyle/>
          <a:p>
            <a:r>
              <a:rPr lang="en-US" dirty="0"/>
              <a:t>Click Picture then go to ‘Insert &gt; Pictures’ to Change it.</a:t>
            </a:r>
          </a:p>
        </p:txBody>
      </p:sp>
      <p:pic>
        <p:nvPicPr>
          <p:cNvPr id="13" name="LOGO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8E7D1FCE-3413-C266-7230-62368DF994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6000" y="4437112"/>
            <a:ext cx="1173070" cy="389163"/>
          </a:xfrm>
          <a:prstGeom prst="rect">
            <a:avLst/>
          </a:prstGeom>
        </p:spPr>
      </p:pic>
      <p:sp>
        <p:nvSpPr>
          <p:cNvPr id="16" name="LOGO PLACEHOLDER">
            <a:extLst>
              <a:ext uri="{FF2B5EF4-FFF2-40B4-BE49-F238E27FC236}">
                <a16:creationId xmlns:a16="http://schemas.microsoft.com/office/drawing/2014/main" id="{A2B533B1-5D3E-572D-CD20-A1F32F65B40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36001" y="4437112"/>
            <a:ext cx="1173070" cy="3891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PLACEHOLDER">
            <a:extLst>
              <a:ext uri="{FF2B5EF4-FFF2-40B4-BE49-F238E27FC236}">
                <a16:creationId xmlns:a16="http://schemas.microsoft.com/office/drawing/2014/main" id="{82972518-595C-B91B-2E3B-A8DE7E7F3B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36000" y="1484784"/>
            <a:ext cx="7164256" cy="2880000"/>
          </a:xfrm>
        </p:spPr>
        <p:txBody>
          <a:bodyPr anchor="ctr"/>
          <a:lstStyle>
            <a:lvl1pPr marL="0" indent="0"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outline" hidden="1">
            <a:extLst>
              <a:ext uri="{FF2B5EF4-FFF2-40B4-BE49-F238E27FC236}">
                <a16:creationId xmlns:a16="http://schemas.microsoft.com/office/drawing/2014/main" id="{D500D423-16A1-B8A4-6695-B77F023EC3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7834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- Blue - Pic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" descr="A surface of water with sunlight shining through&#10;&#10;AI-generated content may be incorrect.">
            <a:extLst>
              <a:ext uri="{FF2B5EF4-FFF2-40B4-BE49-F238E27FC236}">
                <a16:creationId xmlns:a16="http://schemas.microsoft.com/office/drawing/2014/main" id="{22B32DDB-6654-36DE-5D44-E1CF364C49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1294" y="0"/>
            <a:ext cx="7640706" cy="6858000"/>
          </a:xfrm>
          <a:prstGeom prst="rect">
            <a:avLst/>
          </a:prstGeom>
        </p:spPr>
      </p:pic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3E80B6C6-EBAC-D049-87DD-0F283FDDD2E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99463" y="0"/>
            <a:ext cx="3792537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BLUE BACKGROUND">
            <a:extLst>
              <a:ext uri="{FF2B5EF4-FFF2-40B4-BE49-F238E27FC236}">
                <a16:creationId xmlns:a16="http://schemas.microsoft.com/office/drawing/2014/main" id="{C82B2704-8165-5BAA-20DC-70893D629538}"/>
              </a:ext>
            </a:extLst>
          </p:cNvPr>
          <p:cNvSpPr/>
          <p:nvPr userDrawn="1"/>
        </p:nvSpPr>
        <p:spPr>
          <a:xfrm>
            <a:off x="0" y="0"/>
            <a:ext cx="8400256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CD3EA21-BC3E-B6A5-F599-FAE2BAEE56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168" y="6381328"/>
            <a:ext cx="251488" cy="251488"/>
          </a:xfrm>
          <a:prstGeom prst="rect">
            <a:avLst/>
          </a:prstGeom>
        </p:spPr>
      </p:pic>
      <p:sp>
        <p:nvSpPr>
          <p:cNvPr id="4" name="TITLE PLACEHOLDER">
            <a:extLst>
              <a:ext uri="{FF2B5EF4-FFF2-40B4-BE49-F238E27FC236}">
                <a16:creationId xmlns:a16="http://schemas.microsoft.com/office/drawing/2014/main" id="{B44C5A4D-A008-4E62-23D0-F98168E7C6C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1484784"/>
            <a:ext cx="8040256" cy="2880000"/>
          </a:xfrm>
        </p:spPr>
        <p:txBody>
          <a:bodyPr anchor="ctr"/>
          <a:lstStyle>
            <a:lvl1pPr marL="0" indent="0"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5" name="outline" hidden="1">
            <a:extLst>
              <a:ext uri="{FF2B5EF4-FFF2-40B4-BE49-F238E27FC236}">
                <a16:creationId xmlns:a16="http://schemas.microsoft.com/office/drawing/2014/main" id="{153C8E3A-3FEE-DB3D-491B-2AE5EBB16E3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718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8 One Column Text LRG - One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GO">
            <a:extLst>
              <a:ext uri="{FF2B5EF4-FFF2-40B4-BE49-F238E27FC236}">
                <a16:creationId xmlns:a16="http://schemas.microsoft.com/office/drawing/2014/main" id="{D3C23E00-E99B-37FC-3874-83415667A7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168" y="6381328"/>
            <a:ext cx="251488" cy="251488"/>
          </a:xfrm>
          <a:prstGeom prst="rect">
            <a:avLst/>
          </a:prstGeom>
        </p:spPr>
      </p:pic>
      <p:sp>
        <p:nvSpPr>
          <p:cNvPr id="4" name="PICTURE PLACEHOLDER">
            <a:extLst>
              <a:ext uri="{FF2B5EF4-FFF2-40B4-BE49-F238E27FC236}">
                <a16:creationId xmlns:a16="http://schemas.microsoft.com/office/drawing/2014/main" id="{55E5B4E1-045F-816E-7DCD-445A7F4BE0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6588" y="1440000"/>
            <a:ext cx="5675414" cy="4806128"/>
          </a:xfrm>
        </p:spPr>
        <p:txBody>
          <a:bodyPr lIns="90000"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">
            <a:extLst>
              <a:ext uri="{FF2B5EF4-FFF2-40B4-BE49-F238E27FC236}">
                <a16:creationId xmlns:a16="http://schemas.microsoft.com/office/drawing/2014/main" id="{A5F391F6-3C0C-A3CE-CA8A-C4A86096F8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9999" y="1440000"/>
            <a:ext cx="5675413" cy="4806128"/>
          </a:xfrm>
        </p:spPr>
        <p:txBody>
          <a:bodyPr lIns="90000"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 baseline="0">
                <a:solidFill>
                  <a:schemeClr val="tx1"/>
                </a:solidFill>
              </a:defRPr>
            </a:lvl2pPr>
            <a:lvl3pPr>
              <a:defRPr sz="2000" baseline="0">
                <a:solidFill>
                  <a:schemeClr val="tx1"/>
                </a:solidFill>
                <a:latin typeface="+mn-lt"/>
              </a:defRPr>
            </a:lvl3pPr>
            <a:lvl4pPr>
              <a:defRPr sz="2000" baseline="0">
                <a:solidFill>
                  <a:schemeClr val="tx1"/>
                </a:solidFill>
              </a:defRPr>
            </a:lvl4pPr>
            <a:lvl5pPr>
              <a:defRPr sz="20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BLUE RECTANGLE">
            <a:extLst>
              <a:ext uri="{FF2B5EF4-FFF2-40B4-BE49-F238E27FC236}">
                <a16:creationId xmlns:a16="http://schemas.microsoft.com/office/drawing/2014/main" id="{95D99271-14C6-3E8C-D0C2-B7C5A2C24624}"/>
              </a:ext>
            </a:extLst>
          </p:cNvPr>
          <p:cNvSpPr/>
          <p:nvPr userDrawn="1"/>
        </p:nvSpPr>
        <p:spPr>
          <a:xfrm>
            <a:off x="0" y="0"/>
            <a:ext cx="12192000" cy="1205567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788A7A67-9D02-BFBE-D5AB-311FB981B8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817" y="129609"/>
            <a:ext cx="11527664" cy="946348"/>
          </a:xfrm>
        </p:spPr>
        <p:txBody>
          <a:bodyPr anchor="ctr" anchorCtr="0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523093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11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1806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5238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1707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 Slide - Title Only - Pic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 descr="A boat in the ocean&#10;&#10;AI-generated content may be incorrect.">
            <a:extLst>
              <a:ext uri="{FF2B5EF4-FFF2-40B4-BE49-F238E27FC236}">
                <a16:creationId xmlns:a16="http://schemas.microsoft.com/office/drawing/2014/main" id="{F7BEC3B9-DD72-D462-032F-A3A25DA2BA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712" y="0"/>
            <a:ext cx="12217712" cy="6858000"/>
          </a:xfrm>
          <a:prstGeom prst="rect">
            <a:avLst/>
          </a:prstGeom>
        </p:spPr>
      </p:pic>
      <p:sp>
        <p:nvSpPr>
          <p:cNvPr id="3" name="PICTURE PLACEHOLDER">
            <a:extLst>
              <a:ext uri="{FF2B5EF4-FFF2-40B4-BE49-F238E27FC236}">
                <a16:creationId xmlns:a16="http://schemas.microsoft.com/office/drawing/2014/main" id="{93C2824E-2B9D-380B-83C9-2E9BB9491E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25712" y="4665"/>
            <a:ext cx="12217712" cy="6858000"/>
          </a:xfrm>
        </p:spPr>
        <p:txBody>
          <a:bodyPr/>
          <a:lstStyle/>
          <a:p>
            <a:r>
              <a:rPr lang="en-US" dirty="0"/>
              <a:t>Click Picture then go to ‘Insert &gt; Pictures’ to Change it.</a:t>
            </a:r>
          </a:p>
        </p:txBody>
      </p:sp>
      <p:pic>
        <p:nvPicPr>
          <p:cNvPr id="13" name="LOGO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8E7D1FCE-3413-C266-7230-62368DF994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6001" y="4437114"/>
            <a:ext cx="1173071" cy="389163"/>
          </a:xfrm>
          <a:prstGeom prst="rect">
            <a:avLst/>
          </a:prstGeom>
        </p:spPr>
      </p:pic>
      <p:sp>
        <p:nvSpPr>
          <p:cNvPr id="16" name="LOGO PLACEHOLDER">
            <a:extLst>
              <a:ext uri="{FF2B5EF4-FFF2-40B4-BE49-F238E27FC236}">
                <a16:creationId xmlns:a16="http://schemas.microsoft.com/office/drawing/2014/main" id="{A2B533B1-5D3E-572D-CD20-A1F32F65B40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36002" y="4437114"/>
            <a:ext cx="1173071" cy="3891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PLACEHOLDER">
            <a:extLst>
              <a:ext uri="{FF2B5EF4-FFF2-40B4-BE49-F238E27FC236}">
                <a16:creationId xmlns:a16="http://schemas.microsoft.com/office/drawing/2014/main" id="{82972518-595C-B91B-2E3B-A8DE7E7F3B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36000" y="1484784"/>
            <a:ext cx="7164256" cy="2880000"/>
          </a:xfrm>
        </p:spPr>
        <p:txBody>
          <a:bodyPr anchor="ctr"/>
          <a:lstStyle>
            <a:lvl1pPr marL="0" indent="0"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outline" hidden="1">
            <a:extLst>
              <a:ext uri="{FF2B5EF4-FFF2-40B4-BE49-F238E27FC236}">
                <a16:creationId xmlns:a16="http://schemas.microsoft.com/office/drawing/2014/main" id="{D500D423-16A1-B8A4-6695-B77F023EC3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987660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2.xml"/><Relationship Id="rId21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Header Arial bold 30pt dark blue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299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 black</a:t>
            </a:r>
          </a:p>
          <a:p>
            <a:pPr lvl="2"/>
            <a:r>
              <a:rPr lang="en-GB" dirty="0"/>
              <a:t>Second level whit</a:t>
            </a:r>
          </a:p>
        </p:txBody>
      </p:sp>
      <p:pic>
        <p:nvPicPr>
          <p:cNvPr id="6" name="Picture 5" descr="NOC powerpoint Ex footer.jp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5236"/>
            <a:ext cx="12192000" cy="104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33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1" r:id="rId5"/>
    <p:sldLayoutId id="2147483662" r:id="rId6"/>
    <p:sldLayoutId id="2147483663" r:id="rId7"/>
    <p:sldLayoutId id="2147483664" r:id="rId8"/>
    <p:sldLayoutId id="2147483665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3000" kern="1200">
          <a:solidFill>
            <a:srgbClr val="1F204A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2000" kern="1200">
          <a:solidFill>
            <a:srgbClr val="3879AA"/>
          </a:solidFill>
          <a:latin typeface="+mn-lt"/>
          <a:ea typeface="+mn-ea"/>
          <a:cs typeface="+mn-cs"/>
        </a:defRPr>
      </a:lvl1pPr>
      <a:lvl2pPr marL="0" indent="-216000" algn="l" defTabSz="457200" rtl="0" eaLnBrk="1" latinLnBrk="0" hangingPunct="1">
        <a:spcBef>
          <a:spcPts val="48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-216000" algn="l" defTabSz="4572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D10595-5D77-6B49-A147-77E19FC44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528" y="89378"/>
            <a:ext cx="10744944" cy="720000"/>
          </a:xfrm>
          <a:prstGeom prst="rect">
            <a:avLst/>
          </a:prstGeom>
        </p:spPr>
        <p:txBody>
          <a:bodyPr vert="horz" lIns="90000" tIns="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77A8DF-1C4C-D74E-978D-7A4A60D266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3528" y="980728"/>
            <a:ext cx="10744944" cy="5195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007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707" r:id="rId2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1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50000"/>
        </a:lnSpc>
        <a:spcBef>
          <a:spcPts val="750"/>
        </a:spcBef>
        <a:buClr>
          <a:schemeClr val="tx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50000"/>
        </a:lnSpc>
        <a:spcBef>
          <a:spcPts val="375"/>
        </a:spcBef>
        <a:buFont typeface="Arial" panose="020B0604020202020204" pitchFamily="34" charset="0"/>
        <a:buChar char="•"/>
        <a:defRPr sz="1200" kern="1200" baseline="0">
          <a:solidFill>
            <a:schemeClr val="accent2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50000"/>
        </a:lnSpc>
        <a:spcBef>
          <a:spcPts val="375"/>
        </a:spcBef>
        <a:buFont typeface="Arial" panose="020B0604020202020204" pitchFamily="34" charset="0"/>
        <a:buChar char="•"/>
        <a:defRPr sz="1200" kern="1200" baseline="0">
          <a:solidFill>
            <a:schemeClr val="accent3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50000"/>
        </a:lnSpc>
        <a:spcBef>
          <a:spcPts val="375"/>
        </a:spcBef>
        <a:buFont typeface="Arial" panose="020B0604020202020204" pitchFamily="34" charset="0"/>
        <a:buChar char="•"/>
        <a:defRPr sz="1200" kern="1200" baseline="0">
          <a:solidFill>
            <a:schemeClr val="accent2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50000"/>
        </a:lnSpc>
        <a:spcBef>
          <a:spcPts val="375"/>
        </a:spcBef>
        <a:buFont typeface="Arial" panose="020B0604020202020204" pitchFamily="34" charset="0"/>
        <a:buChar char="•"/>
        <a:defRPr sz="1200" kern="1200" baseline="0">
          <a:solidFill>
            <a:schemeClr val="accent3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D10595-5D77-6B49-A147-77E19FC44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528" y="89378"/>
            <a:ext cx="10744944" cy="720000"/>
          </a:xfrm>
          <a:prstGeom prst="rect">
            <a:avLst/>
          </a:prstGeom>
        </p:spPr>
        <p:txBody>
          <a:bodyPr vert="horz" lIns="90000" tIns="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77A8DF-1C4C-D74E-978D-7A4A60D266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3528" y="980728"/>
            <a:ext cx="10744944" cy="5195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2418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1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50000"/>
        </a:lnSpc>
        <a:spcBef>
          <a:spcPts val="750"/>
        </a:spcBef>
        <a:buClr>
          <a:schemeClr val="tx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50000"/>
        </a:lnSpc>
        <a:spcBef>
          <a:spcPts val="375"/>
        </a:spcBef>
        <a:buFont typeface="Arial" panose="020B0604020202020204" pitchFamily="34" charset="0"/>
        <a:buChar char="•"/>
        <a:defRPr sz="1200" kern="1200" baseline="0">
          <a:solidFill>
            <a:schemeClr val="accent2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50000"/>
        </a:lnSpc>
        <a:spcBef>
          <a:spcPts val="375"/>
        </a:spcBef>
        <a:buFont typeface="Arial" panose="020B0604020202020204" pitchFamily="34" charset="0"/>
        <a:buChar char="•"/>
        <a:defRPr sz="1200" kern="1200" baseline="0">
          <a:solidFill>
            <a:schemeClr val="accent3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50000"/>
        </a:lnSpc>
        <a:spcBef>
          <a:spcPts val="375"/>
        </a:spcBef>
        <a:buFont typeface="Arial" panose="020B0604020202020204" pitchFamily="34" charset="0"/>
        <a:buChar char="•"/>
        <a:defRPr sz="1200" kern="1200" baseline="0">
          <a:solidFill>
            <a:schemeClr val="accent2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50000"/>
        </a:lnSpc>
        <a:spcBef>
          <a:spcPts val="375"/>
        </a:spcBef>
        <a:buFont typeface="Arial" panose="020B0604020202020204" pitchFamily="34" charset="0"/>
        <a:buChar char="•"/>
        <a:defRPr sz="1200" kern="1200" baseline="0">
          <a:solidFill>
            <a:schemeClr val="accent3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psmsl.org/data/obtaining/map.html" TargetMode="Externa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w.psmsl.org/data/obtaining/stations/202.php" TargetMode="Externa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www.psmsl.org/data/obtaining/stations/202.php" TargetMode="Externa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psmsl.org/data/gnssir/" TargetMode="Externa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://www.ioc-sealevelmonitoring.org/" TargetMode="External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7.xml"/><Relationship Id="rId4" Type="http://schemas.openxmlformats.org/officeDocument/2006/relationships/hyperlink" Target="https://www.sonel.org/-GLOSS,81-.html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0C9DCA9-DE83-5A9F-1DC6-A773407ED44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40A33A-1F49-7C99-0CAE-7D29689F913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>
            <a:normAutofit lnSpcReduction="10000"/>
          </a:bodyPr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GLOSS Programme and Data Portals</a:t>
            </a:r>
            <a:br>
              <a:rPr lang="en-GB" dirty="0"/>
            </a:br>
            <a:br>
              <a:rPr lang="en-GB" dirty="0"/>
            </a:br>
            <a:r>
              <a:rPr lang="en-US" sz="2300" dirty="0"/>
              <a:t>Angela Hibbert</a:t>
            </a:r>
            <a:br>
              <a:rPr lang="en-US" sz="2300" dirty="0"/>
            </a:br>
            <a:r>
              <a:rPr lang="en-US" sz="2300" dirty="0"/>
              <a:t>Caribbean Training Course Barbados 17</a:t>
            </a:r>
            <a:r>
              <a:rPr lang="en-US" sz="2300" baseline="30000" dirty="0"/>
              <a:t>th</a:t>
            </a:r>
            <a:r>
              <a:rPr lang="en-US" sz="2300" dirty="0"/>
              <a:t>-21</a:t>
            </a:r>
            <a:r>
              <a:rPr lang="en-US" sz="2300" baseline="30000" dirty="0"/>
              <a:t>st</a:t>
            </a:r>
            <a:r>
              <a:rPr lang="en-US" sz="2300" dirty="0"/>
              <a:t> November</a:t>
            </a:r>
            <a:br>
              <a:rPr lang="en-GB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046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9" r="-1336"/>
          <a:stretch>
            <a:fillRect/>
          </a:stretch>
        </p:blipFill>
        <p:spPr>
          <a:xfrm>
            <a:off x="2000228" y="1595448"/>
            <a:ext cx="8385048" cy="480612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Latest Available Data</a:t>
            </a:r>
          </a:p>
        </p:txBody>
      </p:sp>
      <p:pic>
        <p:nvPicPr>
          <p:cNvPr id="4" name="Picture 3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895EE7B4-FD3F-D0E7-F2F3-29A34E70A2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6369" y="91249"/>
            <a:ext cx="2897814" cy="102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400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 of PSMSL data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9134856" y="5996492"/>
            <a:ext cx="3057144" cy="7318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rgbClr val="3879AA"/>
                </a:solidFill>
                <a:latin typeface="+mn-lt"/>
                <a:ea typeface="+mn-ea"/>
                <a:cs typeface="+mn-cs"/>
              </a:defRPr>
            </a:lvl1pPr>
            <a:lvl2pPr marL="0" indent="-216000" algn="l" defTabSz="457200" rtl="0" eaLnBrk="1" latinLnBrk="0" hangingPunct="1">
              <a:spcBef>
                <a:spcPts val="48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-2160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800" dirty="0"/>
              <a:t>Global Mean Sea Level reconstruction: from IPCC AR6</a:t>
            </a:r>
          </a:p>
        </p:txBody>
      </p:sp>
      <p:pic>
        <p:nvPicPr>
          <p:cNvPr id="5" name="Picture 4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E8D740B5-0F2F-311E-E374-A63295FBC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6369" y="91249"/>
            <a:ext cx="2897814" cy="10230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AF5D67-5A71-DE18-3635-4299F55BA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320" y="1305446"/>
            <a:ext cx="6687312" cy="54613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2343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2"/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05" r="5"/>
          <a:stretch>
            <a:fillRect/>
          </a:stretch>
        </p:blipFill>
        <p:spPr>
          <a:xfrm>
            <a:off x="1661036" y="1586304"/>
            <a:ext cx="8921226" cy="48061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Data Explorer</a:t>
            </a:r>
            <a:br>
              <a:rPr lang="en-GB"/>
            </a:br>
            <a:r>
              <a:rPr lang="en-GB"/>
              <a:t>www.psmsl.org/data/obtaining/map.html</a:t>
            </a:r>
          </a:p>
        </p:txBody>
      </p:sp>
      <p:pic>
        <p:nvPicPr>
          <p:cNvPr id="5" name="Picture 4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9D64C987-CC84-DAB3-DD82-A4B4D0F99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6369" y="91249"/>
            <a:ext cx="2897814" cy="102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779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0" t="17823" r="32215" b="26932"/>
          <a:stretch>
            <a:fillRect/>
          </a:stretch>
        </p:blipFill>
        <p:spPr bwMode="auto">
          <a:xfrm>
            <a:off x="2820913" y="1323975"/>
            <a:ext cx="6262369" cy="52151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4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527BBA87-1514-53F5-44D6-CF3676C04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6369" y="91249"/>
            <a:ext cx="2897814" cy="102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52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2"/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" r="-31"/>
          <a:stretch>
            <a:fillRect/>
          </a:stretch>
        </p:blipFill>
        <p:spPr>
          <a:xfrm>
            <a:off x="2439512" y="1394375"/>
            <a:ext cx="7692040" cy="52167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Station Metadata (1)</a:t>
            </a:r>
            <a:br>
              <a:rPr lang="en-GB"/>
            </a:br>
            <a:r>
              <a:rPr lang="en-GB"/>
              <a:t>www.psmsl.org/data/obtaining/stations/202.php</a:t>
            </a:r>
          </a:p>
        </p:txBody>
      </p:sp>
      <p:pic>
        <p:nvPicPr>
          <p:cNvPr id="5" name="Picture 4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0F21A992-63CB-BAED-4C64-AF1BCCB26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6369" y="91249"/>
            <a:ext cx="2897814" cy="102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3786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2"/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4" r="-602"/>
          <a:stretch>
            <a:fillRect/>
          </a:stretch>
        </p:blipFill>
        <p:spPr>
          <a:xfrm>
            <a:off x="2744704" y="1439999"/>
            <a:ext cx="6902216" cy="52883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Station Metadata (2)</a:t>
            </a:r>
            <a:br>
              <a:rPr lang="en-GB"/>
            </a:br>
            <a:r>
              <a:rPr lang="en-GB"/>
              <a:t>www.psmsl.org/data/obtaining/stations/202.php</a:t>
            </a:r>
          </a:p>
        </p:txBody>
      </p:sp>
      <p:pic>
        <p:nvPicPr>
          <p:cNvPr id="5" name="Picture 4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032EB8BD-2891-E92F-C978-115E0ADE0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6369" y="91249"/>
            <a:ext cx="2897814" cy="102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847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Station Metadata (3)</a:t>
            </a:r>
            <a:br>
              <a:rPr lang="en-GB" dirty="0"/>
            </a:br>
            <a:r>
              <a:rPr lang="en-GB" dirty="0"/>
              <a:t>www.psmsl.org/data/obtaining/rlr.diagrams/202.php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3" t="24946" r="24822" b="9174"/>
          <a:stretch>
            <a:fillRect/>
          </a:stretch>
        </p:blipFill>
        <p:spPr bwMode="auto">
          <a:xfrm>
            <a:off x="2566670" y="1436163"/>
            <a:ext cx="7360721" cy="52922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4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1018ABEF-A2EE-8D5E-FD9B-36726D5B6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6369" y="91249"/>
            <a:ext cx="2897814" cy="102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065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Trend Explorer</a:t>
            </a:r>
            <a:br>
              <a:rPr lang="en-GB" dirty="0"/>
            </a:br>
            <a:r>
              <a:rPr lang="en-GB" dirty="0"/>
              <a:t>www.psmsl.org/products/trends/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8" t="37155" r="25948" b="6350"/>
          <a:stretch>
            <a:fillRect/>
          </a:stretch>
        </p:blipFill>
        <p:spPr bwMode="auto">
          <a:xfrm>
            <a:off x="3055419" y="1289304"/>
            <a:ext cx="6339887" cy="52751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4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5E2A977A-BADD-D1A0-CB7C-D7FAC62178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6369" y="91249"/>
            <a:ext cx="2897814" cy="102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4757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www.psmsl.org/data/supplying/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4" t="18253" r="31514" b="19230"/>
          <a:stretch>
            <a:fillRect/>
          </a:stretch>
        </p:blipFill>
        <p:spPr bwMode="auto">
          <a:xfrm>
            <a:off x="3152607" y="1344169"/>
            <a:ext cx="5399038" cy="52927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4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9DF225A2-2E87-B597-EA91-63FC3A660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6369" y="91249"/>
            <a:ext cx="2897814" cy="102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8519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2ACE06-1227-68D8-1CA9-B24617A00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E189244-80D6-2938-8D6F-834D402001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2A3CD11-E233-2762-5A0A-4826AE817C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9999" y="1440000"/>
            <a:ext cx="3597858" cy="4806128"/>
          </a:xfrm>
        </p:spPr>
        <p:txBody>
          <a:bodyPr>
            <a:normAutofit/>
          </a:bodyPr>
          <a:lstStyle/>
          <a:p>
            <a:r>
              <a:rPr lang="en-GB" dirty="0">
                <a:hlinkClick r:id="rId2"/>
              </a:rPr>
              <a:t>https://psmsl.org/data/gnssir/</a:t>
            </a:r>
            <a:endParaRPr lang="en-GB" dirty="0"/>
          </a:p>
          <a:p>
            <a:r>
              <a:rPr lang="en-GB" dirty="0"/>
              <a:t>Global archive for sea level data from GNSS-IR</a:t>
            </a:r>
          </a:p>
          <a:p>
            <a:pPr>
              <a:lnSpc>
                <a:spcPct val="160000"/>
              </a:lnSpc>
            </a:pPr>
            <a:r>
              <a:rPr lang="en-GB" dirty="0"/>
              <a:t>Contains data from almost 400 GNSS stations globally </a:t>
            </a:r>
          </a:p>
          <a:p>
            <a:pPr>
              <a:lnSpc>
                <a:spcPct val="160000"/>
              </a:lnSpc>
            </a:pPr>
            <a:r>
              <a:rPr lang="en-GB" dirty="0"/>
              <a:t>Some records extend back 15 years</a:t>
            </a:r>
          </a:p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587E80-B8A9-B048-30D9-135B845D4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GNSS-IR Data Portal</a:t>
            </a:r>
          </a:p>
        </p:txBody>
      </p:sp>
      <p:pic>
        <p:nvPicPr>
          <p:cNvPr id="5" name="Picture 4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41C341E6-4BE4-A309-93A2-697A98F2B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6369" y="91249"/>
            <a:ext cx="2897814" cy="10230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46C476-A24C-3923-8DEA-471EAA369B4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808" t="9048" r="13197" b="6775"/>
          <a:stretch>
            <a:fillRect/>
          </a:stretch>
        </p:blipFill>
        <p:spPr>
          <a:xfrm>
            <a:off x="4115070" y="1482921"/>
            <a:ext cx="7559719" cy="53750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228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GOOS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4773" y="1581214"/>
            <a:ext cx="1930844" cy="93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Box 2"/>
          <p:cNvSpPr txBox="1">
            <a:spLocks noChangeArrowheads="1"/>
          </p:cNvSpPr>
          <p:nvPr/>
        </p:nvSpPr>
        <p:spPr bwMode="auto">
          <a:xfrm>
            <a:off x="357817" y="1581214"/>
            <a:ext cx="9234239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+mn-lt"/>
              </a:rPr>
              <a:t>The </a:t>
            </a:r>
            <a:r>
              <a:rPr lang="en-US" altLang="en-US" sz="2000" b="1" dirty="0">
                <a:latin typeface="+mn-lt"/>
              </a:rPr>
              <a:t>Global Ocean Observing System </a:t>
            </a:r>
            <a:r>
              <a:rPr lang="en-US" altLang="en-US" sz="2000" dirty="0">
                <a:latin typeface="+mn-lt"/>
              </a:rPr>
              <a:t>(GOOS) is a permanent global system for observations, modelling and analysis of marine and ocean variables to support operational ocean services worldwide. 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latin typeface="+mn-lt"/>
              </a:rPr>
              <a:t>Responsible to the Intergovernmental Oceanographic Commission Assembly</a:t>
            </a: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GB" altLang="en-US" sz="2000" dirty="0">
                <a:latin typeface="+mn-lt"/>
              </a:rPr>
              <a:t>The </a:t>
            </a:r>
            <a:r>
              <a:rPr lang="en-GB" altLang="en-US" sz="2000" b="1" dirty="0">
                <a:latin typeface="+mn-lt"/>
              </a:rPr>
              <a:t>Global Sea Level Observing System </a:t>
            </a:r>
            <a:r>
              <a:rPr lang="en-GB" altLang="en-US" sz="2000" dirty="0">
                <a:latin typeface="+mn-lt"/>
              </a:rPr>
              <a:t>(GLOSS) is a component of GOOS and aims to: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GB" altLang="en-US" sz="2000" dirty="0">
                <a:latin typeface="+mn-lt"/>
              </a:rPr>
              <a:t>Establish high quality global and regional sea level networks for application to climate, oceanographic and coastal sea level research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Clr>
                <a:srgbClr val="000099"/>
              </a:buClr>
            </a:pPr>
            <a:r>
              <a:rPr lang="en-GB" altLang="en-US" sz="2000" dirty="0">
                <a:latin typeface="+mn-lt"/>
              </a:rPr>
              <a:t>Maintain sea level stations around the world for long term climate change and oceanographic sea level monitoring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dirty="0">
              <a:latin typeface="+mn-lt"/>
            </a:endParaRPr>
          </a:p>
        </p:txBody>
      </p:sp>
      <p:pic>
        <p:nvPicPr>
          <p:cNvPr id="5" name="Picture 5" descr="glo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921" y="3176380"/>
            <a:ext cx="1564282" cy="1564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65E02F6-09E8-B0DE-5CB6-C67E18AE5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GLOSS and GOOS</a:t>
            </a:r>
          </a:p>
        </p:txBody>
      </p:sp>
    </p:spTree>
    <p:extLst>
      <p:ext uri="{BB962C8B-B14F-4D97-AF65-F5344CB8AC3E}">
        <p14:creationId xmlns:p14="http://schemas.microsoft.com/office/powerpoint/2010/main" val="5244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888C4-2E8F-FC29-B46D-516C3EC79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787DB-5A7C-846C-2D8B-767CA055D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GNSS-IR Data Portal</a:t>
            </a:r>
          </a:p>
        </p:txBody>
      </p:sp>
      <p:pic>
        <p:nvPicPr>
          <p:cNvPr id="5" name="Picture 4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8A3CDA80-16B1-2C91-0439-264F529F6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6369" y="91249"/>
            <a:ext cx="2897814" cy="10230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5C4E79-67AB-8407-174F-C081D2FABA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513" t="32000" r="16056" b="6800"/>
          <a:stretch>
            <a:fillRect/>
          </a:stretch>
        </p:blipFill>
        <p:spPr>
          <a:xfrm>
            <a:off x="5969201" y="1591056"/>
            <a:ext cx="5862800" cy="41970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BDDE24-52E7-29B7-A8E0-5758DAF484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361" t="20133" r="15222" b="7334"/>
          <a:stretch>
            <a:fillRect/>
          </a:stretch>
        </p:blipFill>
        <p:spPr>
          <a:xfrm>
            <a:off x="175754" y="1581911"/>
            <a:ext cx="5621541" cy="46831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215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39C8C-A2BB-BA90-7602-D80F59118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5FE4C-74AE-115A-2DC8-7D7FCAF14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GNSS-IR Data Portal</a:t>
            </a:r>
          </a:p>
        </p:txBody>
      </p:sp>
      <p:pic>
        <p:nvPicPr>
          <p:cNvPr id="5" name="Picture 4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0C9B52D7-67C6-5C0F-1903-D05E8A6B4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6369" y="91249"/>
            <a:ext cx="2897814" cy="10230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6F6346-8EBA-36ED-C1BF-883662753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148" y="1325880"/>
            <a:ext cx="4489421" cy="5221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55F9F3-3E5F-50D1-9B75-7E6FC87CE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3823" y="1325880"/>
            <a:ext cx="4432712" cy="52212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05208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68AC3-A2CB-0D29-1B52-7D8D457EB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88D0AA7-459A-AD10-38E4-E77310367BF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05AA93-3F33-4765-894F-25C329A77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31" y="2590626"/>
            <a:ext cx="6878905" cy="107611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5078297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2116138" y="4968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588170" y="1613118"/>
            <a:ext cx="10750390" cy="2399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en-US" sz="2200" dirty="0">
                <a:solidFill>
                  <a:schemeClr val="tx2"/>
                </a:solidFill>
                <a:latin typeface="Arial" panose="020B0604020202020204" pitchFamily="34" charset="0"/>
              </a:rPr>
              <a:t>GLOSS Fast and Real-Time Centre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GB" altLang="en-US" sz="2200" dirty="0">
                <a:solidFill>
                  <a:schemeClr val="tx2"/>
                </a:solidFill>
                <a:latin typeface="Arial" panose="020B0604020202020204" pitchFamily="34" charset="0"/>
              </a:rPr>
              <a:t>Hourly means of sea level 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GB" altLang="en-US" sz="2200" dirty="0">
                <a:solidFill>
                  <a:schemeClr val="tx2"/>
                </a:solidFill>
                <a:latin typeface="Arial" panose="020B0604020202020204" pitchFamily="34" charset="0"/>
              </a:rPr>
              <a:t>Fast mode data  - ‘light’ QC, released with 1-2 months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GB" altLang="en-US" sz="2200" dirty="0">
                <a:solidFill>
                  <a:schemeClr val="tx2"/>
                </a:solidFill>
                <a:latin typeface="Arial" panose="020B0604020202020204" pitchFamily="34" charset="0"/>
              </a:rPr>
              <a:t>Research Quality Data Set (RQDS) produced within 1-2 years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GB" altLang="en-US" sz="2200" dirty="0">
                <a:solidFill>
                  <a:schemeClr val="tx2"/>
                </a:solidFill>
                <a:latin typeface="Arial" panose="020B0604020202020204" pitchFamily="34" charset="0"/>
              </a:rPr>
              <a:t>Web site:  http://uhslc.soest.hawaii.edu/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AA7847-32C5-FB9B-4B11-8759CB7D6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University of Hawaii Sea Level </a:t>
            </a:r>
            <a:r>
              <a:rPr lang="en-GB" dirty="0" err="1"/>
              <a:t>Center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490B35-FC70-7E1C-906F-EE9523040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239" y="227822"/>
            <a:ext cx="4758944" cy="74447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1074E4F-EE9F-F095-861A-48E45967F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127" y="4284980"/>
            <a:ext cx="7610475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1096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2A942-8CCF-ABC4-C405-0CB9919D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Fast Mode 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E2AA0A-C809-9A67-C35F-EFDE7E96B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370" y="1465630"/>
            <a:ext cx="8773259" cy="50570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3035E2-3751-C821-5216-3967C689B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239" y="227822"/>
            <a:ext cx="4758944" cy="74447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4556063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94FC81-4535-CB8B-DABF-C2A4D34EA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E9E50-127E-B7C2-3821-0642C5B3C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Research Quality Data Set (RQDS)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2D9187-06FD-1953-2265-B0E0DBCFD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396" y="1341120"/>
            <a:ext cx="9095023" cy="52425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E62478-1E1C-D7DC-4E8F-34ACA7244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239" y="227822"/>
            <a:ext cx="4758944" cy="74447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8174455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C5F7D-6A2C-24D9-034A-7CDE6DCF3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Explorer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CFBD89-468A-FA0C-ABDC-E1784AACB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349" y="1484902"/>
            <a:ext cx="7969301" cy="49076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8ECFCE-661F-E50F-D540-925D48213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239" y="227822"/>
            <a:ext cx="4758944" cy="74447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8329171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D80A4-7C2E-8612-9792-960FBE990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9B768-B5F0-E07B-C389-2C7C5E7E0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Explorer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D497C3-7414-6B4C-6577-C32747C96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239" y="227822"/>
            <a:ext cx="4758944" cy="74447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A0202C-405F-7773-1950-86A7B3B184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535" b="5732"/>
          <a:stretch>
            <a:fillRect/>
          </a:stretch>
        </p:blipFill>
        <p:spPr>
          <a:xfrm>
            <a:off x="1563624" y="1375724"/>
            <a:ext cx="9881616" cy="51713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71083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A1C61-9B6A-F2B4-54F0-6F15FE38A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60F37-1887-DA84-D64A-F5F12556F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Explorer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E63139-F25F-841D-38F4-60294ABF2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239" y="227822"/>
            <a:ext cx="4758944" cy="74447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4D5B97-92C7-3ADF-72EE-1D697BD557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533" r="2889" b="6267"/>
          <a:stretch>
            <a:fillRect/>
          </a:stretch>
        </p:blipFill>
        <p:spPr>
          <a:xfrm>
            <a:off x="1408176" y="1464550"/>
            <a:ext cx="9646920" cy="51656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17014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9CF2A8-43E5-B62D-5F72-5A0EC8FBC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AA9B1-E931-5609-CA62-C02250DE1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Explorer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011D87-329F-B44B-4762-F182DA260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239" y="227822"/>
            <a:ext cx="4758944" cy="74447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25EB1F-B525-6B00-6D2F-381BA44F00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666" r="5222" b="6800"/>
          <a:stretch>
            <a:fillRect/>
          </a:stretch>
        </p:blipFill>
        <p:spPr>
          <a:xfrm>
            <a:off x="1572768" y="1338316"/>
            <a:ext cx="9723120" cy="52918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1130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GLOSS Sea Level Community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BFCB26-ABE3-691F-1FB1-7107385DB7A1}"/>
              </a:ext>
            </a:extLst>
          </p:cNvPr>
          <p:cNvSpPr/>
          <p:nvPr/>
        </p:nvSpPr>
        <p:spPr>
          <a:xfrm>
            <a:off x="5044440" y="1534160"/>
            <a:ext cx="2103120" cy="1178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AADA2A-D295-D36F-44FE-8860798439BB}"/>
              </a:ext>
            </a:extLst>
          </p:cNvPr>
          <p:cNvSpPr/>
          <p:nvPr/>
        </p:nvSpPr>
        <p:spPr>
          <a:xfrm>
            <a:off x="6409944" y="5376672"/>
            <a:ext cx="3114558" cy="612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BBA462-4326-44B2-10FD-DC696804E84E}"/>
              </a:ext>
            </a:extLst>
          </p:cNvPr>
          <p:cNvSpPr/>
          <p:nvPr/>
        </p:nvSpPr>
        <p:spPr>
          <a:xfrm>
            <a:off x="2916936" y="5376672"/>
            <a:ext cx="3282696" cy="754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722EEA-0C09-4EF7-9ED4-BFF4AFEF8AD7}"/>
              </a:ext>
            </a:extLst>
          </p:cNvPr>
          <p:cNvSpPr/>
          <p:nvPr/>
        </p:nvSpPr>
        <p:spPr>
          <a:xfrm>
            <a:off x="3803904" y="2501765"/>
            <a:ext cx="1240536" cy="443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3D7C122-EDBE-1253-A6EB-F6E2801A59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361" t="34267" r="13889" b="16133"/>
          <a:stretch>
            <a:fillRect/>
          </a:stretch>
        </p:blipFill>
        <p:spPr>
          <a:xfrm>
            <a:off x="1768491" y="1435608"/>
            <a:ext cx="8655018" cy="51846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61798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03ABA-1108-5288-CAF2-B00B25F61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61E73-993C-C5FE-2B0B-4446E11F9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Explorer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0F385D-5878-325D-8A88-2EDA8204C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239" y="227822"/>
            <a:ext cx="4758944" cy="74447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354195-6D82-B553-08AD-A5B58D4266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196" r="2290" b="8000"/>
          <a:stretch>
            <a:fillRect/>
          </a:stretch>
        </p:blipFill>
        <p:spPr>
          <a:xfrm>
            <a:off x="1252728" y="1362456"/>
            <a:ext cx="9893808" cy="52677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11053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ACB81-636A-526D-0EBF-6A896E3AA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51C82-F3EB-6DC8-D9AC-6109168F9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Explorer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08BFA5-4230-8D74-5ED4-6AC4984EA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239" y="227822"/>
            <a:ext cx="4758944" cy="74447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785B97-7659-B9E9-8412-A6D6CC258A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196" r="2290" b="8000"/>
          <a:stretch>
            <a:fillRect/>
          </a:stretch>
        </p:blipFill>
        <p:spPr>
          <a:xfrm>
            <a:off x="1252728" y="1362456"/>
            <a:ext cx="9893808" cy="52677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38901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2A87A5-B390-D5BE-37C8-607B2A5F2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58F23-A89A-3A03-67F4-126F0516C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Explorer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EBCA73-31A7-79CD-32E3-0175E1194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239" y="227822"/>
            <a:ext cx="4758944" cy="74447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B9FB7F-2AA1-2FBC-6E12-C685C8D48DA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533" r="4222" b="8533"/>
          <a:stretch>
            <a:fillRect/>
          </a:stretch>
        </p:blipFill>
        <p:spPr>
          <a:xfrm>
            <a:off x="2029968" y="1619506"/>
            <a:ext cx="8412480" cy="45526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08147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7689D-C4BA-8117-2F47-F5A7D5FBB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69DE232-3466-39D3-A80B-3E5E8926BED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17921F-F046-F142-E28B-E2D37AEA77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IOC SLSMF</a:t>
            </a:r>
          </a:p>
        </p:txBody>
      </p:sp>
      <p:pic>
        <p:nvPicPr>
          <p:cNvPr id="6" name="Picture Placeholder 7">
            <a:extLst>
              <a:ext uri="{FF2B5EF4-FFF2-40B4-BE49-F238E27FC236}">
                <a16:creationId xmlns:a16="http://schemas.microsoft.com/office/drawing/2014/main" id="{B6EE2F7D-6E45-C375-058B-0541C93943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11" t="12029" r="80391" b="69841"/>
          <a:stretch>
            <a:fillRect/>
          </a:stretch>
        </p:blipFill>
        <p:spPr>
          <a:xfrm>
            <a:off x="2896108" y="2489115"/>
            <a:ext cx="1161288" cy="87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8748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981200" y="302897"/>
            <a:ext cx="8229600" cy="497149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rgbClr val="1F204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accent1"/>
                </a:solidFill>
              </a:rPr>
              <a:t>IOC Sea Level Monitoring Facility (IOC SLMF)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57816" y="1602170"/>
            <a:ext cx="12032303" cy="3584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GB" altLang="en-US" sz="2200" dirty="0">
                <a:solidFill>
                  <a:schemeClr val="tx2"/>
                </a:solidFill>
                <a:latin typeface="Arial" panose="020B0604020202020204" pitchFamily="34" charset="0"/>
              </a:rPr>
              <a:t>Hosted at the Flander Marine </a:t>
            </a:r>
            <a:r>
              <a:rPr lang="en-GB" altLang="en-US" sz="2200" dirty="0" err="1">
                <a:solidFill>
                  <a:schemeClr val="tx2"/>
                </a:solidFill>
                <a:latin typeface="Arial" panose="020B0604020202020204" pitchFamily="34" charset="0"/>
              </a:rPr>
              <a:t>Institite</a:t>
            </a:r>
            <a:r>
              <a:rPr lang="en-GB" altLang="en-US" sz="2200" dirty="0">
                <a:solidFill>
                  <a:schemeClr val="tx2"/>
                </a:solidFill>
                <a:latin typeface="Arial" panose="020B0604020202020204" pitchFamily="34" charset="0"/>
              </a:rPr>
              <a:t> (VLIZ)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GB" altLang="en-US" sz="2200" dirty="0">
                <a:solidFill>
                  <a:schemeClr val="tx2"/>
                </a:solidFill>
                <a:latin typeface="Arial" panose="020B0604020202020204" pitchFamily="34" charset="0"/>
              </a:rPr>
              <a:t>GLOSS Real-Time Data Centre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GB" altLang="en-US" sz="2200" dirty="0">
                <a:solidFill>
                  <a:schemeClr val="tx2"/>
                </a:solidFill>
                <a:latin typeface="Arial" panose="020B0604020202020204" pitchFamily="34" charset="0"/>
              </a:rPr>
              <a:t>High Frequency observations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GB" altLang="en-US" sz="2200" dirty="0">
                <a:solidFill>
                  <a:srgbClr val="FF0000"/>
                </a:solidFill>
                <a:latin typeface="Arial" panose="020B0604020202020204" pitchFamily="34" charset="0"/>
              </a:rPr>
              <a:t>Not quality-controlled 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GB" altLang="en-US" sz="2200" dirty="0">
                <a:solidFill>
                  <a:schemeClr val="tx2"/>
                </a:solidFill>
                <a:latin typeface="Arial" panose="020B0604020202020204" pitchFamily="34" charset="0"/>
              </a:rPr>
              <a:t>For operational, early warning purposes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GB" altLang="en-US" sz="2200" dirty="0">
                <a:solidFill>
                  <a:schemeClr val="tx2"/>
                </a:solidFill>
                <a:latin typeface="Arial" panose="020B0604020202020204" pitchFamily="34" charset="0"/>
              </a:rPr>
              <a:t>Web site:  </a:t>
            </a:r>
            <a:r>
              <a:rPr lang="en-GB" altLang="en-US" sz="2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en-US" sz="2200" dirty="0">
                <a:solidFill>
                  <a:schemeClr val="tx2"/>
                </a:solidFill>
                <a:latin typeface="Arial" panose="020B0604020202020204" pitchFamily="34" charset="0"/>
                <a:hlinkClick r:id="rId2"/>
              </a:rPr>
              <a:t>http://www.ioc-sealevelmonitoring.org</a:t>
            </a:r>
            <a:endParaRPr lang="en-GB" altLang="en-US" sz="220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GB" altLang="en-US" sz="2200" dirty="0">
                <a:solidFill>
                  <a:schemeClr val="tx2"/>
                </a:solidFill>
                <a:latin typeface="Arial" panose="020B0604020202020204" pitchFamily="34" charset="0"/>
              </a:rPr>
              <a:t>Ideal for daily checks on data availability and quality to support tide gauge technicians 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A87EBED2-5DD8-9BBF-2115-D51D47CD7D6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4511" t="12029" r="80391" b="69841"/>
          <a:stretch>
            <a:fillRect/>
          </a:stretch>
        </p:blipFill>
        <p:spPr>
          <a:xfrm>
            <a:off x="10293604" y="204619"/>
            <a:ext cx="1161288" cy="8713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5828BB-E168-4F69-A46C-648575571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IOC Sea Level Monitoring Station Facility (SLSMF)</a:t>
            </a:r>
          </a:p>
        </p:txBody>
      </p:sp>
    </p:spTree>
    <p:extLst>
      <p:ext uri="{BB962C8B-B14F-4D97-AF65-F5344CB8AC3E}">
        <p14:creationId xmlns:p14="http://schemas.microsoft.com/office/powerpoint/2010/main" val="6398910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Box 2"/>
          <p:cNvSpPr txBox="1">
            <a:spLocks noChangeArrowheads="1"/>
          </p:cNvSpPr>
          <p:nvPr/>
        </p:nvSpPr>
        <p:spPr bwMode="auto">
          <a:xfrm>
            <a:off x="3952875" y="5799235"/>
            <a:ext cx="4133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  http://www.ioc-sealevelmonitoring.org</a:t>
            </a:r>
            <a:endParaRPr lang="en-US" altLang="en-US" sz="1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9011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" t="9073" r="5363" b="6090"/>
          <a:stretch>
            <a:fillRect/>
          </a:stretch>
        </p:blipFill>
        <p:spPr bwMode="auto">
          <a:xfrm>
            <a:off x="1454204" y="1353312"/>
            <a:ext cx="9710581" cy="5102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981200" y="54323"/>
            <a:ext cx="8229600" cy="497149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rgbClr val="1F204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accent1"/>
                </a:solidFill>
              </a:rPr>
              <a:t>IOC Sea Level Monitoring Facility (IOC SLMF)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1A74F6-9486-ED23-BD35-68948A3F6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IOC SLSMF</a:t>
            </a:r>
          </a:p>
        </p:txBody>
      </p:sp>
      <p:pic>
        <p:nvPicPr>
          <p:cNvPr id="6" name="Picture Placeholder 7">
            <a:extLst>
              <a:ext uri="{FF2B5EF4-FFF2-40B4-BE49-F238E27FC236}">
                <a16:creationId xmlns:a16="http://schemas.microsoft.com/office/drawing/2014/main" id="{F84B3EF5-8E6F-1411-587B-B7A1503876B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4511" t="12029" r="80391" b="69841"/>
          <a:stretch>
            <a:fillRect/>
          </a:stretch>
        </p:blipFill>
        <p:spPr>
          <a:xfrm>
            <a:off x="10293604" y="204619"/>
            <a:ext cx="1161288" cy="87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46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E69499-8527-A84B-2610-9250C4B93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Box 2">
            <a:extLst>
              <a:ext uri="{FF2B5EF4-FFF2-40B4-BE49-F238E27FC236}">
                <a16:creationId xmlns:a16="http://schemas.microsoft.com/office/drawing/2014/main" id="{EF2E4315-A341-3DDD-B118-816601520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75" y="5799235"/>
            <a:ext cx="4133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  http://www.ioc-sealevelmonitoring.org</a:t>
            </a:r>
            <a:endParaRPr lang="en-US" altLang="en-US" sz="1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22E4FC3-3609-7354-EA4C-0F4E5E815A7A}"/>
              </a:ext>
            </a:extLst>
          </p:cNvPr>
          <p:cNvSpPr txBox="1">
            <a:spLocks/>
          </p:cNvSpPr>
          <p:nvPr/>
        </p:nvSpPr>
        <p:spPr>
          <a:xfrm>
            <a:off x="1981200" y="54323"/>
            <a:ext cx="8229600" cy="497149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rgbClr val="1F204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accent1"/>
                </a:solidFill>
              </a:rPr>
              <a:t>IOC Sea Level Monitoring Facility (IOC SLMF)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F448AD-E335-1A31-9A27-FC23978E3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IOC SLSMF</a:t>
            </a:r>
          </a:p>
        </p:txBody>
      </p:sp>
      <p:pic>
        <p:nvPicPr>
          <p:cNvPr id="3" name="Picture Placeholder 7">
            <a:extLst>
              <a:ext uri="{FF2B5EF4-FFF2-40B4-BE49-F238E27FC236}">
                <a16:creationId xmlns:a16="http://schemas.microsoft.com/office/drawing/2014/main" id="{E68F4CBF-F161-B260-6AA0-0EEA08A8A63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4511" t="12029" r="80391" b="69841"/>
          <a:stretch>
            <a:fillRect/>
          </a:stretch>
        </p:blipFill>
        <p:spPr>
          <a:xfrm>
            <a:off x="10293604" y="204619"/>
            <a:ext cx="1161288" cy="87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4D940E-721D-77FD-6635-30446F7C9D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345" t="13264" r="17972" b="8247"/>
          <a:stretch>
            <a:fillRect/>
          </a:stretch>
        </p:blipFill>
        <p:spPr>
          <a:xfrm>
            <a:off x="1069848" y="1390575"/>
            <a:ext cx="7699248" cy="53378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E47757-F6D0-B543-CCCB-639CA824B1F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570" t="12658" r="39545" b="16771"/>
          <a:stretch>
            <a:fillRect/>
          </a:stretch>
        </p:blipFill>
        <p:spPr>
          <a:xfrm>
            <a:off x="8970263" y="1297995"/>
            <a:ext cx="3044953" cy="5522976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368DCF03-0F28-1A7C-BD62-94BF08AF9CB7}"/>
              </a:ext>
            </a:extLst>
          </p:cNvPr>
          <p:cNvSpPr/>
          <p:nvPr/>
        </p:nvSpPr>
        <p:spPr>
          <a:xfrm rot="2738443">
            <a:off x="4303179" y="2221967"/>
            <a:ext cx="484632" cy="53337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9039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3E208-7BE1-834F-836F-46966D6826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87E2E51-F1A9-6914-2EC5-183898248414}"/>
              </a:ext>
            </a:extLst>
          </p:cNvPr>
          <p:cNvSpPr txBox="1">
            <a:spLocks/>
          </p:cNvSpPr>
          <p:nvPr/>
        </p:nvSpPr>
        <p:spPr>
          <a:xfrm>
            <a:off x="1981200" y="54323"/>
            <a:ext cx="8229600" cy="497149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rgbClr val="1F204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accent1"/>
                </a:solidFill>
              </a:rPr>
              <a:t>IOC Sea Level Monitoring Facility (IOC SLMF)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9517E6-07ED-9E62-4FFB-66A2A80AB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IOC SLSMF</a:t>
            </a:r>
          </a:p>
        </p:txBody>
      </p:sp>
      <p:pic>
        <p:nvPicPr>
          <p:cNvPr id="3" name="Picture Placeholder 7">
            <a:extLst>
              <a:ext uri="{FF2B5EF4-FFF2-40B4-BE49-F238E27FC236}">
                <a16:creationId xmlns:a16="http://schemas.microsoft.com/office/drawing/2014/main" id="{6CADF211-CA9D-DCE8-2C31-493C670EB04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4511" t="12029" r="80391" b="69841"/>
          <a:stretch>
            <a:fillRect/>
          </a:stretch>
        </p:blipFill>
        <p:spPr>
          <a:xfrm>
            <a:off x="10293604" y="204619"/>
            <a:ext cx="1161288" cy="8713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A9E268-06D7-0F6D-EB14-FD4FBEE277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223" t="13122" r="18000" b="8459"/>
          <a:stretch>
            <a:fillRect/>
          </a:stretch>
        </p:blipFill>
        <p:spPr>
          <a:xfrm>
            <a:off x="1981200" y="1291680"/>
            <a:ext cx="8667750" cy="59949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CB751A3-7503-0258-B692-10A2D1A77F46}"/>
              </a:ext>
            </a:extLst>
          </p:cNvPr>
          <p:cNvSpPr/>
          <p:nvPr/>
        </p:nvSpPr>
        <p:spPr>
          <a:xfrm>
            <a:off x="6567569" y="5673012"/>
            <a:ext cx="3409966" cy="64381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82079-16A3-B245-6819-E8D69D8E5A04}"/>
              </a:ext>
            </a:extLst>
          </p:cNvPr>
          <p:cNvSpPr txBox="1"/>
          <p:nvPr/>
        </p:nvSpPr>
        <p:spPr>
          <a:xfrm>
            <a:off x="1868674" y="6134105"/>
            <a:ext cx="2398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Switch radio button to absolute levels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1F0329C-1E84-A06D-11D4-9FE663B179DD}"/>
              </a:ext>
            </a:extLst>
          </p:cNvPr>
          <p:cNvCxnSpPr/>
          <p:nvPr/>
        </p:nvCxnSpPr>
        <p:spPr>
          <a:xfrm flipV="1">
            <a:off x="3707363" y="6134105"/>
            <a:ext cx="2939144" cy="4066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21283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A7F1A-59A4-CCF5-69B5-3847CEAE2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44B327C-8B04-42E0-798F-4D577CAA9D42}"/>
              </a:ext>
            </a:extLst>
          </p:cNvPr>
          <p:cNvSpPr txBox="1">
            <a:spLocks/>
          </p:cNvSpPr>
          <p:nvPr/>
        </p:nvSpPr>
        <p:spPr>
          <a:xfrm>
            <a:off x="1981200" y="54323"/>
            <a:ext cx="8229600" cy="497149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rgbClr val="1F204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accent1"/>
                </a:solidFill>
              </a:rPr>
              <a:t>IOC Sea Level Monitoring Facility (IOC SLMF)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D9120F-B63F-3F3D-4D6D-F353BE8D0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IOC SLSMF</a:t>
            </a:r>
          </a:p>
        </p:txBody>
      </p:sp>
      <p:pic>
        <p:nvPicPr>
          <p:cNvPr id="3" name="Picture Placeholder 7">
            <a:extLst>
              <a:ext uri="{FF2B5EF4-FFF2-40B4-BE49-F238E27FC236}">
                <a16:creationId xmlns:a16="http://schemas.microsoft.com/office/drawing/2014/main" id="{CDF81AE1-2448-C082-CB70-3ABF12AEC79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4511" t="12029" r="80391" b="69841"/>
          <a:stretch>
            <a:fillRect/>
          </a:stretch>
        </p:blipFill>
        <p:spPr>
          <a:xfrm>
            <a:off x="10293604" y="204619"/>
            <a:ext cx="1161288" cy="8713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DC4D91-FA91-486F-6D0B-FBCE2BD559E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223" t="13122" r="18000" b="8459"/>
          <a:stretch>
            <a:fillRect/>
          </a:stretch>
        </p:blipFill>
        <p:spPr>
          <a:xfrm>
            <a:off x="1981200" y="1291680"/>
            <a:ext cx="8667750" cy="59949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57AD16F-4CB1-A328-5BA2-266D42119530}"/>
              </a:ext>
            </a:extLst>
          </p:cNvPr>
          <p:cNvSpPr/>
          <p:nvPr/>
        </p:nvSpPr>
        <p:spPr>
          <a:xfrm>
            <a:off x="2632103" y="2436734"/>
            <a:ext cx="1162657" cy="64381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28157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3A483-FFD7-6C05-D7FF-27DCAA368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C282422-B1BC-F83B-B6A5-EC4C63380067}"/>
              </a:ext>
            </a:extLst>
          </p:cNvPr>
          <p:cNvSpPr txBox="1">
            <a:spLocks/>
          </p:cNvSpPr>
          <p:nvPr/>
        </p:nvSpPr>
        <p:spPr>
          <a:xfrm>
            <a:off x="1981200" y="54323"/>
            <a:ext cx="8229600" cy="497149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rgbClr val="1F204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accent1"/>
                </a:solidFill>
              </a:rPr>
              <a:t>IOC Sea Level Monitoring Facility (IOC SLMF)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E96C43-4C47-4C20-B1F9-F20BFA0B3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IOC SLSMF</a:t>
            </a:r>
          </a:p>
        </p:txBody>
      </p:sp>
      <p:pic>
        <p:nvPicPr>
          <p:cNvPr id="3" name="Picture Placeholder 7">
            <a:extLst>
              <a:ext uri="{FF2B5EF4-FFF2-40B4-BE49-F238E27FC236}">
                <a16:creationId xmlns:a16="http://schemas.microsoft.com/office/drawing/2014/main" id="{6D331BA1-25EF-FA7A-9464-9E38E77CAF6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4511" t="12029" r="80391" b="69841"/>
          <a:stretch>
            <a:fillRect/>
          </a:stretch>
        </p:blipFill>
        <p:spPr>
          <a:xfrm>
            <a:off x="10293604" y="204619"/>
            <a:ext cx="1161288" cy="8713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B51542-91EF-DF2B-B8E1-54F0A64599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778" t="9139" r="15670" b="11334"/>
          <a:stretch>
            <a:fillRect/>
          </a:stretch>
        </p:blipFill>
        <p:spPr>
          <a:xfrm>
            <a:off x="2627532" y="1520396"/>
            <a:ext cx="6936935" cy="47523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96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94C53DD-A47C-1C85-FDC8-7358BA248B3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6D7046C9-B28D-ECDF-DC88-EA1D6F8A6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00" y="2496651"/>
            <a:ext cx="2897814" cy="102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4065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8453BD6-949E-03BB-F2F2-B86BF5AA6AC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BF78E2D8-F1F5-87F1-6CC3-2843CF284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257" y="2407400"/>
            <a:ext cx="5778532" cy="204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8602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BA1609-8EA6-69B4-47C5-1B58495912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0000" y="1440000"/>
            <a:ext cx="2572044" cy="4806128"/>
          </a:xfrm>
        </p:spPr>
        <p:txBody>
          <a:bodyPr/>
          <a:lstStyle/>
          <a:p>
            <a:r>
              <a:rPr lang="en-GB" dirty="0"/>
              <a:t>UK’s National Marine Data Centre</a:t>
            </a:r>
          </a:p>
          <a:p>
            <a:r>
              <a:rPr lang="en-GB" dirty="0"/>
              <a:t>International GLOSS data centre for  high frequency delayed-mode data 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8339BA9-F68A-4EB4-10D1-52ADE28F9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BODC</a:t>
            </a:r>
          </a:p>
        </p:txBody>
      </p:sp>
      <p:pic>
        <p:nvPicPr>
          <p:cNvPr id="7" name="Picture 6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18F1F32F-A69E-FE08-4D03-7459EEF55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0983" y="129609"/>
            <a:ext cx="2549263" cy="9013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EDF5D3-F0B1-A657-B037-0512FA695F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58" t="11721" r="8446" b="6233"/>
          <a:stretch>
            <a:fillRect/>
          </a:stretch>
        </p:blipFill>
        <p:spPr>
          <a:xfrm>
            <a:off x="3215930" y="1440000"/>
            <a:ext cx="8616070" cy="5155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66762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42813-8078-E16C-37E7-7C3B87A64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92BA76E-7798-2E5F-28C9-47E8333DB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BODC</a:t>
            </a:r>
          </a:p>
        </p:txBody>
      </p:sp>
      <p:pic>
        <p:nvPicPr>
          <p:cNvPr id="7" name="Picture 6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61E828E7-4890-440A-B633-D81C875B2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0983" y="129609"/>
            <a:ext cx="2549263" cy="9013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416D9C-1BA5-1FA2-0FC4-FB500CEA2A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27" t="10267" r="6223" b="6667"/>
          <a:stretch>
            <a:fillRect/>
          </a:stretch>
        </p:blipFill>
        <p:spPr>
          <a:xfrm>
            <a:off x="1874519" y="1394760"/>
            <a:ext cx="8951717" cy="52072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09779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9A55D56-7F67-132D-D5AF-DBB316BD8CB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E8543C-12E8-FD93-1EE3-727D605AC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519" y="2238984"/>
            <a:ext cx="2657475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3491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72F7FC-530C-F0E0-6137-0F00DE926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SONEL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F011FC-2F7A-FA9A-18C2-E29FDA08F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0656" y="155232"/>
            <a:ext cx="1734258" cy="895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23E413-0716-F31D-0D73-D6A85F31E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664" y="1341164"/>
            <a:ext cx="5704817" cy="53009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3265DD-F7F7-EB9B-1BA6-F5FAD9A95E89}"/>
              </a:ext>
            </a:extLst>
          </p:cNvPr>
          <p:cNvSpPr txBox="1"/>
          <p:nvPr/>
        </p:nvSpPr>
        <p:spPr>
          <a:xfrm>
            <a:off x="190500" y="1454150"/>
            <a:ext cx="582083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Provides high-quality continuous measurements of sea and land levels at the coast from tide gauges and modern geodetic techniques</a:t>
            </a:r>
          </a:p>
          <a:p>
            <a:endParaRPr lang="en-GB" dirty="0"/>
          </a:p>
          <a:p>
            <a:r>
              <a:rPr lang="en-GB" dirty="0"/>
              <a:t>SONEL serves as the GNSS data assembly centre for the Global Sea Level Observing System (</a:t>
            </a:r>
            <a:r>
              <a:rPr lang="en-GB" dirty="0">
                <a:hlinkClick r:id="rId4"/>
              </a:rPr>
              <a:t>GLOSS</a:t>
            </a:r>
            <a:r>
              <a:rPr lang="en-GB" dirty="0"/>
              <a:t>), which is developed under the auspices of the IOC/</a:t>
            </a:r>
            <a:r>
              <a:rPr lang="en-GB" dirty="0" err="1"/>
              <a:t>Unesco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Provides:</a:t>
            </a:r>
          </a:p>
          <a:p>
            <a:endParaRPr lang="en-GB" dirty="0"/>
          </a:p>
          <a:p>
            <a:r>
              <a:rPr lang="en-GB" dirty="0"/>
              <a:t>Vertical Land Movement Time Series</a:t>
            </a:r>
          </a:p>
          <a:p>
            <a:endParaRPr lang="en-GB" dirty="0"/>
          </a:p>
          <a:p>
            <a:r>
              <a:rPr lang="en-GB" dirty="0"/>
              <a:t>GNSS Data Archive for GPS @ </a:t>
            </a:r>
            <a:r>
              <a:rPr lang="en-GB" dirty="0" err="1"/>
              <a:t>Tidegauges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50099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63C27A-8126-EF35-048A-5DD9A0EC1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SONEL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85992A-0583-B741-4915-80E0A629E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50" y="1317387"/>
            <a:ext cx="4935901" cy="54150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C44B26-92D0-E500-B7AD-E9E083CF8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328" y="1317387"/>
            <a:ext cx="4219272" cy="541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5854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E81F0A3-0D5D-2AD9-6138-2A254BE76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SONEL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733C46-8DCE-7DF0-A2A5-3D144E68D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178" y="1428749"/>
            <a:ext cx="7983357" cy="491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0430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7FDCF9C-F4B7-138F-9C87-0FFC9D2D63D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E935E4-0746-610C-A9F4-105483FD6D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Nevada Geodetic Laboratory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5A2CC7-EBBB-12BD-408F-84BF37689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012" y="3279774"/>
            <a:ext cx="1716290" cy="135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300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0BFE0C-7B49-9F17-CF33-B450F3356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588" y="2154629"/>
            <a:ext cx="5675414" cy="3376870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724CC9-7DEA-CD2B-59BB-1938ADCF98A1}"/>
              </a:ext>
            </a:extLst>
          </p:cNvPr>
          <p:cNvSpPr txBox="1"/>
          <p:nvPr/>
        </p:nvSpPr>
        <p:spPr>
          <a:xfrm>
            <a:off x="359999" y="1440000"/>
            <a:ext cx="5675413" cy="4806128"/>
          </a:xfrm>
          <a:prstGeom prst="rect">
            <a:avLst/>
          </a:prstGeom>
        </p:spPr>
        <p:txBody>
          <a:bodyPr vert="horz" lIns="90000" tIns="45720" rIns="91440" bIns="45720" rtlCol="0">
            <a:normAutofit/>
          </a:bodyPr>
          <a:lstStyle/>
          <a:p>
            <a:pPr marL="171450" indent="-171450" defTabSz="685800">
              <a:lnSpc>
                <a:spcPct val="150000"/>
              </a:lnSpc>
              <a:spcBef>
                <a:spcPts val="75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Not affiliated with any International Body</a:t>
            </a:r>
          </a:p>
          <a:p>
            <a:pPr marL="171450" indent="-171450" defTabSz="685800">
              <a:lnSpc>
                <a:spcPct val="150000"/>
              </a:lnSpc>
              <a:spcBef>
                <a:spcPts val="75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71450" indent="-171450" defTabSz="685800">
              <a:lnSpc>
                <a:spcPct val="150000"/>
              </a:lnSpc>
              <a:spcBef>
                <a:spcPts val="75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Process GNSS data from over 23000 sites around the world</a:t>
            </a:r>
          </a:p>
          <a:p>
            <a:pPr marL="171450" indent="-171450" defTabSz="685800">
              <a:lnSpc>
                <a:spcPct val="150000"/>
              </a:lnSpc>
              <a:spcBef>
                <a:spcPts val="75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71450" indent="-171450" defTabSz="685800">
              <a:lnSpc>
                <a:spcPct val="150000"/>
              </a:lnSpc>
              <a:spcBef>
                <a:spcPts val="75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By far the biggest provider of position time series and velocities in the world</a:t>
            </a:r>
          </a:p>
          <a:p>
            <a:pPr marL="171450" indent="-171450" defTabSz="685800">
              <a:lnSpc>
                <a:spcPct val="150000"/>
              </a:lnSpc>
              <a:spcBef>
                <a:spcPts val="75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71450" indent="-171450" defTabSz="685800">
              <a:lnSpc>
                <a:spcPct val="150000"/>
              </a:lnSpc>
              <a:spcBef>
                <a:spcPts val="75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EAEC84-D270-6C9F-7A82-95166FCA6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17" y="129609"/>
            <a:ext cx="11527664" cy="946348"/>
          </a:xfrm>
        </p:spPr>
        <p:txBody>
          <a:bodyPr vert="horz" lIns="90000" tIns="0" rIns="91440" bIns="0" rtlCol="0" anchor="ctr" anchorCtr="0">
            <a:normAutofit/>
          </a:bodyPr>
          <a:lstStyle/>
          <a:p>
            <a:r>
              <a:rPr lang="en-US" b="0" kern="1200">
                <a:latin typeface="+mj-lt"/>
                <a:ea typeface="+mj-ea"/>
                <a:cs typeface="+mj-cs"/>
              </a:rPr>
              <a:t>Nevada Geodetic Laboratory</a:t>
            </a:r>
          </a:p>
        </p:txBody>
      </p:sp>
    </p:spTree>
    <p:extLst>
      <p:ext uri="{BB962C8B-B14F-4D97-AF65-F5344CB8AC3E}">
        <p14:creationId xmlns:p14="http://schemas.microsoft.com/office/powerpoint/2010/main" val="40308969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7A52569-3E90-3BEA-B8C7-613B66CC1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Nevada Geodetic Laboratory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5BE2C9-EF7F-ED5E-EA00-D2EF1E82A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3778" y="1466850"/>
            <a:ext cx="3850311" cy="492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DADE89-8A11-44CC-4A01-2757EC2BB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948" y="1466850"/>
            <a:ext cx="7033531" cy="34607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D1931C-8872-7F7B-6605-D085DA6AAF8D}"/>
              </a:ext>
            </a:extLst>
          </p:cNvPr>
          <p:cNvSpPr txBox="1"/>
          <p:nvPr/>
        </p:nvSpPr>
        <p:spPr>
          <a:xfrm>
            <a:off x="257948" y="5035550"/>
            <a:ext cx="7033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Also provide global estimates of vertical land movement at GPS sites and PSMSL gauge locations</a:t>
            </a:r>
          </a:p>
          <a:p>
            <a:endParaRPr lang="en-GB" dirty="0"/>
          </a:p>
          <a:p>
            <a:r>
              <a:rPr lang="en-GB" dirty="0"/>
              <a:t>https://geodesy.unr.edu/vlm.php</a:t>
            </a:r>
          </a:p>
        </p:txBody>
      </p:sp>
    </p:spTree>
    <p:extLst>
      <p:ext uri="{BB962C8B-B14F-4D97-AF65-F5344CB8AC3E}">
        <p14:creationId xmlns:p14="http://schemas.microsoft.com/office/powerpoint/2010/main" val="3169892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>
          <a:xfrm>
            <a:off x="359999" y="1440000"/>
            <a:ext cx="11525482" cy="480612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Founded in 1933 "For the study of tides and tidal currents, of other movements of the sea surface and of currents of different origins..."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This was about ocean dynamics and land movement, not monitoring sea level rise!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1936 – decided to produce a volume of globally collected monthly and annual sea level with updates every 5 years.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Primary data source for studies of longer term sea level variability including the reports of the Intergovernmental Panel on Climate Change (IPCC)</a:t>
            </a:r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PSMSL</a:t>
            </a:r>
          </a:p>
        </p:txBody>
      </p:sp>
      <p:pic>
        <p:nvPicPr>
          <p:cNvPr id="9" name="Picture 8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7F78FE81-B862-4228-A46B-5EEEF68A2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6369" y="91249"/>
            <a:ext cx="2897814" cy="102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719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>
          <a:xfrm>
            <a:off x="359999" y="1440000"/>
            <a:ext cx="11525482" cy="480612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dirty="0"/>
              <a:t>Contains 54000 station years from &gt;2000 different sites in 200 different countries</a:t>
            </a:r>
          </a:p>
          <a:p>
            <a:r>
              <a:rPr lang="en-GB" dirty="0"/>
              <a:t>All data are freely available for use without restriction from www.psmsl.org, which is updated every Wednesday.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PSMSL Dataset Today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971" y="2580498"/>
            <a:ext cx="7328252" cy="4147893"/>
          </a:xfrm>
          <a:prstGeom prst="rect">
            <a:avLst/>
          </a:prstGeom>
        </p:spPr>
      </p:pic>
      <p:pic>
        <p:nvPicPr>
          <p:cNvPr id="6" name="Picture 5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B3099B22-1CCF-6376-8655-88516C87E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6369" y="91249"/>
            <a:ext cx="2897814" cy="102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336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>
          <a:xfrm>
            <a:off x="360000" y="1440000"/>
            <a:ext cx="4239432" cy="480612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Where possible, all data for a station are related through time to a consistent set of locally defined benchmarks.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Two main datasets: </a:t>
            </a:r>
          </a:p>
          <a:p>
            <a:pPr marL="342900" lvl="1" indent="0">
              <a:buNone/>
            </a:pPr>
            <a:r>
              <a:rPr lang="en-GB" dirty="0"/>
              <a:t>(1) Revised Local Reference (RLR): with datum control </a:t>
            </a:r>
          </a:p>
          <a:p>
            <a:pPr marL="342900" lvl="1" indent="0">
              <a:buNone/>
            </a:pPr>
            <a:r>
              <a:rPr lang="en-GB" dirty="0"/>
              <a:t>(2) Metric: no datum control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PSMSL Datasets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549" y="1662633"/>
            <a:ext cx="6782451" cy="410691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EC18D5A4-DE84-78CD-D7D3-A7E071783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6369" y="91249"/>
            <a:ext cx="2897814" cy="102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72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" r="-106"/>
          <a:stretch>
            <a:fillRect/>
          </a:stretch>
        </p:blipFill>
        <p:spPr>
          <a:xfrm>
            <a:off x="1965960" y="1558872"/>
            <a:ext cx="8494776" cy="480612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RLR (Datum Controlled) Dataset</a:t>
            </a:r>
          </a:p>
        </p:txBody>
      </p:sp>
      <p:pic>
        <p:nvPicPr>
          <p:cNvPr id="4" name="Picture 3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D4A6A9B9-F4AF-36B0-BC1B-D40638BCC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6369" y="91249"/>
            <a:ext cx="2897814" cy="102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718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" r="218"/>
          <a:stretch>
            <a:fillRect/>
          </a:stretch>
        </p:blipFill>
        <p:spPr>
          <a:xfrm>
            <a:off x="1972796" y="1586304"/>
            <a:ext cx="8412480" cy="480612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Longer RLR Records</a:t>
            </a:r>
          </a:p>
        </p:txBody>
      </p:sp>
      <p:pic>
        <p:nvPicPr>
          <p:cNvPr id="4" name="Picture 3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94D6B7E0-A358-66E1-4657-A7AC13916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6369" y="91249"/>
            <a:ext cx="2897814" cy="102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50532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National Oceanography Centre 1">
      <a:dk1>
        <a:srgbClr val="13324D"/>
      </a:dk1>
      <a:lt1>
        <a:srgbClr val="FFFFFF"/>
      </a:lt1>
      <a:dk2>
        <a:srgbClr val="13324D"/>
      </a:dk2>
      <a:lt2>
        <a:srgbClr val="FFFFFF"/>
      </a:lt2>
      <a:accent1>
        <a:srgbClr val="13324D"/>
      </a:accent1>
      <a:accent2>
        <a:srgbClr val="1D71B8"/>
      </a:accent2>
      <a:accent3>
        <a:srgbClr val="4DB3E6"/>
      </a:accent3>
      <a:accent4>
        <a:srgbClr val="FFE60B"/>
      </a:accent4>
      <a:accent5>
        <a:srgbClr val="43B9B6"/>
      </a:accent5>
      <a:accent6>
        <a:srgbClr val="EB5C0B"/>
      </a:accent6>
      <a:hlink>
        <a:srgbClr val="1D71B8"/>
      </a:hlink>
      <a:folHlink>
        <a:srgbClr val="1D71B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692DB35B-8AD3-974B-8388-A990BB387B7D}" vid="{49AAF0C9-BF10-2940-A893-107982A3FFB3}"/>
    </a:ext>
  </a:extLst>
</a:theme>
</file>

<file path=ppt/theme/theme3.xml><?xml version="1.0" encoding="utf-8"?>
<a:theme xmlns:a="http://schemas.openxmlformats.org/drawingml/2006/main" name="Office Theme">
  <a:themeElements>
    <a:clrScheme name="National Oceanography Centre 1">
      <a:dk1>
        <a:srgbClr val="13324D"/>
      </a:dk1>
      <a:lt1>
        <a:srgbClr val="FFFFFF"/>
      </a:lt1>
      <a:dk2>
        <a:srgbClr val="13324D"/>
      </a:dk2>
      <a:lt2>
        <a:srgbClr val="FFFFFF"/>
      </a:lt2>
      <a:accent1>
        <a:srgbClr val="13324D"/>
      </a:accent1>
      <a:accent2>
        <a:srgbClr val="1D71B8"/>
      </a:accent2>
      <a:accent3>
        <a:srgbClr val="4DB3E6"/>
      </a:accent3>
      <a:accent4>
        <a:srgbClr val="FFE60B"/>
      </a:accent4>
      <a:accent5>
        <a:srgbClr val="43B9B6"/>
      </a:accent5>
      <a:accent6>
        <a:srgbClr val="EB5C0B"/>
      </a:accent6>
      <a:hlink>
        <a:srgbClr val="1D71B8"/>
      </a:hlink>
      <a:folHlink>
        <a:srgbClr val="1D71B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692DB35B-8AD3-974B-8388-A990BB387B7D}" vid="{49AAF0C9-BF10-2940-A893-107982A3FFB3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2269</TotalTime>
  <Words>967</Words>
  <Application>Microsoft Office PowerPoint</Application>
  <PresentationFormat>Widescreen</PresentationFormat>
  <Paragraphs>122</Paragraphs>
  <Slides>49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Arial</vt:lpstr>
      <vt:lpstr>Calibri</vt:lpstr>
      <vt:lpstr>Custom Design</vt:lpstr>
      <vt:lpstr>1_Office Theme</vt:lpstr>
      <vt:lpstr>Office Theme</vt:lpstr>
      <vt:lpstr>The GLOSS Programme and Data Portals  Angela Hibbert Caribbean Training Course Barbados 17th-21st November </vt:lpstr>
      <vt:lpstr>GLOSS and GOOS</vt:lpstr>
      <vt:lpstr>The GLOSS Sea Level Community</vt:lpstr>
      <vt:lpstr>PowerPoint Presentation</vt:lpstr>
      <vt:lpstr>The PSMSL</vt:lpstr>
      <vt:lpstr>The PSMSL Dataset Today</vt:lpstr>
      <vt:lpstr>PSMSL Datasets</vt:lpstr>
      <vt:lpstr>RLR (Datum Controlled) Dataset</vt:lpstr>
      <vt:lpstr>Longer RLR Records</vt:lpstr>
      <vt:lpstr>Latest Available Data</vt:lpstr>
      <vt:lpstr>Use of PSMSL data</vt:lpstr>
      <vt:lpstr>Data Explorer www.psmsl.org/data/obtaining/map.html</vt:lpstr>
      <vt:lpstr>PowerPoint Presentation</vt:lpstr>
      <vt:lpstr>Station Metadata (1) www.psmsl.org/data/obtaining/stations/202.php</vt:lpstr>
      <vt:lpstr>Station Metadata (2) www.psmsl.org/data/obtaining/stations/202.php</vt:lpstr>
      <vt:lpstr>Station Metadata (3) www.psmsl.org/data/obtaining/rlr.diagrams/202.php</vt:lpstr>
      <vt:lpstr>Trend Explorer www.psmsl.org/products/trends/</vt:lpstr>
      <vt:lpstr>www.psmsl.org/data/supplying/</vt:lpstr>
      <vt:lpstr>GNSS-IR Data Portal</vt:lpstr>
      <vt:lpstr>GNSS-IR Data Portal</vt:lpstr>
      <vt:lpstr>GNSS-IR Data Portal</vt:lpstr>
      <vt:lpstr>PowerPoint Presentation</vt:lpstr>
      <vt:lpstr>University of Hawaii Sea Level Center</vt:lpstr>
      <vt:lpstr>Fast Mode Data</vt:lpstr>
      <vt:lpstr>Research Quality Data Set (RQDS)</vt:lpstr>
      <vt:lpstr>Data Explorer</vt:lpstr>
      <vt:lpstr>Data Explorer</vt:lpstr>
      <vt:lpstr>Data Explorer</vt:lpstr>
      <vt:lpstr>Data Explorer</vt:lpstr>
      <vt:lpstr>Data Explorer</vt:lpstr>
      <vt:lpstr>Data Explorer</vt:lpstr>
      <vt:lpstr>Data Explorer</vt:lpstr>
      <vt:lpstr>IOC SLSMF</vt:lpstr>
      <vt:lpstr>IOC Sea Level Monitoring Station Facility (SLSMF)</vt:lpstr>
      <vt:lpstr>IOC SLSMF</vt:lpstr>
      <vt:lpstr>IOC SLSMF</vt:lpstr>
      <vt:lpstr>IOC SLSMF</vt:lpstr>
      <vt:lpstr>IOC SLSMF</vt:lpstr>
      <vt:lpstr>IOC SLSMF</vt:lpstr>
      <vt:lpstr>PowerPoint Presentation</vt:lpstr>
      <vt:lpstr>BODC</vt:lpstr>
      <vt:lpstr>BODC</vt:lpstr>
      <vt:lpstr>PowerPoint Presentation</vt:lpstr>
      <vt:lpstr>SONEL</vt:lpstr>
      <vt:lpstr>SONEL</vt:lpstr>
      <vt:lpstr>SONEL</vt:lpstr>
      <vt:lpstr>Nevada Geodetic Laboratory</vt:lpstr>
      <vt:lpstr>Nevada Geodetic Laboratory</vt:lpstr>
      <vt:lpstr>Nevada Geodetic Laboratory</vt:lpstr>
    </vt:vector>
  </TitlesOfParts>
  <Company>SCC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Headings in Calibri bold</dc:title>
  <dc:creator>ANHI</dc:creator>
  <cp:lastModifiedBy>Simon Williams</cp:lastModifiedBy>
  <cp:revision>195</cp:revision>
  <cp:lastPrinted>2016-10-06T15:17:29Z</cp:lastPrinted>
  <dcterms:created xsi:type="dcterms:W3CDTF">2014-08-15T14:28:23Z</dcterms:created>
  <dcterms:modified xsi:type="dcterms:W3CDTF">2025-11-10T13:54:10Z</dcterms:modified>
</cp:coreProperties>
</file>