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0.jpg" ContentType="image/jpeg"/>
  <Override PartName="/ppt/media/image11.jpg" ContentType="image/jpeg"/>
  <Override PartName="/ppt/media/image12.jpg" ContentType="image/jpeg"/>
  <Override PartName="/ppt/media/image14.jpg" ContentType="image/jpeg"/>
  <Override PartName="/ppt/media/image15.jpg" ContentType="image/jpeg"/>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446" r:id="rId3"/>
    <p:sldId id="484" r:id="rId4"/>
    <p:sldId id="481" r:id="rId5"/>
    <p:sldId id="488" r:id="rId6"/>
    <p:sldId id="489" r:id="rId7"/>
    <p:sldId id="486" r:id="rId8"/>
    <p:sldId id="483" r:id="rId9"/>
    <p:sldId id="485" r:id="rId10"/>
    <p:sldId id="487" r:id="rId11"/>
    <p:sldId id="471" r:id="rId12"/>
    <p:sldId id="478" r:id="rId13"/>
  </p:sldIdLst>
  <p:sldSz cx="9906000" cy="6858000" type="A4"/>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3120">
          <p15:clr>
            <a:srgbClr val="A4A3A4"/>
          </p15:clr>
        </p15:guide>
        <p15:guide id="4" orient="horz" pos="2172">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A20F95-D453-75CB-307F-F732A8D5207A}" name="Ceren ÖZER SÖZDİNLER" initials="CÖS" userId="S::ceren.ozersozdinler@gtu.edu.tr::a62be15c-c6ac-4105-8379-c7bbd9dcc71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Marinos" initials="M"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CE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76" autoAdjust="0"/>
    <p:restoredTop sz="94898" autoAdjust="0"/>
  </p:normalViewPr>
  <p:slideViewPr>
    <p:cSldViewPr snapToGrid="0" snapToObjects="1">
      <p:cViewPr>
        <p:scale>
          <a:sx n="121" d="100"/>
          <a:sy n="121" d="100"/>
        </p:scale>
        <p:origin x="468" y="84"/>
      </p:cViewPr>
      <p:guideLst>
        <p:guide orient="horz" pos="2160"/>
        <p:guide pos="3840"/>
        <p:guide pos="3120"/>
        <p:guide orient="horz" pos="217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4F5B79-2660-9B49-8A5C-56E6A18E40F4}" type="datetimeFigureOut">
              <a:rPr lang="tr-TR" smtClean="0"/>
              <a:t>2.12.2025</a:t>
            </a:fld>
            <a:endParaRPr lang="tr-TR"/>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43BF49-2B01-0A4A-8F1B-9659BAE9EFB1}" type="slidenum">
              <a:rPr lang="tr-TR" smtClean="0"/>
              <a:t>‹#›</a:t>
            </a:fld>
            <a:endParaRPr lang="tr-TR"/>
          </a:p>
        </p:txBody>
      </p:sp>
    </p:spTree>
    <p:extLst>
      <p:ext uri="{BB962C8B-B14F-4D97-AF65-F5344CB8AC3E}">
        <p14:creationId xmlns:p14="http://schemas.microsoft.com/office/powerpoint/2010/main" val="2969401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E76D7-BB7A-D04C-BC9A-0C157D078001}"/>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20C397-3BA1-A745-90D7-4113A09A7B0C}"/>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3D34E2-6451-8D48-9EE4-04552B156D94}"/>
              </a:ext>
            </a:extLst>
          </p:cNvPr>
          <p:cNvSpPr>
            <a:spLocks noGrp="1"/>
          </p:cNvSpPr>
          <p:nvPr>
            <p:ph type="dt" sz="half" idx="10"/>
          </p:nvPr>
        </p:nvSpPr>
        <p:spPr/>
        <p:txBody>
          <a:bodyPr/>
          <a:lstStyle/>
          <a:p>
            <a:fld id="{C7CC283C-385D-B447-9959-D52334906EFA}" type="datetimeFigureOut">
              <a:rPr lang="en-US" smtClean="0"/>
              <a:t>02-Dec-25</a:t>
            </a:fld>
            <a:endParaRPr lang="en-US"/>
          </a:p>
        </p:txBody>
      </p:sp>
      <p:sp>
        <p:nvSpPr>
          <p:cNvPr id="5" name="Footer Placeholder 4">
            <a:extLst>
              <a:ext uri="{FF2B5EF4-FFF2-40B4-BE49-F238E27FC236}">
                <a16:creationId xmlns:a16="http://schemas.microsoft.com/office/drawing/2014/main" id="{24F600CB-661E-4646-B61E-A5BD68909A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E3B287-E623-804E-8451-D379A1550A4E}"/>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3488594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30E5B-F31C-2947-90E9-E8DBD752B5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D58627-34C8-EC42-A868-8643466249F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61B3E4-D812-514B-9D80-F79B38E9AF2E}"/>
              </a:ext>
            </a:extLst>
          </p:cNvPr>
          <p:cNvSpPr>
            <a:spLocks noGrp="1"/>
          </p:cNvSpPr>
          <p:nvPr>
            <p:ph type="dt" sz="half" idx="10"/>
          </p:nvPr>
        </p:nvSpPr>
        <p:spPr/>
        <p:txBody>
          <a:bodyPr/>
          <a:lstStyle/>
          <a:p>
            <a:fld id="{C7CC283C-385D-B447-9959-D52334906EFA}" type="datetimeFigureOut">
              <a:rPr lang="en-US" smtClean="0"/>
              <a:t>02-Dec-25</a:t>
            </a:fld>
            <a:endParaRPr lang="en-US"/>
          </a:p>
        </p:txBody>
      </p:sp>
      <p:sp>
        <p:nvSpPr>
          <p:cNvPr id="5" name="Footer Placeholder 4">
            <a:extLst>
              <a:ext uri="{FF2B5EF4-FFF2-40B4-BE49-F238E27FC236}">
                <a16:creationId xmlns:a16="http://schemas.microsoft.com/office/drawing/2014/main" id="{473B89AD-1C8D-004D-8958-EC4C485E45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106AA2-0B7C-1747-A690-25B233CF5167}"/>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4155718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3FCCCD-CBFD-534C-8450-D26AF84FA73D}"/>
              </a:ext>
            </a:extLst>
          </p:cNvPr>
          <p:cNvSpPr>
            <a:spLocks noGrp="1"/>
          </p:cNvSpPr>
          <p:nvPr>
            <p:ph type="title" orient="vert"/>
          </p:nvPr>
        </p:nvSpPr>
        <p:spPr>
          <a:xfrm>
            <a:off x="7088981" y="365125"/>
            <a:ext cx="213598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5BCBC2-B0D7-D744-AF77-26D1F190A176}"/>
              </a:ext>
            </a:extLst>
          </p:cNvPr>
          <p:cNvSpPr>
            <a:spLocks noGrp="1"/>
          </p:cNvSpPr>
          <p:nvPr>
            <p:ph type="body" orient="vert" idx="1"/>
          </p:nvPr>
        </p:nvSpPr>
        <p:spPr>
          <a:xfrm>
            <a:off x="681037"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83482A-7E8E-3F4F-AFEF-B4B799FB88CF}"/>
              </a:ext>
            </a:extLst>
          </p:cNvPr>
          <p:cNvSpPr>
            <a:spLocks noGrp="1"/>
          </p:cNvSpPr>
          <p:nvPr>
            <p:ph type="dt" sz="half" idx="10"/>
          </p:nvPr>
        </p:nvSpPr>
        <p:spPr/>
        <p:txBody>
          <a:bodyPr/>
          <a:lstStyle/>
          <a:p>
            <a:fld id="{C7CC283C-385D-B447-9959-D52334906EFA}" type="datetimeFigureOut">
              <a:rPr lang="en-US" smtClean="0"/>
              <a:t>02-Dec-25</a:t>
            </a:fld>
            <a:endParaRPr lang="en-US"/>
          </a:p>
        </p:txBody>
      </p:sp>
      <p:sp>
        <p:nvSpPr>
          <p:cNvPr id="5" name="Footer Placeholder 4">
            <a:extLst>
              <a:ext uri="{FF2B5EF4-FFF2-40B4-BE49-F238E27FC236}">
                <a16:creationId xmlns:a16="http://schemas.microsoft.com/office/drawing/2014/main" id="{2FEDE7BA-E3FD-954A-977D-72E7F1F4D2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E32722-C027-CD42-9B65-0126F8F94D55}"/>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4141498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6ED51-62F8-044E-B1E9-A6EAF7C5AA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AB0A2F-8143-F34E-BE2E-AD2ECCA46F5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DBA72F-408A-A642-9AD4-06AD08250C78}"/>
              </a:ext>
            </a:extLst>
          </p:cNvPr>
          <p:cNvSpPr>
            <a:spLocks noGrp="1"/>
          </p:cNvSpPr>
          <p:nvPr>
            <p:ph type="dt" sz="half" idx="10"/>
          </p:nvPr>
        </p:nvSpPr>
        <p:spPr/>
        <p:txBody>
          <a:bodyPr/>
          <a:lstStyle/>
          <a:p>
            <a:fld id="{C7CC283C-385D-B447-9959-D52334906EFA}" type="datetimeFigureOut">
              <a:rPr lang="en-US" smtClean="0"/>
              <a:t>02-Dec-25</a:t>
            </a:fld>
            <a:endParaRPr lang="en-US"/>
          </a:p>
        </p:txBody>
      </p:sp>
      <p:sp>
        <p:nvSpPr>
          <p:cNvPr id="5" name="Footer Placeholder 4">
            <a:extLst>
              <a:ext uri="{FF2B5EF4-FFF2-40B4-BE49-F238E27FC236}">
                <a16:creationId xmlns:a16="http://schemas.microsoft.com/office/drawing/2014/main" id="{6680BF00-28B9-934D-B01D-AE4E843D59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8DC9E2-CE0F-6947-87EA-29223AB3A178}"/>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4150267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1450E-62B5-2C40-9A29-281888EEE9A1}"/>
              </a:ext>
            </a:extLst>
          </p:cNvPr>
          <p:cNvSpPr>
            <a:spLocks noGrp="1"/>
          </p:cNvSpPr>
          <p:nvPr>
            <p:ph type="title"/>
          </p:nvPr>
        </p:nvSpPr>
        <p:spPr>
          <a:xfrm>
            <a:off x="675878" y="1709745"/>
            <a:ext cx="8543925"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BDF53C-9EC8-9541-ACED-DDB47BA40256}"/>
              </a:ext>
            </a:extLst>
          </p:cNvPr>
          <p:cNvSpPr>
            <a:spLocks noGrp="1"/>
          </p:cNvSpPr>
          <p:nvPr>
            <p:ph type="body" idx="1"/>
          </p:nvPr>
        </p:nvSpPr>
        <p:spPr>
          <a:xfrm>
            <a:off x="675878" y="4589470"/>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7A5858F-E557-9842-8431-C5683AA7B201}"/>
              </a:ext>
            </a:extLst>
          </p:cNvPr>
          <p:cNvSpPr>
            <a:spLocks noGrp="1"/>
          </p:cNvSpPr>
          <p:nvPr>
            <p:ph type="dt" sz="half" idx="10"/>
          </p:nvPr>
        </p:nvSpPr>
        <p:spPr/>
        <p:txBody>
          <a:bodyPr/>
          <a:lstStyle/>
          <a:p>
            <a:fld id="{C7CC283C-385D-B447-9959-D52334906EFA}" type="datetimeFigureOut">
              <a:rPr lang="en-US" smtClean="0"/>
              <a:t>02-Dec-25</a:t>
            </a:fld>
            <a:endParaRPr lang="en-US"/>
          </a:p>
        </p:txBody>
      </p:sp>
      <p:sp>
        <p:nvSpPr>
          <p:cNvPr id="5" name="Footer Placeholder 4">
            <a:extLst>
              <a:ext uri="{FF2B5EF4-FFF2-40B4-BE49-F238E27FC236}">
                <a16:creationId xmlns:a16="http://schemas.microsoft.com/office/drawing/2014/main" id="{8CF53C27-A357-064A-9E71-DECB6AE69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8AF94C-E5A0-7F4C-91F4-15C3419923FA}"/>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3272039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06231-EF98-A44D-9803-F0BD80317D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3F9051-033F-1E4D-8A87-9CCD49861227}"/>
              </a:ext>
            </a:extLst>
          </p:cNvPr>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F2E17C-EEEA-BF47-BCC3-B3AFFD70E32B}"/>
              </a:ext>
            </a:extLst>
          </p:cNvPr>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9927BF-E322-5443-82D8-F165120BF075}"/>
              </a:ext>
            </a:extLst>
          </p:cNvPr>
          <p:cNvSpPr>
            <a:spLocks noGrp="1"/>
          </p:cNvSpPr>
          <p:nvPr>
            <p:ph type="dt" sz="half" idx="10"/>
          </p:nvPr>
        </p:nvSpPr>
        <p:spPr/>
        <p:txBody>
          <a:bodyPr/>
          <a:lstStyle/>
          <a:p>
            <a:fld id="{C7CC283C-385D-B447-9959-D52334906EFA}" type="datetimeFigureOut">
              <a:rPr lang="en-US" smtClean="0"/>
              <a:t>02-Dec-25</a:t>
            </a:fld>
            <a:endParaRPr lang="en-US"/>
          </a:p>
        </p:txBody>
      </p:sp>
      <p:sp>
        <p:nvSpPr>
          <p:cNvPr id="6" name="Footer Placeholder 5">
            <a:extLst>
              <a:ext uri="{FF2B5EF4-FFF2-40B4-BE49-F238E27FC236}">
                <a16:creationId xmlns:a16="http://schemas.microsoft.com/office/drawing/2014/main" id="{EAA075B6-FA42-CA43-94C0-77CE6E982E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FBD036-FA51-8247-9FEB-5C902F359E74}"/>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1565941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8C6BF-9843-284C-A6B7-92F1A6EDBAEF}"/>
              </a:ext>
            </a:extLst>
          </p:cNvPr>
          <p:cNvSpPr>
            <a:spLocks noGrp="1"/>
          </p:cNvSpPr>
          <p:nvPr>
            <p:ph type="title"/>
          </p:nvPr>
        </p:nvSpPr>
        <p:spPr>
          <a:xfrm>
            <a:off x="682329" y="365129"/>
            <a:ext cx="85439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C9548C-8806-5448-9F3D-4F3299CA80F1}"/>
              </a:ext>
            </a:extLst>
          </p:cNvPr>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7447923-8D97-C342-B7C7-8D80AFD30EB8}"/>
              </a:ext>
            </a:extLst>
          </p:cNvPr>
          <p:cNvSpPr>
            <a:spLocks noGrp="1"/>
          </p:cNvSpPr>
          <p:nvPr>
            <p:ph sz="half" idx="2"/>
          </p:nvPr>
        </p:nvSpPr>
        <p:spPr>
          <a:xfrm>
            <a:off x="682328"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1E6B4-111F-BA40-8123-B2B18DE630FF}"/>
              </a:ext>
            </a:extLst>
          </p:cNvPr>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ACA828B-FA82-EE42-BD4E-86C2C977AE4B}"/>
              </a:ext>
            </a:extLst>
          </p:cNvPr>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A3FA91-1DDA-2940-9224-320879FF8983}"/>
              </a:ext>
            </a:extLst>
          </p:cNvPr>
          <p:cNvSpPr>
            <a:spLocks noGrp="1"/>
          </p:cNvSpPr>
          <p:nvPr>
            <p:ph type="dt" sz="half" idx="10"/>
          </p:nvPr>
        </p:nvSpPr>
        <p:spPr/>
        <p:txBody>
          <a:bodyPr/>
          <a:lstStyle/>
          <a:p>
            <a:fld id="{C7CC283C-385D-B447-9959-D52334906EFA}" type="datetimeFigureOut">
              <a:rPr lang="en-US" smtClean="0"/>
              <a:t>02-Dec-25</a:t>
            </a:fld>
            <a:endParaRPr lang="en-US"/>
          </a:p>
        </p:txBody>
      </p:sp>
      <p:sp>
        <p:nvSpPr>
          <p:cNvPr id="8" name="Footer Placeholder 7">
            <a:extLst>
              <a:ext uri="{FF2B5EF4-FFF2-40B4-BE49-F238E27FC236}">
                <a16:creationId xmlns:a16="http://schemas.microsoft.com/office/drawing/2014/main" id="{4DB581C6-3C3B-AA42-ABE1-AF83BADFF0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77C0DB-08CF-C945-B078-1B5F0E51113A}"/>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3146292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C37F1-F2D5-D243-BAAF-BE23002D27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609B0F-4929-5749-943F-A310A971FE74}"/>
              </a:ext>
            </a:extLst>
          </p:cNvPr>
          <p:cNvSpPr>
            <a:spLocks noGrp="1"/>
          </p:cNvSpPr>
          <p:nvPr>
            <p:ph type="dt" sz="half" idx="10"/>
          </p:nvPr>
        </p:nvSpPr>
        <p:spPr/>
        <p:txBody>
          <a:bodyPr/>
          <a:lstStyle/>
          <a:p>
            <a:fld id="{C7CC283C-385D-B447-9959-D52334906EFA}" type="datetimeFigureOut">
              <a:rPr lang="en-US" smtClean="0"/>
              <a:t>02-Dec-25</a:t>
            </a:fld>
            <a:endParaRPr lang="en-US"/>
          </a:p>
        </p:txBody>
      </p:sp>
      <p:sp>
        <p:nvSpPr>
          <p:cNvPr id="4" name="Footer Placeholder 3">
            <a:extLst>
              <a:ext uri="{FF2B5EF4-FFF2-40B4-BE49-F238E27FC236}">
                <a16:creationId xmlns:a16="http://schemas.microsoft.com/office/drawing/2014/main" id="{9DBBB594-9474-404B-B04B-46A3C998D5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A05EE1-58B4-F943-9DBE-E39FB85341DF}"/>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906959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7A3950-FAA3-544E-A1F1-6DD8280BEB85}"/>
              </a:ext>
            </a:extLst>
          </p:cNvPr>
          <p:cNvSpPr>
            <a:spLocks noGrp="1"/>
          </p:cNvSpPr>
          <p:nvPr>
            <p:ph type="dt" sz="half" idx="10"/>
          </p:nvPr>
        </p:nvSpPr>
        <p:spPr/>
        <p:txBody>
          <a:bodyPr/>
          <a:lstStyle/>
          <a:p>
            <a:fld id="{C7CC283C-385D-B447-9959-D52334906EFA}" type="datetimeFigureOut">
              <a:rPr lang="en-US" smtClean="0"/>
              <a:t>02-Dec-25</a:t>
            </a:fld>
            <a:endParaRPr lang="en-US"/>
          </a:p>
        </p:txBody>
      </p:sp>
      <p:sp>
        <p:nvSpPr>
          <p:cNvPr id="3" name="Footer Placeholder 2">
            <a:extLst>
              <a:ext uri="{FF2B5EF4-FFF2-40B4-BE49-F238E27FC236}">
                <a16:creationId xmlns:a16="http://schemas.microsoft.com/office/drawing/2014/main" id="{F74BA6EE-6BDD-C949-AB7A-64035A5180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0D13AF-51BD-D04D-AB50-29361FAE3F2F}"/>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993843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535CB-5D67-4E4D-B7EC-3108BE4AD9C3}"/>
              </a:ext>
            </a:extLst>
          </p:cNvPr>
          <p:cNvSpPr>
            <a:spLocks noGrp="1"/>
          </p:cNvSpPr>
          <p:nvPr>
            <p:ph type="title"/>
          </p:nvPr>
        </p:nvSpPr>
        <p:spPr>
          <a:xfrm>
            <a:off x="682330" y="457200"/>
            <a:ext cx="3194943"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7A21D3-B6C5-A945-8E84-1740890E041E}"/>
              </a:ext>
            </a:extLst>
          </p:cNvPr>
          <p:cNvSpPr>
            <a:spLocks noGrp="1"/>
          </p:cNvSpPr>
          <p:nvPr>
            <p:ph idx="1"/>
          </p:nvPr>
        </p:nvSpPr>
        <p:spPr>
          <a:xfrm>
            <a:off x="4211343" y="987432"/>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DC3380-B47A-9243-9A26-4AA6AB37234E}"/>
              </a:ext>
            </a:extLst>
          </p:cNvPr>
          <p:cNvSpPr>
            <a:spLocks noGrp="1"/>
          </p:cNvSpPr>
          <p:nvPr>
            <p:ph type="body" sz="half" idx="2"/>
          </p:nvPr>
        </p:nvSpPr>
        <p:spPr>
          <a:xfrm>
            <a:off x="682330"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2EC04B8-4631-4140-8B4F-DD868A18BC3E}"/>
              </a:ext>
            </a:extLst>
          </p:cNvPr>
          <p:cNvSpPr>
            <a:spLocks noGrp="1"/>
          </p:cNvSpPr>
          <p:nvPr>
            <p:ph type="dt" sz="half" idx="10"/>
          </p:nvPr>
        </p:nvSpPr>
        <p:spPr/>
        <p:txBody>
          <a:bodyPr/>
          <a:lstStyle/>
          <a:p>
            <a:fld id="{C7CC283C-385D-B447-9959-D52334906EFA}" type="datetimeFigureOut">
              <a:rPr lang="en-US" smtClean="0"/>
              <a:t>02-Dec-25</a:t>
            </a:fld>
            <a:endParaRPr lang="en-US"/>
          </a:p>
        </p:txBody>
      </p:sp>
      <p:sp>
        <p:nvSpPr>
          <p:cNvPr id="6" name="Footer Placeholder 5">
            <a:extLst>
              <a:ext uri="{FF2B5EF4-FFF2-40B4-BE49-F238E27FC236}">
                <a16:creationId xmlns:a16="http://schemas.microsoft.com/office/drawing/2014/main" id="{3D13DE07-2E26-3A48-9908-05BF777E50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F0F972-BC51-6742-A830-1D08A9D1E207}"/>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3796700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51ADC-837E-F241-9BA5-2559DDF0A86C}"/>
              </a:ext>
            </a:extLst>
          </p:cNvPr>
          <p:cNvSpPr>
            <a:spLocks noGrp="1"/>
          </p:cNvSpPr>
          <p:nvPr>
            <p:ph type="title"/>
          </p:nvPr>
        </p:nvSpPr>
        <p:spPr>
          <a:xfrm>
            <a:off x="682330" y="457200"/>
            <a:ext cx="3194943"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140B0D-2F6E-DA42-984E-F88032D52E1A}"/>
              </a:ext>
            </a:extLst>
          </p:cNvPr>
          <p:cNvSpPr>
            <a:spLocks noGrp="1"/>
          </p:cNvSpPr>
          <p:nvPr>
            <p:ph type="pic" idx="1"/>
          </p:nvPr>
        </p:nvSpPr>
        <p:spPr>
          <a:xfrm>
            <a:off x="4211343" y="987432"/>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9348DD-19AB-D44C-A583-A633B005F199}"/>
              </a:ext>
            </a:extLst>
          </p:cNvPr>
          <p:cNvSpPr>
            <a:spLocks noGrp="1"/>
          </p:cNvSpPr>
          <p:nvPr>
            <p:ph type="body" sz="half" idx="2"/>
          </p:nvPr>
        </p:nvSpPr>
        <p:spPr>
          <a:xfrm>
            <a:off x="682330"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FED024-94B1-CC48-A0D2-496FDAA812D5}"/>
              </a:ext>
            </a:extLst>
          </p:cNvPr>
          <p:cNvSpPr>
            <a:spLocks noGrp="1"/>
          </p:cNvSpPr>
          <p:nvPr>
            <p:ph type="dt" sz="half" idx="10"/>
          </p:nvPr>
        </p:nvSpPr>
        <p:spPr/>
        <p:txBody>
          <a:bodyPr/>
          <a:lstStyle/>
          <a:p>
            <a:fld id="{C7CC283C-385D-B447-9959-D52334906EFA}" type="datetimeFigureOut">
              <a:rPr lang="en-US" smtClean="0"/>
              <a:t>02-Dec-25</a:t>
            </a:fld>
            <a:endParaRPr lang="en-US"/>
          </a:p>
        </p:txBody>
      </p:sp>
      <p:sp>
        <p:nvSpPr>
          <p:cNvPr id="6" name="Footer Placeholder 5">
            <a:extLst>
              <a:ext uri="{FF2B5EF4-FFF2-40B4-BE49-F238E27FC236}">
                <a16:creationId xmlns:a16="http://schemas.microsoft.com/office/drawing/2014/main" id="{2DD133B1-C791-234D-9661-B8382C5630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3E164B-0A6C-084C-A3F2-CA044A886FED}"/>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614821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C1745-4665-9A49-880F-CC32A6FEBB3D}"/>
              </a:ext>
            </a:extLst>
          </p:cNvPr>
          <p:cNvSpPr>
            <a:spLocks noGrp="1"/>
          </p:cNvSpPr>
          <p:nvPr>
            <p:ph type="title"/>
          </p:nvPr>
        </p:nvSpPr>
        <p:spPr>
          <a:xfrm>
            <a:off x="681038" y="365129"/>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4A5A37-5023-5D43-8BE5-92D84595BB26}"/>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3C8141-DA49-6A42-A3AF-2594B58E7744}"/>
              </a:ext>
            </a:extLst>
          </p:cNvPr>
          <p:cNvSpPr>
            <a:spLocks noGrp="1"/>
          </p:cNvSpPr>
          <p:nvPr>
            <p:ph type="dt" sz="half" idx="2"/>
          </p:nvPr>
        </p:nvSpPr>
        <p:spPr>
          <a:xfrm>
            <a:off x="681038" y="6356357"/>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CC283C-385D-B447-9959-D52334906EFA}" type="datetimeFigureOut">
              <a:rPr lang="en-US" smtClean="0"/>
              <a:t>02-Dec-25</a:t>
            </a:fld>
            <a:endParaRPr lang="en-US"/>
          </a:p>
        </p:txBody>
      </p:sp>
      <p:sp>
        <p:nvSpPr>
          <p:cNvPr id="5" name="Footer Placeholder 4">
            <a:extLst>
              <a:ext uri="{FF2B5EF4-FFF2-40B4-BE49-F238E27FC236}">
                <a16:creationId xmlns:a16="http://schemas.microsoft.com/office/drawing/2014/main" id="{4B2368E0-A0B2-6E4E-853D-FE44F196CB5A}"/>
              </a:ext>
            </a:extLst>
          </p:cNvPr>
          <p:cNvSpPr>
            <a:spLocks noGrp="1"/>
          </p:cNvSpPr>
          <p:nvPr>
            <p:ph type="ftr" sz="quarter" idx="3"/>
          </p:nvPr>
        </p:nvSpPr>
        <p:spPr>
          <a:xfrm>
            <a:off x="3281363" y="6356357"/>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462C6E-7C2E-F244-A70A-06BDFCE53039}"/>
              </a:ext>
            </a:extLst>
          </p:cNvPr>
          <p:cNvSpPr>
            <a:spLocks noGrp="1"/>
          </p:cNvSpPr>
          <p:nvPr>
            <p:ph type="sldNum" sz="quarter" idx="4"/>
          </p:nvPr>
        </p:nvSpPr>
        <p:spPr>
          <a:xfrm>
            <a:off x="6996113" y="6356357"/>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C18284-9F9A-8449-A88E-5431B14F7B2D}" type="slidenum">
              <a:rPr lang="en-US" smtClean="0"/>
              <a:t>‹#›</a:t>
            </a:fld>
            <a:endParaRPr lang="en-US"/>
          </a:p>
        </p:txBody>
      </p:sp>
    </p:spTree>
    <p:extLst>
      <p:ext uri="{BB962C8B-B14F-4D97-AF65-F5344CB8AC3E}">
        <p14:creationId xmlns:p14="http://schemas.microsoft.com/office/powerpoint/2010/main" val="1998061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jpg"/><Relationship Id="rId4" Type="http://schemas.openxmlformats.org/officeDocument/2006/relationships/image" Target="../media/image6.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emf"/><Relationship Id="rId4" Type="http://schemas.openxmlformats.org/officeDocument/2006/relationships/image" Target="../media/image12.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CF303CD-C22A-AB41-B42F-657C14964665}"/>
              </a:ext>
            </a:extLst>
          </p:cNvPr>
          <p:cNvSpPr>
            <a:spLocks noGrp="1"/>
          </p:cNvSpPr>
          <p:nvPr>
            <p:ph type="subTitle" idx="1"/>
          </p:nvPr>
        </p:nvSpPr>
        <p:spPr>
          <a:xfrm>
            <a:off x="1238250" y="6141343"/>
            <a:ext cx="7429500" cy="644561"/>
          </a:xfrm>
        </p:spPr>
        <p:txBody>
          <a:bodyPr>
            <a:normAutofit fontScale="92500" lnSpcReduction="10000"/>
          </a:bodyPr>
          <a:lstStyle/>
          <a:p>
            <a:r>
              <a:rPr lang="en-GB" sz="1800" i="1" dirty="0">
                <a:latin typeface="Play" panose="00000500000000000000" pitchFamily="2" charset="0"/>
              </a:rPr>
              <a:t>ICG/NEAMTWS-XX</a:t>
            </a:r>
          </a:p>
          <a:p>
            <a:r>
              <a:rPr lang="en-GB" sz="1800" i="1" dirty="0">
                <a:latin typeface="Play" panose="00000500000000000000" pitchFamily="2" charset="0"/>
              </a:rPr>
              <a:t>3-5 December 2025</a:t>
            </a:r>
            <a:endParaRPr lang="en-US" sz="1800" i="1" dirty="0">
              <a:latin typeface="Play" panose="00000500000000000000" pitchFamily="2" charset="0"/>
            </a:endParaRPr>
          </a:p>
        </p:txBody>
      </p:sp>
      <p:sp>
        <p:nvSpPr>
          <p:cNvPr id="10" name="TextBox 9">
            <a:extLst>
              <a:ext uri="{FF2B5EF4-FFF2-40B4-BE49-F238E27FC236}">
                <a16:creationId xmlns:a16="http://schemas.microsoft.com/office/drawing/2014/main" id="{4B474A55-EB20-4D4A-BE74-6C63D86CA542}"/>
              </a:ext>
            </a:extLst>
          </p:cNvPr>
          <p:cNvSpPr txBox="1"/>
          <p:nvPr/>
        </p:nvSpPr>
        <p:spPr>
          <a:xfrm>
            <a:off x="671630" y="4333757"/>
            <a:ext cx="8562745" cy="1246495"/>
          </a:xfrm>
          <a:prstGeom prst="rect">
            <a:avLst/>
          </a:prstGeom>
          <a:noFill/>
        </p:spPr>
        <p:txBody>
          <a:bodyPr wrap="square" rtlCol="0">
            <a:spAutoFit/>
          </a:bodyPr>
          <a:lstStyle/>
          <a:p>
            <a:pPr algn="ctr"/>
            <a:r>
              <a:rPr lang="tr-TR" sz="2500" dirty="0">
                <a:latin typeface="Play" panose="00000500000000000000" pitchFamily="2" charset="0"/>
              </a:rPr>
              <a:t>Coordinated by Task Team on </a:t>
            </a:r>
            <a:r>
              <a:rPr lang="en-US" sz="2500" dirty="0" err="1">
                <a:latin typeface="Play" panose="00000500000000000000" pitchFamily="2" charset="0"/>
              </a:rPr>
              <a:t>NEAMWave</a:t>
            </a:r>
            <a:r>
              <a:rPr lang="tr-TR" sz="2500" dirty="0">
                <a:latin typeface="Play" panose="00000500000000000000" pitchFamily="2" charset="0"/>
              </a:rPr>
              <a:t> Exercise</a:t>
            </a:r>
            <a:endParaRPr lang="en-US" sz="2500" dirty="0">
              <a:latin typeface="Play" panose="00000500000000000000" pitchFamily="2" charset="0"/>
            </a:endParaRPr>
          </a:p>
          <a:p>
            <a:pPr algn="ctr"/>
            <a:r>
              <a:rPr lang="tr-TR" sz="2500" i="1" dirty="0">
                <a:latin typeface="Play" panose="00000500000000000000" pitchFamily="2" charset="0"/>
              </a:rPr>
              <a:t>co-chairs</a:t>
            </a:r>
            <a:r>
              <a:rPr lang="tr-TR" sz="2500" dirty="0">
                <a:latin typeface="Play" panose="00000500000000000000" pitchFamily="2" charset="0"/>
              </a:rPr>
              <a:t>: </a:t>
            </a:r>
            <a:r>
              <a:rPr lang="tr-TR" sz="2500" b="1" dirty="0">
                <a:latin typeface="Play" panose="00000500000000000000" pitchFamily="2" charset="0"/>
              </a:rPr>
              <a:t>Ceren Ozer Sozdinler</a:t>
            </a:r>
            <a:endParaRPr lang="en-US" sz="2500" b="1" dirty="0">
              <a:latin typeface="Play" panose="00000500000000000000" pitchFamily="2" charset="0"/>
            </a:endParaRPr>
          </a:p>
          <a:p>
            <a:pPr algn="ctr"/>
            <a:r>
              <a:rPr lang="en-US" sz="2500" b="1" dirty="0">
                <a:latin typeface="Play" panose="00000500000000000000" pitchFamily="2" charset="0"/>
              </a:rPr>
              <a:t>                         </a:t>
            </a:r>
            <a:r>
              <a:rPr lang="tr-TR" sz="2500" b="1" dirty="0">
                <a:latin typeface="Play" panose="00000500000000000000" pitchFamily="2" charset="0"/>
              </a:rPr>
              <a:t>Marinos Charalampakis</a:t>
            </a:r>
            <a:endParaRPr lang="tr-TR" sz="2500" dirty="0">
              <a:latin typeface="Play" panose="00000500000000000000" pitchFamily="2" charset="0"/>
            </a:endParaRPr>
          </a:p>
        </p:txBody>
      </p:sp>
      <p:sp>
        <p:nvSpPr>
          <p:cNvPr id="2" name="Rectangle 1">
            <a:extLst>
              <a:ext uri="{FF2B5EF4-FFF2-40B4-BE49-F238E27FC236}">
                <a16:creationId xmlns:a16="http://schemas.microsoft.com/office/drawing/2014/main" id="{37B8EC98-909C-514C-AE35-9084067FD784}"/>
              </a:ext>
            </a:extLst>
          </p:cNvPr>
          <p:cNvSpPr/>
          <p:nvPr/>
        </p:nvSpPr>
        <p:spPr>
          <a:xfrm>
            <a:off x="607137" y="2526116"/>
            <a:ext cx="8683727" cy="600164"/>
          </a:xfrm>
          <a:prstGeom prst="rect">
            <a:avLst/>
          </a:prstGeom>
        </p:spPr>
        <p:txBody>
          <a:bodyPr wrap="square">
            <a:spAutoFit/>
          </a:bodyPr>
          <a:lstStyle/>
          <a:p>
            <a:pPr algn="ctr"/>
            <a:r>
              <a:rPr lang="en-US" sz="3300" b="1" dirty="0"/>
              <a:t>4.5 </a:t>
            </a:r>
            <a:r>
              <a:rPr lang="en-US" sz="3300" b="1" dirty="0" err="1"/>
              <a:t>NEAMWave</a:t>
            </a:r>
            <a:r>
              <a:rPr lang="en-US" sz="3300" b="1"/>
              <a:t> 26 </a:t>
            </a:r>
            <a:r>
              <a:rPr lang="en-US" sz="3300" b="1" dirty="0"/>
              <a:t>Exercise Preparation</a:t>
            </a:r>
          </a:p>
        </p:txBody>
      </p:sp>
      <p:pic>
        <p:nvPicPr>
          <p:cNvPr id="6" name="Picture 5">
            <a:extLst>
              <a:ext uri="{FF2B5EF4-FFF2-40B4-BE49-F238E27FC236}">
                <a16:creationId xmlns:a16="http://schemas.microsoft.com/office/drawing/2014/main" id="{D0B578F8-525A-EEED-6FAC-B55F8EAB4071}"/>
              </a:ext>
            </a:extLst>
          </p:cNvPr>
          <p:cNvPicPr>
            <a:picLocks noChangeAspect="1"/>
          </p:cNvPicPr>
          <p:nvPr/>
        </p:nvPicPr>
        <p:blipFill>
          <a:blip r:embed="rId2"/>
          <a:stretch>
            <a:fillRect/>
          </a:stretch>
        </p:blipFill>
        <p:spPr>
          <a:xfrm>
            <a:off x="1952816" y="255377"/>
            <a:ext cx="5992368" cy="1864508"/>
          </a:xfrm>
          <a:prstGeom prst="rect">
            <a:avLst/>
          </a:prstGeom>
        </p:spPr>
      </p:pic>
    </p:spTree>
    <p:extLst>
      <p:ext uri="{BB962C8B-B14F-4D97-AF65-F5344CB8AC3E}">
        <p14:creationId xmlns:p14="http://schemas.microsoft.com/office/powerpoint/2010/main" val="730631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B5E3E-F80E-2A38-9FE5-8E5BD7EB297C}"/>
            </a:ext>
          </a:extLst>
        </p:cNvPr>
        <p:cNvGrpSpPr/>
        <p:nvPr/>
      </p:nvGrpSpPr>
      <p:grpSpPr>
        <a:xfrm>
          <a:off x="0" y="0"/>
          <a:ext cx="0" cy="0"/>
          <a:chOff x="0" y="0"/>
          <a:chExt cx="0" cy="0"/>
        </a:xfrm>
      </p:grpSpPr>
      <p:sp>
        <p:nvSpPr>
          <p:cNvPr id="23" name="object 23">
            <a:extLst>
              <a:ext uri="{FF2B5EF4-FFF2-40B4-BE49-F238E27FC236}">
                <a16:creationId xmlns:a16="http://schemas.microsoft.com/office/drawing/2014/main" id="{9115E7AB-40F8-51DA-55D5-7B865A14CC30}"/>
              </a:ext>
            </a:extLst>
          </p:cNvPr>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pic>
        <p:nvPicPr>
          <p:cNvPr id="3" name="Picture 2">
            <a:extLst>
              <a:ext uri="{FF2B5EF4-FFF2-40B4-BE49-F238E27FC236}">
                <a16:creationId xmlns:a16="http://schemas.microsoft.com/office/drawing/2014/main" id="{9AAA3EC7-D18A-A623-2358-84AE0B4904FC}"/>
              </a:ext>
            </a:extLst>
          </p:cNvPr>
          <p:cNvPicPr>
            <a:picLocks noChangeAspect="1"/>
          </p:cNvPicPr>
          <p:nvPr/>
        </p:nvPicPr>
        <p:blipFill>
          <a:blip r:embed="rId3"/>
          <a:stretch>
            <a:fillRect/>
          </a:stretch>
        </p:blipFill>
        <p:spPr>
          <a:xfrm>
            <a:off x="7517956" y="13567"/>
            <a:ext cx="2376488" cy="739437"/>
          </a:xfrm>
          <a:prstGeom prst="rect">
            <a:avLst/>
          </a:prstGeom>
        </p:spPr>
      </p:pic>
      <p:sp>
        <p:nvSpPr>
          <p:cNvPr id="6" name="TextBox 5">
            <a:extLst>
              <a:ext uri="{FF2B5EF4-FFF2-40B4-BE49-F238E27FC236}">
                <a16:creationId xmlns:a16="http://schemas.microsoft.com/office/drawing/2014/main" id="{DCD41AAE-581B-F0A9-2310-52AB491CDE2C}"/>
              </a:ext>
            </a:extLst>
          </p:cNvPr>
          <p:cNvSpPr txBox="1"/>
          <p:nvPr/>
        </p:nvSpPr>
        <p:spPr>
          <a:xfrm>
            <a:off x="288354" y="1263204"/>
            <a:ext cx="9317736" cy="4928722"/>
          </a:xfrm>
          <a:prstGeom prst="rect">
            <a:avLst/>
          </a:prstGeom>
          <a:noFill/>
        </p:spPr>
        <p:txBody>
          <a:bodyPr wrap="square">
            <a:spAutoFit/>
          </a:bodyPr>
          <a:lstStyle/>
          <a:p>
            <a:pPr algn="ctr">
              <a:lnSpc>
                <a:spcPct val="115000"/>
              </a:lnSpc>
              <a:spcAft>
                <a:spcPts val="1000"/>
              </a:spcAft>
            </a:pPr>
            <a:r>
              <a:rPr lang="en-US" b="1" i="1" dirty="0">
                <a:solidFill>
                  <a:srgbClr val="000000"/>
                </a:solidFill>
                <a:latin typeface="Play" panose="00000500000000000000" pitchFamily="2" charset="0"/>
                <a:ea typeface="Calibri" panose="020F0502020204030204" pitchFamily="34" charset="0"/>
              </a:rPr>
              <a:t>Pre-Exercise</a:t>
            </a:r>
          </a:p>
          <a:p>
            <a:pPr marL="342900" indent="-342900" algn="just">
              <a:lnSpc>
                <a:spcPct val="115000"/>
              </a:lnSpc>
              <a:spcAft>
                <a:spcPts val="1000"/>
              </a:spcAft>
              <a:buFont typeface="Wingdings" panose="05000000000000000000" pitchFamily="2" charset="2"/>
              <a:buChar char="ü"/>
            </a:pPr>
            <a:r>
              <a:rPr lang="en-US" dirty="0" err="1">
                <a:solidFill>
                  <a:srgbClr val="000000"/>
                </a:solidFill>
                <a:latin typeface="Play" panose="00000500000000000000" pitchFamily="2" charset="0"/>
                <a:ea typeface="Calibri" panose="020F0502020204030204" pitchFamily="34" charset="0"/>
              </a:rPr>
              <a:t>NEAMWave</a:t>
            </a:r>
            <a:r>
              <a:rPr lang="en-US" dirty="0">
                <a:solidFill>
                  <a:srgbClr val="000000"/>
                </a:solidFill>
                <a:latin typeface="Play" panose="00000500000000000000" pitchFamily="2" charset="0"/>
                <a:ea typeface="Calibri" panose="020F0502020204030204" pitchFamily="34" charset="0"/>
              </a:rPr>
              <a:t> Exercise Brief (Arabic, French and Spanish) available online</a:t>
            </a:r>
          </a:p>
          <a:p>
            <a:pPr marL="342900" indent="-342900" algn="just">
              <a:lnSpc>
                <a:spcPct val="115000"/>
              </a:lnSpc>
              <a:spcAft>
                <a:spcPts val="1000"/>
              </a:spcAft>
              <a:buFont typeface="Wingdings" panose="05000000000000000000" pitchFamily="2" charset="2"/>
              <a:buChar char="ü"/>
            </a:pPr>
            <a:r>
              <a:rPr lang="en-US" dirty="0">
                <a:solidFill>
                  <a:srgbClr val="000000"/>
                </a:solidFill>
                <a:latin typeface="Play" panose="00000500000000000000" pitchFamily="2" charset="0"/>
                <a:ea typeface="Calibri" panose="020F0502020204030204" pitchFamily="34" charset="0"/>
              </a:rPr>
              <a:t>Mid-January 2026 -&gt; Exercise Manual available online</a:t>
            </a:r>
          </a:p>
          <a:p>
            <a:pPr marL="2457450" indent="-2457450" algn="just" defTabSz="819150">
              <a:lnSpc>
                <a:spcPct val="115000"/>
              </a:lnSpc>
              <a:spcAft>
                <a:spcPts val="1000"/>
              </a:spcAft>
            </a:pPr>
            <a:r>
              <a:rPr lang="en-US" dirty="0">
                <a:solidFill>
                  <a:srgbClr val="000000"/>
                </a:solidFill>
                <a:latin typeface="Play" panose="00000500000000000000" pitchFamily="2" charset="0"/>
                <a:ea typeface="Calibri" panose="020F0502020204030204" pitchFamily="34" charset="0"/>
              </a:rPr>
              <a:t>	Deadline for providing updates regarding TNC, </a:t>
            </a:r>
            <a:r>
              <a:rPr lang="en-US" dirty="0" err="1">
                <a:solidFill>
                  <a:srgbClr val="000000"/>
                </a:solidFill>
                <a:latin typeface="Play" panose="00000500000000000000" pitchFamily="2" charset="0"/>
                <a:ea typeface="Calibri" panose="020F0502020204030204" pitchFamily="34" charset="0"/>
              </a:rPr>
              <a:t>TWFP</a:t>
            </a:r>
            <a:r>
              <a:rPr lang="en-US" dirty="0">
                <a:solidFill>
                  <a:srgbClr val="000000"/>
                </a:solidFill>
                <a:latin typeface="Play" panose="00000500000000000000" pitchFamily="2" charset="0"/>
                <a:ea typeface="Calibri" panose="020F0502020204030204" pitchFamily="34" charset="0"/>
              </a:rPr>
              <a:t>, </a:t>
            </a:r>
            <a:r>
              <a:rPr lang="en-US" dirty="0" err="1">
                <a:solidFill>
                  <a:srgbClr val="000000"/>
                </a:solidFill>
                <a:latin typeface="Play" panose="00000500000000000000" pitchFamily="2" charset="0"/>
                <a:ea typeface="Calibri" panose="020F0502020204030204" pitchFamily="34" charset="0"/>
              </a:rPr>
              <a:t>NTWC</a:t>
            </a:r>
            <a:r>
              <a:rPr lang="el-GR" dirty="0">
                <a:solidFill>
                  <a:srgbClr val="000000"/>
                </a:solidFill>
                <a:latin typeface="Play" panose="00000500000000000000" pitchFamily="2" charset="0"/>
                <a:ea typeface="Calibri" panose="020F0502020204030204" pitchFamily="34" charset="0"/>
              </a:rPr>
              <a:t> </a:t>
            </a:r>
            <a:r>
              <a:rPr lang="en-US" dirty="0">
                <a:solidFill>
                  <a:srgbClr val="000000"/>
                </a:solidFill>
                <a:latin typeface="Play" panose="00000500000000000000" pitchFamily="2" charset="0"/>
                <a:ea typeface="Calibri" panose="020F0502020204030204" pitchFamily="34" charset="0"/>
              </a:rPr>
              <a:t>&amp; </a:t>
            </a:r>
            <a:r>
              <a:rPr lang="en-US" dirty="0" err="1">
                <a:solidFill>
                  <a:srgbClr val="000000"/>
                </a:solidFill>
                <a:latin typeface="Play" panose="00000500000000000000" pitchFamily="2" charset="0"/>
                <a:ea typeface="Calibri" panose="020F0502020204030204" pitchFamily="34" charset="0"/>
              </a:rPr>
              <a:t>TWFP</a:t>
            </a:r>
            <a:r>
              <a:rPr lang="en-US" dirty="0">
                <a:solidFill>
                  <a:srgbClr val="000000"/>
                </a:solidFill>
                <a:latin typeface="Play" panose="00000500000000000000" pitchFamily="2" charset="0"/>
                <a:ea typeface="Calibri" panose="020F0502020204030204" pitchFamily="34" charset="0"/>
              </a:rPr>
              <a:t> to the ICG/</a:t>
            </a:r>
            <a:r>
              <a:rPr lang="en-US" dirty="0" err="1">
                <a:solidFill>
                  <a:srgbClr val="000000"/>
                </a:solidFill>
                <a:latin typeface="Play" panose="00000500000000000000" pitchFamily="2" charset="0"/>
                <a:ea typeface="Calibri" panose="020F0502020204030204" pitchFamily="34" charset="0"/>
              </a:rPr>
              <a:t>NEAMTWS</a:t>
            </a:r>
            <a:r>
              <a:rPr lang="en-US" dirty="0">
                <a:solidFill>
                  <a:srgbClr val="000000"/>
                </a:solidFill>
                <a:latin typeface="Play" panose="00000500000000000000" pitchFamily="2" charset="0"/>
                <a:ea typeface="Calibri" panose="020F0502020204030204" pitchFamily="34" charset="0"/>
              </a:rPr>
              <a:t> Secretariat</a:t>
            </a:r>
            <a:endParaRPr lang="el-GR" dirty="0">
              <a:solidFill>
                <a:srgbClr val="000000"/>
              </a:solidFill>
              <a:latin typeface="Play" panose="00000500000000000000" pitchFamily="2" charset="0"/>
              <a:ea typeface="Calibri" panose="020F0502020204030204" pitchFamily="34" charset="0"/>
            </a:endParaRPr>
          </a:p>
          <a:p>
            <a:pPr marL="285750" indent="-285750" algn="just" defTabSz="819150">
              <a:lnSpc>
                <a:spcPct val="115000"/>
              </a:lnSpc>
              <a:spcAft>
                <a:spcPts val="1000"/>
              </a:spcAft>
              <a:buFont typeface="Wingdings" panose="05000000000000000000" pitchFamily="2" charset="2"/>
              <a:buChar char="ü"/>
            </a:pPr>
            <a:r>
              <a:rPr lang="en-US" dirty="0">
                <a:solidFill>
                  <a:srgbClr val="000000"/>
                </a:solidFill>
                <a:latin typeface="Play" panose="00000500000000000000" pitchFamily="2" charset="0"/>
                <a:ea typeface="Calibri" panose="020F0502020204030204" pitchFamily="34" charset="0"/>
              </a:rPr>
              <a:t>End-January 2026</a:t>
            </a:r>
            <a:r>
              <a:rPr lang="el-GR" dirty="0">
                <a:solidFill>
                  <a:srgbClr val="000000"/>
                </a:solidFill>
                <a:latin typeface="Play" panose="00000500000000000000" pitchFamily="2" charset="0"/>
                <a:ea typeface="Calibri" panose="020F0502020204030204" pitchFamily="34" charset="0"/>
              </a:rPr>
              <a:t> -&gt;</a:t>
            </a:r>
            <a:r>
              <a:rPr lang="en-US" dirty="0">
                <a:solidFill>
                  <a:srgbClr val="000000"/>
                </a:solidFill>
                <a:latin typeface="Play" panose="00000500000000000000" pitchFamily="2" charset="0"/>
                <a:ea typeface="Calibri" panose="020F0502020204030204" pitchFamily="34" charset="0"/>
              </a:rPr>
              <a:t> Deadline for online subscription/registration</a:t>
            </a:r>
          </a:p>
          <a:p>
            <a:pPr marL="342900" indent="-342900" algn="just">
              <a:lnSpc>
                <a:spcPct val="115000"/>
              </a:lnSpc>
              <a:spcAft>
                <a:spcPts val="1800"/>
              </a:spcAft>
              <a:buFont typeface="Wingdings" panose="05000000000000000000" pitchFamily="2" charset="2"/>
              <a:buChar char="ü"/>
            </a:pPr>
            <a:r>
              <a:rPr lang="en-US" dirty="0">
                <a:solidFill>
                  <a:srgbClr val="000000"/>
                </a:solidFill>
                <a:latin typeface="Play" panose="00000500000000000000" pitchFamily="2" charset="0"/>
                <a:ea typeface="Calibri" panose="020F0502020204030204" pitchFamily="34" charset="0"/>
              </a:rPr>
              <a:t>Early February 2026</a:t>
            </a:r>
            <a:r>
              <a:rPr lang="el-GR" dirty="0">
                <a:solidFill>
                  <a:srgbClr val="000000"/>
                </a:solidFill>
                <a:latin typeface="Play" panose="00000500000000000000" pitchFamily="2" charset="0"/>
                <a:ea typeface="Calibri" panose="020F0502020204030204" pitchFamily="34" charset="0"/>
              </a:rPr>
              <a:t> -&gt;</a:t>
            </a:r>
            <a:r>
              <a:rPr lang="en-US" dirty="0">
                <a:solidFill>
                  <a:srgbClr val="000000"/>
                </a:solidFill>
                <a:latin typeface="Play" panose="00000500000000000000" pitchFamily="2" charset="0"/>
                <a:ea typeface="Calibri" panose="020F0502020204030204" pitchFamily="34" charset="0"/>
              </a:rPr>
              <a:t> Informative Workshop on NEAMWave26</a:t>
            </a:r>
          </a:p>
          <a:p>
            <a:pPr algn="ctr">
              <a:lnSpc>
                <a:spcPct val="115000"/>
              </a:lnSpc>
              <a:spcAft>
                <a:spcPts val="1800"/>
              </a:spcAft>
            </a:pPr>
            <a:r>
              <a:rPr lang="en-US" b="1" i="1" dirty="0">
                <a:solidFill>
                  <a:srgbClr val="000000"/>
                </a:solidFill>
                <a:latin typeface="Play" panose="00000500000000000000" pitchFamily="2" charset="0"/>
                <a:ea typeface="Calibri" panose="020F0502020204030204" pitchFamily="34" charset="0"/>
              </a:rPr>
              <a:t>Exercise </a:t>
            </a:r>
            <a:r>
              <a:rPr lang="en-US" b="1" dirty="0">
                <a:solidFill>
                  <a:srgbClr val="000000"/>
                </a:solidFill>
                <a:latin typeface="Play" panose="00000500000000000000" pitchFamily="2" charset="0"/>
                <a:ea typeface="Calibri" panose="020F0502020204030204" pitchFamily="34" charset="0"/>
                <a:sym typeface="Wingdings" panose="05000000000000000000" pitchFamily="2" charset="2"/>
              </a:rPr>
              <a:t></a:t>
            </a:r>
            <a:r>
              <a:rPr lang="en-US" b="1" i="1" dirty="0">
                <a:solidFill>
                  <a:srgbClr val="000000"/>
                </a:solidFill>
                <a:latin typeface="Play" panose="00000500000000000000" pitchFamily="2" charset="0"/>
                <a:ea typeface="Calibri" panose="020F0502020204030204" pitchFamily="34" charset="0"/>
              </a:rPr>
              <a:t> </a:t>
            </a:r>
            <a:r>
              <a:rPr lang="en-US" b="1" dirty="0">
                <a:solidFill>
                  <a:srgbClr val="000000"/>
                </a:solidFill>
                <a:effectLst>
                  <a:outerShdw blurRad="38100" dist="38100" dir="2700000" algn="tl">
                    <a:srgbClr val="000000">
                      <a:alpha val="43137"/>
                    </a:srgbClr>
                  </a:outerShdw>
                </a:effectLst>
                <a:latin typeface="Play" panose="00000500000000000000" pitchFamily="2" charset="0"/>
                <a:ea typeface="Calibri" panose="020F0502020204030204" pitchFamily="34" charset="0"/>
              </a:rPr>
              <a:t>3 – 24 March 2026</a:t>
            </a:r>
          </a:p>
          <a:p>
            <a:pPr algn="ctr">
              <a:lnSpc>
                <a:spcPct val="115000"/>
              </a:lnSpc>
              <a:spcAft>
                <a:spcPts val="1000"/>
              </a:spcAft>
            </a:pPr>
            <a:r>
              <a:rPr lang="en-US" b="1" i="1" dirty="0">
                <a:solidFill>
                  <a:srgbClr val="000000"/>
                </a:solidFill>
                <a:latin typeface="Play" panose="00000500000000000000" pitchFamily="2" charset="0"/>
                <a:ea typeface="Calibri" panose="020F0502020204030204" pitchFamily="34" charset="0"/>
              </a:rPr>
              <a:t>Post-Exercise</a:t>
            </a:r>
          </a:p>
          <a:p>
            <a:pPr marL="342900" indent="-342900" algn="just">
              <a:lnSpc>
                <a:spcPct val="115000"/>
              </a:lnSpc>
              <a:spcAft>
                <a:spcPts val="1000"/>
              </a:spcAft>
              <a:buFont typeface="Wingdings" panose="05000000000000000000" pitchFamily="2" charset="2"/>
              <a:buChar char="ü"/>
            </a:pPr>
            <a:r>
              <a:rPr lang="en-US" dirty="0">
                <a:solidFill>
                  <a:srgbClr val="000000"/>
                </a:solidFill>
                <a:latin typeface="Play" panose="00000500000000000000" pitchFamily="2" charset="0"/>
                <a:ea typeface="Calibri" panose="020F0502020204030204" pitchFamily="34" charset="0"/>
              </a:rPr>
              <a:t>Mid-April 2026</a:t>
            </a:r>
            <a:r>
              <a:rPr lang="el-GR" dirty="0">
                <a:solidFill>
                  <a:srgbClr val="000000"/>
                </a:solidFill>
                <a:latin typeface="Play" panose="00000500000000000000" pitchFamily="2" charset="0"/>
                <a:ea typeface="Calibri" panose="020F0502020204030204" pitchFamily="34" charset="0"/>
              </a:rPr>
              <a:t> -&gt;</a:t>
            </a:r>
            <a:r>
              <a:rPr lang="en-US" dirty="0">
                <a:solidFill>
                  <a:srgbClr val="000000"/>
                </a:solidFill>
                <a:latin typeface="Play" panose="00000500000000000000" pitchFamily="2" charset="0"/>
                <a:ea typeface="Calibri" panose="020F0502020204030204" pitchFamily="34" charset="0"/>
              </a:rPr>
              <a:t> Evaluation questionnaires by all participants available online</a:t>
            </a:r>
          </a:p>
          <a:p>
            <a:pPr marL="342900" indent="-342900" algn="just">
              <a:lnSpc>
                <a:spcPct val="115000"/>
              </a:lnSpc>
              <a:spcAft>
                <a:spcPts val="1000"/>
              </a:spcAft>
              <a:buFont typeface="Wingdings" panose="05000000000000000000" pitchFamily="2" charset="2"/>
              <a:buChar char="ü"/>
            </a:pPr>
            <a:r>
              <a:rPr lang="en-US" dirty="0">
                <a:solidFill>
                  <a:srgbClr val="000000"/>
                </a:solidFill>
                <a:latin typeface="Play" panose="00000500000000000000" pitchFamily="2" charset="0"/>
                <a:ea typeface="Calibri" panose="020F0502020204030204" pitchFamily="34" charset="0"/>
              </a:rPr>
              <a:t>Mid-May 2026</a:t>
            </a:r>
            <a:r>
              <a:rPr lang="el-GR" dirty="0">
                <a:solidFill>
                  <a:srgbClr val="000000"/>
                </a:solidFill>
                <a:latin typeface="Play" panose="00000500000000000000" pitchFamily="2" charset="0"/>
                <a:ea typeface="Calibri" panose="020F0502020204030204" pitchFamily="34" charset="0"/>
              </a:rPr>
              <a:t> -&gt;</a:t>
            </a:r>
            <a:r>
              <a:rPr lang="en-US" dirty="0">
                <a:solidFill>
                  <a:srgbClr val="000000"/>
                </a:solidFill>
                <a:latin typeface="Play" panose="00000500000000000000" pitchFamily="2" charset="0"/>
                <a:ea typeface="Calibri" panose="020F0502020204030204" pitchFamily="34" charset="0"/>
              </a:rPr>
              <a:t> </a:t>
            </a:r>
            <a:r>
              <a:rPr lang="en-US" dirty="0" err="1">
                <a:solidFill>
                  <a:srgbClr val="000000"/>
                </a:solidFill>
                <a:latin typeface="Play" panose="00000500000000000000" pitchFamily="2" charset="0"/>
                <a:ea typeface="Calibri" panose="020F0502020204030204" pitchFamily="34" charset="0"/>
              </a:rPr>
              <a:t>TSPs</a:t>
            </a:r>
            <a:r>
              <a:rPr lang="en-US" dirty="0">
                <a:solidFill>
                  <a:srgbClr val="000000"/>
                </a:solidFill>
                <a:latin typeface="Play" panose="00000500000000000000" pitchFamily="2" charset="0"/>
                <a:ea typeface="Calibri" panose="020F0502020204030204" pitchFamily="34" charset="0"/>
              </a:rPr>
              <a:t> Evaluation report</a:t>
            </a:r>
            <a:endParaRPr lang="en-US" dirty="0">
              <a:solidFill>
                <a:srgbClr val="000000"/>
              </a:solidFill>
              <a:effectLst/>
              <a:latin typeface="Play" panose="00000500000000000000" pitchFamily="2" charset="0"/>
              <a:ea typeface="Calibri" panose="020F0502020204030204" pitchFamily="34" charset="0"/>
            </a:endParaRPr>
          </a:p>
        </p:txBody>
      </p:sp>
      <p:sp>
        <p:nvSpPr>
          <p:cNvPr id="7" name="object 16">
            <a:extLst>
              <a:ext uri="{FF2B5EF4-FFF2-40B4-BE49-F238E27FC236}">
                <a16:creationId xmlns:a16="http://schemas.microsoft.com/office/drawing/2014/main" id="{F5275642-9672-5FC2-92E3-346F365753A6}"/>
              </a:ext>
            </a:extLst>
          </p:cNvPr>
          <p:cNvSpPr txBox="1">
            <a:spLocks/>
          </p:cNvSpPr>
          <p:nvPr/>
        </p:nvSpPr>
        <p:spPr>
          <a:xfrm>
            <a:off x="1914937" y="276784"/>
            <a:ext cx="5154357" cy="736843"/>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53035" algn="ctr">
              <a:lnSpc>
                <a:spcPct val="100000"/>
              </a:lnSpc>
              <a:tabLst>
                <a:tab pos="7607934" algn="l"/>
              </a:tabLst>
            </a:pPr>
            <a:r>
              <a:rPr lang="en-US" sz="4000" b="1" spc="300" dirty="0">
                <a:effectLst>
                  <a:outerShdw blurRad="38100" dist="38100" dir="2700000" algn="tl">
                    <a:srgbClr val="000000">
                      <a:alpha val="43137"/>
                    </a:srgbClr>
                  </a:outerShdw>
                </a:effectLst>
                <a:latin typeface="Play" panose="00000500000000000000" pitchFamily="2" charset="0"/>
                <a:cs typeface="Calibri Light"/>
              </a:rPr>
              <a:t>Important dates</a:t>
            </a:r>
          </a:p>
        </p:txBody>
      </p:sp>
      <p:sp>
        <p:nvSpPr>
          <p:cNvPr id="4" name="Subtitle 2">
            <a:extLst>
              <a:ext uri="{FF2B5EF4-FFF2-40B4-BE49-F238E27FC236}">
                <a16:creationId xmlns:a16="http://schemas.microsoft.com/office/drawing/2014/main" id="{F88FD41E-7F92-CDE4-4470-6BE42687717B}"/>
              </a:ext>
            </a:extLst>
          </p:cNvPr>
          <p:cNvSpPr txBox="1">
            <a:spLocks/>
          </p:cNvSpPr>
          <p:nvPr/>
        </p:nvSpPr>
        <p:spPr>
          <a:xfrm>
            <a:off x="0" y="6592348"/>
            <a:ext cx="9894444" cy="2656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i="1" dirty="0">
                <a:latin typeface="Play" panose="00000500000000000000" pitchFamily="2" charset="0"/>
              </a:rPr>
              <a:t>ICG/NEAMTWS-XX    •    3-5 December 2025</a:t>
            </a:r>
            <a:endParaRPr lang="en-US" sz="1200" i="1" dirty="0">
              <a:latin typeface="Play" panose="00000500000000000000" pitchFamily="2" charset="0"/>
            </a:endParaRPr>
          </a:p>
        </p:txBody>
      </p:sp>
    </p:spTree>
    <p:extLst>
      <p:ext uri="{BB962C8B-B14F-4D97-AF65-F5344CB8AC3E}">
        <p14:creationId xmlns:p14="http://schemas.microsoft.com/office/powerpoint/2010/main" val="2837775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BC5D2-05D6-7AED-E91B-1F4D2504111C}"/>
            </a:ext>
          </a:extLst>
        </p:cNvPr>
        <p:cNvGrpSpPr/>
        <p:nvPr/>
      </p:nvGrpSpPr>
      <p:grpSpPr>
        <a:xfrm>
          <a:off x="0" y="0"/>
          <a:ext cx="0" cy="0"/>
          <a:chOff x="0" y="0"/>
          <a:chExt cx="0" cy="0"/>
        </a:xfrm>
      </p:grpSpPr>
      <p:sp>
        <p:nvSpPr>
          <p:cNvPr id="5" name="object 5">
            <a:extLst>
              <a:ext uri="{FF2B5EF4-FFF2-40B4-BE49-F238E27FC236}">
                <a16:creationId xmlns:a16="http://schemas.microsoft.com/office/drawing/2014/main" id="{DE7CAD34-9496-D2B3-AC81-72D41BB8D545}"/>
              </a:ext>
            </a:extLst>
          </p:cNvPr>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sp>
        <p:nvSpPr>
          <p:cNvPr id="7" name="object 10">
            <a:extLst>
              <a:ext uri="{FF2B5EF4-FFF2-40B4-BE49-F238E27FC236}">
                <a16:creationId xmlns:a16="http://schemas.microsoft.com/office/drawing/2014/main" id="{66F127D2-752A-D669-1D4F-883463001E36}"/>
              </a:ext>
            </a:extLst>
          </p:cNvPr>
          <p:cNvSpPr txBox="1"/>
          <p:nvPr/>
        </p:nvSpPr>
        <p:spPr>
          <a:xfrm>
            <a:off x="430392" y="2106517"/>
            <a:ext cx="9045216" cy="4619625"/>
          </a:xfrm>
          <a:prstGeom prst="rect">
            <a:avLst/>
          </a:prstGeom>
        </p:spPr>
        <p:txBody>
          <a:bodyPr vert="horz" wrap="square" lIns="0" tIns="0" rIns="0" bIns="0" rtlCol="0">
            <a:noAutofit/>
          </a:bodyPr>
          <a:lstStyle/>
          <a:p>
            <a:pPr marL="12700" marR="12700" algn="ctr" defTabSz="457200">
              <a:lnSpc>
                <a:spcPct val="150000"/>
              </a:lnSpc>
            </a:pPr>
            <a:endParaRPr lang="en-US" sz="1200" b="1" dirty="0">
              <a:latin typeface="Play" panose="00000500000000000000" pitchFamily="2" charset="0"/>
              <a:cs typeface="APPLE CHANCERY" panose="03020702040506060504" pitchFamily="66" charset="-79"/>
            </a:endParaRPr>
          </a:p>
          <a:p>
            <a:pPr marL="12700" marR="12700" algn="ctr" defTabSz="457200">
              <a:lnSpc>
                <a:spcPct val="150000"/>
              </a:lnSpc>
            </a:pPr>
            <a:r>
              <a:rPr lang="en-US" sz="6000" b="1" dirty="0">
                <a:latin typeface="Play" panose="00000500000000000000" pitchFamily="2" charset="0"/>
                <a:cs typeface="APPLE CHANCERY" panose="03020702040506060504" pitchFamily="66" charset="-79"/>
              </a:rPr>
              <a:t>Thank you!</a:t>
            </a:r>
          </a:p>
          <a:p>
            <a:pPr marL="12700" marR="12700" algn="ctr" defTabSz="457200">
              <a:lnSpc>
                <a:spcPct val="150000"/>
              </a:lnSpc>
            </a:pPr>
            <a:r>
              <a:rPr lang="tr-TR" sz="4000" i="1" dirty="0" err="1">
                <a:latin typeface="Play" panose="00000500000000000000" pitchFamily="2" charset="0"/>
              </a:rPr>
              <a:t>co-chairs</a:t>
            </a:r>
            <a:r>
              <a:rPr lang="tr-TR" sz="4000" i="1" dirty="0">
                <a:latin typeface="Play" panose="00000500000000000000" pitchFamily="2" charset="0"/>
              </a:rPr>
              <a:t>:</a:t>
            </a:r>
            <a:r>
              <a:rPr lang="tr-TR" sz="4000" dirty="0">
                <a:latin typeface="Play" panose="00000500000000000000" pitchFamily="2" charset="0"/>
              </a:rPr>
              <a:t> Ceren </a:t>
            </a:r>
            <a:r>
              <a:rPr lang="tr-TR" sz="4000" dirty="0" err="1">
                <a:latin typeface="Play" panose="00000500000000000000" pitchFamily="2" charset="0"/>
              </a:rPr>
              <a:t>Ozer</a:t>
            </a:r>
            <a:r>
              <a:rPr lang="tr-TR" sz="4000" dirty="0">
                <a:latin typeface="Play" panose="00000500000000000000" pitchFamily="2" charset="0"/>
              </a:rPr>
              <a:t> </a:t>
            </a:r>
            <a:r>
              <a:rPr lang="tr-TR" sz="4000" dirty="0" err="1">
                <a:latin typeface="Play" panose="00000500000000000000" pitchFamily="2" charset="0"/>
              </a:rPr>
              <a:t>Sozdinler</a:t>
            </a:r>
            <a:r>
              <a:rPr lang="en-US" sz="4000" dirty="0">
                <a:latin typeface="Play" panose="00000500000000000000" pitchFamily="2" charset="0"/>
              </a:rPr>
              <a:t> </a:t>
            </a:r>
          </a:p>
          <a:p>
            <a:pPr marL="12700" marR="12700" algn="ctr" defTabSz="457200">
              <a:lnSpc>
                <a:spcPct val="150000"/>
              </a:lnSpc>
            </a:pPr>
            <a:r>
              <a:rPr lang="en-US" sz="4000" dirty="0">
                <a:latin typeface="Play" panose="00000500000000000000" pitchFamily="2" charset="0"/>
              </a:rPr>
              <a:t>&amp; </a:t>
            </a:r>
            <a:r>
              <a:rPr lang="tr-TR" sz="4000" dirty="0" err="1">
                <a:latin typeface="Play" panose="00000500000000000000" pitchFamily="2" charset="0"/>
              </a:rPr>
              <a:t>Marinos</a:t>
            </a:r>
            <a:r>
              <a:rPr lang="tr-TR" sz="4000" dirty="0">
                <a:latin typeface="Play" panose="00000500000000000000" pitchFamily="2" charset="0"/>
              </a:rPr>
              <a:t> </a:t>
            </a:r>
            <a:r>
              <a:rPr lang="tr-TR" sz="4000" dirty="0" err="1">
                <a:latin typeface="Play" panose="00000500000000000000" pitchFamily="2" charset="0"/>
              </a:rPr>
              <a:t>Charalampakis</a:t>
            </a:r>
            <a:endParaRPr lang="en-US" sz="4000" dirty="0">
              <a:latin typeface="Play" panose="00000500000000000000" pitchFamily="2" charset="0"/>
              <a:cs typeface="Apple Chancery" panose="03020702040506060504" pitchFamily="66" charset="-79"/>
            </a:endParaRPr>
          </a:p>
        </p:txBody>
      </p:sp>
      <p:pic>
        <p:nvPicPr>
          <p:cNvPr id="2" name="Picture 1">
            <a:extLst>
              <a:ext uri="{FF2B5EF4-FFF2-40B4-BE49-F238E27FC236}">
                <a16:creationId xmlns:a16="http://schemas.microsoft.com/office/drawing/2014/main" id="{6BADB01E-D14D-58BF-887E-92D78F7254FB}"/>
              </a:ext>
            </a:extLst>
          </p:cNvPr>
          <p:cNvPicPr>
            <a:picLocks noChangeAspect="1"/>
          </p:cNvPicPr>
          <p:nvPr/>
        </p:nvPicPr>
        <p:blipFill>
          <a:blip r:embed="rId3"/>
          <a:stretch>
            <a:fillRect/>
          </a:stretch>
        </p:blipFill>
        <p:spPr>
          <a:xfrm>
            <a:off x="7517956" y="13567"/>
            <a:ext cx="2376488" cy="739437"/>
          </a:xfrm>
          <a:prstGeom prst="rect">
            <a:avLst/>
          </a:prstGeom>
        </p:spPr>
      </p:pic>
      <p:sp>
        <p:nvSpPr>
          <p:cNvPr id="4" name="Subtitle 2">
            <a:extLst>
              <a:ext uri="{FF2B5EF4-FFF2-40B4-BE49-F238E27FC236}">
                <a16:creationId xmlns:a16="http://schemas.microsoft.com/office/drawing/2014/main" id="{FAAE8ACF-A81F-5F26-07B2-FAC00CF33EE4}"/>
              </a:ext>
            </a:extLst>
          </p:cNvPr>
          <p:cNvSpPr txBox="1">
            <a:spLocks/>
          </p:cNvSpPr>
          <p:nvPr/>
        </p:nvSpPr>
        <p:spPr>
          <a:xfrm>
            <a:off x="0" y="6592348"/>
            <a:ext cx="9894444" cy="2656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i="1" dirty="0">
                <a:latin typeface="Play" panose="00000500000000000000" pitchFamily="2" charset="0"/>
              </a:rPr>
              <a:t>ICG/NEAMTWS-XX    •    3-5 December 2025</a:t>
            </a:r>
            <a:endParaRPr lang="en-US" sz="1200" i="1" dirty="0">
              <a:latin typeface="Play" panose="00000500000000000000" pitchFamily="2" charset="0"/>
            </a:endParaRPr>
          </a:p>
        </p:txBody>
      </p:sp>
    </p:spTree>
    <p:extLst>
      <p:ext uri="{BB962C8B-B14F-4D97-AF65-F5344CB8AC3E}">
        <p14:creationId xmlns:p14="http://schemas.microsoft.com/office/powerpoint/2010/main" val="700242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9F1C0-FDFE-64C8-C60C-8982439FE88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AD68E32-536B-D576-C3B3-FFE84221D7E2}"/>
              </a:ext>
            </a:extLst>
          </p:cNvPr>
          <p:cNvSpPr txBox="1">
            <a:spLocks noGrp="1"/>
          </p:cNvSpPr>
          <p:nvPr>
            <p:ph type="title"/>
          </p:nvPr>
        </p:nvSpPr>
        <p:spPr>
          <a:xfrm>
            <a:off x="681037" y="27582"/>
            <a:ext cx="8543925" cy="1325563"/>
          </a:xfrm>
          <a:prstGeom prst="rect">
            <a:avLst/>
          </a:prstGeom>
        </p:spPr>
        <p:txBody>
          <a:bodyPr vert="horz" wrap="square" lIns="0" tIns="605027" rIns="0" bIns="0" rtlCol="0">
            <a:noAutofit/>
          </a:bodyPr>
          <a:lstStyle/>
          <a:p>
            <a:pPr marL="132715" algn="ctr">
              <a:lnSpc>
                <a:spcPct val="100000"/>
              </a:lnSpc>
              <a:tabLst>
                <a:tab pos="7607934" algn="l"/>
              </a:tabLst>
            </a:pPr>
            <a:r>
              <a:rPr lang="en-US" sz="4000" b="1" spc="300" dirty="0" err="1">
                <a:effectLst>
                  <a:outerShdw blurRad="38100" dist="38100" dir="2700000" algn="tl">
                    <a:srgbClr val="000000">
                      <a:alpha val="43137"/>
                    </a:srgbClr>
                  </a:outerShdw>
                </a:effectLst>
                <a:latin typeface="Play" panose="00000500000000000000" pitchFamily="2" charset="0"/>
                <a:cs typeface="Calibri Light"/>
              </a:rPr>
              <a:t>NEAMWave</a:t>
            </a:r>
            <a:r>
              <a:rPr lang="en-US" sz="4000" b="1" spc="300" dirty="0">
                <a:effectLst>
                  <a:outerShdw blurRad="38100" dist="38100" dir="2700000" algn="tl">
                    <a:srgbClr val="000000">
                      <a:alpha val="43137"/>
                    </a:srgbClr>
                  </a:outerShdw>
                </a:effectLst>
                <a:latin typeface="Play" panose="00000500000000000000" pitchFamily="2" charset="0"/>
                <a:cs typeface="Calibri Light"/>
              </a:rPr>
              <a:t> 26</a:t>
            </a:r>
            <a:endParaRPr sz="4000" b="1" spc="300" dirty="0">
              <a:effectLst>
                <a:outerShdw blurRad="38100" dist="38100" dir="2700000" algn="tl">
                  <a:srgbClr val="000000">
                    <a:alpha val="43137"/>
                  </a:srgbClr>
                </a:outerShdw>
              </a:effectLst>
              <a:latin typeface="Play" panose="00000500000000000000" pitchFamily="2" charset="0"/>
              <a:cs typeface="Calibri Light"/>
            </a:endParaRPr>
          </a:p>
        </p:txBody>
      </p:sp>
      <p:sp>
        <p:nvSpPr>
          <p:cNvPr id="5" name="object 5">
            <a:extLst>
              <a:ext uri="{FF2B5EF4-FFF2-40B4-BE49-F238E27FC236}">
                <a16:creationId xmlns:a16="http://schemas.microsoft.com/office/drawing/2014/main" id="{3F711DA8-55FF-2D3C-D144-2691E00872D3}"/>
              </a:ext>
            </a:extLst>
          </p:cNvPr>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sp>
        <p:nvSpPr>
          <p:cNvPr id="6" name="object 10">
            <a:extLst>
              <a:ext uri="{FF2B5EF4-FFF2-40B4-BE49-F238E27FC236}">
                <a16:creationId xmlns:a16="http://schemas.microsoft.com/office/drawing/2014/main" id="{064C53F7-E903-05DD-1DE7-DC4B5FD4ED27}"/>
              </a:ext>
            </a:extLst>
          </p:cNvPr>
          <p:cNvSpPr txBox="1"/>
          <p:nvPr/>
        </p:nvSpPr>
        <p:spPr>
          <a:xfrm>
            <a:off x="404037" y="1708927"/>
            <a:ext cx="8891809" cy="2987244"/>
          </a:xfrm>
          <a:prstGeom prst="rect">
            <a:avLst/>
          </a:prstGeom>
        </p:spPr>
        <p:txBody>
          <a:bodyPr vert="horz" wrap="square" lIns="0" tIns="0" rIns="0" bIns="0" rtlCol="0">
            <a:noAutofit/>
          </a:bodyPr>
          <a:lstStyle/>
          <a:p>
            <a:pPr marL="298450" marR="12700" indent="-285750" algn="just" defTabSz="457200">
              <a:lnSpc>
                <a:spcPct val="110000"/>
              </a:lnSpc>
              <a:buFontTx/>
              <a:buChar char="-"/>
            </a:pPr>
            <a:endParaRPr lang="en-US" dirty="0">
              <a:cs typeface="Calibri"/>
            </a:endParaRPr>
          </a:p>
        </p:txBody>
      </p:sp>
      <p:sp>
        <p:nvSpPr>
          <p:cNvPr id="8" name="object 10">
            <a:extLst>
              <a:ext uri="{FF2B5EF4-FFF2-40B4-BE49-F238E27FC236}">
                <a16:creationId xmlns:a16="http://schemas.microsoft.com/office/drawing/2014/main" id="{5838B44F-3874-40F8-9F51-FA97B3CFAA2E}"/>
              </a:ext>
            </a:extLst>
          </p:cNvPr>
          <p:cNvSpPr txBox="1"/>
          <p:nvPr/>
        </p:nvSpPr>
        <p:spPr>
          <a:xfrm>
            <a:off x="343354" y="1449518"/>
            <a:ext cx="8984944" cy="5103805"/>
          </a:xfrm>
          <a:prstGeom prst="rect">
            <a:avLst/>
          </a:prstGeom>
        </p:spPr>
        <p:txBody>
          <a:bodyPr vert="horz" wrap="square" lIns="0" tIns="0" rIns="0" bIns="0" rtlCol="0">
            <a:noAutofit/>
          </a:bodyPr>
          <a:lstStyle/>
          <a:p>
            <a:pPr marL="298450" marR="12700" indent="-285750" algn="just" defTabSz="457200">
              <a:lnSpc>
                <a:spcPct val="110000"/>
              </a:lnSpc>
              <a:buFontTx/>
              <a:buChar char="-"/>
            </a:pPr>
            <a:r>
              <a:rPr lang="en-US" sz="1600" b="1" dirty="0">
                <a:latin typeface="Play" panose="00000500000000000000" pitchFamily="2" charset="0"/>
                <a:cs typeface="Calibri"/>
              </a:rPr>
              <a:t>Exercise Final Evaluation Report</a:t>
            </a:r>
            <a:r>
              <a:rPr lang="en-US" sz="1600" dirty="0">
                <a:latin typeface="Play" panose="00000500000000000000" pitchFamily="2" charset="0"/>
                <a:cs typeface="Calibri"/>
              </a:rPr>
              <a:t>:</a:t>
            </a:r>
          </a:p>
          <a:p>
            <a:pPr marL="469900" marR="12700" lvl="1" algn="just" defTabSz="457200">
              <a:lnSpc>
                <a:spcPct val="110000"/>
              </a:lnSpc>
            </a:pPr>
            <a:r>
              <a:rPr lang="en-US" sz="1600" dirty="0">
                <a:latin typeface="Play" panose="00000500000000000000" pitchFamily="2" charset="0"/>
                <a:cs typeface="Calibri"/>
              </a:rPr>
              <a:t>It should be simplified in a way to be easier to prepare and more user-friendly to read.</a:t>
            </a:r>
          </a:p>
          <a:p>
            <a:pPr marL="298450" marR="12700" indent="-285750" algn="just" defTabSz="457200">
              <a:lnSpc>
                <a:spcPct val="110000"/>
              </a:lnSpc>
              <a:buFontTx/>
              <a:buChar char="-"/>
            </a:pPr>
            <a:r>
              <a:rPr lang="en-US" sz="1600" b="1" dirty="0">
                <a:latin typeface="Play" panose="00000500000000000000" pitchFamily="2" charset="0"/>
                <a:cs typeface="Calibri"/>
              </a:rPr>
              <a:t>TSP Final Evaluation Reports</a:t>
            </a:r>
            <a:r>
              <a:rPr lang="en-US" sz="1600" dirty="0">
                <a:latin typeface="Play" panose="00000500000000000000" pitchFamily="2" charset="0"/>
                <a:cs typeface="Calibri"/>
              </a:rPr>
              <a:t>:</a:t>
            </a:r>
          </a:p>
          <a:p>
            <a:pPr marL="469900" marR="12700" lvl="1" algn="just" defTabSz="457200">
              <a:lnSpc>
                <a:spcPct val="110000"/>
              </a:lnSpc>
            </a:pPr>
            <a:r>
              <a:rPr lang="en-US" sz="1600" dirty="0">
                <a:latin typeface="Play" panose="00000500000000000000" pitchFamily="2" charset="0"/>
                <a:cs typeface="Calibri"/>
              </a:rPr>
              <a:t>There is no interaction between providers and recipients, thus reports are not describing the whole picture. They should be limited to a couple of pages with certain bullet-point content, including summary of exercise performance, suggestions and recommendations, in the following concept: </a:t>
            </a:r>
            <a:r>
              <a:rPr lang="en-US" sz="1600" b="1" dirty="0">
                <a:latin typeface="Play" panose="00000500000000000000" pitchFamily="2" charset="0"/>
                <a:cs typeface="Calibri"/>
              </a:rPr>
              <a:t>objectives, success criteria, best practices, lessons learnt and actions for the future.</a:t>
            </a:r>
          </a:p>
          <a:p>
            <a:pPr marL="298450" marR="12700" indent="-285750" algn="just" defTabSz="457200">
              <a:lnSpc>
                <a:spcPct val="110000"/>
              </a:lnSpc>
              <a:buFontTx/>
              <a:buChar char="-"/>
            </a:pPr>
            <a:r>
              <a:rPr lang="en-US" sz="1600" b="1" dirty="0">
                <a:latin typeface="Play" panose="00000500000000000000" pitchFamily="2" charset="0"/>
                <a:cs typeface="Calibri"/>
              </a:rPr>
              <a:t>Subscription Mechanism</a:t>
            </a:r>
            <a:r>
              <a:rPr lang="en-US" sz="1600" dirty="0">
                <a:latin typeface="Play" panose="00000500000000000000" pitchFamily="2" charset="0"/>
                <a:cs typeface="Calibri"/>
              </a:rPr>
              <a:t>:</a:t>
            </a:r>
          </a:p>
          <a:p>
            <a:pPr marL="469900" marR="12700" lvl="1" algn="just" defTabSz="457200">
              <a:lnSpc>
                <a:spcPct val="110000"/>
              </a:lnSpc>
            </a:pPr>
            <a:r>
              <a:rPr lang="en-US" sz="1600" dirty="0">
                <a:latin typeface="Play" panose="00000500000000000000" pitchFamily="2" charset="0"/>
                <a:cs typeface="Calibri"/>
              </a:rPr>
              <a:t>It should be only for providing “new” contact details “explicitly” for the exercise, if needed, and for registering new participants (other than the subscribers). Minimum information should be requested. We should find a way to also register “public” participants.</a:t>
            </a:r>
          </a:p>
          <a:p>
            <a:pPr marL="298450" marR="12700" indent="-285750" algn="just" defTabSz="457200">
              <a:lnSpc>
                <a:spcPct val="110000"/>
              </a:lnSpc>
              <a:buFontTx/>
              <a:buChar char="-"/>
            </a:pPr>
            <a:r>
              <a:rPr lang="en-US" sz="1600" b="1" dirty="0">
                <a:latin typeface="Play" panose="00000500000000000000" pitchFamily="2" charset="0"/>
                <a:cs typeface="Calibri"/>
              </a:rPr>
              <a:t>Evaluation forms</a:t>
            </a:r>
            <a:r>
              <a:rPr lang="en-US" sz="1600" dirty="0">
                <a:latin typeface="Play" panose="00000500000000000000" pitchFamily="2" charset="0"/>
                <a:cs typeface="Calibri"/>
              </a:rPr>
              <a:t>:</a:t>
            </a:r>
          </a:p>
          <a:p>
            <a:pPr marL="469900" marR="12700" lvl="1" algn="just" defTabSz="457200">
              <a:lnSpc>
                <a:spcPct val="110000"/>
              </a:lnSpc>
            </a:pPr>
            <a:r>
              <a:rPr lang="en-US" sz="1600" dirty="0">
                <a:latin typeface="Play" panose="00000500000000000000" pitchFamily="2" charset="0"/>
                <a:cs typeface="Calibri"/>
              </a:rPr>
              <a:t>Statistics and assessment of the participation in the exercise will be made only by the evaluation forms and not by the subscription forms.</a:t>
            </a:r>
          </a:p>
        </p:txBody>
      </p:sp>
      <p:pic>
        <p:nvPicPr>
          <p:cNvPr id="7" name="Picture 6">
            <a:extLst>
              <a:ext uri="{FF2B5EF4-FFF2-40B4-BE49-F238E27FC236}">
                <a16:creationId xmlns:a16="http://schemas.microsoft.com/office/drawing/2014/main" id="{E8D721FD-2B07-13BE-2874-E9F3F183B257}"/>
              </a:ext>
            </a:extLst>
          </p:cNvPr>
          <p:cNvPicPr>
            <a:picLocks noChangeAspect="1"/>
          </p:cNvPicPr>
          <p:nvPr/>
        </p:nvPicPr>
        <p:blipFill>
          <a:blip r:embed="rId3"/>
          <a:stretch>
            <a:fillRect/>
          </a:stretch>
        </p:blipFill>
        <p:spPr>
          <a:xfrm>
            <a:off x="7517956" y="13567"/>
            <a:ext cx="2376488" cy="739437"/>
          </a:xfrm>
          <a:prstGeom prst="rect">
            <a:avLst/>
          </a:prstGeom>
        </p:spPr>
      </p:pic>
      <p:sp>
        <p:nvSpPr>
          <p:cNvPr id="4" name="Subtitle 2">
            <a:extLst>
              <a:ext uri="{FF2B5EF4-FFF2-40B4-BE49-F238E27FC236}">
                <a16:creationId xmlns:a16="http://schemas.microsoft.com/office/drawing/2014/main" id="{87653634-5383-D4AE-E534-B2815118DA38}"/>
              </a:ext>
            </a:extLst>
          </p:cNvPr>
          <p:cNvSpPr txBox="1">
            <a:spLocks/>
          </p:cNvSpPr>
          <p:nvPr/>
        </p:nvSpPr>
        <p:spPr>
          <a:xfrm>
            <a:off x="0" y="6592348"/>
            <a:ext cx="9894444" cy="2656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i="1" dirty="0">
                <a:latin typeface="Play" panose="00000500000000000000" pitchFamily="2" charset="0"/>
              </a:rPr>
              <a:t>ICG/NEAMTWS-XX    •    3-5 December 2025</a:t>
            </a:r>
            <a:endParaRPr lang="en-US" sz="1200" i="1" dirty="0">
              <a:latin typeface="Play" panose="00000500000000000000" pitchFamily="2" charset="0"/>
            </a:endParaRPr>
          </a:p>
        </p:txBody>
      </p:sp>
    </p:spTree>
    <p:extLst>
      <p:ext uri="{BB962C8B-B14F-4D97-AF65-F5344CB8AC3E}">
        <p14:creationId xmlns:p14="http://schemas.microsoft.com/office/powerpoint/2010/main" val="877439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sp>
        <p:nvSpPr>
          <p:cNvPr id="9" name="Subtitle 2">
            <a:extLst>
              <a:ext uri="{FF2B5EF4-FFF2-40B4-BE49-F238E27FC236}">
                <a16:creationId xmlns:a16="http://schemas.microsoft.com/office/drawing/2014/main" id="{1F0C1049-6C5D-9408-1520-4BDE0C6DA356}"/>
              </a:ext>
            </a:extLst>
          </p:cNvPr>
          <p:cNvSpPr txBox="1">
            <a:spLocks/>
          </p:cNvSpPr>
          <p:nvPr/>
        </p:nvSpPr>
        <p:spPr>
          <a:xfrm>
            <a:off x="0" y="6592348"/>
            <a:ext cx="9894444" cy="2656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i="1" dirty="0">
                <a:latin typeface="Play" panose="00000500000000000000" pitchFamily="2" charset="0"/>
              </a:rPr>
              <a:t>ICG/NEAMTWS-XX    •    3-5 December 2025</a:t>
            </a:r>
            <a:endParaRPr lang="en-US" sz="1200" i="1" dirty="0">
              <a:latin typeface="Play" panose="00000500000000000000" pitchFamily="2" charset="0"/>
            </a:endParaRPr>
          </a:p>
        </p:txBody>
      </p:sp>
      <p:pic>
        <p:nvPicPr>
          <p:cNvPr id="3" name="Picture 2">
            <a:extLst>
              <a:ext uri="{FF2B5EF4-FFF2-40B4-BE49-F238E27FC236}">
                <a16:creationId xmlns:a16="http://schemas.microsoft.com/office/drawing/2014/main" id="{6D61D310-4FF9-8AEA-59FF-E5A9DC156E39}"/>
              </a:ext>
            </a:extLst>
          </p:cNvPr>
          <p:cNvPicPr>
            <a:picLocks noChangeAspect="1"/>
          </p:cNvPicPr>
          <p:nvPr/>
        </p:nvPicPr>
        <p:blipFill>
          <a:blip r:embed="rId3"/>
          <a:stretch>
            <a:fillRect/>
          </a:stretch>
        </p:blipFill>
        <p:spPr>
          <a:xfrm>
            <a:off x="7517956" y="13567"/>
            <a:ext cx="2376488" cy="739437"/>
          </a:xfrm>
          <a:prstGeom prst="rect">
            <a:avLst/>
          </a:prstGeom>
        </p:spPr>
      </p:pic>
      <p:sp>
        <p:nvSpPr>
          <p:cNvPr id="6" name="TextBox 5">
            <a:extLst>
              <a:ext uri="{FF2B5EF4-FFF2-40B4-BE49-F238E27FC236}">
                <a16:creationId xmlns:a16="http://schemas.microsoft.com/office/drawing/2014/main" id="{7605DCC1-40DB-9535-36FB-D9C98B0E2854}"/>
              </a:ext>
            </a:extLst>
          </p:cNvPr>
          <p:cNvSpPr txBox="1"/>
          <p:nvPr/>
        </p:nvSpPr>
        <p:spPr>
          <a:xfrm>
            <a:off x="294132" y="1906368"/>
            <a:ext cx="9317736" cy="3402726"/>
          </a:xfrm>
          <a:prstGeom prst="rect">
            <a:avLst/>
          </a:prstGeom>
          <a:noFill/>
        </p:spPr>
        <p:txBody>
          <a:bodyPr wrap="square">
            <a:spAutoFit/>
          </a:bodyPr>
          <a:lstStyle/>
          <a:p>
            <a:pPr algn="ctr">
              <a:lnSpc>
                <a:spcPct val="115000"/>
              </a:lnSpc>
              <a:spcAft>
                <a:spcPts val="1000"/>
              </a:spcAft>
              <a:buNone/>
            </a:pPr>
            <a:r>
              <a:rPr lang="en-US" sz="2400" dirty="0">
                <a:solidFill>
                  <a:schemeClr val="tx1">
                    <a:lumMod val="50000"/>
                    <a:lumOff val="50000"/>
                  </a:schemeClr>
                </a:solidFill>
                <a:latin typeface="Play" panose="00000500000000000000" pitchFamily="2" charset="0"/>
              </a:rPr>
              <a:t>@19th ICG/NEAMTWS</a:t>
            </a:r>
          </a:p>
          <a:p>
            <a:pPr algn="just">
              <a:lnSpc>
                <a:spcPct val="115000"/>
              </a:lnSpc>
              <a:spcAft>
                <a:spcPts val="1000"/>
              </a:spcAft>
              <a:buNone/>
            </a:pPr>
            <a:r>
              <a:rPr lang="en-US" b="1" i="1" dirty="0">
                <a:solidFill>
                  <a:srgbClr val="000000"/>
                </a:solidFill>
                <a:latin typeface="Play" panose="00000500000000000000" pitchFamily="2" charset="0"/>
              </a:rPr>
              <a:t>Decisions:</a:t>
            </a:r>
          </a:p>
          <a:p>
            <a:pPr marL="285750" indent="-285750">
              <a:lnSpc>
                <a:spcPct val="115000"/>
              </a:lnSpc>
              <a:spcAft>
                <a:spcPts val="1000"/>
              </a:spcAft>
              <a:buFont typeface="Wingdings" panose="05000000000000000000" pitchFamily="2" charset="2"/>
              <a:buChar char="ü"/>
            </a:pPr>
            <a:r>
              <a:rPr lang="en-US" sz="1800" dirty="0">
                <a:solidFill>
                  <a:srgbClr val="000000"/>
                </a:solidFill>
                <a:effectLst/>
                <a:latin typeface="Play" panose="00000500000000000000" pitchFamily="2" charset="0"/>
                <a:ea typeface="Calibri" panose="020F0502020204030204" pitchFamily="34" charset="0"/>
              </a:rPr>
              <a:t>To organize the next </a:t>
            </a:r>
            <a:r>
              <a:rPr lang="en-US" sz="1800" b="1" dirty="0" err="1">
                <a:solidFill>
                  <a:srgbClr val="000000"/>
                </a:solidFill>
                <a:effectLst/>
                <a:latin typeface="Play" panose="00000500000000000000" pitchFamily="2" charset="0"/>
                <a:ea typeface="Calibri" panose="020F0502020204030204" pitchFamily="34" charset="0"/>
              </a:rPr>
              <a:t>NEAMWave</a:t>
            </a:r>
            <a:r>
              <a:rPr lang="en-US" sz="1800" b="1" dirty="0">
                <a:solidFill>
                  <a:srgbClr val="000000"/>
                </a:solidFill>
                <a:effectLst/>
                <a:latin typeface="Play" panose="00000500000000000000" pitchFamily="2" charset="0"/>
                <a:ea typeface="Calibri" panose="020F0502020204030204" pitchFamily="34" charset="0"/>
              </a:rPr>
              <a:t> exercise in March 2026 </a:t>
            </a:r>
            <a:r>
              <a:rPr lang="en-US" sz="1800" b="1" dirty="0">
                <a:solidFill>
                  <a:srgbClr val="FF0000"/>
                </a:solidFill>
                <a:effectLst/>
                <a:latin typeface="Play" panose="00000500000000000000" pitchFamily="2" charset="0"/>
                <a:ea typeface="Calibri" panose="020F0502020204030204" pitchFamily="34" charset="0"/>
                <a:sym typeface="Wingdings" panose="05000000000000000000" pitchFamily="2" charset="2"/>
              </a:rPr>
              <a:t></a:t>
            </a:r>
            <a:r>
              <a:rPr lang="en-US" sz="1800" dirty="0">
                <a:solidFill>
                  <a:srgbClr val="000000"/>
                </a:solidFill>
                <a:effectLst/>
                <a:latin typeface="Play" panose="00000500000000000000" pitchFamily="2" charset="0"/>
                <a:ea typeface="Calibri" panose="020F0502020204030204" pitchFamily="34" charset="0"/>
              </a:rPr>
              <a:t> </a:t>
            </a:r>
            <a:r>
              <a:rPr lang="en-US" sz="1800" b="1" dirty="0">
                <a:solidFill>
                  <a:srgbClr val="FF0000"/>
                </a:solidFill>
                <a:effectLst/>
                <a:latin typeface="Play" panose="00000500000000000000" pitchFamily="2" charset="0"/>
                <a:ea typeface="Calibri" panose="020F0502020204030204" pitchFamily="34" charset="0"/>
              </a:rPr>
              <a:t>3 -24 March 2026</a:t>
            </a:r>
          </a:p>
          <a:p>
            <a:pPr marL="285750" indent="-285750">
              <a:lnSpc>
                <a:spcPct val="115000"/>
              </a:lnSpc>
              <a:spcAft>
                <a:spcPts val="1000"/>
              </a:spcAft>
              <a:buFont typeface="Wingdings" panose="05000000000000000000" pitchFamily="2" charset="2"/>
              <a:buChar char="ü"/>
            </a:pPr>
            <a:r>
              <a:rPr lang="en-US" sz="1800" dirty="0">
                <a:solidFill>
                  <a:srgbClr val="000000"/>
                </a:solidFill>
                <a:effectLst/>
                <a:latin typeface="Play" panose="00000500000000000000" pitchFamily="2" charset="0"/>
                <a:ea typeface="Calibri" panose="020F0502020204030204" pitchFamily="34" charset="0"/>
              </a:rPr>
              <a:t>The exercise scenarios should be created through </a:t>
            </a:r>
            <a:r>
              <a:rPr lang="en-US" sz="1800" b="1" dirty="0">
                <a:solidFill>
                  <a:srgbClr val="000000"/>
                </a:solidFill>
                <a:effectLst/>
                <a:latin typeface="Play" panose="00000500000000000000" pitchFamily="2" charset="0"/>
                <a:ea typeface="Calibri" panose="020F0502020204030204" pitchFamily="34" charset="0"/>
              </a:rPr>
              <a:t>collaboration between TSPs and </a:t>
            </a:r>
            <a:r>
              <a:rPr lang="en-US" sz="1800" b="1" dirty="0" err="1">
                <a:solidFill>
                  <a:srgbClr val="000000"/>
                </a:solidFill>
                <a:effectLst/>
                <a:latin typeface="Play" panose="00000500000000000000" pitchFamily="2" charset="0"/>
                <a:ea typeface="Calibri" panose="020F0502020204030204" pitchFamily="34" charset="0"/>
              </a:rPr>
              <a:t>NTWCs</a:t>
            </a:r>
            <a:r>
              <a:rPr lang="en-US" sz="1800" b="1" dirty="0">
                <a:solidFill>
                  <a:srgbClr val="000000"/>
                </a:solidFill>
                <a:effectLst/>
                <a:latin typeface="Play" panose="00000500000000000000" pitchFamily="2" charset="0"/>
                <a:ea typeface="Calibri" panose="020F0502020204030204" pitchFamily="34" charset="0"/>
              </a:rPr>
              <a:t> </a:t>
            </a:r>
            <a:r>
              <a:rPr lang="en-US" b="1" dirty="0">
                <a:solidFill>
                  <a:srgbClr val="FF0000"/>
                </a:solidFill>
                <a:latin typeface="Play" panose="00000500000000000000" pitchFamily="2" charset="0"/>
                <a:ea typeface="Calibri" panose="020F0502020204030204" pitchFamily="34" charset="0"/>
                <a:sym typeface="Wingdings" panose="05000000000000000000" pitchFamily="2" charset="2"/>
              </a:rPr>
              <a:t></a:t>
            </a:r>
            <a:r>
              <a:rPr lang="en-US" sz="1800" b="1" dirty="0">
                <a:solidFill>
                  <a:srgbClr val="000000"/>
                </a:solidFill>
                <a:effectLst/>
                <a:latin typeface="Play" panose="00000500000000000000" pitchFamily="2" charset="0"/>
                <a:ea typeface="Calibri" panose="020F0502020204030204" pitchFamily="34" charset="0"/>
              </a:rPr>
              <a:t> </a:t>
            </a:r>
            <a:r>
              <a:rPr lang="en-US" sz="1800" b="1" dirty="0">
                <a:solidFill>
                  <a:srgbClr val="FF0000"/>
                </a:solidFill>
                <a:effectLst/>
                <a:latin typeface="Play" panose="00000500000000000000" pitchFamily="2" charset="0"/>
                <a:ea typeface="Calibri" panose="020F0502020204030204" pitchFamily="34" charset="0"/>
              </a:rPr>
              <a:t>3 </a:t>
            </a:r>
            <a:r>
              <a:rPr lang="en-US" sz="1800" b="1" dirty="0" err="1">
                <a:solidFill>
                  <a:srgbClr val="FF0000"/>
                </a:solidFill>
                <a:effectLst/>
                <a:latin typeface="Play" panose="00000500000000000000" pitchFamily="2" charset="0"/>
                <a:ea typeface="Calibri" panose="020F0502020204030204" pitchFamily="34" charset="0"/>
              </a:rPr>
              <a:t>NTWCs</a:t>
            </a:r>
            <a:r>
              <a:rPr lang="en-US" sz="1800" b="1" dirty="0">
                <a:solidFill>
                  <a:srgbClr val="FF0000"/>
                </a:solidFill>
                <a:effectLst/>
                <a:latin typeface="Play" panose="00000500000000000000" pitchFamily="2" charset="0"/>
                <a:ea typeface="Calibri" panose="020F0502020204030204" pitchFamily="34" charset="0"/>
              </a:rPr>
              <a:t> (CY, ES, RO) are collaborating with </a:t>
            </a:r>
            <a:r>
              <a:rPr lang="en-US" sz="1800" b="1" dirty="0" err="1">
                <a:solidFill>
                  <a:srgbClr val="FF0000"/>
                </a:solidFill>
                <a:effectLst/>
                <a:latin typeface="Play" panose="00000500000000000000" pitchFamily="2" charset="0"/>
                <a:ea typeface="Calibri" panose="020F0502020204030204" pitchFamily="34" charset="0"/>
              </a:rPr>
              <a:t>TSPs</a:t>
            </a:r>
            <a:r>
              <a:rPr lang="en-US" sz="1800" b="1" dirty="0">
                <a:solidFill>
                  <a:srgbClr val="000000"/>
                </a:solidFill>
                <a:effectLst/>
                <a:latin typeface="Play" panose="00000500000000000000" pitchFamily="2" charset="0"/>
                <a:ea typeface="Calibri" panose="020F0502020204030204" pitchFamily="34" charset="0"/>
              </a:rPr>
              <a:t> </a:t>
            </a:r>
            <a:endParaRPr lang="en-US" dirty="0">
              <a:solidFill>
                <a:srgbClr val="000000"/>
              </a:solidFill>
              <a:latin typeface="Play" panose="00000500000000000000" pitchFamily="2" charset="0"/>
              <a:ea typeface="Calibri" panose="020F0502020204030204" pitchFamily="34" charset="0"/>
            </a:endParaRPr>
          </a:p>
          <a:p>
            <a:pPr marL="285750" indent="-285750">
              <a:lnSpc>
                <a:spcPct val="115000"/>
              </a:lnSpc>
              <a:spcAft>
                <a:spcPts val="1000"/>
              </a:spcAft>
              <a:buFont typeface="Wingdings" panose="05000000000000000000" pitchFamily="2" charset="2"/>
              <a:buChar char="ü"/>
            </a:pPr>
            <a:r>
              <a:rPr lang="en-US" sz="1800" b="1" dirty="0">
                <a:solidFill>
                  <a:srgbClr val="000000"/>
                </a:solidFill>
                <a:effectLst/>
                <a:latin typeface="Play" panose="00000500000000000000" pitchFamily="2" charset="0"/>
                <a:ea typeface="Calibri" panose="020F0502020204030204" pitchFamily="34" charset="0"/>
              </a:rPr>
              <a:t>One or more single or joint scenarios </a:t>
            </a:r>
            <a:r>
              <a:rPr lang="en-US" sz="1800" dirty="0">
                <a:solidFill>
                  <a:srgbClr val="000000"/>
                </a:solidFill>
                <a:effectLst/>
                <a:latin typeface="Play" panose="00000500000000000000" pitchFamily="2" charset="0"/>
                <a:ea typeface="Calibri" panose="020F0502020204030204" pitchFamily="34" charset="0"/>
              </a:rPr>
              <a:t>proposed to meet the specific needs of the MS </a:t>
            </a:r>
            <a:r>
              <a:rPr lang="en-US" b="1" dirty="0">
                <a:solidFill>
                  <a:srgbClr val="FF0000"/>
                </a:solidFill>
                <a:latin typeface="Play" panose="00000500000000000000" pitchFamily="2" charset="0"/>
                <a:ea typeface="Calibri" panose="020F0502020204030204" pitchFamily="34" charset="0"/>
                <a:sym typeface="Wingdings" panose="05000000000000000000" pitchFamily="2" charset="2"/>
              </a:rPr>
              <a:t></a:t>
            </a:r>
            <a:r>
              <a:rPr lang="en-US" sz="1800" dirty="0">
                <a:solidFill>
                  <a:srgbClr val="000000"/>
                </a:solidFill>
                <a:effectLst/>
                <a:latin typeface="Play" panose="00000500000000000000" pitchFamily="2" charset="0"/>
                <a:ea typeface="Calibri" panose="020F0502020204030204" pitchFamily="34" charset="0"/>
              </a:rPr>
              <a:t> </a:t>
            </a:r>
            <a:r>
              <a:rPr lang="en-US" sz="1800" b="1" dirty="0">
                <a:solidFill>
                  <a:srgbClr val="FF0000"/>
                </a:solidFill>
                <a:effectLst/>
                <a:latin typeface="Play" panose="00000500000000000000" pitchFamily="2" charset="0"/>
                <a:ea typeface="Calibri" panose="020F0502020204030204" pitchFamily="34" charset="0"/>
              </a:rPr>
              <a:t>3 joint scenarios / 2 single scenarios | 3 TSPs are participating in 2 scenarios</a:t>
            </a:r>
          </a:p>
          <a:p>
            <a:pPr marL="285750" indent="-285750">
              <a:lnSpc>
                <a:spcPct val="115000"/>
              </a:lnSpc>
              <a:spcAft>
                <a:spcPts val="1000"/>
              </a:spcAft>
              <a:buFont typeface="Wingdings" panose="05000000000000000000" pitchFamily="2" charset="2"/>
              <a:buChar char="ü"/>
            </a:pPr>
            <a:r>
              <a:rPr lang="en-US" dirty="0">
                <a:solidFill>
                  <a:srgbClr val="000000"/>
                </a:solidFill>
                <a:latin typeface="Play" panose="00000500000000000000" pitchFamily="2" charset="0"/>
              </a:rPr>
              <a:t>Encouraging the collaboration of </a:t>
            </a:r>
            <a:r>
              <a:rPr lang="en-US" dirty="0" err="1">
                <a:solidFill>
                  <a:srgbClr val="000000"/>
                </a:solidFill>
                <a:latin typeface="Play" panose="00000500000000000000" pitchFamily="2" charset="0"/>
              </a:rPr>
              <a:t>CoastWAVE</a:t>
            </a:r>
            <a:r>
              <a:rPr lang="en-US" dirty="0">
                <a:solidFill>
                  <a:srgbClr val="000000"/>
                </a:solidFill>
                <a:latin typeface="Play" panose="00000500000000000000" pitchFamily="2" charset="0"/>
              </a:rPr>
              <a:t> 2.0 activities</a:t>
            </a:r>
          </a:p>
        </p:txBody>
      </p:sp>
    </p:spTree>
    <p:extLst>
      <p:ext uri="{BB962C8B-B14F-4D97-AF65-F5344CB8AC3E}">
        <p14:creationId xmlns:p14="http://schemas.microsoft.com/office/powerpoint/2010/main" val="1090634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graphicFrame>
        <p:nvGraphicFramePr>
          <p:cNvPr id="2" name="Table 1">
            <a:extLst>
              <a:ext uri="{FF2B5EF4-FFF2-40B4-BE49-F238E27FC236}">
                <a16:creationId xmlns:a16="http://schemas.microsoft.com/office/drawing/2014/main" id="{DD5A76B1-C26E-3E5C-8EBF-80801CED0D13}"/>
              </a:ext>
            </a:extLst>
          </p:cNvPr>
          <p:cNvGraphicFramePr>
            <a:graphicFrameLocks noGrp="1"/>
          </p:cNvGraphicFramePr>
          <p:nvPr>
            <p:extLst>
              <p:ext uri="{D42A27DB-BD31-4B8C-83A1-F6EECF244321}">
                <p14:modId xmlns:p14="http://schemas.microsoft.com/office/powerpoint/2010/main" val="4273575055"/>
              </p:ext>
            </p:extLst>
          </p:nvPr>
        </p:nvGraphicFramePr>
        <p:xfrm>
          <a:off x="48132" y="5194716"/>
          <a:ext cx="9790813" cy="1590410"/>
        </p:xfrm>
        <a:graphic>
          <a:graphicData uri="http://schemas.openxmlformats.org/drawingml/2006/table">
            <a:tbl>
              <a:tblPr>
                <a:tableStyleId>{8A107856-5554-42FB-B03E-39F5DBC370BA}</a:tableStyleId>
              </a:tblPr>
              <a:tblGrid>
                <a:gridCol w="434243">
                  <a:extLst>
                    <a:ext uri="{9D8B030D-6E8A-4147-A177-3AD203B41FA5}">
                      <a16:colId xmlns:a16="http://schemas.microsoft.com/office/drawing/2014/main" val="1900124835"/>
                    </a:ext>
                  </a:extLst>
                </a:gridCol>
                <a:gridCol w="768575">
                  <a:extLst>
                    <a:ext uri="{9D8B030D-6E8A-4147-A177-3AD203B41FA5}">
                      <a16:colId xmlns:a16="http://schemas.microsoft.com/office/drawing/2014/main" val="2384871815"/>
                    </a:ext>
                  </a:extLst>
                </a:gridCol>
                <a:gridCol w="505950">
                  <a:extLst>
                    <a:ext uri="{9D8B030D-6E8A-4147-A177-3AD203B41FA5}">
                      <a16:colId xmlns:a16="http://schemas.microsoft.com/office/drawing/2014/main" val="3969228127"/>
                    </a:ext>
                  </a:extLst>
                </a:gridCol>
                <a:gridCol w="969812">
                  <a:extLst>
                    <a:ext uri="{9D8B030D-6E8A-4147-A177-3AD203B41FA5}">
                      <a16:colId xmlns:a16="http://schemas.microsoft.com/office/drawing/2014/main" val="1113693145"/>
                    </a:ext>
                  </a:extLst>
                </a:gridCol>
                <a:gridCol w="771398">
                  <a:extLst>
                    <a:ext uri="{9D8B030D-6E8A-4147-A177-3AD203B41FA5}">
                      <a16:colId xmlns:a16="http://schemas.microsoft.com/office/drawing/2014/main" val="3376434229"/>
                    </a:ext>
                  </a:extLst>
                </a:gridCol>
                <a:gridCol w="846175">
                  <a:extLst>
                    <a:ext uri="{9D8B030D-6E8A-4147-A177-3AD203B41FA5}">
                      <a16:colId xmlns:a16="http://schemas.microsoft.com/office/drawing/2014/main" val="3509904697"/>
                    </a:ext>
                  </a:extLst>
                </a:gridCol>
                <a:gridCol w="1073391">
                  <a:extLst>
                    <a:ext uri="{9D8B030D-6E8A-4147-A177-3AD203B41FA5}">
                      <a16:colId xmlns:a16="http://schemas.microsoft.com/office/drawing/2014/main" val="948911788"/>
                    </a:ext>
                  </a:extLst>
                </a:gridCol>
                <a:gridCol w="548871">
                  <a:extLst>
                    <a:ext uri="{9D8B030D-6E8A-4147-A177-3AD203B41FA5}">
                      <a16:colId xmlns:a16="http://schemas.microsoft.com/office/drawing/2014/main" val="3881175858"/>
                    </a:ext>
                  </a:extLst>
                </a:gridCol>
                <a:gridCol w="1676917">
                  <a:extLst>
                    <a:ext uri="{9D8B030D-6E8A-4147-A177-3AD203B41FA5}">
                      <a16:colId xmlns:a16="http://schemas.microsoft.com/office/drawing/2014/main" val="959820908"/>
                    </a:ext>
                  </a:extLst>
                </a:gridCol>
                <a:gridCol w="2195481">
                  <a:extLst>
                    <a:ext uri="{9D8B030D-6E8A-4147-A177-3AD203B41FA5}">
                      <a16:colId xmlns:a16="http://schemas.microsoft.com/office/drawing/2014/main" val="1244153353"/>
                    </a:ext>
                  </a:extLst>
                </a:gridCol>
              </a:tblGrid>
              <a:tr h="302331">
                <a:tc>
                  <a:txBody>
                    <a:bodyPr/>
                    <a:lstStyle/>
                    <a:p>
                      <a:pPr algn="ctr" fontAlgn="ctr">
                        <a:buNone/>
                      </a:pPr>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no</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ctr" fontAlgn="ctr">
                        <a:buNone/>
                      </a:pPr>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Date</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ctr" fontAlgn="ctr">
                        <a:buNone/>
                      </a:pPr>
                      <a:r>
                        <a:rPr lang="en-US" sz="1100" b="1" u="none" strike="noStrike">
                          <a:effectLst/>
                          <a:latin typeface="Tahoma" panose="020B0604030504040204" pitchFamily="34" charset="0"/>
                          <a:ea typeface="Tahoma" panose="020B0604030504040204" pitchFamily="34" charset="0"/>
                          <a:cs typeface="Tahoma" panose="020B0604030504040204" pitchFamily="34" charset="0"/>
                        </a:rPr>
                        <a:t>Type</a:t>
                      </a:r>
                      <a:endParaRPr lang="en-US" sz="11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ctr" fontAlgn="ctr">
                        <a:buNone/>
                      </a:pPr>
                      <a:r>
                        <a:rPr lang="en-US" sz="1100" b="1" u="none" strike="noStrike" dirty="0" err="1">
                          <a:effectLst/>
                          <a:latin typeface="Tahoma" panose="020B0604030504040204" pitchFamily="34" charset="0"/>
                          <a:ea typeface="Tahoma" panose="020B0604030504040204" pitchFamily="34" charset="0"/>
                          <a:cs typeface="Tahoma" panose="020B0604030504040204" pitchFamily="34" charset="0"/>
                        </a:rPr>
                        <a:t>TSPs</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ctr" fontAlgn="ctr">
                        <a:buNone/>
                      </a:pPr>
                      <a:r>
                        <a:rPr lang="en-US" sz="1100" b="1" u="none" strike="noStrike" dirty="0" err="1">
                          <a:effectLst/>
                          <a:latin typeface="Tahoma" panose="020B0604030504040204" pitchFamily="34" charset="0"/>
                          <a:ea typeface="Tahoma" panose="020B0604030504040204" pitchFamily="34" charset="0"/>
                          <a:cs typeface="Tahoma" panose="020B0604030504040204" pitchFamily="34" charset="0"/>
                        </a:rPr>
                        <a:t>NTWCs</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ctr" fontAlgn="ctr">
                        <a:buNone/>
                      </a:pPr>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Title</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ctr" fontAlgn="ctr">
                        <a:buNone/>
                      </a:pPr>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Epicenter</a:t>
                      </a:r>
                      <a:b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br>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a:t>
                      </a:r>
                      <a:r>
                        <a:rPr lang="en-US" sz="1100" b="1" u="none" strike="noStrike" dirty="0" err="1">
                          <a:effectLst/>
                          <a:latin typeface="Tahoma" panose="020B0604030504040204" pitchFamily="34" charset="0"/>
                          <a:ea typeface="Tahoma" panose="020B0604030504040204" pitchFamily="34" charset="0"/>
                          <a:cs typeface="Tahoma" panose="020B0604030504040204" pitchFamily="34" charset="0"/>
                        </a:rPr>
                        <a:t>lat</a:t>
                      </a:r>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 - </a:t>
                      </a:r>
                      <a:r>
                        <a:rPr lang="en-US" sz="1100" b="1" u="none" strike="noStrike" dirty="0" err="1">
                          <a:effectLst/>
                          <a:latin typeface="Tahoma" panose="020B0604030504040204" pitchFamily="34" charset="0"/>
                          <a:ea typeface="Tahoma" panose="020B0604030504040204" pitchFamily="34" charset="0"/>
                          <a:cs typeface="Tahoma" panose="020B0604030504040204" pitchFamily="34" charset="0"/>
                        </a:rPr>
                        <a:t>lon</a:t>
                      </a:r>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ctr" fontAlgn="ctr">
                        <a:buNone/>
                      </a:pPr>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Magnitude</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ctr" fontAlgn="ctr">
                        <a:buNone/>
                      </a:pPr>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Description</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ctr" fontAlgn="ctr">
                        <a:buNone/>
                      </a:pPr>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Potential affected MS</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extLst>
                  <a:ext uri="{0D108BD9-81ED-4DB2-BD59-A6C34878D82A}">
                    <a16:rowId xmlns:a16="http://schemas.microsoft.com/office/drawing/2014/main" val="3215067330"/>
                  </a:ext>
                </a:extLst>
              </a:tr>
              <a:tr h="266936">
                <a:tc>
                  <a:txBody>
                    <a:bodyPr/>
                    <a:lstStyle/>
                    <a:p>
                      <a:pPr algn="ctr" fontAlgn="ctr">
                        <a:buNone/>
                      </a:pPr>
                      <a:r>
                        <a:rPr lang="en-US" sz="1100" u="none" strike="noStrike">
                          <a:effectLst/>
                          <a:latin typeface="Tahoma" panose="020B0604030504040204" pitchFamily="34" charset="0"/>
                          <a:ea typeface="Tahoma" panose="020B0604030504040204" pitchFamily="34" charset="0"/>
                          <a:cs typeface="Tahoma" panose="020B0604030504040204" pitchFamily="34" charset="0"/>
                        </a:rPr>
                        <a:t>SN-01</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r" fontAlgn="ctr">
                        <a:buNone/>
                      </a:pPr>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03-Mar-26</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ctr" fontAlgn="ctr">
                        <a:buNone/>
                      </a:pPr>
                      <a:r>
                        <a:rPr lang="en-US" sz="1100" u="none" strike="noStrike">
                          <a:effectLst/>
                          <a:latin typeface="Tahoma" panose="020B0604030504040204" pitchFamily="34" charset="0"/>
                          <a:ea typeface="Tahoma" panose="020B0604030504040204" pitchFamily="34" charset="0"/>
                          <a:cs typeface="Tahoma" panose="020B0604030504040204" pitchFamily="34" charset="0"/>
                        </a:rPr>
                        <a:t>single</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l" fontAlgn="ctr">
                        <a:buNone/>
                      </a:pPr>
                      <a:r>
                        <a:rPr lang="en-US" sz="1100" u="none" strike="noStrike">
                          <a:effectLst/>
                          <a:latin typeface="Tahoma" panose="020B0604030504040204" pitchFamily="34" charset="0"/>
                          <a:ea typeface="Tahoma" panose="020B0604030504040204" pitchFamily="34" charset="0"/>
                          <a:cs typeface="Tahoma" panose="020B0604030504040204" pitchFamily="34" charset="0"/>
                        </a:rPr>
                        <a:t>NOA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l" fontAlgn="ctr">
                        <a:buNone/>
                      </a:pPr>
                      <a:r>
                        <a:rPr lang="en-US" sz="1100" u="none" strike="noStrike">
                          <a:effectLst/>
                          <a:latin typeface="Tahoma" panose="020B0604030504040204" pitchFamily="34" charset="0"/>
                          <a:ea typeface="Tahoma" panose="020B0604030504040204" pitchFamily="34" charset="0"/>
                          <a:cs typeface="Tahoma" panose="020B0604030504040204" pitchFamily="34" charset="0"/>
                        </a:rPr>
                        <a:t>CD or GSD</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l" fontAlgn="ctr">
                        <a:buNone/>
                      </a:pPr>
                      <a:r>
                        <a:rPr lang="en-US" sz="1100" u="none" strike="noStrike">
                          <a:effectLst/>
                          <a:latin typeface="Tahoma" panose="020B0604030504040204" pitchFamily="34" charset="0"/>
                          <a:ea typeface="Tahoma" panose="020B0604030504040204" pitchFamily="34" charset="0"/>
                          <a:cs typeface="Tahoma" panose="020B0604030504040204" pitchFamily="34" charset="0"/>
                        </a:rPr>
                        <a:t>Cyprian Arc</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ctr" fontAlgn="ctr">
                        <a:buNone/>
                      </a:pPr>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34.55N - 32.65E</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ctr" fontAlgn="ctr">
                        <a:buNone/>
                      </a:pPr>
                      <a:r>
                        <a:rPr lang="en-US" sz="1100" u="none" strike="noStrike">
                          <a:effectLst/>
                          <a:latin typeface="Tahoma" panose="020B0604030504040204" pitchFamily="34" charset="0"/>
                          <a:ea typeface="Tahoma" panose="020B0604030504040204" pitchFamily="34" charset="0"/>
                          <a:cs typeface="Tahoma" panose="020B0604030504040204" pitchFamily="34" charset="0"/>
                        </a:rPr>
                        <a:t>7.5</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l" fontAlgn="ctr">
                        <a:buNone/>
                      </a:pPr>
                      <a:r>
                        <a:rPr lang="en-US" sz="1100" u="none" strike="noStrike">
                          <a:effectLst/>
                          <a:latin typeface="Tahoma" panose="020B0604030504040204" pitchFamily="34" charset="0"/>
                          <a:ea typeface="Tahoma" panose="020B0604030504040204" pitchFamily="34" charset="0"/>
                          <a:cs typeface="Tahoma" panose="020B0604030504040204" pitchFamily="34" charset="0"/>
                        </a:rPr>
                        <a:t>1222 SW of Cyprus</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l" fontAlgn="ctr">
                        <a:buNone/>
                      </a:pPr>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Greece, Cyprus, Egypt, Libya, Malta, Italy</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extLst>
                  <a:ext uri="{0D108BD9-81ED-4DB2-BD59-A6C34878D82A}">
                    <a16:rowId xmlns:a16="http://schemas.microsoft.com/office/drawing/2014/main" val="3446868993"/>
                  </a:ext>
                </a:extLst>
              </a:tr>
              <a:tr h="202040">
                <a:tc>
                  <a:txBody>
                    <a:bodyPr/>
                    <a:lstStyle/>
                    <a:p>
                      <a:pPr algn="ctr" fontAlgn="ctr">
                        <a:buNone/>
                      </a:pPr>
                      <a:r>
                        <a:rPr lang="en-US" sz="1100" u="none" strike="noStrike">
                          <a:effectLst/>
                          <a:latin typeface="Tahoma" panose="020B0604030504040204" pitchFamily="34" charset="0"/>
                          <a:ea typeface="Tahoma" panose="020B0604030504040204" pitchFamily="34" charset="0"/>
                          <a:cs typeface="Tahoma" panose="020B0604030504040204" pitchFamily="34" charset="0"/>
                        </a:rPr>
                        <a:t>SN-02</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r" fontAlgn="ctr">
                        <a:buNone/>
                      </a:pPr>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11-Mar-26</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ctr" fontAlgn="ctr">
                        <a:buNone/>
                      </a:pPr>
                      <a:r>
                        <a:rPr lang="en-US" sz="1100" u="none" strike="noStrike">
                          <a:effectLst/>
                          <a:latin typeface="Tahoma" panose="020B0604030504040204" pitchFamily="34" charset="0"/>
                          <a:ea typeface="Tahoma" panose="020B0604030504040204" pitchFamily="34" charset="0"/>
                          <a:cs typeface="Tahoma" panose="020B0604030504040204" pitchFamily="34" charset="0"/>
                        </a:rPr>
                        <a:t>joint</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l" fontAlgn="ctr">
                        <a:buNone/>
                      </a:pPr>
                      <a:r>
                        <a:rPr lang="en-US" sz="1100" u="none" strike="noStrike">
                          <a:effectLst/>
                          <a:latin typeface="Tahoma" panose="020B0604030504040204" pitchFamily="34" charset="0"/>
                          <a:ea typeface="Tahoma" panose="020B0604030504040204" pitchFamily="34" charset="0"/>
                          <a:cs typeface="Tahoma" panose="020B0604030504040204" pitchFamily="34" charset="0"/>
                        </a:rPr>
                        <a:t>INGV-NOA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l" fontAlgn="ctr">
                        <a:buNone/>
                      </a:pPr>
                      <a:r>
                        <a:rPr lang="en-US" sz="1100" u="none" strike="noStrike">
                          <a:effectLst/>
                          <a:latin typeface="Tahoma" panose="020B0604030504040204" pitchFamily="34" charset="0"/>
                          <a:ea typeface="Tahoma" panose="020B0604030504040204" pitchFamily="34" charset="0"/>
                          <a:cs typeface="Tahoma" panose="020B0604030504040204" pitchFamily="34" charset="0"/>
                        </a:rPr>
                        <a:t>EMB (LY)</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l" fontAlgn="ctr">
                        <a:buNone/>
                      </a:pPr>
                      <a:r>
                        <a:rPr lang="en-US" sz="1100" u="none" strike="noStrike">
                          <a:effectLst/>
                          <a:latin typeface="Tahoma" panose="020B0604030504040204" pitchFamily="34" charset="0"/>
                          <a:ea typeface="Tahoma" panose="020B0604030504040204" pitchFamily="34" charset="0"/>
                          <a:cs typeface="Tahoma" panose="020B0604030504040204" pitchFamily="34" charset="0"/>
                        </a:rPr>
                        <a:t>Ionian Sea</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ctr" fontAlgn="ctr">
                        <a:buNone/>
                      </a:pPr>
                      <a:r>
                        <a:rPr lang="en-US" sz="1100" u="none" strike="noStrike">
                          <a:effectLst/>
                          <a:latin typeface="Tahoma" panose="020B0604030504040204" pitchFamily="34" charset="0"/>
                          <a:ea typeface="Tahoma" panose="020B0604030504040204" pitchFamily="34" charset="0"/>
                          <a:cs typeface="Tahoma" panose="020B0604030504040204" pitchFamily="34" charset="0"/>
                        </a:rPr>
                        <a:t>36.40N - 22.20E</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ctr" fontAlgn="ctr">
                        <a:buNone/>
                      </a:pPr>
                      <a:r>
                        <a:rPr lang="en-US" sz="1100" u="none" strike="noStrike">
                          <a:effectLst/>
                          <a:latin typeface="Tahoma" panose="020B0604030504040204" pitchFamily="34" charset="0"/>
                          <a:ea typeface="Tahoma" panose="020B0604030504040204" pitchFamily="34" charset="0"/>
                          <a:cs typeface="Tahoma" panose="020B0604030504040204" pitchFamily="34" charset="0"/>
                        </a:rPr>
                        <a:t>7.1</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l" fontAlgn="ctr">
                        <a:buNone/>
                      </a:pPr>
                      <a:r>
                        <a:rPr lang="en-US" sz="1100" u="none" strike="noStrike">
                          <a:effectLst/>
                          <a:latin typeface="Tahoma" panose="020B0604030504040204" pitchFamily="34" charset="0"/>
                          <a:ea typeface="Tahoma" panose="020B0604030504040204" pitchFamily="34" charset="0"/>
                          <a:cs typeface="Tahoma" panose="020B0604030504040204" pitchFamily="34" charset="0"/>
                        </a:rPr>
                        <a:t>1867 Peloponnesus</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l" fontAlgn="ctr">
                        <a:buNone/>
                      </a:pPr>
                      <a:r>
                        <a:rPr lang="fi-FI" sz="1100" u="none" strike="noStrike" dirty="0">
                          <a:effectLst/>
                          <a:latin typeface="Tahoma" panose="020B0604030504040204" pitchFamily="34" charset="0"/>
                          <a:ea typeface="Tahoma" panose="020B0604030504040204" pitchFamily="34" charset="0"/>
                          <a:cs typeface="Tahoma" panose="020B0604030504040204" pitchFamily="34" charset="0"/>
                        </a:rPr>
                        <a:t>Greece, Italy, Egypt, Malta</a:t>
                      </a:r>
                      <a:endParaRPr lang="fi-FI"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extLst>
                  <a:ext uri="{0D108BD9-81ED-4DB2-BD59-A6C34878D82A}">
                    <a16:rowId xmlns:a16="http://schemas.microsoft.com/office/drawing/2014/main" val="3169834778"/>
                  </a:ext>
                </a:extLst>
              </a:tr>
              <a:tr h="183243">
                <a:tc>
                  <a:txBody>
                    <a:bodyPr/>
                    <a:lstStyle/>
                    <a:p>
                      <a:pPr algn="ctr" fontAlgn="ctr">
                        <a:buNone/>
                      </a:pPr>
                      <a:r>
                        <a:rPr lang="en-US" sz="1100" u="none" strike="noStrike">
                          <a:effectLst/>
                          <a:latin typeface="Tahoma" panose="020B0604030504040204" pitchFamily="34" charset="0"/>
                          <a:ea typeface="Tahoma" panose="020B0604030504040204" pitchFamily="34" charset="0"/>
                          <a:cs typeface="Tahoma" panose="020B0604030504040204" pitchFamily="34" charset="0"/>
                        </a:rPr>
                        <a:t>SN-03</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r" fontAlgn="ctr">
                        <a:buNone/>
                      </a:pPr>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12-Mar-26</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ctr" fontAlgn="ctr">
                        <a:buNone/>
                      </a:pPr>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joint</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l" fontAlgn="ctr">
                        <a:buNone/>
                      </a:pPr>
                      <a:r>
                        <a:rPr lang="en-US" sz="1100" u="none" strike="noStrike" dirty="0" err="1">
                          <a:effectLst/>
                          <a:latin typeface="Tahoma" panose="020B0604030504040204" pitchFamily="34" charset="0"/>
                          <a:ea typeface="Tahoma" panose="020B0604030504040204" pitchFamily="34" charset="0"/>
                          <a:cs typeface="Tahoma" panose="020B0604030504040204" pitchFamily="34" charset="0"/>
                        </a:rPr>
                        <a:t>CENALT</a:t>
                      </a:r>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-INGV </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l" fontAlgn="ctr">
                        <a:buNone/>
                      </a:pPr>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Monaco FB</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l" fontAlgn="ctr">
                        <a:buNone/>
                      </a:pPr>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Ligurian Sea</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ctr" fontAlgn="ctr">
                        <a:buNone/>
                      </a:pPr>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43.42N - 7.50E</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ctr" fontAlgn="ctr">
                        <a:buNone/>
                      </a:pPr>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6.9</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l" fontAlgn="ctr">
                        <a:buNone/>
                      </a:pPr>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1887 Ligurian Earthquake</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l" fontAlgn="ctr">
                        <a:buNone/>
                      </a:pPr>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Italy, France, Monaco</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extLst>
                  <a:ext uri="{0D108BD9-81ED-4DB2-BD59-A6C34878D82A}">
                    <a16:rowId xmlns:a16="http://schemas.microsoft.com/office/drawing/2014/main" val="1195034987"/>
                  </a:ext>
                </a:extLst>
              </a:tr>
              <a:tr h="140105">
                <a:tc>
                  <a:txBody>
                    <a:bodyPr/>
                    <a:lstStyle/>
                    <a:p>
                      <a:pPr algn="ctr" fontAlgn="ctr">
                        <a:buNone/>
                      </a:pPr>
                      <a:r>
                        <a:rPr lang="en-US" sz="1100" u="none" strike="noStrike">
                          <a:effectLst/>
                          <a:latin typeface="Tahoma" panose="020B0604030504040204" pitchFamily="34" charset="0"/>
                          <a:ea typeface="Tahoma" panose="020B0604030504040204" pitchFamily="34" charset="0"/>
                          <a:cs typeface="Tahoma" panose="020B0604030504040204" pitchFamily="34" charset="0"/>
                        </a:rPr>
                        <a:t>SN-04</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r" fontAlgn="ctr">
                        <a:buNone/>
                      </a:pPr>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13-Mar-26</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ctr" fontAlgn="ctr">
                        <a:buNone/>
                      </a:pPr>
                      <a:r>
                        <a:rPr lang="en-US" sz="1100" u="none" strike="noStrike">
                          <a:effectLst/>
                          <a:latin typeface="Tahoma" panose="020B0604030504040204" pitchFamily="34" charset="0"/>
                          <a:ea typeface="Tahoma" panose="020B0604030504040204" pitchFamily="34" charset="0"/>
                          <a:cs typeface="Tahoma" panose="020B0604030504040204" pitchFamily="34" charset="0"/>
                        </a:rPr>
                        <a:t>single</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l" fontAlgn="ctr">
                        <a:buNone/>
                      </a:pPr>
                      <a:r>
                        <a:rPr lang="en-US" sz="1100" u="none" strike="noStrike">
                          <a:effectLst/>
                          <a:latin typeface="Tahoma" panose="020B0604030504040204" pitchFamily="34" charset="0"/>
                          <a:ea typeface="Tahoma" panose="020B0604030504040204" pitchFamily="34" charset="0"/>
                          <a:cs typeface="Tahoma" panose="020B0604030504040204" pitchFamily="34" charset="0"/>
                        </a:rPr>
                        <a:t>KOERI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l" fontAlgn="ctr">
                        <a:buNone/>
                      </a:pPr>
                      <a:r>
                        <a:rPr lang="en-US" sz="1100" u="none" strike="noStrike">
                          <a:effectLst/>
                          <a:latin typeface="Tahoma" panose="020B0604030504040204" pitchFamily="34" charset="0"/>
                          <a:ea typeface="Tahoma" panose="020B0604030504040204" pitchFamily="34" charset="0"/>
                          <a:cs typeface="Tahoma" panose="020B0604030504040204" pitchFamily="34" charset="0"/>
                        </a:rPr>
                        <a:t>NIEP</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l" fontAlgn="ctr">
                        <a:buNone/>
                      </a:pPr>
                      <a:r>
                        <a:rPr lang="en-US" sz="1100" u="none" strike="noStrike">
                          <a:effectLst/>
                          <a:latin typeface="Tahoma" panose="020B0604030504040204" pitchFamily="34" charset="0"/>
                          <a:ea typeface="Tahoma" panose="020B0604030504040204" pitchFamily="34" charset="0"/>
                          <a:cs typeface="Tahoma" panose="020B0604030504040204" pitchFamily="34" charset="0"/>
                        </a:rPr>
                        <a:t>Black Sea</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ctr" fontAlgn="ctr">
                        <a:buNone/>
                      </a:pPr>
                      <a:r>
                        <a:rPr lang="en-US" sz="1100" u="none" strike="noStrike"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44.04N - 33.60E</a:t>
                      </a:r>
                    </a:p>
                  </a:txBody>
                  <a:tcPr marL="9525" marR="9525" marT="9525" marB="0" anchor="ctr"/>
                </a:tc>
                <a:tc>
                  <a:txBody>
                    <a:bodyPr/>
                    <a:lstStyle/>
                    <a:p>
                      <a:pPr algn="ctr" fontAlgn="ctr">
                        <a:buNone/>
                      </a:pPr>
                      <a:r>
                        <a:rPr lang="en-US" sz="1100" u="none" strike="noStrike"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7.5</a:t>
                      </a:r>
                    </a:p>
                  </a:txBody>
                  <a:tcPr marL="9525" marR="9525" marT="9525" marB="0" anchor="ctr"/>
                </a:tc>
                <a:tc>
                  <a:txBody>
                    <a:bodyPr/>
                    <a:lstStyle/>
                    <a:p>
                      <a:pPr algn="l" fontAlgn="ctr">
                        <a:buNone/>
                      </a:pPr>
                      <a:r>
                        <a:rPr lang="en-US" sz="1100" u="none" strike="noStrike"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Black Sea </a:t>
                      </a:r>
                    </a:p>
                  </a:txBody>
                  <a:tcPr marL="9525" marR="9525" marT="9525" marB="0" anchor="ctr"/>
                </a:tc>
                <a:tc>
                  <a:txBody>
                    <a:bodyPr/>
                    <a:lstStyle/>
                    <a:p>
                      <a:pPr algn="l" fontAlgn="ctr">
                        <a:buNone/>
                      </a:pPr>
                      <a:r>
                        <a:rPr lang="en-US" sz="1100" u="none" strike="noStrike" dirty="0" err="1">
                          <a:effectLst/>
                          <a:latin typeface="Tahoma" panose="020B0604030504040204" pitchFamily="34" charset="0"/>
                          <a:ea typeface="Tahoma" panose="020B0604030504040204" pitchFamily="34" charset="0"/>
                          <a:cs typeface="Tahoma" panose="020B0604030504040204" pitchFamily="34" charset="0"/>
                        </a:rPr>
                        <a:t>Turkiye</a:t>
                      </a:r>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 Romania, Bulgaria</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extLst>
                  <a:ext uri="{0D108BD9-81ED-4DB2-BD59-A6C34878D82A}">
                    <a16:rowId xmlns:a16="http://schemas.microsoft.com/office/drawing/2014/main" val="988748969"/>
                  </a:ext>
                </a:extLst>
              </a:tr>
              <a:tr h="147479">
                <a:tc>
                  <a:txBody>
                    <a:bodyPr/>
                    <a:lstStyle/>
                    <a:p>
                      <a:pPr algn="ctr" fontAlgn="ctr">
                        <a:buNone/>
                      </a:pPr>
                      <a:r>
                        <a:rPr lang="en-US" sz="1100" u="none" strike="noStrike">
                          <a:effectLst/>
                          <a:latin typeface="Tahoma" panose="020B0604030504040204" pitchFamily="34" charset="0"/>
                          <a:ea typeface="Tahoma" panose="020B0604030504040204" pitchFamily="34" charset="0"/>
                          <a:cs typeface="Tahoma" panose="020B0604030504040204" pitchFamily="34" charset="0"/>
                        </a:rPr>
                        <a:t>SN-05</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r" fontAlgn="ctr">
                        <a:buNone/>
                      </a:pPr>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24-Mar-26</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ctr" fontAlgn="ctr">
                        <a:buNone/>
                      </a:pPr>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joint</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l" fontAlgn="ctr">
                        <a:buNone/>
                      </a:pPr>
                      <a:r>
                        <a:rPr lang="en-US" sz="1100" u="none" strike="noStrike" dirty="0" err="1">
                          <a:effectLst/>
                          <a:latin typeface="Tahoma" panose="020B0604030504040204" pitchFamily="34" charset="0"/>
                          <a:ea typeface="Tahoma" panose="020B0604030504040204" pitchFamily="34" charset="0"/>
                          <a:cs typeface="Tahoma" panose="020B0604030504040204" pitchFamily="34" charset="0"/>
                        </a:rPr>
                        <a:t>IPMA-CENALT</a:t>
                      </a:r>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 </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l" fontAlgn="ctr">
                        <a:buNone/>
                      </a:pPr>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IGN</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l" fontAlgn="ctr">
                        <a:buNone/>
                      </a:pPr>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NE Atlantic Ocean</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ctr" fontAlgn="ctr">
                        <a:buNone/>
                      </a:pPr>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35.41N -7.87W</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ctr" fontAlgn="ctr">
                        <a:buNone/>
                      </a:pPr>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8.7</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l" fontAlgn="ctr">
                        <a:buNone/>
                      </a:pPr>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Gulf of Cádiz </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l" fontAlgn="ctr">
                        <a:buNone/>
                      </a:pPr>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Portugal, Spain, Morocco</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extLst>
                  <a:ext uri="{0D108BD9-81ED-4DB2-BD59-A6C34878D82A}">
                    <a16:rowId xmlns:a16="http://schemas.microsoft.com/office/drawing/2014/main" val="688778296"/>
                  </a:ext>
                </a:extLst>
              </a:tr>
            </a:tbl>
          </a:graphicData>
        </a:graphic>
      </p:graphicFrame>
      <p:pic>
        <p:nvPicPr>
          <p:cNvPr id="5" name="Picture 4">
            <a:extLst>
              <a:ext uri="{FF2B5EF4-FFF2-40B4-BE49-F238E27FC236}">
                <a16:creationId xmlns:a16="http://schemas.microsoft.com/office/drawing/2014/main" id="{29388F19-2DEE-1BAD-615D-2642052121E9}"/>
              </a:ext>
            </a:extLst>
          </p:cNvPr>
          <p:cNvPicPr>
            <a:picLocks noChangeAspect="1"/>
          </p:cNvPicPr>
          <p:nvPr/>
        </p:nvPicPr>
        <p:blipFill>
          <a:blip r:embed="rId3"/>
          <a:stretch>
            <a:fillRect/>
          </a:stretch>
        </p:blipFill>
        <p:spPr>
          <a:xfrm>
            <a:off x="0" y="855789"/>
            <a:ext cx="9906000" cy="4305174"/>
          </a:xfrm>
          <a:prstGeom prst="rect">
            <a:avLst/>
          </a:prstGeom>
        </p:spPr>
      </p:pic>
      <p:pic>
        <p:nvPicPr>
          <p:cNvPr id="3" name="Picture 2">
            <a:extLst>
              <a:ext uri="{FF2B5EF4-FFF2-40B4-BE49-F238E27FC236}">
                <a16:creationId xmlns:a16="http://schemas.microsoft.com/office/drawing/2014/main" id="{68BD5E96-0619-7C34-EDC4-07A5CDC7B9C3}"/>
              </a:ext>
            </a:extLst>
          </p:cNvPr>
          <p:cNvPicPr>
            <a:picLocks noChangeAspect="1"/>
          </p:cNvPicPr>
          <p:nvPr/>
        </p:nvPicPr>
        <p:blipFill>
          <a:blip r:embed="rId4"/>
          <a:stretch>
            <a:fillRect/>
          </a:stretch>
        </p:blipFill>
        <p:spPr>
          <a:xfrm>
            <a:off x="7517956" y="13567"/>
            <a:ext cx="2376488" cy="739437"/>
          </a:xfrm>
          <a:prstGeom prst="rect">
            <a:avLst/>
          </a:prstGeom>
        </p:spPr>
      </p:pic>
      <p:sp>
        <p:nvSpPr>
          <p:cNvPr id="7" name="object 16">
            <a:extLst>
              <a:ext uri="{FF2B5EF4-FFF2-40B4-BE49-F238E27FC236}">
                <a16:creationId xmlns:a16="http://schemas.microsoft.com/office/drawing/2014/main" id="{E2F7C0B8-68A7-903B-A9B1-1D4464E50AC7}"/>
              </a:ext>
            </a:extLst>
          </p:cNvPr>
          <p:cNvSpPr txBox="1">
            <a:spLocks noGrp="1"/>
          </p:cNvSpPr>
          <p:nvPr>
            <p:ph type="title"/>
          </p:nvPr>
        </p:nvSpPr>
        <p:spPr>
          <a:xfrm>
            <a:off x="1914937" y="276784"/>
            <a:ext cx="5154357" cy="736843"/>
          </a:xfrm>
          <a:prstGeom prst="rect">
            <a:avLst/>
          </a:prstGeom>
        </p:spPr>
        <p:txBody>
          <a:bodyPr vert="horz" wrap="square" lIns="0" tIns="0" rIns="0" bIns="0" rtlCol="0">
            <a:noAutofit/>
          </a:bodyPr>
          <a:lstStyle/>
          <a:p>
            <a:pPr marL="153035" algn="ctr">
              <a:lnSpc>
                <a:spcPct val="100000"/>
              </a:lnSpc>
              <a:tabLst>
                <a:tab pos="7607934" algn="l"/>
              </a:tabLst>
            </a:pPr>
            <a:r>
              <a:rPr lang="en-US" sz="4000" b="1" spc="300" dirty="0">
                <a:effectLst>
                  <a:outerShdw blurRad="38100" dist="38100" dir="2700000" algn="tl">
                    <a:srgbClr val="000000">
                      <a:alpha val="43137"/>
                    </a:srgbClr>
                  </a:outerShdw>
                </a:effectLst>
                <a:latin typeface="Play" panose="00000500000000000000" pitchFamily="2" charset="0"/>
                <a:cs typeface="Calibri Light"/>
              </a:rPr>
              <a:t>Scenarios</a:t>
            </a:r>
            <a:endParaRPr sz="4000" b="1" spc="300" dirty="0">
              <a:effectLst>
                <a:outerShdw blurRad="38100" dist="38100" dir="2700000" algn="tl">
                  <a:srgbClr val="000000">
                    <a:alpha val="43137"/>
                  </a:srgbClr>
                </a:outerShdw>
              </a:effectLst>
              <a:latin typeface="Play" panose="00000500000000000000" pitchFamily="2" charset="0"/>
              <a:cs typeface="Calibri Light"/>
            </a:endParaRPr>
          </a:p>
        </p:txBody>
      </p:sp>
    </p:spTree>
    <p:extLst>
      <p:ext uri="{BB962C8B-B14F-4D97-AF65-F5344CB8AC3E}">
        <p14:creationId xmlns:p14="http://schemas.microsoft.com/office/powerpoint/2010/main" val="2561955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BB46E-503F-33F6-8A27-9B6C0A170721}"/>
            </a:ext>
          </a:extLst>
        </p:cNvPr>
        <p:cNvGrpSpPr/>
        <p:nvPr/>
      </p:nvGrpSpPr>
      <p:grpSpPr>
        <a:xfrm>
          <a:off x="0" y="0"/>
          <a:ext cx="0" cy="0"/>
          <a:chOff x="0" y="0"/>
          <a:chExt cx="0" cy="0"/>
        </a:xfrm>
      </p:grpSpPr>
      <p:pic>
        <p:nvPicPr>
          <p:cNvPr id="26" name="Picture 25">
            <a:extLst>
              <a:ext uri="{FF2B5EF4-FFF2-40B4-BE49-F238E27FC236}">
                <a16:creationId xmlns:a16="http://schemas.microsoft.com/office/drawing/2014/main" id="{0CED4C1D-0323-B071-094E-4C58B5739038}"/>
              </a:ext>
            </a:extLst>
          </p:cNvPr>
          <p:cNvPicPr>
            <a:picLocks noChangeAspect="1"/>
          </p:cNvPicPr>
          <p:nvPr/>
        </p:nvPicPr>
        <p:blipFill>
          <a:blip r:embed="rId2"/>
          <a:stretch>
            <a:fillRect/>
          </a:stretch>
        </p:blipFill>
        <p:spPr>
          <a:xfrm>
            <a:off x="5037053" y="3090472"/>
            <a:ext cx="4560863" cy="2555474"/>
          </a:xfrm>
          <a:prstGeom prst="rect">
            <a:avLst/>
          </a:prstGeom>
        </p:spPr>
      </p:pic>
      <p:pic>
        <p:nvPicPr>
          <p:cNvPr id="18" name="Picture 17">
            <a:extLst>
              <a:ext uri="{FF2B5EF4-FFF2-40B4-BE49-F238E27FC236}">
                <a16:creationId xmlns:a16="http://schemas.microsoft.com/office/drawing/2014/main" id="{C873D06D-A612-740B-B119-F5F44B7BF5A9}"/>
              </a:ext>
            </a:extLst>
          </p:cNvPr>
          <p:cNvPicPr>
            <a:picLocks noChangeAspect="1"/>
          </p:cNvPicPr>
          <p:nvPr/>
        </p:nvPicPr>
        <p:blipFill>
          <a:blip r:embed="rId3"/>
          <a:stretch>
            <a:fillRect/>
          </a:stretch>
        </p:blipFill>
        <p:spPr>
          <a:xfrm>
            <a:off x="231949" y="1013627"/>
            <a:ext cx="2889325" cy="1897403"/>
          </a:xfrm>
          <a:prstGeom prst="rect">
            <a:avLst/>
          </a:prstGeom>
        </p:spPr>
      </p:pic>
      <p:pic>
        <p:nvPicPr>
          <p:cNvPr id="24" name="Picture 23">
            <a:extLst>
              <a:ext uri="{FF2B5EF4-FFF2-40B4-BE49-F238E27FC236}">
                <a16:creationId xmlns:a16="http://schemas.microsoft.com/office/drawing/2014/main" id="{7EEE7E7F-C705-40D8-34FE-C312AEDABFFC}"/>
              </a:ext>
            </a:extLst>
          </p:cNvPr>
          <p:cNvPicPr>
            <a:picLocks noChangeAspect="1"/>
          </p:cNvPicPr>
          <p:nvPr/>
        </p:nvPicPr>
        <p:blipFill>
          <a:blip r:embed="rId4"/>
          <a:stretch>
            <a:fillRect/>
          </a:stretch>
        </p:blipFill>
        <p:spPr>
          <a:xfrm>
            <a:off x="36537" y="2169631"/>
            <a:ext cx="4560863" cy="2744880"/>
          </a:xfrm>
          <a:prstGeom prst="rect">
            <a:avLst/>
          </a:prstGeom>
        </p:spPr>
      </p:pic>
      <p:sp>
        <p:nvSpPr>
          <p:cNvPr id="23" name="object 23">
            <a:extLst>
              <a:ext uri="{FF2B5EF4-FFF2-40B4-BE49-F238E27FC236}">
                <a16:creationId xmlns:a16="http://schemas.microsoft.com/office/drawing/2014/main" id="{EEF03F60-EB3D-2350-EF1B-578895BF3CB3}"/>
              </a:ext>
            </a:extLst>
          </p:cNvPr>
          <p:cNvSpPr/>
          <p:nvPr/>
        </p:nvSpPr>
        <p:spPr>
          <a:xfrm>
            <a:off x="11556" y="13716"/>
            <a:ext cx="1688973" cy="720852"/>
          </a:xfrm>
          <a:prstGeom prst="rect">
            <a:avLst/>
          </a:prstGeom>
          <a:blipFill>
            <a:blip r:embed="rId5" cstate="print"/>
            <a:stretch>
              <a:fillRect/>
            </a:stretch>
          </a:blipFill>
        </p:spPr>
        <p:txBody>
          <a:bodyPr wrap="square" lIns="0" tIns="0" rIns="0" bIns="0" rtlCol="0">
            <a:noAutofit/>
          </a:bodyPr>
          <a:lstStyle/>
          <a:p>
            <a:endParaRPr/>
          </a:p>
        </p:txBody>
      </p:sp>
      <p:pic>
        <p:nvPicPr>
          <p:cNvPr id="3" name="Picture 2">
            <a:extLst>
              <a:ext uri="{FF2B5EF4-FFF2-40B4-BE49-F238E27FC236}">
                <a16:creationId xmlns:a16="http://schemas.microsoft.com/office/drawing/2014/main" id="{4167315C-78D1-0FC0-1717-25145EFE100D}"/>
              </a:ext>
            </a:extLst>
          </p:cNvPr>
          <p:cNvPicPr>
            <a:picLocks noChangeAspect="1"/>
          </p:cNvPicPr>
          <p:nvPr/>
        </p:nvPicPr>
        <p:blipFill>
          <a:blip r:embed="rId6"/>
          <a:stretch>
            <a:fillRect/>
          </a:stretch>
        </p:blipFill>
        <p:spPr>
          <a:xfrm>
            <a:off x="7517956" y="13567"/>
            <a:ext cx="2376488" cy="739437"/>
          </a:xfrm>
          <a:prstGeom prst="rect">
            <a:avLst/>
          </a:prstGeom>
        </p:spPr>
      </p:pic>
      <p:sp>
        <p:nvSpPr>
          <p:cNvPr id="7" name="object 16">
            <a:extLst>
              <a:ext uri="{FF2B5EF4-FFF2-40B4-BE49-F238E27FC236}">
                <a16:creationId xmlns:a16="http://schemas.microsoft.com/office/drawing/2014/main" id="{7CA2A16F-FC76-1292-9B82-631D68F8FC54}"/>
              </a:ext>
            </a:extLst>
          </p:cNvPr>
          <p:cNvSpPr txBox="1">
            <a:spLocks/>
          </p:cNvSpPr>
          <p:nvPr/>
        </p:nvSpPr>
        <p:spPr>
          <a:xfrm>
            <a:off x="1914937" y="276784"/>
            <a:ext cx="5154357" cy="736843"/>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53035" algn="ctr">
              <a:lnSpc>
                <a:spcPct val="100000"/>
              </a:lnSpc>
              <a:tabLst>
                <a:tab pos="7607934" algn="l"/>
              </a:tabLst>
            </a:pPr>
            <a:r>
              <a:rPr lang="en-US" sz="4000" b="1" spc="300" dirty="0">
                <a:effectLst>
                  <a:outerShdw blurRad="38100" dist="38100" dir="2700000" algn="tl">
                    <a:srgbClr val="000000">
                      <a:alpha val="43137"/>
                    </a:srgbClr>
                  </a:outerShdw>
                </a:effectLst>
                <a:latin typeface="Play" panose="00000500000000000000" pitchFamily="2" charset="0"/>
                <a:cs typeface="Calibri Light"/>
              </a:rPr>
              <a:t>Scenarios</a:t>
            </a:r>
          </a:p>
        </p:txBody>
      </p:sp>
      <p:pic>
        <p:nvPicPr>
          <p:cNvPr id="11" name="Picture 10">
            <a:extLst>
              <a:ext uri="{FF2B5EF4-FFF2-40B4-BE49-F238E27FC236}">
                <a16:creationId xmlns:a16="http://schemas.microsoft.com/office/drawing/2014/main" id="{63D364BE-F6B5-62E1-DAD6-A83DD53326C2}"/>
              </a:ext>
            </a:extLst>
          </p:cNvPr>
          <p:cNvPicPr>
            <a:picLocks noChangeAspect="1"/>
          </p:cNvPicPr>
          <p:nvPr/>
        </p:nvPicPr>
        <p:blipFill>
          <a:blip r:embed="rId7"/>
          <a:stretch>
            <a:fillRect/>
          </a:stretch>
        </p:blipFill>
        <p:spPr>
          <a:xfrm>
            <a:off x="7814229" y="4568711"/>
            <a:ext cx="1617813" cy="1967958"/>
          </a:xfrm>
          <a:prstGeom prst="rect">
            <a:avLst/>
          </a:prstGeom>
        </p:spPr>
      </p:pic>
      <p:pic>
        <p:nvPicPr>
          <p:cNvPr id="13" name="Picture 12">
            <a:extLst>
              <a:ext uri="{FF2B5EF4-FFF2-40B4-BE49-F238E27FC236}">
                <a16:creationId xmlns:a16="http://schemas.microsoft.com/office/drawing/2014/main" id="{4D2CE459-44BB-9C1A-878F-0D4051E087D4}"/>
              </a:ext>
            </a:extLst>
          </p:cNvPr>
          <p:cNvPicPr>
            <a:picLocks noChangeAspect="1"/>
          </p:cNvPicPr>
          <p:nvPr/>
        </p:nvPicPr>
        <p:blipFill>
          <a:blip r:embed="rId8"/>
          <a:stretch>
            <a:fillRect/>
          </a:stretch>
        </p:blipFill>
        <p:spPr>
          <a:xfrm>
            <a:off x="5532768" y="1062997"/>
            <a:ext cx="3436297" cy="2293394"/>
          </a:xfrm>
          <a:prstGeom prst="rect">
            <a:avLst/>
          </a:prstGeom>
        </p:spPr>
      </p:pic>
      <p:pic>
        <p:nvPicPr>
          <p:cNvPr id="20" name="Picture 19">
            <a:extLst>
              <a:ext uri="{FF2B5EF4-FFF2-40B4-BE49-F238E27FC236}">
                <a16:creationId xmlns:a16="http://schemas.microsoft.com/office/drawing/2014/main" id="{82E076CF-CE26-80A2-13A8-861664755B81}"/>
              </a:ext>
            </a:extLst>
          </p:cNvPr>
          <p:cNvPicPr>
            <a:picLocks noChangeAspect="1"/>
          </p:cNvPicPr>
          <p:nvPr/>
        </p:nvPicPr>
        <p:blipFill>
          <a:blip r:embed="rId9"/>
          <a:stretch>
            <a:fillRect/>
          </a:stretch>
        </p:blipFill>
        <p:spPr>
          <a:xfrm>
            <a:off x="952664" y="4123352"/>
            <a:ext cx="4112420" cy="2365384"/>
          </a:xfrm>
          <a:prstGeom prst="rect">
            <a:avLst/>
          </a:prstGeom>
        </p:spPr>
      </p:pic>
      <p:sp>
        <p:nvSpPr>
          <p:cNvPr id="21" name="Rectangle 20">
            <a:extLst>
              <a:ext uri="{FF2B5EF4-FFF2-40B4-BE49-F238E27FC236}">
                <a16:creationId xmlns:a16="http://schemas.microsoft.com/office/drawing/2014/main" id="{00098520-CDCB-9241-5CCA-4E07317D77C2}"/>
              </a:ext>
            </a:extLst>
          </p:cNvPr>
          <p:cNvSpPr/>
          <p:nvPr/>
        </p:nvSpPr>
        <p:spPr>
          <a:xfrm rot="19295380">
            <a:off x="1373389" y="2887360"/>
            <a:ext cx="1843774"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N O A</a:t>
            </a:r>
          </a:p>
        </p:txBody>
      </p:sp>
      <p:sp>
        <p:nvSpPr>
          <p:cNvPr id="22" name="Rectangle 21">
            <a:extLst>
              <a:ext uri="{FF2B5EF4-FFF2-40B4-BE49-F238E27FC236}">
                <a16:creationId xmlns:a16="http://schemas.microsoft.com/office/drawing/2014/main" id="{0206D91F-542E-DA61-4D78-8CD94EA53357}"/>
              </a:ext>
            </a:extLst>
          </p:cNvPr>
          <p:cNvSpPr/>
          <p:nvPr/>
        </p:nvSpPr>
        <p:spPr>
          <a:xfrm rot="19295380">
            <a:off x="5448176" y="3211010"/>
            <a:ext cx="4331635"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I N G V - N O A</a:t>
            </a:r>
          </a:p>
        </p:txBody>
      </p:sp>
      <p:cxnSp>
        <p:nvCxnSpPr>
          <p:cNvPr id="28" name="Connector: Elbow 27">
            <a:extLst>
              <a:ext uri="{FF2B5EF4-FFF2-40B4-BE49-F238E27FC236}">
                <a16:creationId xmlns:a16="http://schemas.microsoft.com/office/drawing/2014/main" id="{46C3FF40-BDB8-87DE-CB58-A2FC72ECF6EC}"/>
              </a:ext>
            </a:extLst>
          </p:cNvPr>
          <p:cNvCxnSpPr>
            <a:cxnSpLocks/>
          </p:cNvCxnSpPr>
          <p:nvPr/>
        </p:nvCxnSpPr>
        <p:spPr>
          <a:xfrm rot="16200000" flipH="1">
            <a:off x="2220006" y="3505321"/>
            <a:ext cx="5567589" cy="584200"/>
          </a:xfrm>
          <a:prstGeom prst="bentConnector3">
            <a:avLst>
              <a:gd name="adj1" fmla="val 43157"/>
            </a:avLst>
          </a:prstGeom>
          <a:ln w="28575">
            <a:solidFill>
              <a:schemeClr val="accent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Subtitle 2">
            <a:extLst>
              <a:ext uri="{FF2B5EF4-FFF2-40B4-BE49-F238E27FC236}">
                <a16:creationId xmlns:a16="http://schemas.microsoft.com/office/drawing/2014/main" id="{4BE82DB5-56F8-EC04-5AC8-521F354A604F}"/>
              </a:ext>
            </a:extLst>
          </p:cNvPr>
          <p:cNvSpPr txBox="1">
            <a:spLocks/>
          </p:cNvSpPr>
          <p:nvPr/>
        </p:nvSpPr>
        <p:spPr>
          <a:xfrm>
            <a:off x="0" y="6592348"/>
            <a:ext cx="9894444" cy="2656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i="1" dirty="0">
                <a:latin typeface="Play" panose="00000500000000000000" pitchFamily="2" charset="0"/>
              </a:rPr>
              <a:t>ICG/NEAMTWS-XX    •    3-5 December 2025</a:t>
            </a:r>
            <a:endParaRPr lang="en-US" sz="1200" i="1" dirty="0">
              <a:latin typeface="Play" panose="00000500000000000000" pitchFamily="2" charset="0"/>
            </a:endParaRPr>
          </a:p>
        </p:txBody>
      </p:sp>
    </p:spTree>
    <p:extLst>
      <p:ext uri="{BB962C8B-B14F-4D97-AF65-F5344CB8AC3E}">
        <p14:creationId xmlns:p14="http://schemas.microsoft.com/office/powerpoint/2010/main" val="3104249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EC40B-33F8-E772-06C5-996A3CE8C805}"/>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1D030FB8-E4EC-F6E6-7F40-45B817D6C8CA}"/>
              </a:ext>
            </a:extLst>
          </p:cNvPr>
          <p:cNvPicPr>
            <a:picLocks noChangeAspect="1"/>
          </p:cNvPicPr>
          <p:nvPr/>
        </p:nvPicPr>
        <p:blipFill>
          <a:blip r:embed="rId2"/>
          <a:stretch>
            <a:fillRect/>
          </a:stretch>
        </p:blipFill>
        <p:spPr>
          <a:xfrm>
            <a:off x="55856" y="877614"/>
            <a:ext cx="2137292" cy="3941379"/>
          </a:xfrm>
          <a:prstGeom prst="rect">
            <a:avLst/>
          </a:prstGeom>
        </p:spPr>
      </p:pic>
      <p:pic>
        <p:nvPicPr>
          <p:cNvPr id="17" name="Picture 16">
            <a:extLst>
              <a:ext uri="{FF2B5EF4-FFF2-40B4-BE49-F238E27FC236}">
                <a16:creationId xmlns:a16="http://schemas.microsoft.com/office/drawing/2014/main" id="{F785F452-4C09-46B9-E61A-A3B8CD850E83}"/>
              </a:ext>
            </a:extLst>
          </p:cNvPr>
          <p:cNvPicPr>
            <a:picLocks noChangeAspect="1"/>
          </p:cNvPicPr>
          <p:nvPr/>
        </p:nvPicPr>
        <p:blipFill>
          <a:blip r:embed="rId3"/>
          <a:stretch>
            <a:fillRect/>
          </a:stretch>
        </p:blipFill>
        <p:spPr>
          <a:xfrm>
            <a:off x="2359683" y="1084828"/>
            <a:ext cx="2180393" cy="2954614"/>
          </a:xfrm>
          <a:prstGeom prst="rect">
            <a:avLst/>
          </a:prstGeom>
        </p:spPr>
      </p:pic>
      <p:pic>
        <p:nvPicPr>
          <p:cNvPr id="19" name="Picture 18">
            <a:extLst>
              <a:ext uri="{FF2B5EF4-FFF2-40B4-BE49-F238E27FC236}">
                <a16:creationId xmlns:a16="http://schemas.microsoft.com/office/drawing/2014/main" id="{4B77F9D3-10C6-9CBC-DEF1-5B2BFBB3E583}"/>
              </a:ext>
            </a:extLst>
          </p:cNvPr>
          <p:cNvPicPr>
            <a:picLocks noChangeAspect="1"/>
          </p:cNvPicPr>
          <p:nvPr/>
        </p:nvPicPr>
        <p:blipFill>
          <a:blip r:embed="rId4"/>
          <a:stretch>
            <a:fillRect/>
          </a:stretch>
        </p:blipFill>
        <p:spPr>
          <a:xfrm>
            <a:off x="55856" y="5049789"/>
            <a:ext cx="1718405" cy="1696509"/>
          </a:xfrm>
          <a:prstGeom prst="rect">
            <a:avLst/>
          </a:prstGeom>
        </p:spPr>
      </p:pic>
      <p:pic>
        <p:nvPicPr>
          <p:cNvPr id="24" name="Picture 23">
            <a:extLst>
              <a:ext uri="{FF2B5EF4-FFF2-40B4-BE49-F238E27FC236}">
                <a16:creationId xmlns:a16="http://schemas.microsoft.com/office/drawing/2014/main" id="{EE61153C-5F45-1142-FE04-AC5547A6B77C}"/>
              </a:ext>
            </a:extLst>
          </p:cNvPr>
          <p:cNvPicPr>
            <a:picLocks noChangeAspect="1"/>
          </p:cNvPicPr>
          <p:nvPr/>
        </p:nvPicPr>
        <p:blipFill>
          <a:blip r:embed="rId5"/>
          <a:stretch>
            <a:fillRect/>
          </a:stretch>
        </p:blipFill>
        <p:spPr>
          <a:xfrm>
            <a:off x="1732979" y="4066688"/>
            <a:ext cx="3433800" cy="2423954"/>
          </a:xfrm>
          <a:prstGeom prst="rect">
            <a:avLst/>
          </a:prstGeom>
        </p:spPr>
      </p:pic>
      <p:pic>
        <p:nvPicPr>
          <p:cNvPr id="11" name="Picture 10">
            <a:extLst>
              <a:ext uri="{FF2B5EF4-FFF2-40B4-BE49-F238E27FC236}">
                <a16:creationId xmlns:a16="http://schemas.microsoft.com/office/drawing/2014/main" id="{C386D784-C22A-9115-5B1F-F483BD881CA9}"/>
              </a:ext>
            </a:extLst>
          </p:cNvPr>
          <p:cNvPicPr>
            <a:picLocks noChangeAspect="1"/>
          </p:cNvPicPr>
          <p:nvPr/>
        </p:nvPicPr>
        <p:blipFill>
          <a:blip r:embed="rId6"/>
          <a:stretch>
            <a:fillRect/>
          </a:stretch>
        </p:blipFill>
        <p:spPr>
          <a:xfrm>
            <a:off x="5208090" y="1144618"/>
            <a:ext cx="3958928" cy="2918160"/>
          </a:xfrm>
          <a:prstGeom prst="rect">
            <a:avLst/>
          </a:prstGeom>
        </p:spPr>
      </p:pic>
      <p:pic>
        <p:nvPicPr>
          <p:cNvPr id="13" name="Picture 12">
            <a:extLst>
              <a:ext uri="{FF2B5EF4-FFF2-40B4-BE49-F238E27FC236}">
                <a16:creationId xmlns:a16="http://schemas.microsoft.com/office/drawing/2014/main" id="{5FF85331-227F-B105-AAE3-3BF61DF0B89F}"/>
              </a:ext>
            </a:extLst>
          </p:cNvPr>
          <p:cNvPicPr>
            <a:picLocks noChangeAspect="1"/>
          </p:cNvPicPr>
          <p:nvPr/>
        </p:nvPicPr>
        <p:blipFill>
          <a:blip r:embed="rId7"/>
          <a:stretch>
            <a:fillRect/>
          </a:stretch>
        </p:blipFill>
        <p:spPr>
          <a:xfrm>
            <a:off x="5696821" y="3703863"/>
            <a:ext cx="3958928" cy="2918160"/>
          </a:xfrm>
          <a:prstGeom prst="rect">
            <a:avLst/>
          </a:prstGeom>
        </p:spPr>
      </p:pic>
      <p:sp>
        <p:nvSpPr>
          <p:cNvPr id="5" name="Rectangle 4">
            <a:extLst>
              <a:ext uri="{FF2B5EF4-FFF2-40B4-BE49-F238E27FC236}">
                <a16:creationId xmlns:a16="http://schemas.microsoft.com/office/drawing/2014/main" id="{09DB9065-0EF0-C79D-52B2-9223D936E76A}"/>
              </a:ext>
            </a:extLst>
          </p:cNvPr>
          <p:cNvSpPr/>
          <p:nvPr/>
        </p:nvSpPr>
        <p:spPr>
          <a:xfrm rot="19295380">
            <a:off x="227981" y="2887360"/>
            <a:ext cx="4134593"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IPMA-CENALT</a:t>
            </a:r>
          </a:p>
        </p:txBody>
      </p:sp>
      <p:sp>
        <p:nvSpPr>
          <p:cNvPr id="23" name="object 23">
            <a:extLst>
              <a:ext uri="{FF2B5EF4-FFF2-40B4-BE49-F238E27FC236}">
                <a16:creationId xmlns:a16="http://schemas.microsoft.com/office/drawing/2014/main" id="{634CEE9A-5B23-DB55-CCAF-21AFED8774F4}"/>
              </a:ext>
            </a:extLst>
          </p:cNvPr>
          <p:cNvSpPr/>
          <p:nvPr/>
        </p:nvSpPr>
        <p:spPr>
          <a:xfrm>
            <a:off x="11556" y="13716"/>
            <a:ext cx="1688973" cy="720852"/>
          </a:xfrm>
          <a:prstGeom prst="rect">
            <a:avLst/>
          </a:prstGeom>
          <a:blipFill>
            <a:blip r:embed="rId8" cstate="print"/>
            <a:stretch>
              <a:fillRect/>
            </a:stretch>
          </a:blipFill>
        </p:spPr>
        <p:txBody>
          <a:bodyPr wrap="square" lIns="0" tIns="0" rIns="0" bIns="0" rtlCol="0">
            <a:noAutofit/>
          </a:bodyPr>
          <a:lstStyle/>
          <a:p>
            <a:endParaRPr/>
          </a:p>
        </p:txBody>
      </p:sp>
      <p:pic>
        <p:nvPicPr>
          <p:cNvPr id="3" name="Picture 2">
            <a:extLst>
              <a:ext uri="{FF2B5EF4-FFF2-40B4-BE49-F238E27FC236}">
                <a16:creationId xmlns:a16="http://schemas.microsoft.com/office/drawing/2014/main" id="{96821E12-6519-4B29-5F65-2B8C1A185867}"/>
              </a:ext>
            </a:extLst>
          </p:cNvPr>
          <p:cNvPicPr>
            <a:picLocks noChangeAspect="1"/>
          </p:cNvPicPr>
          <p:nvPr/>
        </p:nvPicPr>
        <p:blipFill>
          <a:blip r:embed="rId9"/>
          <a:stretch>
            <a:fillRect/>
          </a:stretch>
        </p:blipFill>
        <p:spPr>
          <a:xfrm>
            <a:off x="7517956" y="13567"/>
            <a:ext cx="2376488" cy="739437"/>
          </a:xfrm>
          <a:prstGeom prst="rect">
            <a:avLst/>
          </a:prstGeom>
        </p:spPr>
      </p:pic>
      <p:sp>
        <p:nvSpPr>
          <p:cNvPr id="7" name="object 16">
            <a:extLst>
              <a:ext uri="{FF2B5EF4-FFF2-40B4-BE49-F238E27FC236}">
                <a16:creationId xmlns:a16="http://schemas.microsoft.com/office/drawing/2014/main" id="{ADB600F0-71D9-E3C4-DDDF-73F1E320AA42}"/>
              </a:ext>
            </a:extLst>
          </p:cNvPr>
          <p:cNvSpPr txBox="1">
            <a:spLocks/>
          </p:cNvSpPr>
          <p:nvPr/>
        </p:nvSpPr>
        <p:spPr>
          <a:xfrm>
            <a:off x="1914937" y="276784"/>
            <a:ext cx="5154357" cy="736843"/>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53035" algn="ctr">
              <a:lnSpc>
                <a:spcPct val="100000"/>
              </a:lnSpc>
              <a:tabLst>
                <a:tab pos="7607934" algn="l"/>
              </a:tabLst>
            </a:pPr>
            <a:r>
              <a:rPr lang="en-US" sz="4000" b="1" spc="300" dirty="0">
                <a:effectLst>
                  <a:outerShdw blurRad="38100" dist="38100" dir="2700000" algn="tl">
                    <a:srgbClr val="000000">
                      <a:alpha val="43137"/>
                    </a:srgbClr>
                  </a:outerShdw>
                </a:effectLst>
                <a:latin typeface="Play" panose="00000500000000000000" pitchFamily="2" charset="0"/>
                <a:cs typeface="Calibri Light"/>
              </a:rPr>
              <a:t>Scenarios</a:t>
            </a:r>
          </a:p>
        </p:txBody>
      </p:sp>
      <p:sp>
        <p:nvSpPr>
          <p:cNvPr id="22" name="Rectangle 21">
            <a:extLst>
              <a:ext uri="{FF2B5EF4-FFF2-40B4-BE49-F238E27FC236}">
                <a16:creationId xmlns:a16="http://schemas.microsoft.com/office/drawing/2014/main" id="{C2DB9660-386A-2514-2F4C-BCDB2DE3B88D}"/>
              </a:ext>
            </a:extLst>
          </p:cNvPr>
          <p:cNvSpPr/>
          <p:nvPr/>
        </p:nvSpPr>
        <p:spPr>
          <a:xfrm rot="19295380">
            <a:off x="5533361" y="3211010"/>
            <a:ext cx="4161267"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CENALT-INGV</a:t>
            </a:r>
          </a:p>
        </p:txBody>
      </p:sp>
      <p:cxnSp>
        <p:nvCxnSpPr>
          <p:cNvPr id="28" name="Connector: Elbow 27">
            <a:extLst>
              <a:ext uri="{FF2B5EF4-FFF2-40B4-BE49-F238E27FC236}">
                <a16:creationId xmlns:a16="http://schemas.microsoft.com/office/drawing/2014/main" id="{453C36E4-4790-9A01-C5F9-34F3032FCD58}"/>
              </a:ext>
            </a:extLst>
          </p:cNvPr>
          <p:cNvCxnSpPr>
            <a:cxnSpLocks/>
          </p:cNvCxnSpPr>
          <p:nvPr/>
        </p:nvCxnSpPr>
        <p:spPr>
          <a:xfrm rot="16200000" flipH="1">
            <a:off x="2220006" y="3505321"/>
            <a:ext cx="5567589" cy="584200"/>
          </a:xfrm>
          <a:prstGeom prst="bentConnector3">
            <a:avLst>
              <a:gd name="adj1" fmla="val 43157"/>
            </a:avLst>
          </a:prstGeom>
          <a:ln w="28575">
            <a:solidFill>
              <a:schemeClr val="accent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Subtitle 2">
            <a:extLst>
              <a:ext uri="{FF2B5EF4-FFF2-40B4-BE49-F238E27FC236}">
                <a16:creationId xmlns:a16="http://schemas.microsoft.com/office/drawing/2014/main" id="{E984169C-B566-D99C-FCFF-0FE829216A41}"/>
              </a:ext>
            </a:extLst>
          </p:cNvPr>
          <p:cNvSpPr txBox="1">
            <a:spLocks/>
          </p:cNvSpPr>
          <p:nvPr/>
        </p:nvSpPr>
        <p:spPr>
          <a:xfrm>
            <a:off x="0" y="6592348"/>
            <a:ext cx="9894444" cy="2656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i="1" dirty="0">
                <a:latin typeface="Play" panose="00000500000000000000" pitchFamily="2" charset="0"/>
              </a:rPr>
              <a:t>ICG/NEAMTWS-XX    •    3-5 December 2025</a:t>
            </a:r>
            <a:endParaRPr lang="en-US" sz="1200" i="1" dirty="0">
              <a:latin typeface="Play" panose="00000500000000000000" pitchFamily="2" charset="0"/>
            </a:endParaRPr>
          </a:p>
        </p:txBody>
      </p:sp>
    </p:spTree>
    <p:extLst>
      <p:ext uri="{BB962C8B-B14F-4D97-AF65-F5344CB8AC3E}">
        <p14:creationId xmlns:p14="http://schemas.microsoft.com/office/powerpoint/2010/main" val="3721667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4F268-D885-D272-E769-4BC234EDD6CD}"/>
            </a:ext>
          </a:extLst>
        </p:cNvPr>
        <p:cNvGrpSpPr/>
        <p:nvPr/>
      </p:nvGrpSpPr>
      <p:grpSpPr>
        <a:xfrm>
          <a:off x="0" y="0"/>
          <a:ext cx="0" cy="0"/>
          <a:chOff x="0" y="0"/>
          <a:chExt cx="0" cy="0"/>
        </a:xfrm>
      </p:grpSpPr>
      <p:sp>
        <p:nvSpPr>
          <p:cNvPr id="23" name="object 23">
            <a:extLst>
              <a:ext uri="{FF2B5EF4-FFF2-40B4-BE49-F238E27FC236}">
                <a16:creationId xmlns:a16="http://schemas.microsoft.com/office/drawing/2014/main" id="{B2E0A5BD-B483-ABC0-AD1E-6650AAEC9658}"/>
              </a:ext>
            </a:extLst>
          </p:cNvPr>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pic>
        <p:nvPicPr>
          <p:cNvPr id="3" name="Picture 2">
            <a:extLst>
              <a:ext uri="{FF2B5EF4-FFF2-40B4-BE49-F238E27FC236}">
                <a16:creationId xmlns:a16="http://schemas.microsoft.com/office/drawing/2014/main" id="{9875B2E8-692E-B352-DCDA-992DD0A2D894}"/>
              </a:ext>
            </a:extLst>
          </p:cNvPr>
          <p:cNvPicPr>
            <a:picLocks noChangeAspect="1"/>
          </p:cNvPicPr>
          <p:nvPr/>
        </p:nvPicPr>
        <p:blipFill>
          <a:blip r:embed="rId3"/>
          <a:stretch>
            <a:fillRect/>
          </a:stretch>
        </p:blipFill>
        <p:spPr>
          <a:xfrm>
            <a:off x="7517956" y="13567"/>
            <a:ext cx="2376488" cy="739437"/>
          </a:xfrm>
          <a:prstGeom prst="rect">
            <a:avLst/>
          </a:prstGeom>
        </p:spPr>
      </p:pic>
      <p:sp>
        <p:nvSpPr>
          <p:cNvPr id="7" name="object 16">
            <a:extLst>
              <a:ext uri="{FF2B5EF4-FFF2-40B4-BE49-F238E27FC236}">
                <a16:creationId xmlns:a16="http://schemas.microsoft.com/office/drawing/2014/main" id="{418885F5-F011-718D-667D-CFFCAAC93C31}"/>
              </a:ext>
            </a:extLst>
          </p:cNvPr>
          <p:cNvSpPr txBox="1">
            <a:spLocks/>
          </p:cNvSpPr>
          <p:nvPr/>
        </p:nvSpPr>
        <p:spPr>
          <a:xfrm>
            <a:off x="1914937" y="276784"/>
            <a:ext cx="5154357" cy="736843"/>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53035" algn="ctr">
              <a:lnSpc>
                <a:spcPct val="100000"/>
              </a:lnSpc>
              <a:tabLst>
                <a:tab pos="7607934" algn="l"/>
              </a:tabLst>
            </a:pPr>
            <a:r>
              <a:rPr lang="en-US" sz="4000" b="1" spc="300" dirty="0">
                <a:effectLst>
                  <a:outerShdw blurRad="38100" dist="38100" dir="2700000" algn="tl">
                    <a:srgbClr val="000000">
                      <a:alpha val="43137"/>
                    </a:srgbClr>
                  </a:outerShdw>
                </a:effectLst>
                <a:latin typeface="Play" panose="00000500000000000000" pitchFamily="2" charset="0"/>
                <a:cs typeface="Calibri Light"/>
              </a:rPr>
              <a:t>Scenarios</a:t>
            </a:r>
          </a:p>
        </p:txBody>
      </p:sp>
      <p:sp>
        <p:nvSpPr>
          <p:cNvPr id="4" name="Subtitle 2">
            <a:extLst>
              <a:ext uri="{FF2B5EF4-FFF2-40B4-BE49-F238E27FC236}">
                <a16:creationId xmlns:a16="http://schemas.microsoft.com/office/drawing/2014/main" id="{867ACBCA-20BB-7C65-7194-9205B6C4A272}"/>
              </a:ext>
            </a:extLst>
          </p:cNvPr>
          <p:cNvSpPr txBox="1">
            <a:spLocks/>
          </p:cNvSpPr>
          <p:nvPr/>
        </p:nvSpPr>
        <p:spPr>
          <a:xfrm>
            <a:off x="0" y="6592348"/>
            <a:ext cx="9894444" cy="2656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i="1" dirty="0">
                <a:latin typeface="Play" panose="00000500000000000000" pitchFamily="2" charset="0"/>
              </a:rPr>
              <a:t>ICG/NEAMTWS-XX    •    3-5 December 2025</a:t>
            </a:r>
            <a:endParaRPr lang="en-US" sz="1200" i="1" dirty="0">
              <a:latin typeface="Play" panose="00000500000000000000" pitchFamily="2" charset="0"/>
            </a:endParaRPr>
          </a:p>
        </p:txBody>
      </p:sp>
      <p:pic>
        <p:nvPicPr>
          <p:cNvPr id="5" name="Picture 4">
            <a:extLst>
              <a:ext uri="{FF2B5EF4-FFF2-40B4-BE49-F238E27FC236}">
                <a16:creationId xmlns:a16="http://schemas.microsoft.com/office/drawing/2014/main" id="{83D051E1-C8EE-A006-57A2-C91B8A416D2B}"/>
              </a:ext>
            </a:extLst>
          </p:cNvPr>
          <p:cNvPicPr>
            <a:picLocks noChangeAspect="1"/>
          </p:cNvPicPr>
          <p:nvPr/>
        </p:nvPicPr>
        <p:blipFill>
          <a:blip r:embed="rId4"/>
          <a:stretch>
            <a:fillRect/>
          </a:stretch>
        </p:blipFill>
        <p:spPr>
          <a:xfrm>
            <a:off x="2534264" y="986908"/>
            <a:ext cx="3686165" cy="3573218"/>
          </a:xfrm>
          <a:prstGeom prst="rect">
            <a:avLst/>
          </a:prstGeom>
        </p:spPr>
      </p:pic>
      <p:pic>
        <p:nvPicPr>
          <p:cNvPr id="6" name="Picture 5">
            <a:extLst>
              <a:ext uri="{FF2B5EF4-FFF2-40B4-BE49-F238E27FC236}">
                <a16:creationId xmlns:a16="http://schemas.microsoft.com/office/drawing/2014/main" id="{D33573D3-46AD-9EF4-F923-37D0AE220AE2}"/>
              </a:ext>
            </a:extLst>
          </p:cNvPr>
          <p:cNvPicPr>
            <a:picLocks noChangeAspect="1"/>
          </p:cNvPicPr>
          <p:nvPr/>
        </p:nvPicPr>
        <p:blipFill>
          <a:blip r:embed="rId5"/>
          <a:stretch>
            <a:fillRect/>
          </a:stretch>
        </p:blipFill>
        <p:spPr>
          <a:xfrm>
            <a:off x="4266361" y="4069501"/>
            <a:ext cx="2667915" cy="2401498"/>
          </a:xfrm>
          <a:prstGeom prst="rect">
            <a:avLst/>
          </a:prstGeom>
        </p:spPr>
      </p:pic>
      <p:pic>
        <p:nvPicPr>
          <p:cNvPr id="8" name="Picture 7">
            <a:extLst>
              <a:ext uri="{FF2B5EF4-FFF2-40B4-BE49-F238E27FC236}">
                <a16:creationId xmlns:a16="http://schemas.microsoft.com/office/drawing/2014/main" id="{C76B997A-A8D2-30E3-2DBB-E447D557BDD0}"/>
              </a:ext>
            </a:extLst>
          </p:cNvPr>
          <p:cNvPicPr>
            <a:picLocks noChangeAspect="1"/>
          </p:cNvPicPr>
          <p:nvPr/>
        </p:nvPicPr>
        <p:blipFill>
          <a:blip r:embed="rId6"/>
          <a:stretch>
            <a:fillRect/>
          </a:stretch>
        </p:blipFill>
        <p:spPr>
          <a:xfrm>
            <a:off x="1914154" y="4428428"/>
            <a:ext cx="3015825" cy="2113584"/>
          </a:xfrm>
          <a:prstGeom prst="rect">
            <a:avLst/>
          </a:prstGeom>
        </p:spPr>
      </p:pic>
      <p:sp>
        <p:nvSpPr>
          <p:cNvPr id="9" name="Rectangle 8">
            <a:extLst>
              <a:ext uri="{FF2B5EF4-FFF2-40B4-BE49-F238E27FC236}">
                <a16:creationId xmlns:a16="http://schemas.microsoft.com/office/drawing/2014/main" id="{899836C1-ABB8-212C-6DEC-CD3DDD784A73}"/>
              </a:ext>
            </a:extLst>
          </p:cNvPr>
          <p:cNvSpPr/>
          <p:nvPr/>
        </p:nvSpPr>
        <p:spPr>
          <a:xfrm rot="19295380">
            <a:off x="3178242" y="2887360"/>
            <a:ext cx="1912703"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KOERI</a:t>
            </a:r>
          </a:p>
        </p:txBody>
      </p:sp>
    </p:spTree>
    <p:extLst>
      <p:ext uri="{BB962C8B-B14F-4D97-AF65-F5344CB8AC3E}">
        <p14:creationId xmlns:p14="http://schemas.microsoft.com/office/powerpoint/2010/main" val="3257391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DC7C0-2D42-E4A3-EE4D-4267496E5308}"/>
            </a:ext>
          </a:extLst>
        </p:cNvPr>
        <p:cNvGrpSpPr/>
        <p:nvPr/>
      </p:nvGrpSpPr>
      <p:grpSpPr>
        <a:xfrm>
          <a:off x="0" y="0"/>
          <a:ext cx="0" cy="0"/>
          <a:chOff x="0" y="0"/>
          <a:chExt cx="0" cy="0"/>
        </a:xfrm>
      </p:grpSpPr>
      <p:sp>
        <p:nvSpPr>
          <p:cNvPr id="23" name="object 23">
            <a:extLst>
              <a:ext uri="{FF2B5EF4-FFF2-40B4-BE49-F238E27FC236}">
                <a16:creationId xmlns:a16="http://schemas.microsoft.com/office/drawing/2014/main" id="{E013A8B6-2225-C3F7-7A64-220600531DAE}"/>
              </a:ext>
            </a:extLst>
          </p:cNvPr>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pic>
        <p:nvPicPr>
          <p:cNvPr id="3" name="Picture 2">
            <a:extLst>
              <a:ext uri="{FF2B5EF4-FFF2-40B4-BE49-F238E27FC236}">
                <a16:creationId xmlns:a16="http://schemas.microsoft.com/office/drawing/2014/main" id="{51766F43-ADC9-BDCB-393A-6767B9EDB23A}"/>
              </a:ext>
            </a:extLst>
          </p:cNvPr>
          <p:cNvPicPr>
            <a:picLocks noChangeAspect="1"/>
          </p:cNvPicPr>
          <p:nvPr/>
        </p:nvPicPr>
        <p:blipFill>
          <a:blip r:embed="rId3"/>
          <a:stretch>
            <a:fillRect/>
          </a:stretch>
        </p:blipFill>
        <p:spPr>
          <a:xfrm>
            <a:off x="7517956" y="13567"/>
            <a:ext cx="2376488" cy="739437"/>
          </a:xfrm>
          <a:prstGeom prst="rect">
            <a:avLst/>
          </a:prstGeom>
        </p:spPr>
      </p:pic>
      <p:sp>
        <p:nvSpPr>
          <p:cNvPr id="7" name="object 16">
            <a:extLst>
              <a:ext uri="{FF2B5EF4-FFF2-40B4-BE49-F238E27FC236}">
                <a16:creationId xmlns:a16="http://schemas.microsoft.com/office/drawing/2014/main" id="{2B23739C-69B2-9F4F-3104-D6CAE5C0D7F8}"/>
              </a:ext>
            </a:extLst>
          </p:cNvPr>
          <p:cNvSpPr txBox="1">
            <a:spLocks/>
          </p:cNvSpPr>
          <p:nvPr/>
        </p:nvSpPr>
        <p:spPr>
          <a:xfrm>
            <a:off x="1914937" y="276784"/>
            <a:ext cx="5154357" cy="736843"/>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53035" algn="ctr">
              <a:lnSpc>
                <a:spcPct val="100000"/>
              </a:lnSpc>
              <a:tabLst>
                <a:tab pos="7607934" algn="l"/>
              </a:tabLst>
            </a:pPr>
            <a:r>
              <a:rPr lang="en-US" sz="4000" b="1" spc="300" dirty="0" err="1">
                <a:effectLst>
                  <a:outerShdw blurRad="38100" dist="38100" dir="2700000" algn="tl">
                    <a:srgbClr val="000000">
                      <a:alpha val="43137"/>
                    </a:srgbClr>
                  </a:outerShdw>
                </a:effectLst>
                <a:latin typeface="Play" panose="00000500000000000000" pitchFamily="2" charset="0"/>
                <a:cs typeface="Calibri Light"/>
              </a:rPr>
              <a:t>CoastWAVE</a:t>
            </a:r>
            <a:endParaRPr lang="en-US" sz="4000" b="1" spc="300" dirty="0">
              <a:effectLst>
                <a:outerShdw blurRad="38100" dist="38100" dir="2700000" algn="tl">
                  <a:srgbClr val="000000">
                    <a:alpha val="43137"/>
                  </a:srgbClr>
                </a:outerShdw>
              </a:effectLst>
              <a:latin typeface="Play" panose="00000500000000000000" pitchFamily="2" charset="0"/>
              <a:cs typeface="Calibri Light"/>
            </a:endParaRPr>
          </a:p>
        </p:txBody>
      </p:sp>
      <p:pic>
        <p:nvPicPr>
          <p:cNvPr id="9" name="Picture 8">
            <a:extLst>
              <a:ext uri="{FF2B5EF4-FFF2-40B4-BE49-F238E27FC236}">
                <a16:creationId xmlns:a16="http://schemas.microsoft.com/office/drawing/2014/main" id="{3E682C83-6D2E-E0A2-3B2A-FFC55C469B2A}"/>
              </a:ext>
            </a:extLst>
          </p:cNvPr>
          <p:cNvPicPr>
            <a:picLocks noChangeAspect="1"/>
          </p:cNvPicPr>
          <p:nvPr/>
        </p:nvPicPr>
        <p:blipFill>
          <a:blip r:embed="rId4"/>
          <a:stretch>
            <a:fillRect/>
          </a:stretch>
        </p:blipFill>
        <p:spPr>
          <a:xfrm>
            <a:off x="1418385" y="1267920"/>
            <a:ext cx="7057674" cy="4791075"/>
          </a:xfrm>
          <a:prstGeom prst="rect">
            <a:avLst/>
          </a:prstGeom>
          <a:ln>
            <a:noFill/>
          </a:ln>
          <a:effectLst>
            <a:outerShdw blurRad="190500" algn="tl" rotWithShape="0">
              <a:srgbClr val="000000">
                <a:alpha val="70000"/>
              </a:srgbClr>
            </a:outerShdw>
          </a:effectLst>
        </p:spPr>
      </p:pic>
      <p:sp>
        <p:nvSpPr>
          <p:cNvPr id="4" name="Rectangle 3">
            <a:extLst>
              <a:ext uri="{FF2B5EF4-FFF2-40B4-BE49-F238E27FC236}">
                <a16:creationId xmlns:a16="http://schemas.microsoft.com/office/drawing/2014/main" id="{8CA9BB39-9562-CA08-7432-FDBFE6EC513B}"/>
              </a:ext>
            </a:extLst>
          </p:cNvPr>
          <p:cNvSpPr/>
          <p:nvPr/>
        </p:nvSpPr>
        <p:spPr>
          <a:xfrm rot="20484697">
            <a:off x="1084977" y="3020019"/>
            <a:ext cx="7521290" cy="923330"/>
          </a:xfrm>
          <a:prstGeom prst="rect">
            <a:avLst/>
          </a:prstGeom>
          <a:noFill/>
        </p:spPr>
        <p:txBody>
          <a:bodyPr wrap="none" lIns="91440" tIns="45720" rIns="91440" bIns="45720">
            <a:spAutoFit/>
          </a:bodyPr>
          <a:lstStyle/>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Meeting with </a:t>
            </a:r>
            <a:r>
              <a:rPr lang="en-US" sz="54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CoastWAVE</a:t>
            </a:r>
            <a:endPar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Subtitle 2">
            <a:extLst>
              <a:ext uri="{FF2B5EF4-FFF2-40B4-BE49-F238E27FC236}">
                <a16:creationId xmlns:a16="http://schemas.microsoft.com/office/drawing/2014/main" id="{FEA02221-9B7A-4CE9-F456-EA38B92A8D02}"/>
              </a:ext>
            </a:extLst>
          </p:cNvPr>
          <p:cNvSpPr txBox="1">
            <a:spLocks/>
          </p:cNvSpPr>
          <p:nvPr/>
        </p:nvSpPr>
        <p:spPr>
          <a:xfrm>
            <a:off x="0" y="6592348"/>
            <a:ext cx="9894444" cy="2656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i="1" dirty="0">
                <a:latin typeface="Play" panose="00000500000000000000" pitchFamily="2" charset="0"/>
              </a:rPr>
              <a:t>ICG/NEAMTWS-XX    •    3-5 December 2025</a:t>
            </a:r>
            <a:endParaRPr lang="en-US" sz="1200" i="1" dirty="0">
              <a:latin typeface="Play" panose="00000500000000000000" pitchFamily="2" charset="0"/>
            </a:endParaRPr>
          </a:p>
        </p:txBody>
      </p:sp>
    </p:spTree>
    <p:extLst>
      <p:ext uri="{BB962C8B-B14F-4D97-AF65-F5344CB8AC3E}">
        <p14:creationId xmlns:p14="http://schemas.microsoft.com/office/powerpoint/2010/main" val="98158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14CB3-410E-8AB9-1A9F-29AFFABDC8F2}"/>
            </a:ext>
          </a:extLst>
        </p:cNvPr>
        <p:cNvGrpSpPr/>
        <p:nvPr/>
      </p:nvGrpSpPr>
      <p:grpSpPr>
        <a:xfrm>
          <a:off x="0" y="0"/>
          <a:ext cx="0" cy="0"/>
          <a:chOff x="0" y="0"/>
          <a:chExt cx="0" cy="0"/>
        </a:xfrm>
      </p:grpSpPr>
      <p:sp>
        <p:nvSpPr>
          <p:cNvPr id="23" name="object 23">
            <a:extLst>
              <a:ext uri="{FF2B5EF4-FFF2-40B4-BE49-F238E27FC236}">
                <a16:creationId xmlns:a16="http://schemas.microsoft.com/office/drawing/2014/main" id="{8F5D80EB-5EF0-9632-A0CB-EC7388CFBD54}"/>
              </a:ext>
            </a:extLst>
          </p:cNvPr>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pic>
        <p:nvPicPr>
          <p:cNvPr id="3" name="Picture 2">
            <a:extLst>
              <a:ext uri="{FF2B5EF4-FFF2-40B4-BE49-F238E27FC236}">
                <a16:creationId xmlns:a16="http://schemas.microsoft.com/office/drawing/2014/main" id="{EEFEE1AE-48BE-34FC-7E70-5B2BF708BC09}"/>
              </a:ext>
            </a:extLst>
          </p:cNvPr>
          <p:cNvPicPr>
            <a:picLocks noChangeAspect="1"/>
          </p:cNvPicPr>
          <p:nvPr/>
        </p:nvPicPr>
        <p:blipFill>
          <a:blip r:embed="rId3"/>
          <a:stretch>
            <a:fillRect/>
          </a:stretch>
        </p:blipFill>
        <p:spPr>
          <a:xfrm>
            <a:off x="7517956" y="13567"/>
            <a:ext cx="2376488" cy="739437"/>
          </a:xfrm>
          <a:prstGeom prst="rect">
            <a:avLst/>
          </a:prstGeom>
        </p:spPr>
      </p:pic>
      <p:sp>
        <p:nvSpPr>
          <p:cNvPr id="2" name="object 10">
            <a:extLst>
              <a:ext uri="{FF2B5EF4-FFF2-40B4-BE49-F238E27FC236}">
                <a16:creationId xmlns:a16="http://schemas.microsoft.com/office/drawing/2014/main" id="{4A8EDB6B-40CF-9DD0-6067-9A6AB3C16F95}"/>
              </a:ext>
            </a:extLst>
          </p:cNvPr>
          <p:cNvSpPr txBox="1"/>
          <p:nvPr/>
        </p:nvSpPr>
        <p:spPr>
          <a:xfrm>
            <a:off x="343353" y="1465390"/>
            <a:ext cx="5684329" cy="3800398"/>
          </a:xfrm>
          <a:prstGeom prst="rect">
            <a:avLst/>
          </a:prstGeom>
        </p:spPr>
        <p:txBody>
          <a:bodyPr vert="horz" wrap="square" lIns="0" tIns="0" rIns="0" bIns="0" rtlCol="0">
            <a:noAutofit/>
          </a:bodyPr>
          <a:lstStyle/>
          <a:p>
            <a:pPr marL="298450" marR="12700" indent="-285750" algn="just" defTabSz="457200">
              <a:lnSpc>
                <a:spcPct val="110000"/>
              </a:lnSpc>
              <a:buFontTx/>
              <a:buChar char="-"/>
            </a:pPr>
            <a:r>
              <a:rPr lang="en-US" sz="2000" b="1" dirty="0">
                <a:latin typeface="Play" panose="00000500000000000000" pitchFamily="2" charset="0"/>
                <a:cs typeface="Calibri"/>
              </a:rPr>
              <a:t>DEMONAX </a:t>
            </a:r>
            <a:r>
              <a:rPr lang="en-US" sz="2000" dirty="0">
                <a:latin typeface="Play" panose="00000500000000000000" pitchFamily="2" charset="0"/>
                <a:cs typeface="Calibri"/>
              </a:rPr>
              <a:t>/ DG-ECHO project</a:t>
            </a:r>
          </a:p>
          <a:p>
            <a:pPr marL="357188" marR="12700" lvl="1" indent="-163513" algn="just" defTabSz="457200">
              <a:lnSpc>
                <a:spcPct val="110000"/>
              </a:lnSpc>
              <a:buFont typeface="Arial" panose="020B0604020202020204" pitchFamily="34" charset="0"/>
              <a:buChar char="•"/>
            </a:pPr>
            <a:r>
              <a:rPr lang="en-US" dirty="0">
                <a:latin typeface="Play" panose="00000500000000000000" pitchFamily="2" charset="0"/>
                <a:cs typeface="Calibri"/>
              </a:rPr>
              <a:t>A </a:t>
            </a:r>
            <a:r>
              <a:rPr lang="en-US" b="1" dirty="0">
                <a:latin typeface="Play" panose="00000500000000000000" pitchFamily="2" charset="0"/>
                <a:cs typeface="Calibri"/>
              </a:rPr>
              <a:t>Full Scale </a:t>
            </a:r>
            <a:r>
              <a:rPr lang="en-US" b="1" dirty="0" err="1">
                <a:latin typeface="Play" panose="00000500000000000000" pitchFamily="2" charset="0"/>
                <a:cs typeface="Calibri"/>
              </a:rPr>
              <a:t>eXercise</a:t>
            </a:r>
            <a:r>
              <a:rPr lang="en-US" b="1" dirty="0">
                <a:latin typeface="Play" panose="00000500000000000000" pitchFamily="2" charset="0"/>
                <a:cs typeface="Calibri"/>
              </a:rPr>
              <a:t> </a:t>
            </a:r>
            <a:r>
              <a:rPr lang="en-US" dirty="0">
                <a:latin typeface="Play" panose="00000500000000000000" pitchFamily="2" charset="0"/>
                <a:cs typeface="Calibri"/>
              </a:rPr>
              <a:t>will be held between </a:t>
            </a:r>
            <a:r>
              <a:rPr lang="en-US" b="1" dirty="0">
                <a:latin typeface="Play" panose="00000500000000000000" pitchFamily="2" charset="0"/>
                <a:cs typeface="Calibri"/>
              </a:rPr>
              <a:t>20 - 23 April 2026</a:t>
            </a:r>
            <a:r>
              <a:rPr lang="en-US" dirty="0">
                <a:latin typeface="Play" panose="00000500000000000000" pitchFamily="2" charset="0"/>
                <a:cs typeface="Calibri"/>
              </a:rPr>
              <a:t>, in </a:t>
            </a:r>
            <a:r>
              <a:rPr lang="en-US" b="1" dirty="0">
                <a:latin typeface="Play" panose="00000500000000000000" pitchFamily="2" charset="0"/>
                <a:cs typeface="Calibri"/>
              </a:rPr>
              <a:t>Cyprus</a:t>
            </a:r>
            <a:r>
              <a:rPr lang="en-US" dirty="0">
                <a:latin typeface="Play" panose="00000500000000000000" pitchFamily="2" charset="0"/>
                <a:cs typeface="Calibri"/>
              </a:rPr>
              <a:t>.</a:t>
            </a:r>
          </a:p>
          <a:p>
            <a:pPr marL="357188" marR="12700" lvl="1" indent="-163513" algn="just" defTabSz="457200">
              <a:lnSpc>
                <a:spcPct val="110000"/>
              </a:lnSpc>
              <a:buFont typeface="Arial" panose="020B0604020202020204" pitchFamily="34" charset="0"/>
              <a:buChar char="•"/>
            </a:pPr>
            <a:r>
              <a:rPr lang="en-US" dirty="0">
                <a:latin typeface="Play" panose="00000500000000000000" pitchFamily="2" charset="0"/>
                <a:cs typeface="Calibri"/>
              </a:rPr>
              <a:t>The </a:t>
            </a:r>
            <a:r>
              <a:rPr lang="en-US" b="1" dirty="0">
                <a:latin typeface="Play" panose="00000500000000000000" pitchFamily="2" charset="0"/>
                <a:cs typeface="Calibri"/>
              </a:rPr>
              <a:t>earthquake</a:t>
            </a:r>
            <a:r>
              <a:rPr lang="en-US" dirty="0">
                <a:latin typeface="Play" panose="00000500000000000000" pitchFamily="2" charset="0"/>
                <a:cs typeface="Calibri"/>
              </a:rPr>
              <a:t>’s epicenter will be in the south-west of Cyprus (offshore), generating also a </a:t>
            </a:r>
            <a:r>
              <a:rPr lang="en-US" b="1" dirty="0">
                <a:latin typeface="Play" panose="00000500000000000000" pitchFamily="2" charset="0"/>
                <a:cs typeface="Calibri"/>
              </a:rPr>
              <a:t>subsequent tsunami </a:t>
            </a:r>
            <a:r>
              <a:rPr lang="en-US" dirty="0">
                <a:latin typeface="Play" panose="00000500000000000000" pitchFamily="2" charset="0"/>
                <a:cs typeface="Calibri"/>
              </a:rPr>
              <a:t>event (</a:t>
            </a:r>
            <a:r>
              <a:rPr lang="en-US" b="1" i="1" dirty="0">
                <a:latin typeface="Play" panose="00000500000000000000" pitchFamily="2" charset="0"/>
                <a:cs typeface="Calibri"/>
              </a:rPr>
              <a:t>injects in </a:t>
            </a:r>
            <a:r>
              <a:rPr lang="en-US" b="1" i="1" dirty="0" err="1">
                <a:latin typeface="Play" panose="00000500000000000000" pitchFamily="2" charset="0"/>
                <a:cs typeface="Calibri"/>
              </a:rPr>
              <a:t>Larnaka</a:t>
            </a:r>
            <a:r>
              <a:rPr lang="en-US" dirty="0">
                <a:latin typeface="Play" panose="00000500000000000000" pitchFamily="2" charset="0"/>
                <a:cs typeface="Calibri"/>
              </a:rPr>
              <a:t>).</a:t>
            </a:r>
          </a:p>
          <a:p>
            <a:pPr marL="357188" marR="12700" lvl="1" indent="-163513" algn="just" defTabSz="457200">
              <a:lnSpc>
                <a:spcPct val="110000"/>
              </a:lnSpc>
              <a:buFont typeface="Arial" panose="020B0604020202020204" pitchFamily="34" charset="0"/>
              <a:buChar char="•"/>
            </a:pPr>
            <a:r>
              <a:rPr lang="en-US" dirty="0">
                <a:latin typeface="Play" panose="00000500000000000000" pitchFamily="2" charset="0"/>
                <a:cs typeface="Calibri"/>
              </a:rPr>
              <a:t>The exercise will examine the response procedures of the essential services involved and based on the scenario; </a:t>
            </a:r>
            <a:r>
              <a:rPr lang="en-US" b="1" dirty="0">
                <a:latin typeface="Play" panose="00000500000000000000" pitchFamily="2" charset="0"/>
                <a:cs typeface="Calibri"/>
              </a:rPr>
              <a:t>Cyprus will request assistance from the EU Civil Protection Mechanism (ERCC)</a:t>
            </a:r>
            <a:r>
              <a:rPr lang="en-US" dirty="0">
                <a:latin typeface="Play" panose="00000500000000000000" pitchFamily="2" charset="0"/>
                <a:cs typeface="Calibri"/>
              </a:rPr>
              <a:t>.</a:t>
            </a:r>
          </a:p>
          <a:p>
            <a:pPr marL="357188" marR="12700" lvl="1" indent="-163513" algn="just" defTabSz="457200">
              <a:lnSpc>
                <a:spcPct val="110000"/>
              </a:lnSpc>
              <a:buFont typeface="Arial" panose="020B0604020202020204" pitchFamily="34" charset="0"/>
              <a:buChar char="•"/>
            </a:pPr>
            <a:r>
              <a:rPr lang="en-US" dirty="0">
                <a:latin typeface="Play" panose="00000500000000000000" pitchFamily="2" charset="0"/>
                <a:cs typeface="Calibri"/>
              </a:rPr>
              <a:t>Cyprus Civil Defense (COO &amp; NTWC) – NOA partner.</a:t>
            </a:r>
          </a:p>
          <a:p>
            <a:pPr marL="193675" marR="12700" lvl="1" algn="just" defTabSz="457200">
              <a:lnSpc>
                <a:spcPct val="110000"/>
              </a:lnSpc>
              <a:tabLst>
                <a:tab pos="268288" algn="l"/>
              </a:tabLst>
            </a:pPr>
            <a:endParaRPr lang="en-US" dirty="0">
              <a:latin typeface="Play" panose="00000500000000000000" pitchFamily="2" charset="0"/>
              <a:cs typeface="Calibri"/>
            </a:endParaRPr>
          </a:p>
          <a:p>
            <a:pPr marL="469900" marR="12700" lvl="1" algn="just" defTabSz="457200">
              <a:lnSpc>
                <a:spcPct val="110000"/>
              </a:lnSpc>
            </a:pPr>
            <a:endParaRPr lang="en-US" dirty="0">
              <a:latin typeface="Play" panose="00000500000000000000" pitchFamily="2" charset="0"/>
              <a:cs typeface="Calibri"/>
            </a:endParaRPr>
          </a:p>
          <a:p>
            <a:pPr marL="12700" marR="12700" algn="just" defTabSz="457200">
              <a:lnSpc>
                <a:spcPct val="110000"/>
              </a:lnSpc>
            </a:pPr>
            <a:endParaRPr lang="en-US" sz="1600" dirty="0">
              <a:latin typeface="Play" panose="00000500000000000000" pitchFamily="2" charset="0"/>
              <a:cs typeface="Calibri"/>
            </a:endParaRPr>
          </a:p>
        </p:txBody>
      </p:sp>
      <p:pic>
        <p:nvPicPr>
          <p:cNvPr id="1026" name="Picture 2" descr="DEMONAX Intro">
            <a:extLst>
              <a:ext uri="{FF2B5EF4-FFF2-40B4-BE49-F238E27FC236}">
                <a16:creationId xmlns:a16="http://schemas.microsoft.com/office/drawing/2014/main" id="{F9ED8C34-8092-ED2A-50AB-070948FDD3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4247" y="1339130"/>
            <a:ext cx="3760733" cy="3760733"/>
          </a:xfrm>
          <a:prstGeom prst="rect">
            <a:avLst/>
          </a:prstGeom>
          <a:noFill/>
          <a:extLst>
            <a:ext uri="{909E8E84-426E-40DD-AFC4-6F175D3DCCD1}">
              <a14:hiddenFill xmlns:a14="http://schemas.microsoft.com/office/drawing/2010/main">
                <a:solidFill>
                  <a:srgbClr val="FFFFFF"/>
                </a:solidFill>
              </a14:hiddenFill>
            </a:ext>
          </a:extLst>
        </p:spPr>
      </p:pic>
      <p:sp>
        <p:nvSpPr>
          <p:cNvPr id="4" name="object 10">
            <a:extLst>
              <a:ext uri="{FF2B5EF4-FFF2-40B4-BE49-F238E27FC236}">
                <a16:creationId xmlns:a16="http://schemas.microsoft.com/office/drawing/2014/main" id="{3CD37F3D-DADD-A2D8-F7A3-15FC44D327B1}"/>
              </a:ext>
            </a:extLst>
          </p:cNvPr>
          <p:cNvSpPr txBox="1"/>
          <p:nvPr/>
        </p:nvSpPr>
        <p:spPr>
          <a:xfrm>
            <a:off x="311821" y="5627501"/>
            <a:ext cx="9378717" cy="791639"/>
          </a:xfrm>
          <a:prstGeom prst="rect">
            <a:avLst/>
          </a:prstGeom>
        </p:spPr>
        <p:txBody>
          <a:bodyPr vert="horz" wrap="square" lIns="0" tIns="0" rIns="0" bIns="0" rtlCol="0">
            <a:noAutofit/>
          </a:bodyPr>
          <a:lstStyle/>
          <a:p>
            <a:pPr marL="12700" marR="12700" algn="ctr" defTabSz="457200">
              <a:lnSpc>
                <a:spcPct val="110000"/>
              </a:lnSpc>
            </a:pPr>
            <a:r>
              <a:rPr lang="en-US" sz="2000" b="1" dirty="0">
                <a:effectLst>
                  <a:outerShdw blurRad="38100" dist="38100" dir="2700000" algn="tl">
                    <a:srgbClr val="000000">
                      <a:alpha val="43137"/>
                    </a:srgbClr>
                  </a:outerShdw>
                </a:effectLst>
                <a:latin typeface="Play" panose="00000500000000000000" pitchFamily="2" charset="0"/>
                <a:cs typeface="Calibri"/>
              </a:rPr>
              <a:t>Synergy between NEAMWave26 and DEMONAX</a:t>
            </a:r>
            <a:r>
              <a:rPr lang="en-US" sz="2000" b="1" i="1" dirty="0">
                <a:latin typeface="Play" panose="00000500000000000000" pitchFamily="2" charset="0"/>
                <a:cs typeface="Calibri"/>
              </a:rPr>
              <a:t>:</a:t>
            </a:r>
          </a:p>
          <a:p>
            <a:pPr marL="12700" marR="12700" algn="ctr" defTabSz="457200">
              <a:lnSpc>
                <a:spcPct val="110000"/>
              </a:lnSpc>
            </a:pPr>
            <a:r>
              <a:rPr lang="en-US" sz="2000" b="1" i="1" dirty="0">
                <a:latin typeface="Play" panose="00000500000000000000" pitchFamily="2" charset="0"/>
                <a:cs typeface="Calibri"/>
              </a:rPr>
              <a:t>Table-top exercise one month before the FSX in April</a:t>
            </a:r>
            <a:r>
              <a:rPr lang="el-GR" sz="2000" b="1" i="1" dirty="0">
                <a:latin typeface="Play" panose="00000500000000000000" pitchFamily="2" charset="0"/>
                <a:cs typeface="Calibri"/>
              </a:rPr>
              <a:t> </a:t>
            </a:r>
            <a:endParaRPr lang="en-US" sz="1600" b="1" i="1" dirty="0">
              <a:latin typeface="Play" panose="00000500000000000000" pitchFamily="2" charset="0"/>
              <a:cs typeface="Calibri"/>
            </a:endParaRPr>
          </a:p>
        </p:txBody>
      </p:sp>
      <p:pic>
        <p:nvPicPr>
          <p:cNvPr id="5" name="Picture 4">
            <a:extLst>
              <a:ext uri="{FF2B5EF4-FFF2-40B4-BE49-F238E27FC236}">
                <a16:creationId xmlns:a16="http://schemas.microsoft.com/office/drawing/2014/main" id="{CB15BC1C-E84A-610F-02E8-6A84511B1F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8484" y="1318109"/>
            <a:ext cx="1655763"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bject 16">
            <a:extLst>
              <a:ext uri="{FF2B5EF4-FFF2-40B4-BE49-F238E27FC236}">
                <a16:creationId xmlns:a16="http://schemas.microsoft.com/office/drawing/2014/main" id="{A9D8C700-40EE-540B-E1D0-59832539DD33}"/>
              </a:ext>
            </a:extLst>
          </p:cNvPr>
          <p:cNvSpPr txBox="1">
            <a:spLocks/>
          </p:cNvSpPr>
          <p:nvPr/>
        </p:nvSpPr>
        <p:spPr>
          <a:xfrm>
            <a:off x="1914937" y="276784"/>
            <a:ext cx="5154357" cy="736843"/>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53035" algn="ctr">
              <a:lnSpc>
                <a:spcPct val="100000"/>
              </a:lnSpc>
              <a:tabLst>
                <a:tab pos="7607934" algn="l"/>
              </a:tabLst>
            </a:pPr>
            <a:r>
              <a:rPr lang="en-US" sz="4000" b="1" spc="300" dirty="0" err="1">
                <a:effectLst>
                  <a:outerShdw blurRad="38100" dist="38100" dir="2700000" algn="tl">
                    <a:srgbClr val="000000">
                      <a:alpha val="43137"/>
                    </a:srgbClr>
                  </a:outerShdw>
                </a:effectLst>
                <a:latin typeface="Play" panose="00000500000000000000" pitchFamily="2" charset="0"/>
                <a:cs typeface="Calibri Light"/>
              </a:rPr>
              <a:t>DEMONAX</a:t>
            </a:r>
            <a:r>
              <a:rPr lang="en-US" sz="4000" b="1" spc="300" dirty="0">
                <a:effectLst>
                  <a:outerShdw blurRad="38100" dist="38100" dir="2700000" algn="tl">
                    <a:srgbClr val="000000">
                      <a:alpha val="43137"/>
                    </a:srgbClr>
                  </a:outerShdw>
                </a:effectLst>
                <a:latin typeface="Play" panose="00000500000000000000" pitchFamily="2" charset="0"/>
                <a:cs typeface="Calibri Light"/>
              </a:rPr>
              <a:t> </a:t>
            </a:r>
            <a:r>
              <a:rPr lang="en-US" sz="4000" b="1" spc="300" dirty="0" err="1">
                <a:effectLst>
                  <a:outerShdw blurRad="38100" dist="38100" dir="2700000" algn="tl">
                    <a:srgbClr val="000000">
                      <a:alpha val="43137"/>
                    </a:srgbClr>
                  </a:outerShdw>
                </a:effectLst>
                <a:latin typeface="Play" panose="00000500000000000000" pitchFamily="2" charset="0"/>
                <a:cs typeface="Calibri Light"/>
              </a:rPr>
              <a:t>FSX</a:t>
            </a:r>
            <a:endParaRPr lang="en-US" sz="4000" b="1" spc="300" dirty="0">
              <a:effectLst>
                <a:outerShdw blurRad="38100" dist="38100" dir="2700000" algn="tl">
                  <a:srgbClr val="000000">
                    <a:alpha val="43137"/>
                  </a:srgbClr>
                </a:outerShdw>
              </a:effectLst>
              <a:latin typeface="Play" panose="00000500000000000000" pitchFamily="2" charset="0"/>
              <a:cs typeface="Calibri Light"/>
            </a:endParaRPr>
          </a:p>
        </p:txBody>
      </p:sp>
      <p:sp>
        <p:nvSpPr>
          <p:cNvPr id="7" name="Subtitle 2">
            <a:extLst>
              <a:ext uri="{FF2B5EF4-FFF2-40B4-BE49-F238E27FC236}">
                <a16:creationId xmlns:a16="http://schemas.microsoft.com/office/drawing/2014/main" id="{42F9BE97-3396-4B44-D024-739DA1C865AE}"/>
              </a:ext>
            </a:extLst>
          </p:cNvPr>
          <p:cNvSpPr txBox="1">
            <a:spLocks/>
          </p:cNvSpPr>
          <p:nvPr/>
        </p:nvSpPr>
        <p:spPr>
          <a:xfrm>
            <a:off x="0" y="6592348"/>
            <a:ext cx="9894444" cy="2656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i="1" dirty="0">
                <a:latin typeface="Play" panose="00000500000000000000" pitchFamily="2" charset="0"/>
              </a:rPr>
              <a:t>ICG/NEAMTWS-XX    •    3-5 December 2025</a:t>
            </a:r>
            <a:endParaRPr lang="en-US" sz="1200" i="1" dirty="0">
              <a:latin typeface="Play" panose="00000500000000000000" pitchFamily="2" charset="0"/>
            </a:endParaRPr>
          </a:p>
        </p:txBody>
      </p:sp>
    </p:spTree>
    <p:extLst>
      <p:ext uri="{BB962C8B-B14F-4D97-AF65-F5344CB8AC3E}">
        <p14:creationId xmlns:p14="http://schemas.microsoft.com/office/powerpoint/2010/main" val="3665328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F2421-C2DC-0FC8-54EB-966F0FFFCE30}"/>
            </a:ext>
          </a:extLst>
        </p:cNvPr>
        <p:cNvGrpSpPr/>
        <p:nvPr/>
      </p:nvGrpSpPr>
      <p:grpSpPr>
        <a:xfrm>
          <a:off x="0" y="0"/>
          <a:ext cx="0" cy="0"/>
          <a:chOff x="0" y="0"/>
          <a:chExt cx="0" cy="0"/>
        </a:xfrm>
      </p:grpSpPr>
      <p:sp>
        <p:nvSpPr>
          <p:cNvPr id="23" name="object 23">
            <a:extLst>
              <a:ext uri="{FF2B5EF4-FFF2-40B4-BE49-F238E27FC236}">
                <a16:creationId xmlns:a16="http://schemas.microsoft.com/office/drawing/2014/main" id="{81EFF400-3946-571E-93D9-663BAD8A6A16}"/>
              </a:ext>
            </a:extLst>
          </p:cNvPr>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pic>
        <p:nvPicPr>
          <p:cNvPr id="3" name="Picture 2">
            <a:extLst>
              <a:ext uri="{FF2B5EF4-FFF2-40B4-BE49-F238E27FC236}">
                <a16:creationId xmlns:a16="http://schemas.microsoft.com/office/drawing/2014/main" id="{46573436-D563-8148-EA01-0EAE46868F2E}"/>
              </a:ext>
            </a:extLst>
          </p:cNvPr>
          <p:cNvPicPr>
            <a:picLocks noChangeAspect="1"/>
          </p:cNvPicPr>
          <p:nvPr/>
        </p:nvPicPr>
        <p:blipFill>
          <a:blip r:embed="rId3"/>
          <a:stretch>
            <a:fillRect/>
          </a:stretch>
        </p:blipFill>
        <p:spPr>
          <a:xfrm>
            <a:off x="7517956" y="13567"/>
            <a:ext cx="2376488" cy="739437"/>
          </a:xfrm>
          <a:prstGeom prst="rect">
            <a:avLst/>
          </a:prstGeom>
        </p:spPr>
      </p:pic>
      <p:sp>
        <p:nvSpPr>
          <p:cNvPr id="6" name="TextBox 5">
            <a:extLst>
              <a:ext uri="{FF2B5EF4-FFF2-40B4-BE49-F238E27FC236}">
                <a16:creationId xmlns:a16="http://schemas.microsoft.com/office/drawing/2014/main" id="{F75329B6-416D-DF6E-2B30-D5C7B33194CA}"/>
              </a:ext>
            </a:extLst>
          </p:cNvPr>
          <p:cNvSpPr txBox="1"/>
          <p:nvPr/>
        </p:nvSpPr>
        <p:spPr>
          <a:xfrm>
            <a:off x="288354" y="1383854"/>
            <a:ext cx="9317736" cy="4537396"/>
          </a:xfrm>
          <a:prstGeom prst="rect">
            <a:avLst/>
          </a:prstGeom>
          <a:noFill/>
        </p:spPr>
        <p:txBody>
          <a:bodyPr wrap="square">
            <a:spAutoFit/>
          </a:bodyPr>
          <a:lstStyle/>
          <a:p>
            <a:pPr algn="just">
              <a:lnSpc>
                <a:spcPct val="115000"/>
              </a:lnSpc>
              <a:spcAft>
                <a:spcPts val="1000"/>
              </a:spcAft>
              <a:buNone/>
            </a:pPr>
            <a:r>
              <a:rPr lang="en-US" b="1" i="1" dirty="0">
                <a:solidFill>
                  <a:srgbClr val="000000"/>
                </a:solidFill>
                <a:effectLst/>
                <a:latin typeface="Play" panose="00000500000000000000" pitchFamily="2" charset="0"/>
                <a:ea typeface="Calibri" panose="020F0502020204030204" pitchFamily="34" charset="0"/>
              </a:rPr>
              <a:t>Actions:</a:t>
            </a:r>
          </a:p>
          <a:p>
            <a:pPr marL="342900" indent="-342900" algn="just">
              <a:lnSpc>
                <a:spcPct val="115000"/>
              </a:lnSpc>
              <a:spcAft>
                <a:spcPts val="1000"/>
              </a:spcAft>
              <a:buFont typeface="Wingdings" panose="05000000000000000000" pitchFamily="2" charset="2"/>
              <a:buChar char="ü"/>
            </a:pPr>
            <a:r>
              <a:rPr lang="en-US" dirty="0">
                <a:solidFill>
                  <a:srgbClr val="000000"/>
                </a:solidFill>
                <a:latin typeface="Play" panose="00000500000000000000" pitchFamily="2" charset="0"/>
                <a:ea typeface="Calibri" panose="020F0502020204030204" pitchFamily="34" charset="0"/>
              </a:rPr>
              <a:t>IOC Circular Letter</a:t>
            </a:r>
            <a:endParaRPr lang="el-GR" dirty="0">
              <a:solidFill>
                <a:srgbClr val="000000"/>
              </a:solidFill>
              <a:effectLst/>
              <a:latin typeface="Play" panose="00000500000000000000" pitchFamily="2" charset="0"/>
              <a:ea typeface="Calibri" panose="020F0502020204030204" pitchFamily="34" charset="0"/>
            </a:endParaRPr>
          </a:p>
          <a:p>
            <a:pPr marL="342900" indent="-342900" algn="just">
              <a:lnSpc>
                <a:spcPct val="115000"/>
              </a:lnSpc>
              <a:spcAft>
                <a:spcPts val="1000"/>
              </a:spcAft>
              <a:buFont typeface="Wingdings" panose="05000000000000000000" pitchFamily="2" charset="2"/>
              <a:buChar char="ü"/>
            </a:pPr>
            <a:r>
              <a:rPr lang="en-US" dirty="0">
                <a:solidFill>
                  <a:srgbClr val="000000"/>
                </a:solidFill>
                <a:effectLst/>
                <a:latin typeface="Play" panose="00000500000000000000" pitchFamily="2" charset="0"/>
                <a:ea typeface="Calibri" panose="020F0502020204030204" pitchFamily="34" charset="0"/>
              </a:rPr>
              <a:t>Exercise manual</a:t>
            </a:r>
          </a:p>
          <a:p>
            <a:pPr marL="342900" indent="-342900" algn="just">
              <a:lnSpc>
                <a:spcPct val="115000"/>
              </a:lnSpc>
              <a:spcAft>
                <a:spcPts val="1000"/>
              </a:spcAft>
              <a:buFont typeface="Wingdings" panose="05000000000000000000" pitchFamily="2" charset="2"/>
              <a:buChar char="ü"/>
            </a:pPr>
            <a:r>
              <a:rPr lang="en-US" dirty="0">
                <a:solidFill>
                  <a:srgbClr val="000000"/>
                </a:solidFill>
                <a:latin typeface="Play" panose="00000500000000000000" pitchFamily="2" charset="0"/>
                <a:ea typeface="Calibri" panose="020F0502020204030204" pitchFamily="34" charset="0"/>
              </a:rPr>
              <a:t>Registration | </a:t>
            </a:r>
            <a:r>
              <a:rPr lang="en-US" b="1" dirty="0">
                <a:latin typeface="Play" panose="00000500000000000000" pitchFamily="2" charset="0"/>
              </a:rPr>
              <a:t>Very importantly, Member States registered as recipients of a Tsunami Service Provider </a:t>
            </a:r>
            <a:r>
              <a:rPr lang="en-US" b="1" dirty="0">
                <a:solidFill>
                  <a:srgbClr val="FF0000"/>
                </a:solidFill>
                <a:latin typeface="Play" panose="00000500000000000000" pitchFamily="2" charset="0"/>
              </a:rPr>
              <a:t>do not need to subscribe </a:t>
            </a:r>
            <a:r>
              <a:rPr lang="en-US" b="1" dirty="0">
                <a:latin typeface="Play" panose="00000500000000000000" pitchFamily="2" charset="0"/>
              </a:rPr>
              <a:t>separately to the exercise through the online form, as they will receive the exercise messages as part of the full service provided by the </a:t>
            </a:r>
            <a:r>
              <a:rPr lang="en-US" b="1" dirty="0" err="1">
                <a:latin typeface="Play" panose="00000500000000000000" pitchFamily="2" charset="0"/>
              </a:rPr>
              <a:t>TSPs.</a:t>
            </a:r>
            <a:endParaRPr lang="en-US" b="1" dirty="0">
              <a:latin typeface="Play" panose="00000500000000000000" pitchFamily="2" charset="0"/>
            </a:endParaRPr>
          </a:p>
          <a:p>
            <a:pPr algn="just" defTabSz="342900">
              <a:lnSpc>
                <a:spcPct val="115000"/>
              </a:lnSpc>
            </a:pPr>
            <a:r>
              <a:rPr lang="en-US" dirty="0">
                <a:latin typeface="Play" panose="00000500000000000000" pitchFamily="2" charset="0"/>
              </a:rPr>
              <a:t>	one page with </a:t>
            </a:r>
            <a:r>
              <a:rPr lang="en-US" b="1" dirty="0">
                <a:latin typeface="Play" panose="00000500000000000000" pitchFamily="2" charset="0"/>
              </a:rPr>
              <a:t>two buttons</a:t>
            </a:r>
            <a:r>
              <a:rPr lang="en-US" dirty="0">
                <a:latin typeface="Play" panose="00000500000000000000" pitchFamily="2" charset="0"/>
              </a:rPr>
              <a:t>:</a:t>
            </a:r>
          </a:p>
          <a:p>
            <a:pPr algn="just" defTabSz="628650">
              <a:lnSpc>
                <a:spcPct val="115000"/>
              </a:lnSpc>
            </a:pPr>
            <a:r>
              <a:rPr lang="en-US" dirty="0">
                <a:latin typeface="Play" panose="00000500000000000000" pitchFamily="2" charset="0"/>
              </a:rPr>
              <a:t>	“</a:t>
            </a:r>
            <a:r>
              <a:rPr lang="en-US" b="1" dirty="0">
                <a:latin typeface="Play" panose="00000500000000000000" pitchFamily="2" charset="0"/>
              </a:rPr>
              <a:t>official authorities</a:t>
            </a:r>
            <a:r>
              <a:rPr lang="en-US" dirty="0">
                <a:latin typeface="Play" panose="00000500000000000000" pitchFamily="2" charset="0"/>
              </a:rPr>
              <a:t>” for TNC/</a:t>
            </a:r>
            <a:r>
              <a:rPr lang="en-US" dirty="0" err="1">
                <a:latin typeface="Play" panose="00000500000000000000" pitchFamily="2" charset="0"/>
              </a:rPr>
              <a:t>TWFP</a:t>
            </a:r>
            <a:r>
              <a:rPr lang="en-US" dirty="0">
                <a:latin typeface="Play" panose="00000500000000000000" pitchFamily="2" charset="0"/>
              </a:rPr>
              <a:t>/</a:t>
            </a:r>
            <a:r>
              <a:rPr lang="en-US" dirty="0" err="1">
                <a:latin typeface="Play" panose="00000500000000000000" pitchFamily="2" charset="0"/>
              </a:rPr>
              <a:t>NTWC</a:t>
            </a:r>
            <a:r>
              <a:rPr lang="en-US" dirty="0">
                <a:latin typeface="Play" panose="00000500000000000000" pitchFamily="2" charset="0"/>
              </a:rPr>
              <a:t>/CPA (national level). </a:t>
            </a:r>
          </a:p>
          <a:p>
            <a:pPr marL="628650" indent="-628650" algn="just" defTabSz="628650">
              <a:lnSpc>
                <a:spcPct val="115000"/>
              </a:lnSpc>
              <a:spcAft>
                <a:spcPts val="1000"/>
              </a:spcAft>
            </a:pPr>
            <a:r>
              <a:rPr lang="en-US" dirty="0">
                <a:latin typeface="Play" panose="00000500000000000000" pitchFamily="2" charset="0"/>
              </a:rPr>
              <a:t>	“</a:t>
            </a:r>
            <a:r>
              <a:rPr lang="en-US" b="1" dirty="0">
                <a:latin typeface="Play" panose="00000500000000000000" pitchFamily="2" charset="0"/>
              </a:rPr>
              <a:t>open registration</a:t>
            </a:r>
            <a:r>
              <a:rPr lang="en-US" dirty="0">
                <a:latin typeface="Play" panose="00000500000000000000" pitchFamily="2" charset="0"/>
              </a:rPr>
              <a:t>” for any other authority at the national or local level and even the public. This form will request contact details and affiliation. </a:t>
            </a:r>
            <a:r>
              <a:rPr lang="en-US" dirty="0" err="1">
                <a:latin typeface="Play" panose="00000500000000000000" pitchFamily="2" charset="0"/>
              </a:rPr>
              <a:t>TSPs</a:t>
            </a:r>
            <a:r>
              <a:rPr lang="en-US" dirty="0">
                <a:latin typeface="Play" panose="00000500000000000000" pitchFamily="2" charset="0"/>
              </a:rPr>
              <a:t> will not disseminate messages to them.</a:t>
            </a:r>
          </a:p>
          <a:p>
            <a:pPr marL="342900" indent="-342900" algn="just">
              <a:lnSpc>
                <a:spcPct val="115000"/>
              </a:lnSpc>
              <a:spcAft>
                <a:spcPts val="1000"/>
              </a:spcAft>
              <a:buFont typeface="Wingdings" panose="05000000000000000000" pitchFamily="2" charset="2"/>
              <a:buChar char="ü"/>
            </a:pPr>
            <a:r>
              <a:rPr lang="en-US" dirty="0">
                <a:latin typeface="Play" panose="00000500000000000000" pitchFamily="2" charset="0"/>
              </a:rPr>
              <a:t>Arranging meeting with </a:t>
            </a:r>
            <a:r>
              <a:rPr lang="en-US" dirty="0" err="1">
                <a:latin typeface="Play" panose="00000500000000000000" pitchFamily="2" charset="0"/>
              </a:rPr>
              <a:t>ERCC</a:t>
            </a:r>
            <a:endParaRPr lang="en-US" dirty="0">
              <a:latin typeface="Play" panose="00000500000000000000" pitchFamily="2" charset="0"/>
            </a:endParaRPr>
          </a:p>
        </p:txBody>
      </p:sp>
      <p:sp>
        <p:nvSpPr>
          <p:cNvPr id="7" name="object 16">
            <a:extLst>
              <a:ext uri="{FF2B5EF4-FFF2-40B4-BE49-F238E27FC236}">
                <a16:creationId xmlns:a16="http://schemas.microsoft.com/office/drawing/2014/main" id="{8EA717EC-11A9-FF6F-EF15-8960D9A964D1}"/>
              </a:ext>
            </a:extLst>
          </p:cNvPr>
          <p:cNvSpPr txBox="1">
            <a:spLocks/>
          </p:cNvSpPr>
          <p:nvPr/>
        </p:nvSpPr>
        <p:spPr>
          <a:xfrm>
            <a:off x="1914937" y="276784"/>
            <a:ext cx="5154357" cy="736843"/>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53035" algn="ctr">
              <a:lnSpc>
                <a:spcPct val="100000"/>
              </a:lnSpc>
              <a:tabLst>
                <a:tab pos="7607934" algn="l"/>
              </a:tabLst>
            </a:pPr>
            <a:r>
              <a:rPr lang="en-US" sz="4000" b="1" spc="300" dirty="0">
                <a:effectLst>
                  <a:outerShdw blurRad="38100" dist="38100" dir="2700000" algn="tl">
                    <a:srgbClr val="000000">
                      <a:alpha val="43137"/>
                    </a:srgbClr>
                  </a:outerShdw>
                </a:effectLst>
                <a:latin typeface="Play" panose="00000500000000000000" pitchFamily="2" charset="0"/>
                <a:cs typeface="Calibri Light"/>
              </a:rPr>
              <a:t>Roadmap</a:t>
            </a:r>
          </a:p>
        </p:txBody>
      </p:sp>
      <p:sp>
        <p:nvSpPr>
          <p:cNvPr id="4" name="Subtitle 2">
            <a:extLst>
              <a:ext uri="{FF2B5EF4-FFF2-40B4-BE49-F238E27FC236}">
                <a16:creationId xmlns:a16="http://schemas.microsoft.com/office/drawing/2014/main" id="{C4508743-1AED-B73B-ABE5-74A52E59E61B}"/>
              </a:ext>
            </a:extLst>
          </p:cNvPr>
          <p:cNvSpPr txBox="1">
            <a:spLocks/>
          </p:cNvSpPr>
          <p:nvPr/>
        </p:nvSpPr>
        <p:spPr>
          <a:xfrm>
            <a:off x="0" y="6592348"/>
            <a:ext cx="9894444" cy="2656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i="1" dirty="0">
                <a:latin typeface="Play" panose="00000500000000000000" pitchFamily="2" charset="0"/>
              </a:rPr>
              <a:t>ICG/NEAMTWS-XX    •    3-5 December 2025</a:t>
            </a:r>
            <a:endParaRPr lang="en-US" sz="1200" i="1" dirty="0">
              <a:latin typeface="Play" panose="00000500000000000000" pitchFamily="2" charset="0"/>
            </a:endParaRPr>
          </a:p>
        </p:txBody>
      </p:sp>
    </p:spTree>
    <p:extLst>
      <p:ext uri="{BB962C8B-B14F-4D97-AF65-F5344CB8AC3E}">
        <p14:creationId xmlns:p14="http://schemas.microsoft.com/office/powerpoint/2010/main" val="5052143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9633</TotalTime>
  <Words>824</Words>
  <Application>Microsoft Office PowerPoint</Application>
  <PresentationFormat>A4 Paper (210x297 mm)</PresentationFormat>
  <Paragraphs>135</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Play</vt:lpstr>
      <vt:lpstr>Tahoma</vt:lpstr>
      <vt:lpstr>Wingdings</vt:lpstr>
      <vt:lpstr>Office Theme</vt:lpstr>
      <vt:lpstr>PowerPoint Presentation</vt:lpstr>
      <vt:lpstr>PowerPoint Presentation</vt:lpstr>
      <vt:lpstr>Scenarios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NEAMWave 26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 PREPARATIONS FOR NEAMWave20</dc:title>
  <dc:creator>Ceren Ozer Sozdinler</dc:creator>
  <cp:lastModifiedBy>Marinos Charalampakis</cp:lastModifiedBy>
  <cp:revision>180</cp:revision>
  <dcterms:created xsi:type="dcterms:W3CDTF">2020-04-20T02:04:48Z</dcterms:created>
  <dcterms:modified xsi:type="dcterms:W3CDTF">2025-12-02T17:23:30Z</dcterms:modified>
</cp:coreProperties>
</file>