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4" r:id="rId4"/>
    <p:sldId id="260" r:id="rId5"/>
    <p:sldId id="263" r:id="rId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0"/>
    <p:restoredTop sz="94626"/>
  </p:normalViewPr>
  <p:slideViewPr>
    <p:cSldViewPr snapToGrid="0" snapToObjects="1">
      <p:cViewPr varScale="1">
        <p:scale>
          <a:sx n="52" d="100"/>
          <a:sy n="52" d="100"/>
        </p:scale>
        <p:origin x="12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 panose="020F0502020204030204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696000" y="394405"/>
            <a:ext cx="10800000" cy="792000"/>
          </a:xfrm>
        </p:spPr>
        <p:txBody>
          <a:bodyPr/>
          <a:lstStyle>
            <a:lvl1pPr algn="ctr">
              <a:defRPr sz="3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Date Area</a:t>
            </a: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49AE70B2-8BF9-45C0-BB95-33D1B9D3A85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 panose="020F0502020204030204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 lang="pt-PT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/>
          <a:srcRect b="35860"/>
          <a:stretch>
            <a:fillRect/>
          </a:stretch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>
            <a:spLocks noGrp="1"/>
          </p:cNvSpPr>
          <p:nvPr>
            <p:ph type="ctrTitle"/>
          </p:nvPr>
        </p:nvSpPr>
        <p:spPr>
          <a:xfrm>
            <a:off x="1524000" y="720680"/>
            <a:ext cx="9144000" cy="1670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 panose="020F0502020204030204"/>
              <a:buNone/>
            </a:pPr>
            <a:r>
              <a:rPr lang="pt-PT" sz="4000" b="1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Report by</a:t>
            </a:r>
            <a:br>
              <a:rPr lang="pt-PT" sz="4000" b="1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</a:br>
            <a:r>
              <a:rPr lang="pt-PT" sz="4000" b="1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Task Team on Operations</a:t>
            </a:r>
          </a:p>
        </p:txBody>
      </p:sp>
      <p:sp>
        <p:nvSpPr>
          <p:cNvPr id="86" name="Google Shape;86;p1"/>
          <p:cNvSpPr txBox="1">
            <a:spLocks noGrp="1"/>
          </p:cNvSpPr>
          <p:nvPr>
            <p:ph type="subTitle" idx="1"/>
          </p:nvPr>
        </p:nvSpPr>
        <p:spPr>
          <a:xfrm>
            <a:off x="1524000" y="3258417"/>
            <a:ext cx="9144000" cy="1194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PT" dirty="0" err="1"/>
              <a:t>Alessio</a:t>
            </a:r>
            <a:r>
              <a:rPr lang="pt-PT" dirty="0"/>
              <a:t> </a:t>
            </a:r>
            <a:r>
              <a:rPr lang="pt-PT" dirty="0" err="1"/>
              <a:t>Piatanesi</a:t>
            </a:r>
            <a:r>
              <a:rPr lang="pt-PT" dirty="0"/>
              <a:t> &amp; Fernando Carrilho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PT" dirty="0"/>
              <a:t>(</a:t>
            </a:r>
            <a:r>
              <a:rPr lang="pt-PT" dirty="0" err="1"/>
              <a:t>Co-Chairs</a:t>
            </a:r>
            <a:r>
              <a:rPr lang="pt-PT" dirty="0"/>
              <a:t>)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1409289" y="5622416"/>
            <a:ext cx="9144000" cy="931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</a:pPr>
            <a:r>
              <a:rPr lang="pt-PT" sz="2000" b="0" i="0" u="none" strike="noStrike" cap="none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ICG/NEAMTWS – XX </a:t>
            </a:r>
            <a:r>
              <a:rPr lang="pt-PT" sz="2000" b="0" i="0" u="none" strike="noStrike" cap="none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Session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</a:pPr>
            <a:r>
              <a:rPr lang="pt-PT" sz="2000" b="0" i="0" u="none" strike="noStrike" cap="none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Paris, </a:t>
            </a:r>
            <a:r>
              <a:rPr lang="en-GB" altLang="pt-PT" sz="2000" b="0" i="0" u="none" strike="noStrike" cap="none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03</a:t>
            </a:r>
            <a:r>
              <a:rPr lang="pt-PT" sz="20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-</a:t>
            </a:r>
            <a:r>
              <a:rPr lang="en-GB" altLang="pt-PT" sz="20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05</a:t>
            </a:r>
            <a:r>
              <a:rPr lang="pt-PT" sz="2000" b="0" i="0" u="none" strike="noStrike" cap="none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GB" altLang="pt-PT" sz="2000" b="0" i="0" u="none" strike="noStrike" cap="none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December</a:t>
            </a:r>
            <a:r>
              <a:rPr lang="pt-PT" sz="2000" b="0" i="0" u="none" strike="noStrike" cap="none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202</a:t>
            </a:r>
            <a:r>
              <a:rPr lang="en-GB" altLang="pt-PT" sz="2000" b="0" i="0" u="none" strike="noStrike" cap="none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/>
          <p:nvPr/>
        </p:nvSpPr>
        <p:spPr>
          <a:xfrm>
            <a:off x="0" y="0"/>
            <a:ext cx="429495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Actions</a:t>
            </a:r>
            <a:r>
              <a:rPr lang="pt-PT" sz="3200" b="1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performed</a:t>
            </a:r>
            <a:r>
              <a:rPr lang="pt-PT" sz="3200" b="1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1</a:t>
            </a:r>
            <a:endParaRPr dirty="0"/>
          </a:p>
        </p:txBody>
      </p:sp>
      <p:pic>
        <p:nvPicPr>
          <p:cNvPr id="107" name="Google Shape;107;p4"/>
          <p:cNvPicPr preferRelativeResize="0"/>
          <p:nvPr/>
        </p:nvPicPr>
        <p:blipFill rotWithShape="1">
          <a:blip r:embed="rId3"/>
          <a:srcRect b="35860"/>
          <a:stretch>
            <a:fillRect/>
          </a:stretch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/>
          <p:cNvSpPr/>
          <p:nvPr/>
        </p:nvSpPr>
        <p:spPr>
          <a:xfrm>
            <a:off x="1011219" y="3002603"/>
            <a:ext cx="9756950" cy="3031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285750" marR="0" lvl="0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•"/>
            </a:pPr>
            <a:r>
              <a:rPr lang="pt-PT" sz="2400" dirty="0" err="1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Organization</a:t>
            </a:r>
            <a:r>
              <a:rPr lang="pt-PT" sz="2400" dirty="0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2400" dirty="0" err="1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of</a:t>
            </a:r>
            <a:r>
              <a:rPr lang="pt-PT" sz="2400" dirty="0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a</a:t>
            </a:r>
            <a:r>
              <a:rPr lang="en-GB" altLang="pt-PT" sz="2400" dirty="0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2400" dirty="0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in </a:t>
            </a:r>
            <a:r>
              <a:rPr lang="pt-PT" sz="2400" dirty="0" err="1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person</a:t>
            </a:r>
            <a:r>
              <a:rPr lang="pt-PT" sz="2400" dirty="0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meeting </a:t>
            </a:r>
            <a:r>
              <a:rPr lang="en-GB" altLang="pt-PT" sz="2400" dirty="0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on </a:t>
            </a:r>
            <a:r>
              <a:rPr lang="en-GB" altLang="pt-PT" sz="2400" b="1" dirty="0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Tsunami Forecast</a:t>
            </a:r>
            <a:r>
              <a:rPr lang="en-GB" altLang="pt-PT" sz="2400" dirty="0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2400" dirty="0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(15-16 </a:t>
            </a:r>
            <a:r>
              <a:rPr lang="pt-PT" sz="2400" dirty="0" err="1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March</a:t>
            </a:r>
            <a:r>
              <a:rPr lang="pt-PT" sz="2400" dirty="0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2025, </a:t>
            </a:r>
            <a:r>
              <a:rPr lang="pt-PT" sz="2400" dirty="0" err="1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Lisbon</a:t>
            </a:r>
            <a:r>
              <a:rPr lang="pt-PT" sz="2400" dirty="0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)</a:t>
            </a:r>
          </a:p>
          <a:p>
            <a:pPr marR="0" lvl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pt-PT" sz="1800" dirty="0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	</a:t>
            </a:r>
          </a:p>
          <a:p>
            <a:pPr marR="0" lvl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pt-PT" sz="1800" dirty="0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	- </a:t>
            </a:r>
            <a:r>
              <a:rPr lang="en-US" altLang="en-GB" sz="1800" i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Probabilistic Tsunami Forecasting (PTF) </a:t>
            </a:r>
            <a:r>
              <a:rPr lang="en-US" altLang="en-GB" sz="1800" i="1" dirty="0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detailed presentation by INGV</a:t>
            </a:r>
            <a:r>
              <a:rPr lang="en-GB" altLang="en-US" sz="1800" i="1" dirty="0" err="1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marL="457200" marR="0" lvl="1" indent="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en-GB" altLang="en-US" sz="1800" i="1" dirty="0" err="1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- E</a:t>
            </a:r>
            <a:r>
              <a:rPr lang="en-US" altLang="en-GB" sz="1800" i="1" dirty="0" err="1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xamples for Mediterranean, INGV &amp; NOA</a:t>
            </a:r>
          </a:p>
          <a:p>
            <a:pPr marL="457200" marR="0" lvl="1" indent="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en-GB" altLang="en-US" sz="1800" i="1" dirty="0" err="1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- Detailed discussion on </a:t>
            </a:r>
            <a:r>
              <a:rPr lang="en-US" altLang="en-GB" sz="1800" i="1" dirty="0" err="1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the </a:t>
            </a:r>
            <a:r>
              <a:rPr lang="en-GB" altLang="en-US" sz="1800" i="1" dirty="0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PTF </a:t>
            </a:r>
            <a:r>
              <a:rPr lang="en-US" altLang="en-GB" sz="1800" i="1" dirty="0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implementation</a:t>
            </a:r>
          </a:p>
          <a:p>
            <a:pPr marL="457200" marR="0" lvl="1" indent="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en-GB" altLang="en-US" sz="1800" i="1" dirty="0" err="1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- </a:t>
            </a:r>
            <a:r>
              <a:rPr lang="en-US" altLang="en-GB" sz="1800" i="1" dirty="0" err="1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IPMA (NE Atlantic) and CENALT (NE Atlantic &amp; Mediterranea) will start testing </a:t>
            </a:r>
            <a:r>
              <a:rPr lang="en-GB" altLang="en-US" sz="1800" i="1" dirty="0" err="1">
                <a:solidFill>
                  <a:schemeClr val="dk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PTF</a:t>
            </a:r>
          </a:p>
        </p:txBody>
      </p:sp>
      <p:sp>
        <p:nvSpPr>
          <p:cNvPr id="2" name="Google Shape;108;p4">
            <a:extLst>
              <a:ext uri="{FF2B5EF4-FFF2-40B4-BE49-F238E27FC236}">
                <a16:creationId xmlns:a16="http://schemas.microsoft.com/office/drawing/2014/main" id="{8B926A5E-8149-B080-8D95-0510DA0EE8A9}"/>
              </a:ext>
            </a:extLst>
          </p:cNvPr>
          <p:cNvSpPr/>
          <p:nvPr/>
        </p:nvSpPr>
        <p:spPr>
          <a:xfrm>
            <a:off x="848309" y="962743"/>
            <a:ext cx="9756950" cy="1954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285750" indent="-285750">
              <a:spcBef>
                <a:spcPts val="600"/>
              </a:spcBef>
              <a:buClr>
                <a:schemeClr val="dk1"/>
              </a:buClr>
              <a:buSzPts val="1600"/>
              <a:buFont typeface="Arial" panose="020B0604020202020204"/>
              <a:buChar char="•"/>
            </a:pPr>
            <a:r>
              <a:rPr lang="it-IT" sz="2400" dirty="0" err="1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Participation</a:t>
            </a:r>
            <a:r>
              <a:rPr lang="it-IT" sz="240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to the </a:t>
            </a:r>
            <a:r>
              <a:rPr lang="pt-PT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TOWS TT-TWO meeting (21-22 </a:t>
            </a:r>
            <a:r>
              <a:rPr lang="pt-PT" sz="2400" b="0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February</a:t>
            </a:r>
            <a:r>
              <a:rPr lang="pt-PT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2025, Paris)</a:t>
            </a:r>
            <a:endParaRPr lang="pt-PT" sz="16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R="0" lvl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endParaRPr lang="pt-PT" sz="1800" dirty="0">
              <a:solidFill>
                <a:schemeClr val="tx1"/>
              </a:solidFill>
              <a:latin typeface="Calibri" panose="020F0502020204030204"/>
              <a:cs typeface="Calibri" panose="020F0502020204030204"/>
              <a:sym typeface="Calibri" panose="020F0502020204030204"/>
            </a:endParaRPr>
          </a:p>
          <a:p>
            <a:pPr marR="0" lvl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pt-PT" sz="1800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	</a:t>
            </a:r>
            <a:r>
              <a:rPr lang="pt-PT" sz="1800" i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- </a:t>
            </a:r>
            <a:r>
              <a:rPr lang="pt-PT" sz="1800" i="1" dirty="0" err="1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Presentation</a:t>
            </a:r>
            <a:r>
              <a:rPr lang="pt-PT" sz="1800" i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i="1" dirty="0" err="1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of</a:t>
            </a:r>
            <a:r>
              <a:rPr lang="pt-PT" sz="1800" i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i="1" dirty="0" err="1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the</a:t>
            </a:r>
            <a:r>
              <a:rPr lang="pt-PT" sz="1800" i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“Tsunami </a:t>
            </a:r>
            <a:r>
              <a:rPr lang="pt-PT" sz="1800" i="1" dirty="0" err="1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Watch</a:t>
            </a:r>
            <a:r>
              <a:rPr lang="pt-PT" sz="1800" i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i="1" dirty="0" err="1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Operations</a:t>
            </a:r>
            <a:r>
              <a:rPr lang="pt-PT" sz="1800" i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Status </a:t>
            </a:r>
            <a:r>
              <a:rPr lang="pt-PT" sz="1800" i="1" dirty="0" err="1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and</a:t>
            </a:r>
            <a:r>
              <a:rPr lang="pt-PT" sz="1800" i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i="1" dirty="0" err="1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Plans</a:t>
            </a:r>
            <a:r>
              <a:rPr lang="pt-PT" sz="1800" i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in </a:t>
            </a:r>
            <a:r>
              <a:rPr lang="pt-PT" sz="1800" i="1" dirty="0" err="1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the</a:t>
            </a:r>
            <a:r>
              <a:rPr lang="pt-PT" sz="1800" i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NEAM </a:t>
            </a:r>
            <a:r>
              <a:rPr lang="pt-PT" sz="1800" i="1" dirty="0" err="1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Region</a:t>
            </a:r>
            <a:r>
              <a:rPr lang="pt-PT" sz="1800" i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”</a:t>
            </a:r>
          </a:p>
          <a:p>
            <a:pPr marR="0" lvl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pt-PT" altLang="en-US" sz="1800" i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	- </a:t>
            </a:r>
            <a:r>
              <a:rPr lang="pt-PT" altLang="en-US" sz="1800" i="1" dirty="0" err="1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Presentation</a:t>
            </a:r>
            <a:r>
              <a:rPr lang="pt-PT" altLang="en-US" sz="1800" i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altLang="en-US" sz="1800" i="1" dirty="0" err="1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of</a:t>
            </a:r>
            <a:r>
              <a:rPr lang="pt-PT" altLang="en-US" sz="1800" i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“</a:t>
            </a:r>
            <a:r>
              <a:rPr lang="pt-PT" altLang="en-US" sz="1800" i="1" dirty="0" err="1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Significant</a:t>
            </a:r>
            <a:r>
              <a:rPr lang="pt-PT" altLang="en-US" sz="1800" i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Tsunami </a:t>
            </a:r>
            <a:r>
              <a:rPr lang="pt-PT" altLang="en-US" sz="1800" i="1" dirty="0" err="1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Events</a:t>
            </a:r>
            <a:r>
              <a:rPr lang="pt-PT" altLang="en-US" sz="1800" i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in </a:t>
            </a:r>
            <a:r>
              <a:rPr lang="pt-PT" altLang="en-US" sz="1800" i="1" dirty="0" err="1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the</a:t>
            </a:r>
            <a:r>
              <a:rPr lang="pt-PT" altLang="en-US" sz="1800" i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NEAM </a:t>
            </a:r>
            <a:r>
              <a:rPr lang="pt-PT" altLang="en-US" sz="1800" i="1" dirty="0" err="1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region</a:t>
            </a:r>
            <a:r>
              <a:rPr lang="pt-PT" altLang="en-US" sz="1800" i="1" dirty="0">
                <a:solidFill>
                  <a:schemeClr val="tx1"/>
                </a:solidFill>
                <a:latin typeface="Calibri" panose="020F0502020204030204"/>
                <a:cs typeface="Calibri" panose="020F0502020204030204"/>
                <a:sym typeface="Calibri" panose="020F0502020204030204"/>
              </a:rPr>
              <a:t> in 2024”</a:t>
            </a:r>
            <a:endParaRPr lang="en-GB" altLang="en-US" sz="1800" i="1" dirty="0">
              <a:solidFill>
                <a:schemeClr val="tx1"/>
              </a:solidFill>
              <a:latin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/>
          <p:nvPr/>
        </p:nvSpPr>
        <p:spPr>
          <a:xfrm>
            <a:off x="0" y="0"/>
            <a:ext cx="429495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Actions</a:t>
            </a:r>
            <a:r>
              <a:rPr lang="pt-PT" sz="3200" b="1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performed</a:t>
            </a:r>
            <a:r>
              <a:rPr lang="pt-PT" sz="3200" b="1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2</a:t>
            </a:r>
            <a:endParaRPr dirty="0"/>
          </a:p>
        </p:txBody>
      </p:sp>
      <p:pic>
        <p:nvPicPr>
          <p:cNvPr id="107" name="Google Shape;107;p4"/>
          <p:cNvPicPr preferRelativeResize="0"/>
          <p:nvPr/>
        </p:nvPicPr>
        <p:blipFill rotWithShape="1">
          <a:blip r:embed="rId3"/>
          <a:srcRect b="35860"/>
          <a:stretch>
            <a:fillRect/>
          </a:stretch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/>
          <p:cNvSpPr/>
          <p:nvPr/>
        </p:nvSpPr>
        <p:spPr>
          <a:xfrm>
            <a:off x="1011219" y="951419"/>
            <a:ext cx="975695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  <a:defRPr/>
            </a:pP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Organization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of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a</a:t>
            </a:r>
            <a:r>
              <a:rPr kumimoji="0" lang="en-GB" alt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n Online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Joint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meeting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of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TT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on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Operations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, TT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on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Documentation</a:t>
            </a:r>
            <a:r>
              <a:rPr kumimoji="0" lang="en-GB" alt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and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TSPs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representatives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 ( </a:t>
            </a:r>
            <a:r>
              <a:rPr kumimoji="0" lang="en-GB" alt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July 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202</a:t>
            </a:r>
            <a:r>
              <a:rPr kumimoji="0" lang="en-GB" alt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5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defRPr/>
            </a:pP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	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defRPr/>
            </a:pP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	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- </a:t>
            </a:r>
            <a:r>
              <a:rPr kumimoji="0" lang="en-GB" alt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Discussions on the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new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Operational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User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Guide for NEAMTWS</a:t>
            </a:r>
            <a:r>
              <a:rPr lang="en-GB" sz="1800" i="1" dirty="0">
                <a:latin typeface="Calibri" panose="020F0502020204030204"/>
                <a:cs typeface="Calibri" panose="020F0502020204030204"/>
                <a:sym typeface="Calibri" panose="020F0502020204030204"/>
              </a:rPr>
              <a:t>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defRPr/>
            </a:pPr>
            <a:r>
              <a:rPr kumimoji="0" lang="en-GB" alt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	   - new threat level approach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defRPr/>
            </a:pPr>
            <a:r>
              <a:rPr lang="en-GB" altLang="pt-PT" sz="1800" i="1" dirty="0">
                <a:latin typeface="Calibri" panose="020F0502020204030204"/>
                <a:cs typeface="Calibri" panose="020F0502020204030204"/>
                <a:sym typeface="Calibri" panose="020F0502020204030204"/>
              </a:rPr>
              <a:t> 	   - restructuring of the messages</a:t>
            </a:r>
            <a:endParaRPr kumimoji="0" lang="en-GB" altLang="pt-PT" sz="18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cs typeface="Calibri" panose="020F0502020204030204"/>
              <a:sym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defRPr/>
            </a:pPr>
            <a:r>
              <a:rPr lang="en-GB" altLang="pt-PT" sz="1800" i="1" dirty="0">
                <a:latin typeface="Calibri" panose="020F0502020204030204"/>
                <a:cs typeface="Calibri" panose="020F0502020204030204"/>
                <a:sym typeface="Calibri" panose="020F0502020204030204"/>
              </a:rPr>
              <a:t>	- Clarification on the Area of  Service (</a:t>
            </a:r>
            <a:r>
              <a:rPr lang="en-GB" altLang="pt-PT" sz="1800" i="1" dirty="0" err="1">
                <a:latin typeface="Calibri" panose="020F0502020204030204"/>
                <a:cs typeface="Calibri" panose="020F0502020204030204"/>
                <a:sym typeface="Calibri" panose="020F0502020204030204"/>
              </a:rPr>
              <a:t>AoS</a:t>
            </a:r>
            <a:r>
              <a:rPr lang="en-GB" altLang="pt-PT" sz="1800" i="1" dirty="0">
                <a:latin typeface="Calibri" panose="020F0502020204030204"/>
                <a:cs typeface="Calibri" panose="020F0502020204030204"/>
                <a:sym typeface="Calibri" panose="020F0502020204030204"/>
              </a:rPr>
              <a:t>) and Area of Monitoring (AoM) for each TSP</a:t>
            </a:r>
            <a:endParaRPr kumimoji="0" lang="pt-PT" sz="18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  <a:defRPr/>
            </a:pPr>
            <a:endParaRPr lang="pt-PT" sz="1800" i="1" dirty="0">
              <a:latin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342900" indent="-342900">
              <a:spcBef>
                <a:spcPts val="600"/>
              </a:spcBef>
              <a:buSzPts val="1600"/>
              <a:buFont typeface="Arial" panose="020B0604020202020204" pitchFamily="34" charset="0"/>
              <a:buChar char="•"/>
              <a:defRPr/>
            </a:pPr>
            <a:r>
              <a:rPr lang="pt-PT" sz="2400" dirty="0" err="1">
                <a:latin typeface="Calibri" panose="020F0502020204030204"/>
                <a:cs typeface="Calibri" panose="020F0502020204030204"/>
                <a:sym typeface="Calibri" panose="020F0502020204030204"/>
              </a:rPr>
              <a:t>Organization</a:t>
            </a:r>
            <a:r>
              <a:rPr lang="pt-PT" sz="24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2400" noProof="0" dirty="0" err="1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of</a:t>
            </a:r>
            <a:r>
              <a:rPr lang="pt-PT" sz="24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a</a:t>
            </a:r>
            <a:r>
              <a:rPr lang="en-GB" altLang="pt-PT" sz="2400" noProof="0" dirty="0" err="1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nother</a:t>
            </a:r>
            <a:r>
              <a:rPr lang="en-GB" altLang="pt-PT" sz="24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Online</a:t>
            </a:r>
            <a:r>
              <a:rPr lang="pt-PT" sz="24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2400" noProof="0" dirty="0" err="1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Joint</a:t>
            </a:r>
            <a:r>
              <a:rPr lang="pt-PT" sz="24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meeting </a:t>
            </a:r>
            <a:r>
              <a:rPr lang="pt-PT" sz="2400" noProof="0" dirty="0" err="1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of</a:t>
            </a:r>
            <a:r>
              <a:rPr lang="pt-PT" sz="24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TT </a:t>
            </a:r>
            <a:r>
              <a:rPr lang="pt-PT" sz="2400" noProof="0" dirty="0" err="1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on</a:t>
            </a:r>
            <a:r>
              <a:rPr lang="pt-PT" sz="24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2400" noProof="0" dirty="0" err="1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Operations</a:t>
            </a:r>
            <a:r>
              <a:rPr lang="pt-PT" sz="24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, TT </a:t>
            </a:r>
            <a:r>
              <a:rPr lang="pt-PT" sz="2400" noProof="0" dirty="0" err="1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on</a:t>
            </a:r>
            <a:r>
              <a:rPr lang="pt-PT" sz="24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2400" noProof="0" dirty="0" err="1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Documentation</a:t>
            </a:r>
            <a:r>
              <a:rPr lang="en-GB" altLang="pt-PT" sz="2400" noProof="0" dirty="0" err="1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and</a:t>
            </a:r>
            <a:r>
              <a:rPr lang="pt-PT" sz="24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2400" noProof="0" dirty="0" err="1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TSPs</a:t>
            </a:r>
            <a:r>
              <a:rPr lang="pt-PT" sz="24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2400" noProof="0" dirty="0" err="1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representatives</a:t>
            </a:r>
            <a:r>
              <a:rPr lang="pt-PT" sz="24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  ( </a:t>
            </a:r>
            <a:r>
              <a:rPr lang="en-GB" altLang="pt-PT" sz="24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September </a:t>
            </a:r>
            <a:r>
              <a:rPr lang="pt-PT" sz="24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202</a:t>
            </a:r>
            <a:r>
              <a:rPr lang="en-GB" altLang="pt-PT" sz="24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5</a:t>
            </a:r>
            <a:r>
              <a:rPr lang="pt-PT" sz="24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cs typeface="Calibri" panose="020F0502020204030204"/>
                <a:sym typeface="Calibri" panose="020F0502020204030204"/>
              </a:rPr>
              <a:t>)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cs typeface="Calibri" panose="020F0502020204030204"/>
              <a:sym typeface="Calibri" panose="020F0502020204030204"/>
            </a:endParaRPr>
          </a:p>
          <a:p>
            <a:pPr>
              <a:spcBef>
                <a:spcPts val="600"/>
              </a:spcBef>
              <a:buSzPts val="1600"/>
              <a:defRPr/>
            </a:pPr>
            <a:r>
              <a:rPr lang="pt-PT" sz="1800" i="1" dirty="0">
                <a:latin typeface="Calibri" panose="020F0502020204030204"/>
                <a:cs typeface="Calibri" panose="020F0502020204030204"/>
                <a:sym typeface="Calibri" panose="020F0502020204030204"/>
              </a:rPr>
              <a:t>	</a:t>
            </a:r>
          </a:p>
          <a:p>
            <a:pPr>
              <a:spcBef>
                <a:spcPts val="600"/>
              </a:spcBef>
              <a:buSzPts val="1600"/>
              <a:defRPr/>
            </a:pPr>
            <a:r>
              <a:rPr lang="pt-PT" sz="1800" dirty="0">
                <a:latin typeface="Calibri" panose="020F0502020204030204"/>
                <a:cs typeface="Calibri" panose="020F0502020204030204"/>
                <a:sym typeface="Calibri" panose="020F0502020204030204"/>
              </a:rPr>
              <a:t>	</a:t>
            </a:r>
            <a:r>
              <a:rPr lang="pt-PT" sz="1800" i="1" dirty="0">
                <a:latin typeface="Calibri" panose="020F0502020204030204"/>
                <a:cs typeface="Calibri" panose="020F0502020204030204"/>
                <a:sym typeface="Calibri" panose="020F0502020204030204"/>
              </a:rPr>
              <a:t>- </a:t>
            </a:r>
            <a:r>
              <a:rPr lang="pt-PT" altLang="pt-PT" sz="1800" i="1" dirty="0">
                <a:latin typeface="Calibri" panose="020F0502020204030204"/>
                <a:cs typeface="Calibri" panose="020F0502020204030204"/>
                <a:sym typeface="Calibri" panose="020F0502020204030204"/>
              </a:rPr>
              <a:t>N</a:t>
            </a:r>
            <a:r>
              <a:rPr lang="pt-PT" sz="1800" i="1" dirty="0">
                <a:latin typeface="Calibri" panose="020F0502020204030204"/>
                <a:cs typeface="Calibri" panose="020F0502020204030204"/>
                <a:sym typeface="Calibri" panose="020F0502020204030204"/>
              </a:rPr>
              <a:t>ew </a:t>
            </a:r>
            <a:r>
              <a:rPr lang="pt-PT" sz="1800" i="1" dirty="0" err="1">
                <a:latin typeface="Calibri" panose="020F0502020204030204"/>
                <a:cs typeface="Calibri" panose="020F0502020204030204"/>
                <a:sym typeface="Calibri" panose="020F0502020204030204"/>
              </a:rPr>
              <a:t>Operational</a:t>
            </a:r>
            <a:r>
              <a:rPr lang="pt-PT" sz="1800" i="1" dirty="0"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i="1" dirty="0" err="1">
                <a:latin typeface="Calibri" panose="020F0502020204030204"/>
                <a:cs typeface="Calibri" panose="020F0502020204030204"/>
                <a:sym typeface="Calibri" panose="020F0502020204030204"/>
              </a:rPr>
              <a:t>User</a:t>
            </a:r>
            <a:r>
              <a:rPr lang="pt-PT" sz="1800" i="1" dirty="0">
                <a:latin typeface="Calibri" panose="020F0502020204030204"/>
                <a:cs typeface="Calibri" panose="020F0502020204030204"/>
                <a:sym typeface="Calibri" panose="020F0502020204030204"/>
              </a:rPr>
              <a:t> Guide for NEAMTWS</a:t>
            </a:r>
            <a:r>
              <a:rPr lang="en-GB" sz="1800" i="1" dirty="0">
                <a:latin typeface="Calibri" panose="020F0502020204030204"/>
                <a:cs typeface="Calibri" panose="020F0502020204030204"/>
                <a:sym typeface="Calibri" panose="020F0502020204030204"/>
              </a:rPr>
              <a:t> - </a:t>
            </a:r>
            <a:r>
              <a:rPr lang="pt-PT" sz="1800" i="1" dirty="0" err="1">
                <a:latin typeface="Calibri" panose="020F0502020204030204"/>
                <a:cs typeface="Calibri" panose="020F0502020204030204"/>
                <a:sym typeface="Calibri" panose="020F0502020204030204"/>
              </a:rPr>
              <a:t>continuation</a:t>
            </a:r>
            <a:r>
              <a:rPr lang="pt-PT" sz="1800" i="1" dirty="0"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i="1" dirty="0" err="1">
                <a:latin typeface="Calibri" panose="020F0502020204030204"/>
                <a:cs typeface="Calibri" panose="020F0502020204030204"/>
                <a:sym typeface="Calibri" panose="020F0502020204030204"/>
              </a:rPr>
              <a:t>of</a:t>
            </a:r>
            <a:r>
              <a:rPr lang="pt-PT" sz="1800" i="1" dirty="0"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i="1" dirty="0" err="1">
                <a:latin typeface="Calibri" panose="020F0502020204030204"/>
                <a:cs typeface="Calibri" panose="020F0502020204030204"/>
                <a:sym typeface="Calibri" panose="020F0502020204030204"/>
              </a:rPr>
              <a:t>the</a:t>
            </a:r>
            <a:r>
              <a:rPr lang="pt-PT" sz="1800" i="1" dirty="0">
                <a:latin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GB" altLang="pt-PT" sz="1800" i="1" dirty="0">
                <a:latin typeface="Calibri" panose="020F0502020204030204"/>
                <a:cs typeface="Calibri" panose="020F0502020204030204"/>
                <a:sym typeface="Calibri" panose="020F0502020204030204"/>
              </a:rPr>
              <a:t>previous topics</a:t>
            </a:r>
          </a:p>
          <a:p>
            <a:pPr marL="342900" indent="-342900">
              <a:spcBef>
                <a:spcPts val="600"/>
              </a:spcBef>
              <a:buSzPts val="1600"/>
              <a:buFont typeface="Arial" panose="020B0604020202020204" pitchFamily="34" charset="0"/>
              <a:buChar char="•"/>
              <a:defRPr/>
            </a:pPr>
            <a:endParaRPr lang="pt-PT" sz="2400" dirty="0">
              <a:latin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342900" indent="-342900">
              <a:spcBef>
                <a:spcPts val="600"/>
              </a:spcBef>
              <a:buSzPts val="1600"/>
              <a:buFont typeface="Arial" panose="020B0604020202020204" pitchFamily="34" charset="0"/>
              <a:buChar char="•"/>
              <a:defRPr/>
            </a:pPr>
            <a:r>
              <a:rPr lang="pt-PT" sz="2400" dirty="0" err="1">
                <a:latin typeface="Calibri" panose="020F0502020204030204"/>
                <a:cs typeface="Calibri" panose="020F0502020204030204"/>
                <a:sym typeface="Calibri" panose="020F0502020204030204"/>
              </a:rPr>
              <a:t>Reporting</a:t>
            </a:r>
            <a:r>
              <a:rPr lang="pt-PT" sz="18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2400" dirty="0">
                <a:latin typeface="Calibri" panose="020F0502020204030204"/>
                <a:cs typeface="Calibri" panose="020F0502020204030204"/>
                <a:sym typeface="Calibri" panose="020F0502020204030204"/>
              </a:rPr>
              <a:t>to ICG/NEAMTWS - XX</a:t>
            </a:r>
          </a:p>
          <a:p>
            <a:pPr>
              <a:spcBef>
                <a:spcPts val="600"/>
              </a:spcBef>
              <a:buSzPts val="1600"/>
              <a:defRPr/>
            </a:pPr>
            <a:endParaRPr lang="pt-PT" sz="1800" i="1" dirty="0">
              <a:latin typeface="Calibri" panose="020F0502020204030204"/>
              <a:cs typeface="Calibri" panose="020F0502020204030204"/>
              <a:sym typeface="Calibri" panose="020F0502020204030204"/>
            </a:endParaRPr>
          </a:p>
          <a:p>
            <a:pPr>
              <a:spcBef>
                <a:spcPts val="600"/>
              </a:spcBef>
              <a:buSzPts val="1600"/>
              <a:defRPr/>
            </a:pPr>
            <a:endParaRPr kumimoji="0" lang="pt-PT" sz="18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cs typeface="Calibri" panose="020F0502020204030204"/>
              <a:sym typeface="Calibri" panose="020F0502020204030204"/>
            </a:endParaRPr>
          </a:p>
          <a:p>
            <a:pPr>
              <a:spcBef>
                <a:spcPts val="600"/>
              </a:spcBef>
              <a:buSzPts val="1600"/>
              <a:defRPr/>
            </a:pP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/>
          <p:nvPr/>
        </p:nvSpPr>
        <p:spPr>
          <a:xfrm>
            <a:off x="0" y="0"/>
            <a:ext cx="7220607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Proposed</a:t>
            </a:r>
            <a:r>
              <a:rPr lang="pt-PT" sz="3200" b="1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main</a:t>
            </a:r>
            <a:r>
              <a:rPr lang="pt-PT" sz="3200" b="1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issues</a:t>
            </a:r>
            <a:r>
              <a:rPr lang="pt-PT" sz="3200" b="1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to </a:t>
            </a:r>
            <a:r>
              <a:rPr lang="pt-PT" sz="3200" b="1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discuss</a:t>
            </a:r>
            <a:endParaRPr dirty="0"/>
          </a:p>
        </p:txBody>
      </p:sp>
      <p:pic>
        <p:nvPicPr>
          <p:cNvPr id="114" name="Google Shape;114;p5"/>
          <p:cNvPicPr preferRelativeResize="0"/>
          <p:nvPr/>
        </p:nvPicPr>
        <p:blipFill rotWithShape="1">
          <a:blip r:embed="rId3"/>
          <a:srcRect b="35860"/>
          <a:stretch>
            <a:fillRect/>
          </a:stretch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5"/>
          <p:cNvSpPr/>
          <p:nvPr/>
        </p:nvSpPr>
        <p:spPr>
          <a:xfrm>
            <a:off x="1043491" y="906168"/>
            <a:ext cx="9724677" cy="2416006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During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sessional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working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groups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we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will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have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time to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discuss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some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topics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.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Below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we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propose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a short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non-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exhaustive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list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open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issues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we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would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like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to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discuss</a:t>
            </a:r>
            <a:r>
              <a:rPr lang="pt-PT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.</a:t>
            </a:r>
            <a:endParaRPr sz="1800" dirty="0"/>
          </a:p>
          <a:p>
            <a:pPr>
              <a:spcBef>
                <a:spcPts val="600"/>
              </a:spcBef>
            </a:pPr>
            <a:endParaRPr lang="en-US" sz="1800" dirty="0"/>
          </a:p>
          <a:p>
            <a:pPr marL="387350" marR="0" lvl="0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r>
              <a:rPr lang="pt-PT" sz="1800" b="1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Implementation</a:t>
            </a:r>
            <a:r>
              <a:rPr lang="pt-PT" sz="1800" b="1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b="1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of</a:t>
            </a:r>
            <a:r>
              <a:rPr lang="pt-PT" sz="1800" b="1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b="1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</a:t>
            </a:r>
            <a:r>
              <a:rPr lang="pt-PT" sz="1800" b="1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b="1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Threat</a:t>
            </a:r>
            <a:r>
              <a:rPr lang="pt-PT" sz="1800" b="1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b="1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Levels</a:t>
            </a:r>
            <a:r>
              <a:rPr lang="pt-PT" sz="1800" b="1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:</a:t>
            </a:r>
          </a:p>
          <a:p>
            <a:pPr marL="101600" lvl="7">
              <a:spcBef>
                <a:spcPts val="600"/>
              </a:spcBef>
              <a:buClr>
                <a:schemeClr val="dk1"/>
              </a:buClr>
              <a:buSzPts val="1600"/>
            </a:pPr>
            <a:r>
              <a:rPr lang="en-US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	- (Final) </a:t>
            </a:r>
            <a:r>
              <a:rPr lang="en-US" sz="180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agreement</a:t>
            </a:r>
            <a:r>
              <a:rPr lang="en-US" sz="1800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on structure and content of the messages</a:t>
            </a:r>
          </a:p>
          <a:p>
            <a:pPr marL="101600" lvl="7">
              <a:spcBef>
                <a:spcPts val="600"/>
              </a:spcBef>
              <a:buClr>
                <a:schemeClr val="dk1"/>
              </a:buClr>
              <a:buSzPts val="1600"/>
            </a:pPr>
            <a:endParaRPr lang="en-US" sz="1800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387350" marR="0" lvl="0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r>
              <a:rPr lang="pt-PT" sz="1800" b="1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Update</a:t>
            </a:r>
            <a:r>
              <a:rPr lang="pt-PT" sz="1800" b="1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b="1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on</a:t>
            </a:r>
            <a:r>
              <a:rPr lang="pt-PT" sz="1800" b="1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PT" sz="1800" b="1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</a:t>
            </a:r>
            <a:r>
              <a:rPr lang="pt-PT" sz="1800" b="1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PTF </a:t>
            </a:r>
            <a:r>
              <a:rPr lang="pt-PT" sz="1800" b="1" dirty="0" err="1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implementation</a:t>
            </a:r>
            <a:endParaRPr lang="pt-PT" sz="1800" b="1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82296" y="3001383"/>
            <a:ext cx="52838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i="1" dirty="0"/>
              <a:t>Thank you for your attention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325</Words>
  <Application>Microsoft Office PowerPoint</Application>
  <PresentationFormat>Widescreen</PresentationFormat>
  <Paragraphs>40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Report by Task Team on Operations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 by Task Team on Operations</dc:title>
  <dc:creator>Microsoft Office User</dc:creator>
  <cp:lastModifiedBy>Chang Seng, Denis</cp:lastModifiedBy>
  <cp:revision>24</cp:revision>
  <dcterms:created xsi:type="dcterms:W3CDTF">2024-02-01T14:35:00Z</dcterms:created>
  <dcterms:modified xsi:type="dcterms:W3CDTF">2025-12-02T21:08:07Z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E9DDCC0E67E14791BABA7DA0DAFBA227_12</vt:lpwstr>
  </property>
  <property fmtid="{D5CDD505-2E9C-101B-9397-08002B2CF9AE}" pid="3" name="KSOProductBuildVer">
    <vt:lpwstr>2057-12.2.0.23155</vt:lpwstr>
  </property>
</Properties>
</file>