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529" r:id="rId3"/>
    <p:sldId id="521" r:id="rId4"/>
    <p:sldId id="522" r:id="rId5"/>
    <p:sldId id="471" r:id="rId6"/>
    <p:sldId id="493" r:id="rId7"/>
    <p:sldId id="531" r:id="rId8"/>
    <p:sldId id="530" r:id="rId9"/>
    <p:sldId id="532" r:id="rId10"/>
    <p:sldId id="523" r:id="rId11"/>
    <p:sldId id="496" r:id="rId12"/>
    <p:sldId id="524" r:id="rId13"/>
    <p:sldId id="525" r:id="rId14"/>
    <p:sldId id="519" r:id="rId15"/>
    <p:sldId id="527" r:id="rId16"/>
    <p:sldId id="528" r:id="rId17"/>
    <p:sldId id="511" r:id="rId18"/>
    <p:sldId id="512" r:id="rId19"/>
    <p:sldId id="513" r:id="rId20"/>
    <p:sldId id="514" r:id="rId21"/>
    <p:sldId id="515" r:id="rId22"/>
    <p:sldId id="517" r:id="rId23"/>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os"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E7E6E6"/>
    <a:srgbClr val="70AD47"/>
    <a:srgbClr val="BF9000"/>
    <a:srgbClr val="66FF99"/>
    <a:srgbClr val="CAC8FA"/>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7"/>
    <p:restoredTop sz="94992" autoAdjust="0"/>
  </p:normalViewPr>
  <p:slideViewPr>
    <p:cSldViewPr snapToGrid="0" snapToObjects="1">
      <p:cViewPr varScale="1">
        <p:scale>
          <a:sx n="52" d="100"/>
          <a:sy n="52" d="100"/>
        </p:scale>
        <p:origin x="1688" y="60"/>
      </p:cViewPr>
      <p:guideLst>
        <p:guide orient="horz" pos="2160"/>
        <p:guide pos="384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01F50-5574-4230-86BE-BADBF165DE52}" type="doc">
      <dgm:prSet loTypeId="urn:microsoft.com/office/officeart/2011/layout/CircleProcess#1" loCatId="process" qsTypeId="urn:microsoft.com/office/officeart/2005/8/quickstyle/simple1#3" qsCatId="simple" csTypeId="urn:microsoft.com/office/officeart/2005/8/colors/colorful5" csCatId="colorful" phldr="1"/>
      <dgm:spPr/>
      <dgm:t>
        <a:bodyPr/>
        <a:lstStyle/>
        <a:p>
          <a:endParaRPr lang="it-IT"/>
        </a:p>
      </dgm:t>
    </dgm:pt>
    <dgm:pt modelId="{E73A818A-727C-42C8-848D-9801EFA5E863}">
      <dgm:prSet phldrT="[Testo]"/>
      <dgm:spPr/>
      <dgm:t>
        <a:bodyPr/>
        <a:lstStyle/>
        <a:p>
          <a:r>
            <a:rPr lang="en-GB" b="1" u="none" dirty="0">
              <a:solidFill>
                <a:schemeClr val="tx1"/>
              </a:solidFill>
              <a:effectLst/>
              <a:latin typeface="+mj-lt"/>
              <a:ea typeface="Verdana" panose="020B0604030504040204" pitchFamily="34" charset="0"/>
              <a:cs typeface="Verdana" panose="020B0604030504040204" pitchFamily="34" charset="0"/>
            </a:rPr>
            <a:t>Emergency management activities </a:t>
          </a:r>
          <a:r>
            <a:rPr lang="en-GB" u="none" dirty="0">
              <a:solidFill>
                <a:schemeClr val="tx1"/>
              </a:solidFill>
              <a:effectLst/>
              <a:latin typeface="+mj-lt"/>
              <a:ea typeface="Verdana" panose="020B0604030504040204" pitchFamily="34" charset="0"/>
              <a:cs typeface="Verdana" panose="020B0604030504040204" pitchFamily="34" charset="0"/>
            </a:rPr>
            <a:t>performed at </a:t>
          </a:r>
          <a:r>
            <a:rPr lang="en-GB" b="1" u="none" dirty="0">
              <a:solidFill>
                <a:schemeClr val="tx1"/>
              </a:solidFill>
              <a:effectLst/>
              <a:latin typeface="+mj-lt"/>
              <a:ea typeface="Verdana" panose="020B0604030504040204" pitchFamily="34" charset="0"/>
              <a:cs typeface="Verdana" panose="020B0604030504040204" pitchFamily="34" charset="0"/>
            </a:rPr>
            <a:t>national level</a:t>
          </a:r>
          <a:endParaRPr lang="it-IT" b="1" u="none" dirty="0">
            <a:latin typeface="+mj-lt"/>
            <a:ea typeface="Verdana" panose="020B0604030504040204" pitchFamily="34" charset="0"/>
            <a:cs typeface="Verdana" panose="020B0604030504040204" pitchFamily="34" charset="0"/>
          </a:endParaRPr>
        </a:p>
      </dgm:t>
    </dgm:pt>
    <dgm:pt modelId="{8BA80722-A55F-49CD-B6E8-1A2E5E1354FD}" type="parTrans" cxnId="{534A304A-FB40-4187-B361-C2B8CAEA6A9A}">
      <dgm:prSet/>
      <dgm:spPr/>
      <dgm:t>
        <a:bodyPr/>
        <a:lstStyle/>
        <a:p>
          <a:endParaRPr lang="it-IT"/>
        </a:p>
      </dgm:t>
    </dgm:pt>
    <dgm:pt modelId="{ACA79F0F-3C17-4D05-A679-C8A09471223A}" type="sibTrans" cxnId="{534A304A-FB40-4187-B361-C2B8CAEA6A9A}">
      <dgm:prSet/>
      <dgm:spPr/>
      <dgm:t>
        <a:bodyPr/>
        <a:lstStyle/>
        <a:p>
          <a:endParaRPr lang="it-IT"/>
        </a:p>
      </dgm:t>
    </dgm:pt>
    <dgm:pt modelId="{CF1D22DB-36DB-4D91-BF65-54D2236FF2E1}">
      <dgm:prSet phldrT="[Testo]"/>
      <dgm:spPr/>
      <dgm:t>
        <a:bodyPr/>
        <a:lstStyle/>
        <a:p>
          <a:r>
            <a:rPr lang="en-GB" b="1" u="none" dirty="0">
              <a:solidFill>
                <a:schemeClr val="tx1"/>
              </a:solidFill>
              <a:effectLst/>
              <a:latin typeface="+mj-lt"/>
              <a:ea typeface="Verdana" panose="020B0604030504040204" pitchFamily="34" charset="0"/>
              <a:cs typeface="Verdana" panose="020B0604030504040204" pitchFamily="34" charset="0"/>
            </a:rPr>
            <a:t>International assistance</a:t>
          </a:r>
          <a:r>
            <a:rPr lang="en-GB" b="1" u="none" baseline="0" dirty="0">
              <a:solidFill>
                <a:schemeClr val="tx1"/>
              </a:solidFill>
              <a:effectLst/>
              <a:latin typeface="+mj-lt"/>
              <a:ea typeface="Verdana" panose="020B0604030504040204" pitchFamily="34" charset="0"/>
              <a:cs typeface="Verdana" panose="020B0604030504040204" pitchFamily="34" charset="0"/>
            </a:rPr>
            <a:t> </a:t>
          </a:r>
          <a:r>
            <a:rPr lang="en-GB" u="none" baseline="0" dirty="0">
              <a:solidFill>
                <a:schemeClr val="tx1"/>
              </a:solidFill>
              <a:effectLst/>
              <a:latin typeface="+mj-lt"/>
              <a:ea typeface="Verdana" panose="020B0604030504040204" pitchFamily="34" charset="0"/>
              <a:cs typeface="Verdana" panose="020B0604030504040204" pitchFamily="34" charset="0"/>
            </a:rPr>
            <a:t>request and provision</a:t>
          </a:r>
          <a:endParaRPr lang="it-IT" u="none" dirty="0">
            <a:latin typeface="+mj-lt"/>
            <a:ea typeface="Verdana" panose="020B0604030504040204" pitchFamily="34" charset="0"/>
            <a:cs typeface="Verdana" panose="020B0604030504040204" pitchFamily="34" charset="0"/>
          </a:endParaRPr>
        </a:p>
      </dgm:t>
    </dgm:pt>
    <dgm:pt modelId="{061F97A6-73C7-4BEB-9427-0E43205027D6}" type="parTrans" cxnId="{BC37B4EF-6B22-45C1-86EE-13CD6B827E96}">
      <dgm:prSet/>
      <dgm:spPr/>
      <dgm:t>
        <a:bodyPr/>
        <a:lstStyle/>
        <a:p>
          <a:endParaRPr lang="it-IT"/>
        </a:p>
      </dgm:t>
    </dgm:pt>
    <dgm:pt modelId="{05BB0A32-A3C1-4CDE-AC79-379C1EDD1F00}" type="sibTrans" cxnId="{BC37B4EF-6B22-45C1-86EE-13CD6B827E96}">
      <dgm:prSet/>
      <dgm:spPr/>
      <dgm:t>
        <a:bodyPr/>
        <a:lstStyle/>
        <a:p>
          <a:endParaRPr lang="it-IT"/>
        </a:p>
      </dgm:t>
    </dgm:pt>
    <dgm:pt modelId="{CBC5DAA2-C6A9-412F-90EA-8B8B6837E1A6}" type="pres">
      <dgm:prSet presAssocID="{13101F50-5574-4230-86BE-BADBF165DE52}" presName="Name0" presStyleCnt="0">
        <dgm:presLayoutVars>
          <dgm:chMax val="11"/>
          <dgm:chPref val="11"/>
          <dgm:dir/>
          <dgm:resizeHandles/>
        </dgm:presLayoutVars>
      </dgm:prSet>
      <dgm:spPr/>
    </dgm:pt>
    <dgm:pt modelId="{654C54F1-6ABA-4767-9E9B-D328B74F09A1}" type="pres">
      <dgm:prSet presAssocID="{CF1D22DB-36DB-4D91-BF65-54D2236FF2E1}" presName="Accent2" presStyleCnt="0"/>
      <dgm:spPr/>
    </dgm:pt>
    <dgm:pt modelId="{8A82A623-5017-493C-9D3C-0C542D1D2648}" type="pres">
      <dgm:prSet presAssocID="{CF1D22DB-36DB-4D91-BF65-54D2236FF2E1}" presName="Accent" presStyleLbl="node1" presStyleIdx="0" presStyleCnt="2" custLinFactNeighborY="-593"/>
      <dgm:spPr/>
    </dgm:pt>
    <dgm:pt modelId="{3BF344E8-46EF-4805-8295-B027E87288A5}" type="pres">
      <dgm:prSet presAssocID="{CF1D22DB-36DB-4D91-BF65-54D2236FF2E1}" presName="ParentBackground2" presStyleCnt="0"/>
      <dgm:spPr/>
    </dgm:pt>
    <dgm:pt modelId="{D3080C30-A39B-495B-9791-D0425F3C6EBD}" type="pres">
      <dgm:prSet presAssocID="{CF1D22DB-36DB-4D91-BF65-54D2236FF2E1}" presName="ParentBackground" presStyleLbl="fgAcc1" presStyleIdx="0" presStyleCnt="2" custLinFactNeighborY="-638"/>
      <dgm:spPr/>
    </dgm:pt>
    <dgm:pt modelId="{1915DB98-AF03-47B0-9781-E1BBADDBB525}" type="pres">
      <dgm:prSet presAssocID="{CF1D22DB-36DB-4D91-BF65-54D2236FF2E1}" presName="Parent2" presStyleLbl="revTx" presStyleIdx="0" presStyleCnt="0">
        <dgm:presLayoutVars>
          <dgm:chMax val="1"/>
          <dgm:chPref val="1"/>
          <dgm:bulletEnabled val="1"/>
        </dgm:presLayoutVars>
      </dgm:prSet>
      <dgm:spPr/>
    </dgm:pt>
    <dgm:pt modelId="{988EEA8D-7BF1-4F0A-8DBF-31465CF6E5BF}" type="pres">
      <dgm:prSet presAssocID="{E73A818A-727C-42C8-848D-9801EFA5E863}" presName="Accent1" presStyleCnt="0"/>
      <dgm:spPr/>
    </dgm:pt>
    <dgm:pt modelId="{FEF01878-4411-4919-89F4-FC743BDE033C}" type="pres">
      <dgm:prSet presAssocID="{E73A818A-727C-42C8-848D-9801EFA5E863}" presName="Accent" presStyleLbl="node1" presStyleIdx="1" presStyleCnt="2" custLinFactNeighborY="-416"/>
      <dgm:spPr/>
    </dgm:pt>
    <dgm:pt modelId="{13793AAE-7915-4B14-92A2-C189FAADDEEA}" type="pres">
      <dgm:prSet presAssocID="{E73A818A-727C-42C8-848D-9801EFA5E863}" presName="ParentBackground1" presStyleCnt="0"/>
      <dgm:spPr/>
    </dgm:pt>
    <dgm:pt modelId="{EB518FDC-C1FC-4F40-93F2-A7E09CBF03B9}" type="pres">
      <dgm:prSet presAssocID="{E73A818A-727C-42C8-848D-9801EFA5E863}" presName="ParentBackground" presStyleLbl="fgAcc1" presStyleIdx="1" presStyleCnt="2" custLinFactNeighborY="-638"/>
      <dgm:spPr/>
    </dgm:pt>
    <dgm:pt modelId="{E5ED1A92-99F3-4A38-A5BA-C14A14270C2E}" type="pres">
      <dgm:prSet presAssocID="{E73A818A-727C-42C8-848D-9801EFA5E863}" presName="Parent1" presStyleLbl="revTx" presStyleIdx="0" presStyleCnt="0">
        <dgm:presLayoutVars>
          <dgm:chMax val="1"/>
          <dgm:chPref val="1"/>
          <dgm:bulletEnabled val="1"/>
        </dgm:presLayoutVars>
      </dgm:prSet>
      <dgm:spPr/>
    </dgm:pt>
  </dgm:ptLst>
  <dgm:cxnLst>
    <dgm:cxn modelId="{AE27A237-103D-44FC-8DCF-440096040819}" type="presOf" srcId="{E73A818A-727C-42C8-848D-9801EFA5E863}" destId="{EB518FDC-C1FC-4F40-93F2-A7E09CBF03B9}" srcOrd="0" destOrd="0" presId="urn:microsoft.com/office/officeart/2011/layout/CircleProcess#1"/>
    <dgm:cxn modelId="{49AC295E-9DBB-4C8F-A1BE-932C9837F0D2}" type="presOf" srcId="{E73A818A-727C-42C8-848D-9801EFA5E863}" destId="{E5ED1A92-99F3-4A38-A5BA-C14A14270C2E}" srcOrd="1" destOrd="0" presId="urn:microsoft.com/office/officeart/2011/layout/CircleProcess#1"/>
    <dgm:cxn modelId="{534A304A-FB40-4187-B361-C2B8CAEA6A9A}" srcId="{13101F50-5574-4230-86BE-BADBF165DE52}" destId="{E73A818A-727C-42C8-848D-9801EFA5E863}" srcOrd="0" destOrd="0" parTransId="{8BA80722-A55F-49CD-B6E8-1A2E5E1354FD}" sibTransId="{ACA79F0F-3C17-4D05-A679-C8A09471223A}"/>
    <dgm:cxn modelId="{B8C9D557-AF32-4531-B78F-3602095133B0}" type="presOf" srcId="{CF1D22DB-36DB-4D91-BF65-54D2236FF2E1}" destId="{1915DB98-AF03-47B0-9781-E1BBADDBB525}" srcOrd="1" destOrd="0" presId="urn:microsoft.com/office/officeart/2011/layout/CircleProcess#1"/>
    <dgm:cxn modelId="{6518A698-BA46-4D66-AF63-42879BA61ECE}" type="presOf" srcId="{CF1D22DB-36DB-4D91-BF65-54D2236FF2E1}" destId="{D3080C30-A39B-495B-9791-D0425F3C6EBD}" srcOrd="0" destOrd="0" presId="urn:microsoft.com/office/officeart/2011/layout/CircleProcess#1"/>
    <dgm:cxn modelId="{3A748EA2-66BB-4351-825A-A549BA02AE80}" type="presOf" srcId="{13101F50-5574-4230-86BE-BADBF165DE52}" destId="{CBC5DAA2-C6A9-412F-90EA-8B8B6837E1A6}" srcOrd="0" destOrd="0" presId="urn:microsoft.com/office/officeart/2011/layout/CircleProcess#1"/>
    <dgm:cxn modelId="{BC37B4EF-6B22-45C1-86EE-13CD6B827E96}" srcId="{13101F50-5574-4230-86BE-BADBF165DE52}" destId="{CF1D22DB-36DB-4D91-BF65-54D2236FF2E1}" srcOrd="1" destOrd="0" parTransId="{061F97A6-73C7-4BEB-9427-0E43205027D6}" sibTransId="{05BB0A32-A3C1-4CDE-AC79-379C1EDD1F00}"/>
    <dgm:cxn modelId="{73176725-FCF9-4683-9C19-F166EBAC84FB}" type="presParOf" srcId="{CBC5DAA2-C6A9-412F-90EA-8B8B6837E1A6}" destId="{654C54F1-6ABA-4767-9E9B-D328B74F09A1}" srcOrd="0" destOrd="0" presId="urn:microsoft.com/office/officeart/2011/layout/CircleProcess#1"/>
    <dgm:cxn modelId="{C4ED0BBE-EA8A-4E49-A047-089142792AA4}" type="presParOf" srcId="{654C54F1-6ABA-4767-9E9B-D328B74F09A1}" destId="{8A82A623-5017-493C-9D3C-0C542D1D2648}" srcOrd="0" destOrd="0" presId="urn:microsoft.com/office/officeart/2011/layout/CircleProcess#1"/>
    <dgm:cxn modelId="{8A28396B-9B0D-4F3F-BB1F-D2F61600FA20}" type="presParOf" srcId="{CBC5DAA2-C6A9-412F-90EA-8B8B6837E1A6}" destId="{3BF344E8-46EF-4805-8295-B027E87288A5}" srcOrd="1" destOrd="0" presId="urn:microsoft.com/office/officeart/2011/layout/CircleProcess#1"/>
    <dgm:cxn modelId="{58A5E9E5-E572-410C-BB9C-7C08023F474C}" type="presParOf" srcId="{3BF344E8-46EF-4805-8295-B027E87288A5}" destId="{D3080C30-A39B-495B-9791-D0425F3C6EBD}" srcOrd="0" destOrd="0" presId="urn:microsoft.com/office/officeart/2011/layout/CircleProcess#1"/>
    <dgm:cxn modelId="{0489E7D0-BD7B-4CDD-8B5F-1CFCBA098DAB}" type="presParOf" srcId="{CBC5DAA2-C6A9-412F-90EA-8B8B6837E1A6}" destId="{1915DB98-AF03-47B0-9781-E1BBADDBB525}" srcOrd="2" destOrd="0" presId="urn:microsoft.com/office/officeart/2011/layout/CircleProcess#1"/>
    <dgm:cxn modelId="{5785A25A-71B6-4C93-9E7C-17EB00BAFF7E}" type="presParOf" srcId="{CBC5DAA2-C6A9-412F-90EA-8B8B6837E1A6}" destId="{988EEA8D-7BF1-4F0A-8DBF-31465CF6E5BF}" srcOrd="3" destOrd="0" presId="urn:microsoft.com/office/officeart/2011/layout/CircleProcess#1"/>
    <dgm:cxn modelId="{EF72D729-C2A5-427E-A2B3-18978CE3FEF2}" type="presParOf" srcId="{988EEA8D-7BF1-4F0A-8DBF-31465CF6E5BF}" destId="{FEF01878-4411-4919-89F4-FC743BDE033C}" srcOrd="0" destOrd="0" presId="urn:microsoft.com/office/officeart/2011/layout/CircleProcess#1"/>
    <dgm:cxn modelId="{68C026DF-3F3A-4AA3-B5F2-C76B4883A08B}" type="presParOf" srcId="{CBC5DAA2-C6A9-412F-90EA-8B8B6837E1A6}" destId="{13793AAE-7915-4B14-92A2-C189FAADDEEA}" srcOrd="4" destOrd="0" presId="urn:microsoft.com/office/officeart/2011/layout/CircleProcess#1"/>
    <dgm:cxn modelId="{3B14D155-60BE-41D3-9F95-E9F8CDD37185}" type="presParOf" srcId="{13793AAE-7915-4B14-92A2-C189FAADDEEA}" destId="{EB518FDC-C1FC-4F40-93F2-A7E09CBF03B9}" srcOrd="0" destOrd="0" presId="urn:microsoft.com/office/officeart/2011/layout/CircleProcess#1"/>
    <dgm:cxn modelId="{95CF1471-5987-4AEE-BAD7-E4800B821CD9}" type="presParOf" srcId="{CBC5DAA2-C6A9-412F-90EA-8B8B6837E1A6}" destId="{E5ED1A92-99F3-4A38-A5BA-C14A14270C2E}" srcOrd="5" destOrd="0" presId="urn:microsoft.com/office/officeart/2011/layout/Circle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2A623-5017-493C-9D3C-0C542D1D2648}">
      <dsp:nvSpPr>
        <dsp:cNvPr id="0" name=""/>
        <dsp:cNvSpPr/>
      </dsp:nvSpPr>
      <dsp:spPr>
        <a:xfrm>
          <a:off x="4679278" y="1326364"/>
          <a:ext cx="3570301" cy="357025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080C30-A39B-495B-9791-D0425F3C6EBD}">
      <dsp:nvSpPr>
        <dsp:cNvPr id="0" name=""/>
        <dsp:cNvSpPr/>
      </dsp:nvSpPr>
      <dsp:spPr>
        <a:xfrm>
          <a:off x="4798235" y="1445305"/>
          <a:ext cx="3331594" cy="3332191"/>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u="none" kern="1200" dirty="0">
              <a:solidFill>
                <a:schemeClr val="tx1"/>
              </a:solidFill>
              <a:effectLst/>
              <a:latin typeface="+mj-lt"/>
              <a:ea typeface="Verdana" panose="020B0604030504040204" pitchFamily="34" charset="0"/>
              <a:cs typeface="Verdana" panose="020B0604030504040204" pitchFamily="34" charset="0"/>
            </a:rPr>
            <a:t>International assistance</a:t>
          </a:r>
          <a:r>
            <a:rPr lang="en-GB" sz="3200" b="1" u="none" kern="1200" baseline="0" dirty="0">
              <a:solidFill>
                <a:schemeClr val="tx1"/>
              </a:solidFill>
              <a:effectLst/>
              <a:latin typeface="+mj-lt"/>
              <a:ea typeface="Verdana" panose="020B0604030504040204" pitchFamily="34" charset="0"/>
              <a:cs typeface="Verdana" panose="020B0604030504040204" pitchFamily="34" charset="0"/>
            </a:rPr>
            <a:t> </a:t>
          </a:r>
          <a:r>
            <a:rPr lang="en-GB" sz="3200" u="none" kern="1200" baseline="0" dirty="0">
              <a:solidFill>
                <a:schemeClr val="tx1"/>
              </a:solidFill>
              <a:effectLst/>
              <a:latin typeface="+mj-lt"/>
              <a:ea typeface="Verdana" panose="020B0604030504040204" pitchFamily="34" charset="0"/>
              <a:cs typeface="Verdana" panose="020B0604030504040204" pitchFamily="34" charset="0"/>
            </a:rPr>
            <a:t>request and provision</a:t>
          </a:r>
          <a:endParaRPr lang="it-IT" sz="3200" u="none" kern="1200" dirty="0">
            <a:latin typeface="+mj-lt"/>
            <a:ea typeface="Verdana" panose="020B0604030504040204" pitchFamily="34" charset="0"/>
            <a:cs typeface="Verdana" panose="020B0604030504040204" pitchFamily="34" charset="0"/>
          </a:endParaRPr>
        </a:p>
      </dsp:txBody>
      <dsp:txXfrm>
        <a:off x="5274857" y="1921422"/>
        <a:ext cx="2379936" cy="2379958"/>
      </dsp:txXfrm>
    </dsp:sp>
    <dsp:sp modelId="{FEF01878-4411-4919-89F4-FC743BDE033C}">
      <dsp:nvSpPr>
        <dsp:cNvPr id="0" name=""/>
        <dsp:cNvSpPr/>
      </dsp:nvSpPr>
      <dsp:spPr>
        <a:xfrm rot="2700000">
          <a:off x="990357" y="1326132"/>
          <a:ext cx="3570419" cy="3570419"/>
        </a:xfrm>
        <a:prstGeom prst="teardrop">
          <a:avLst>
            <a:gd name="adj" fmla="val 1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18FDC-C1FC-4F40-93F2-A7E09CBF03B9}">
      <dsp:nvSpPr>
        <dsp:cNvPr id="0" name=""/>
        <dsp:cNvSpPr/>
      </dsp:nvSpPr>
      <dsp:spPr>
        <a:xfrm>
          <a:off x="1109769" y="1445305"/>
          <a:ext cx="3331594" cy="3332191"/>
        </a:xfrm>
        <a:prstGeom prst="ellipse">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u="none" kern="1200" dirty="0">
              <a:solidFill>
                <a:schemeClr val="tx1"/>
              </a:solidFill>
              <a:effectLst/>
              <a:latin typeface="+mj-lt"/>
              <a:ea typeface="Verdana" panose="020B0604030504040204" pitchFamily="34" charset="0"/>
              <a:cs typeface="Verdana" panose="020B0604030504040204" pitchFamily="34" charset="0"/>
            </a:rPr>
            <a:t>Emergency management activities </a:t>
          </a:r>
          <a:r>
            <a:rPr lang="en-GB" sz="3200" u="none" kern="1200" dirty="0">
              <a:solidFill>
                <a:schemeClr val="tx1"/>
              </a:solidFill>
              <a:effectLst/>
              <a:latin typeface="+mj-lt"/>
              <a:ea typeface="Verdana" panose="020B0604030504040204" pitchFamily="34" charset="0"/>
              <a:cs typeface="Verdana" panose="020B0604030504040204" pitchFamily="34" charset="0"/>
            </a:rPr>
            <a:t>performed at </a:t>
          </a:r>
          <a:r>
            <a:rPr lang="en-GB" sz="3200" b="1" u="none" kern="1200" dirty="0">
              <a:solidFill>
                <a:schemeClr val="tx1"/>
              </a:solidFill>
              <a:effectLst/>
              <a:latin typeface="+mj-lt"/>
              <a:ea typeface="Verdana" panose="020B0604030504040204" pitchFamily="34" charset="0"/>
              <a:cs typeface="Verdana" panose="020B0604030504040204" pitchFamily="34" charset="0"/>
            </a:rPr>
            <a:t>national level</a:t>
          </a:r>
          <a:endParaRPr lang="it-IT" sz="3200" b="1" u="none" kern="1200" dirty="0">
            <a:latin typeface="+mj-lt"/>
            <a:ea typeface="Verdana" panose="020B0604030504040204" pitchFamily="34" charset="0"/>
            <a:cs typeface="Verdana" panose="020B0604030504040204" pitchFamily="34" charset="0"/>
          </a:endParaRPr>
        </a:p>
      </dsp:txBody>
      <dsp:txXfrm>
        <a:off x="1585598" y="1921422"/>
        <a:ext cx="2379936" cy="237995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1">
  <dgm:title val="Processo con cerchi in sequenza"/>
  <dgm:desc val="Mostra i passaggi sequenziali in un processo. Supporta al massimo undici forme di livello 1 e un numero illimitato di forme di livello 2. Risultati ottimali con piccole quantità di testo. Il testo non utilizzato non viene visualizzato ma rimane disponibile se si cambia il layout."/>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F5B79-2660-9B49-8A5C-56E6A18E40F4}" type="datetimeFigureOut">
              <a:rPr lang="tr-TR" smtClean="0"/>
              <a:t>29.10.2025</a:t>
            </a:fld>
            <a:endParaRPr lang="tr-T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3BF49-2B01-0A4A-8F1B-9659BAE9EFB1}" type="slidenum">
              <a:rPr lang="tr-TR" smtClean="0"/>
              <a:t>‹#›</a:t>
            </a:fld>
            <a:endParaRPr lang="tr-TR"/>
          </a:p>
        </p:txBody>
      </p:sp>
    </p:spTree>
    <p:extLst>
      <p:ext uri="{BB962C8B-B14F-4D97-AF65-F5344CB8AC3E}">
        <p14:creationId xmlns:p14="http://schemas.microsoft.com/office/powerpoint/2010/main" val="29694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3BF49-2B01-0A4A-8F1B-9659BAE9EFB1}" type="slidenum">
              <a:rPr lang="tr-TR" smtClean="0"/>
              <a:t>4</a:t>
            </a:fld>
            <a:endParaRPr lang="tr-TR"/>
          </a:p>
        </p:txBody>
      </p:sp>
    </p:spTree>
    <p:extLst>
      <p:ext uri="{BB962C8B-B14F-4D97-AF65-F5344CB8AC3E}">
        <p14:creationId xmlns:p14="http://schemas.microsoft.com/office/powerpoint/2010/main" val="50382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DCD40B78-10A7-4861-9313-2FACAA5136D3}" type="slidenum">
              <a:rPr lang="en-US" smtClean="0"/>
              <a:t>17</a:t>
            </a:fld>
            <a:endParaRPr lang="en-US"/>
          </a:p>
        </p:txBody>
      </p:sp>
    </p:spTree>
    <p:extLst>
      <p:ext uri="{BB962C8B-B14F-4D97-AF65-F5344CB8AC3E}">
        <p14:creationId xmlns:p14="http://schemas.microsoft.com/office/powerpoint/2010/main" val="126002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DCD40B78-10A7-4861-9313-2FACAA5136D3}" type="slidenum">
              <a:rPr lang="en-US" smtClean="0"/>
              <a:t>18</a:t>
            </a:fld>
            <a:endParaRPr lang="en-US"/>
          </a:p>
        </p:txBody>
      </p:sp>
    </p:spTree>
    <p:extLst>
      <p:ext uri="{BB962C8B-B14F-4D97-AF65-F5344CB8AC3E}">
        <p14:creationId xmlns:p14="http://schemas.microsoft.com/office/powerpoint/2010/main" val="230461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DCD40B78-10A7-4861-9313-2FACAA5136D3}" type="slidenum">
              <a:rPr lang="en-US" smtClean="0"/>
              <a:t>19</a:t>
            </a:fld>
            <a:endParaRPr lang="en-US"/>
          </a:p>
        </p:txBody>
      </p:sp>
    </p:spTree>
    <p:extLst>
      <p:ext uri="{BB962C8B-B14F-4D97-AF65-F5344CB8AC3E}">
        <p14:creationId xmlns:p14="http://schemas.microsoft.com/office/powerpoint/2010/main" val="291837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76D7-BB7A-D04C-BC9A-0C157D078001}"/>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20C397-3BA1-A745-90D7-4113A09A7B0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3D34E2-6451-8D48-9EE4-04552B156D94}"/>
              </a:ext>
            </a:extLst>
          </p:cNvPr>
          <p:cNvSpPr>
            <a:spLocks noGrp="1"/>
          </p:cNvSpPr>
          <p:nvPr>
            <p:ph type="dt" sz="half" idx="10"/>
          </p:nvPr>
        </p:nvSpPr>
        <p:spPr/>
        <p:txBody>
          <a:bodyPr/>
          <a:lstStyle/>
          <a:p>
            <a:fld id="{C7CC283C-385D-B447-9959-D52334906EFA}" type="datetimeFigureOut">
              <a:rPr lang="en-US" smtClean="0"/>
              <a:t>10/29/2025</a:t>
            </a:fld>
            <a:endParaRPr lang="en-US"/>
          </a:p>
        </p:txBody>
      </p:sp>
      <p:sp>
        <p:nvSpPr>
          <p:cNvPr id="5" name="Footer Placeholder 4">
            <a:extLst>
              <a:ext uri="{FF2B5EF4-FFF2-40B4-BE49-F238E27FC236}">
                <a16:creationId xmlns:a16="http://schemas.microsoft.com/office/drawing/2014/main" id="{24F600CB-661E-4646-B61E-A5BD6890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3B287-E623-804E-8451-D379A1550A4E}"/>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48859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0E5B-F31C-2947-90E9-E8DBD752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D58627-34C8-EC42-A868-864346624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1B3E4-D812-514B-9D80-F79B38E9AF2E}"/>
              </a:ext>
            </a:extLst>
          </p:cNvPr>
          <p:cNvSpPr>
            <a:spLocks noGrp="1"/>
          </p:cNvSpPr>
          <p:nvPr>
            <p:ph type="dt" sz="half" idx="10"/>
          </p:nvPr>
        </p:nvSpPr>
        <p:spPr/>
        <p:txBody>
          <a:bodyPr/>
          <a:lstStyle/>
          <a:p>
            <a:fld id="{C7CC283C-385D-B447-9959-D52334906EFA}" type="datetimeFigureOut">
              <a:rPr lang="en-US" smtClean="0"/>
              <a:t>10/29/2025</a:t>
            </a:fld>
            <a:endParaRPr lang="en-US"/>
          </a:p>
        </p:txBody>
      </p:sp>
      <p:sp>
        <p:nvSpPr>
          <p:cNvPr id="5" name="Footer Placeholder 4">
            <a:extLst>
              <a:ext uri="{FF2B5EF4-FFF2-40B4-BE49-F238E27FC236}">
                <a16:creationId xmlns:a16="http://schemas.microsoft.com/office/drawing/2014/main" id="{473B89AD-1C8D-004D-8958-EC4C485E4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06AA2-0B7C-1747-A690-25B233CF516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57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FCCCD-CBFD-534C-8450-D26AF84FA73D}"/>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5BCBC2-B0D7-D744-AF77-26D1F190A176}"/>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3482A-7E8E-3F4F-AFEF-B4B799FB88CF}"/>
              </a:ext>
            </a:extLst>
          </p:cNvPr>
          <p:cNvSpPr>
            <a:spLocks noGrp="1"/>
          </p:cNvSpPr>
          <p:nvPr>
            <p:ph type="dt" sz="half" idx="10"/>
          </p:nvPr>
        </p:nvSpPr>
        <p:spPr/>
        <p:txBody>
          <a:bodyPr/>
          <a:lstStyle/>
          <a:p>
            <a:fld id="{C7CC283C-385D-B447-9959-D52334906EFA}" type="datetimeFigureOut">
              <a:rPr lang="en-US" smtClean="0"/>
              <a:t>10/29/2025</a:t>
            </a:fld>
            <a:endParaRPr lang="en-US"/>
          </a:p>
        </p:txBody>
      </p:sp>
      <p:sp>
        <p:nvSpPr>
          <p:cNvPr id="5" name="Footer Placeholder 4">
            <a:extLst>
              <a:ext uri="{FF2B5EF4-FFF2-40B4-BE49-F238E27FC236}">
                <a16:creationId xmlns:a16="http://schemas.microsoft.com/office/drawing/2014/main" id="{2FEDE7BA-E3FD-954A-977D-72E7F1F4D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32722-C027-CD42-9B65-0126F8F94D55}"/>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4149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ED51-62F8-044E-B1E9-A6EAF7C5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B0A2F-8143-F34E-BE2E-AD2ECCA4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BA72F-408A-A642-9AD4-06AD08250C78}"/>
              </a:ext>
            </a:extLst>
          </p:cNvPr>
          <p:cNvSpPr>
            <a:spLocks noGrp="1"/>
          </p:cNvSpPr>
          <p:nvPr>
            <p:ph type="dt" sz="half" idx="10"/>
          </p:nvPr>
        </p:nvSpPr>
        <p:spPr/>
        <p:txBody>
          <a:bodyPr/>
          <a:lstStyle/>
          <a:p>
            <a:fld id="{C7CC283C-385D-B447-9959-D52334906EFA}" type="datetimeFigureOut">
              <a:rPr lang="en-US" smtClean="0"/>
              <a:t>10/29/2025</a:t>
            </a:fld>
            <a:endParaRPr lang="en-US"/>
          </a:p>
        </p:txBody>
      </p:sp>
      <p:sp>
        <p:nvSpPr>
          <p:cNvPr id="5" name="Footer Placeholder 4">
            <a:extLst>
              <a:ext uri="{FF2B5EF4-FFF2-40B4-BE49-F238E27FC236}">
                <a16:creationId xmlns:a16="http://schemas.microsoft.com/office/drawing/2014/main" id="{6680BF00-28B9-934D-B01D-AE4E843D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DC9E2-CE0F-6947-87EA-29223AB3A178}"/>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02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450E-62B5-2C40-9A29-281888EEE9A1}"/>
              </a:ext>
            </a:extLst>
          </p:cNvPr>
          <p:cNvSpPr>
            <a:spLocks noGrp="1"/>
          </p:cNvSpPr>
          <p:nvPr>
            <p:ph type="title"/>
          </p:nvPr>
        </p:nvSpPr>
        <p:spPr>
          <a:xfrm>
            <a:off x="675878" y="1709745"/>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BDF53C-9EC8-9541-ACED-DDB47BA40256}"/>
              </a:ext>
            </a:extLst>
          </p:cNvPr>
          <p:cNvSpPr>
            <a:spLocks noGrp="1"/>
          </p:cNvSpPr>
          <p:nvPr>
            <p:ph type="body" idx="1"/>
          </p:nvPr>
        </p:nvSpPr>
        <p:spPr>
          <a:xfrm>
            <a:off x="675878" y="4589470"/>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A5858F-E557-9842-8431-C5683AA7B201}"/>
              </a:ext>
            </a:extLst>
          </p:cNvPr>
          <p:cNvSpPr>
            <a:spLocks noGrp="1"/>
          </p:cNvSpPr>
          <p:nvPr>
            <p:ph type="dt" sz="half" idx="10"/>
          </p:nvPr>
        </p:nvSpPr>
        <p:spPr/>
        <p:txBody>
          <a:bodyPr/>
          <a:lstStyle/>
          <a:p>
            <a:fld id="{C7CC283C-385D-B447-9959-D52334906EFA}" type="datetimeFigureOut">
              <a:rPr lang="en-US" smtClean="0"/>
              <a:t>10/29/2025</a:t>
            </a:fld>
            <a:endParaRPr lang="en-US"/>
          </a:p>
        </p:txBody>
      </p:sp>
      <p:sp>
        <p:nvSpPr>
          <p:cNvPr id="5" name="Footer Placeholder 4">
            <a:extLst>
              <a:ext uri="{FF2B5EF4-FFF2-40B4-BE49-F238E27FC236}">
                <a16:creationId xmlns:a16="http://schemas.microsoft.com/office/drawing/2014/main" id="{8CF53C27-A357-064A-9E71-DECB6AE6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AF94C-E5A0-7F4C-91F4-15C3419923F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27203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6231-EF98-A44D-9803-F0BD80317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F9051-033F-1E4D-8A87-9CCD4986122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2E17C-EEEA-BF47-BCC3-B3AFFD70E32B}"/>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927BF-E322-5443-82D8-F165120BF075}"/>
              </a:ext>
            </a:extLst>
          </p:cNvPr>
          <p:cNvSpPr>
            <a:spLocks noGrp="1"/>
          </p:cNvSpPr>
          <p:nvPr>
            <p:ph type="dt" sz="half" idx="10"/>
          </p:nvPr>
        </p:nvSpPr>
        <p:spPr/>
        <p:txBody>
          <a:bodyPr/>
          <a:lstStyle/>
          <a:p>
            <a:fld id="{C7CC283C-385D-B447-9959-D52334906EFA}" type="datetimeFigureOut">
              <a:rPr lang="en-US" smtClean="0"/>
              <a:t>10/29/2025</a:t>
            </a:fld>
            <a:endParaRPr lang="en-US"/>
          </a:p>
        </p:txBody>
      </p:sp>
      <p:sp>
        <p:nvSpPr>
          <p:cNvPr id="6" name="Footer Placeholder 5">
            <a:extLst>
              <a:ext uri="{FF2B5EF4-FFF2-40B4-BE49-F238E27FC236}">
                <a16:creationId xmlns:a16="http://schemas.microsoft.com/office/drawing/2014/main" id="{EAA075B6-FA42-CA43-94C0-77CE6E982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BD036-FA51-8247-9FEB-5C902F359E74}"/>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156594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C6BF-9843-284C-A6B7-92F1A6EDBAEF}"/>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C9548C-8806-5448-9F3D-4F3299CA80F1}"/>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447923-8D97-C342-B7C7-8D80AFD30EB8}"/>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1E6B4-111F-BA40-8123-B2B18DE630FF}"/>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CA828B-FA82-EE42-BD4E-86C2C977AE4B}"/>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3FA91-1DDA-2940-9224-320879FF8983}"/>
              </a:ext>
            </a:extLst>
          </p:cNvPr>
          <p:cNvSpPr>
            <a:spLocks noGrp="1"/>
          </p:cNvSpPr>
          <p:nvPr>
            <p:ph type="dt" sz="half" idx="10"/>
          </p:nvPr>
        </p:nvSpPr>
        <p:spPr/>
        <p:txBody>
          <a:bodyPr/>
          <a:lstStyle/>
          <a:p>
            <a:fld id="{C7CC283C-385D-B447-9959-D52334906EFA}" type="datetimeFigureOut">
              <a:rPr lang="en-US" smtClean="0"/>
              <a:t>10/29/2025</a:t>
            </a:fld>
            <a:endParaRPr lang="en-US"/>
          </a:p>
        </p:txBody>
      </p:sp>
      <p:sp>
        <p:nvSpPr>
          <p:cNvPr id="8" name="Footer Placeholder 7">
            <a:extLst>
              <a:ext uri="{FF2B5EF4-FFF2-40B4-BE49-F238E27FC236}">
                <a16:creationId xmlns:a16="http://schemas.microsoft.com/office/drawing/2014/main" id="{4DB581C6-3C3B-AA42-ABE1-AF83BADFF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7C0DB-08CF-C945-B078-1B5F0E51113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1462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37F1-F2D5-D243-BAAF-BE23002D2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609B0F-4929-5749-943F-A310A971FE74}"/>
              </a:ext>
            </a:extLst>
          </p:cNvPr>
          <p:cNvSpPr>
            <a:spLocks noGrp="1"/>
          </p:cNvSpPr>
          <p:nvPr>
            <p:ph type="dt" sz="half" idx="10"/>
          </p:nvPr>
        </p:nvSpPr>
        <p:spPr/>
        <p:txBody>
          <a:bodyPr/>
          <a:lstStyle/>
          <a:p>
            <a:fld id="{C7CC283C-385D-B447-9959-D52334906EFA}" type="datetimeFigureOut">
              <a:rPr lang="en-US" smtClean="0"/>
              <a:t>10/29/2025</a:t>
            </a:fld>
            <a:endParaRPr lang="en-US"/>
          </a:p>
        </p:txBody>
      </p:sp>
      <p:sp>
        <p:nvSpPr>
          <p:cNvPr id="4" name="Footer Placeholder 3">
            <a:extLst>
              <a:ext uri="{FF2B5EF4-FFF2-40B4-BE49-F238E27FC236}">
                <a16:creationId xmlns:a16="http://schemas.microsoft.com/office/drawing/2014/main" id="{9DBBB594-9474-404B-B04B-46A3C998D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A05EE1-58B4-F943-9DBE-E39FB85341D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0695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A3950-FAA3-544E-A1F1-6DD8280BEB85}"/>
              </a:ext>
            </a:extLst>
          </p:cNvPr>
          <p:cNvSpPr>
            <a:spLocks noGrp="1"/>
          </p:cNvSpPr>
          <p:nvPr>
            <p:ph type="dt" sz="half" idx="10"/>
          </p:nvPr>
        </p:nvSpPr>
        <p:spPr/>
        <p:txBody>
          <a:bodyPr/>
          <a:lstStyle/>
          <a:p>
            <a:fld id="{C7CC283C-385D-B447-9959-D52334906EFA}" type="datetimeFigureOut">
              <a:rPr lang="en-US" smtClean="0"/>
              <a:t>10/29/2025</a:t>
            </a:fld>
            <a:endParaRPr lang="en-US"/>
          </a:p>
        </p:txBody>
      </p:sp>
      <p:sp>
        <p:nvSpPr>
          <p:cNvPr id="3" name="Footer Placeholder 2">
            <a:extLst>
              <a:ext uri="{FF2B5EF4-FFF2-40B4-BE49-F238E27FC236}">
                <a16:creationId xmlns:a16="http://schemas.microsoft.com/office/drawing/2014/main" id="{F74BA6EE-6BDD-C949-AB7A-64035A51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0D13AF-51BD-D04D-AB50-29361FAE3F2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938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35CB-5D67-4E4D-B7EC-3108BE4AD9C3}"/>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A21D3-B6C5-A945-8E84-1740890E041E}"/>
              </a:ext>
            </a:extLst>
          </p:cNvPr>
          <p:cNvSpPr>
            <a:spLocks noGrp="1"/>
          </p:cNvSpPr>
          <p:nvPr>
            <p:ph idx="1"/>
          </p:nvPr>
        </p:nvSpPr>
        <p:spPr>
          <a:xfrm>
            <a:off x="4211343" y="987432"/>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DC3380-B47A-9243-9A26-4AA6AB37234E}"/>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EC04B8-4631-4140-8B4F-DD868A18BC3E}"/>
              </a:ext>
            </a:extLst>
          </p:cNvPr>
          <p:cNvSpPr>
            <a:spLocks noGrp="1"/>
          </p:cNvSpPr>
          <p:nvPr>
            <p:ph type="dt" sz="half" idx="10"/>
          </p:nvPr>
        </p:nvSpPr>
        <p:spPr/>
        <p:txBody>
          <a:bodyPr/>
          <a:lstStyle/>
          <a:p>
            <a:fld id="{C7CC283C-385D-B447-9959-D52334906EFA}" type="datetimeFigureOut">
              <a:rPr lang="en-US" smtClean="0"/>
              <a:t>10/29/2025</a:t>
            </a:fld>
            <a:endParaRPr lang="en-US"/>
          </a:p>
        </p:txBody>
      </p:sp>
      <p:sp>
        <p:nvSpPr>
          <p:cNvPr id="6" name="Footer Placeholder 5">
            <a:extLst>
              <a:ext uri="{FF2B5EF4-FFF2-40B4-BE49-F238E27FC236}">
                <a16:creationId xmlns:a16="http://schemas.microsoft.com/office/drawing/2014/main" id="{3D13DE07-2E26-3A48-9908-05BF777E5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0F972-BC51-6742-A830-1D08A9D1E20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79670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1ADC-837E-F241-9BA5-2559DDF0A86C}"/>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40B0D-2F6E-DA42-984E-F88032D52E1A}"/>
              </a:ext>
            </a:extLst>
          </p:cNvPr>
          <p:cNvSpPr>
            <a:spLocks noGrp="1"/>
          </p:cNvSpPr>
          <p:nvPr>
            <p:ph type="pic" idx="1"/>
          </p:nvPr>
        </p:nvSpPr>
        <p:spPr>
          <a:xfrm>
            <a:off x="4211343" y="987432"/>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348DD-19AB-D44C-A583-A633B005F199}"/>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FED024-94B1-CC48-A0D2-496FDAA812D5}"/>
              </a:ext>
            </a:extLst>
          </p:cNvPr>
          <p:cNvSpPr>
            <a:spLocks noGrp="1"/>
          </p:cNvSpPr>
          <p:nvPr>
            <p:ph type="dt" sz="half" idx="10"/>
          </p:nvPr>
        </p:nvSpPr>
        <p:spPr/>
        <p:txBody>
          <a:bodyPr/>
          <a:lstStyle/>
          <a:p>
            <a:fld id="{C7CC283C-385D-B447-9959-D52334906EFA}" type="datetimeFigureOut">
              <a:rPr lang="en-US" smtClean="0"/>
              <a:t>10/29/2025</a:t>
            </a:fld>
            <a:endParaRPr lang="en-US"/>
          </a:p>
        </p:txBody>
      </p:sp>
      <p:sp>
        <p:nvSpPr>
          <p:cNvPr id="6" name="Footer Placeholder 5">
            <a:extLst>
              <a:ext uri="{FF2B5EF4-FFF2-40B4-BE49-F238E27FC236}">
                <a16:creationId xmlns:a16="http://schemas.microsoft.com/office/drawing/2014/main" id="{2DD133B1-C791-234D-9661-B8382C563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E164B-0A6C-084C-A3F2-CA044A886FED}"/>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61482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C1745-4665-9A49-880F-CC32A6FEBB3D}"/>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4A5A37-5023-5D43-8BE5-92D84595BB2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C8141-DA49-6A42-A3AF-2594B58E7744}"/>
              </a:ext>
            </a:extLst>
          </p:cNvPr>
          <p:cNvSpPr>
            <a:spLocks noGrp="1"/>
          </p:cNvSpPr>
          <p:nvPr>
            <p:ph type="dt" sz="half" idx="2"/>
          </p:nvPr>
        </p:nvSpPr>
        <p:spPr>
          <a:xfrm>
            <a:off x="681038" y="6356357"/>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283C-385D-B447-9959-D52334906EFA}" type="datetimeFigureOut">
              <a:rPr lang="en-US" smtClean="0"/>
              <a:t>10/29/2025</a:t>
            </a:fld>
            <a:endParaRPr lang="en-US"/>
          </a:p>
        </p:txBody>
      </p:sp>
      <p:sp>
        <p:nvSpPr>
          <p:cNvPr id="5" name="Footer Placeholder 4">
            <a:extLst>
              <a:ext uri="{FF2B5EF4-FFF2-40B4-BE49-F238E27FC236}">
                <a16:creationId xmlns:a16="http://schemas.microsoft.com/office/drawing/2014/main" id="{4B2368E0-A0B2-6E4E-853D-FE44F196CB5A}"/>
              </a:ext>
            </a:extLst>
          </p:cNvPr>
          <p:cNvSpPr>
            <a:spLocks noGrp="1"/>
          </p:cNvSpPr>
          <p:nvPr>
            <p:ph type="ftr" sz="quarter" idx="3"/>
          </p:nvPr>
        </p:nvSpPr>
        <p:spPr>
          <a:xfrm>
            <a:off x="3281363" y="6356357"/>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462C6E-7C2E-F244-A70A-06BDFCE53039}"/>
              </a:ext>
            </a:extLst>
          </p:cNvPr>
          <p:cNvSpPr>
            <a:spLocks noGrp="1"/>
          </p:cNvSpPr>
          <p:nvPr>
            <p:ph type="sldNum" sz="quarter" idx="4"/>
          </p:nvPr>
        </p:nvSpPr>
        <p:spPr>
          <a:xfrm>
            <a:off x="6996113" y="6356357"/>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8284-9F9A-8449-A88E-5431B14F7B2D}" type="slidenum">
              <a:rPr lang="en-US" smtClean="0"/>
              <a:t>‹#›</a:t>
            </a:fld>
            <a:endParaRPr lang="en-US"/>
          </a:p>
        </p:txBody>
      </p:sp>
    </p:spTree>
    <p:extLst>
      <p:ext uri="{BB962C8B-B14F-4D97-AF65-F5344CB8AC3E}">
        <p14:creationId xmlns:p14="http://schemas.microsoft.com/office/powerpoint/2010/main" val="199806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erccportal.jrc.ec.europa.eu/About-ERCC#%3A~%3Atext%3DThe%20Emergency%20Response%20Coordination%20Centre%2Cthe%20Union%20Civil%20Protection%20Mechanism" TargetMode="External"/><Relationship Id="rId4" Type="http://schemas.openxmlformats.org/officeDocument/2006/relationships/diagramData" Target="../diagrams/data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nesdoc.unesco.org/ark:/48223/pf000038682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www.ioc-tsunami.org/index.php?option=com_content&amp;view=article&amp;id=69&amp;Itemid=69&amp;lang=en" TargetMode="External"/><Relationship Id="rId2" Type="http://schemas.openxmlformats.org/officeDocument/2006/relationships/hyperlink" Target="https://unesdoc.unesco.org/ark:/48223/pf000038682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AhZQTTuRAH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474A55-EB20-4D4A-BE74-6C63D86CA542}"/>
              </a:ext>
            </a:extLst>
          </p:cNvPr>
          <p:cNvSpPr txBox="1"/>
          <p:nvPr/>
        </p:nvSpPr>
        <p:spPr>
          <a:xfrm>
            <a:off x="728119" y="4532566"/>
            <a:ext cx="8562745" cy="1938992"/>
          </a:xfrm>
          <a:prstGeom prst="rect">
            <a:avLst/>
          </a:prstGeom>
          <a:noFill/>
        </p:spPr>
        <p:txBody>
          <a:bodyPr wrap="square" rtlCol="0">
            <a:spAutoFit/>
          </a:bodyPr>
          <a:lstStyle/>
          <a:p>
            <a:pPr algn="ctr"/>
            <a:r>
              <a:rPr lang="en-US" sz="2000" dirty="0"/>
              <a:t>Presented by Denis Chang Seng</a:t>
            </a:r>
          </a:p>
          <a:p>
            <a:pPr algn="ctr"/>
            <a:endParaRPr lang="en-US" sz="2000" dirty="0"/>
          </a:p>
          <a:p>
            <a:pPr algn="ctr"/>
            <a:r>
              <a:rPr lang="tr-TR" sz="2000" dirty="0"/>
              <a:t>Coordinated</a:t>
            </a:r>
            <a:r>
              <a:rPr lang="en-US" sz="2000" dirty="0"/>
              <a:t> / co-prepared </a:t>
            </a:r>
            <a:r>
              <a:rPr lang="tr-TR" sz="2000" dirty="0"/>
              <a:t> by Task Team on Tsunami Exercise</a:t>
            </a:r>
            <a:r>
              <a:rPr lang="en-US" sz="2000" dirty="0"/>
              <a:t> ICG/NEAMTWS</a:t>
            </a:r>
          </a:p>
          <a:p>
            <a:pPr algn="ctr"/>
            <a:r>
              <a:rPr lang="tr-TR" sz="2000" i="1" dirty="0"/>
              <a:t>co-chairs</a:t>
            </a:r>
            <a:r>
              <a:rPr lang="tr-TR" sz="2000" dirty="0"/>
              <a:t>: </a:t>
            </a:r>
            <a:r>
              <a:rPr lang="tr-TR" sz="2000" b="1" dirty="0"/>
              <a:t>Ceren Ozer Sozdinler (Turk</a:t>
            </a:r>
            <a:r>
              <a:rPr lang="en-US" sz="2000" b="1" dirty="0" err="1"/>
              <a:t>i</a:t>
            </a:r>
            <a:r>
              <a:rPr lang="tr-TR" sz="2000" b="1" dirty="0"/>
              <a:t>y</a:t>
            </a:r>
            <a:r>
              <a:rPr lang="en-US" sz="2000" b="1" dirty="0"/>
              <a:t>e</a:t>
            </a:r>
            <a:r>
              <a:rPr lang="tr-TR" sz="2000" b="1" dirty="0"/>
              <a:t>)</a:t>
            </a:r>
            <a:endParaRPr lang="en-US" sz="2000" b="1" dirty="0"/>
          </a:p>
          <a:p>
            <a:pPr algn="ctr"/>
            <a:r>
              <a:rPr lang="en-US" sz="2000" b="1" dirty="0"/>
              <a:t>	        </a:t>
            </a:r>
            <a:r>
              <a:rPr lang="tr-TR" sz="2000" b="1" dirty="0"/>
              <a:t>Marinos Charalampakis (Greece)</a:t>
            </a:r>
            <a:r>
              <a:rPr lang="en-US" sz="2000" b="1" dirty="0"/>
              <a:t> </a:t>
            </a:r>
          </a:p>
          <a:p>
            <a:pPr algn="ctr"/>
            <a:r>
              <a:rPr lang="en-US" sz="2000" b="1" dirty="0"/>
              <a:t>and Denis  Chang Seng (ICG/NEAMTWS Technical Secretary)</a:t>
            </a:r>
            <a:endParaRPr lang="tr-TR" sz="2000" dirty="0"/>
          </a:p>
        </p:txBody>
      </p:sp>
      <p:sp>
        <p:nvSpPr>
          <p:cNvPr id="2" name="Rectangle 1">
            <a:extLst>
              <a:ext uri="{FF2B5EF4-FFF2-40B4-BE49-F238E27FC236}">
                <a16:creationId xmlns:a16="http://schemas.microsoft.com/office/drawing/2014/main" id="{37B8EC98-909C-514C-AE35-9084067FD784}"/>
              </a:ext>
            </a:extLst>
          </p:cNvPr>
          <p:cNvSpPr/>
          <p:nvPr/>
        </p:nvSpPr>
        <p:spPr>
          <a:xfrm>
            <a:off x="607137" y="1425244"/>
            <a:ext cx="8683727" cy="2936188"/>
          </a:xfrm>
          <a:prstGeom prst="rect">
            <a:avLst/>
          </a:prstGeom>
        </p:spPr>
        <p:txBody>
          <a:bodyPr wrap="square">
            <a:spAutoFit/>
          </a:bodyPr>
          <a:lstStyle/>
          <a:p>
            <a:pPr lvl="0" algn="ctr">
              <a:lnSpc>
                <a:spcPct val="115000"/>
              </a:lnSpc>
              <a:spcAft>
                <a:spcPts val="0"/>
              </a:spcAft>
            </a:pPr>
            <a:r>
              <a:rPr lang="tr-TR" sz="3600" b="1" dirty="0">
                <a:solidFill>
                  <a:srgbClr val="0070C0"/>
                </a:solidFill>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NEAMWave</a:t>
            </a:r>
            <a:r>
              <a:rPr lang="en-US" sz="3600" b="1" dirty="0">
                <a:solidFill>
                  <a:srgbClr val="0070C0"/>
                </a:solidFill>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26</a:t>
            </a:r>
          </a:p>
          <a:p>
            <a:pPr lvl="0" algn="ctr">
              <a:lnSpc>
                <a:spcPct val="115000"/>
              </a:lnSpc>
              <a:spcAft>
                <a:spcPts val="0"/>
              </a:spcAft>
            </a:pPr>
            <a:endParaRPr lang="en-US" sz="10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endParaRPr>
          </a:p>
          <a:p>
            <a:pPr lvl="0" algn="ctr">
              <a:lnSpc>
                <a:spcPct val="115000"/>
              </a:lnSpc>
              <a:spcAft>
                <a:spcPts val="0"/>
              </a:spcAft>
            </a:pPr>
            <a:r>
              <a:rPr lang="en-US" sz="24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A Tsunami Warning and Communication Exercise</a:t>
            </a:r>
          </a:p>
          <a:p>
            <a:pPr lvl="0" algn="ctr">
              <a:lnSpc>
                <a:spcPct val="115000"/>
              </a:lnSpc>
            </a:pPr>
            <a:r>
              <a:rPr lang="en-US" sz="24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for the North-eastern Atlantic, the Mediterranean,</a:t>
            </a:r>
          </a:p>
          <a:p>
            <a:pPr lvl="0" algn="ctr">
              <a:lnSpc>
                <a:spcPct val="115000"/>
              </a:lnSpc>
              <a:spcAft>
                <a:spcPts val="1200"/>
              </a:spcAft>
            </a:pPr>
            <a:r>
              <a:rPr lang="en-US" sz="24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and Connected Seas Region</a:t>
            </a:r>
          </a:p>
          <a:p>
            <a:pPr lvl="0" algn="ctr">
              <a:lnSpc>
                <a:spcPct val="115000"/>
              </a:lnSpc>
              <a:spcAft>
                <a:spcPts val="1200"/>
              </a:spcAft>
            </a:pPr>
            <a:br>
              <a:rPr lang="en-US" sz="10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br>
            <a:r>
              <a:rPr lang="en-US" sz="2400" b="1" i="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March 2026</a:t>
            </a:r>
            <a:endParaRPr lang="tr-TR" sz="2400" i="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endParaRPr>
          </a:p>
        </p:txBody>
      </p:sp>
      <p:sp>
        <p:nvSpPr>
          <p:cNvPr id="7" name="object 7">
            <a:extLst>
              <a:ext uri="{FF2B5EF4-FFF2-40B4-BE49-F238E27FC236}">
                <a16:creationId xmlns:a16="http://schemas.microsoft.com/office/drawing/2014/main" id="{BEC2D557-561C-FC4D-840C-58A1619F98E0}"/>
              </a:ext>
            </a:extLst>
          </p:cNvPr>
          <p:cNvSpPr/>
          <p:nvPr/>
        </p:nvSpPr>
        <p:spPr>
          <a:xfrm>
            <a:off x="0" y="25748"/>
            <a:ext cx="2542366" cy="1077247"/>
          </a:xfrm>
          <a:prstGeom prst="rect">
            <a:avLst/>
          </a:prstGeom>
          <a:blipFill>
            <a:blip r:embed="rId2" cstate="print"/>
            <a:stretch>
              <a:fillRect/>
            </a:stretch>
          </a:blipFill>
        </p:spPr>
        <p:txBody>
          <a:bodyPr wrap="square" lIns="0" tIns="0" rIns="0" bIns="0" rtlCol="0">
            <a:noAutofit/>
          </a:bodyPr>
          <a:lstStyle/>
          <a:p>
            <a:endParaRP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6217692" y="25748"/>
            <a:ext cx="3661674" cy="117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C6CBFFFE-B80B-FD18-6244-4754A589D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508" y="64759"/>
            <a:ext cx="992602" cy="978472"/>
          </a:xfrm>
          <a:prstGeom prst="rect">
            <a:avLst/>
          </a:prstGeom>
        </p:spPr>
      </p:pic>
      <p:sp>
        <p:nvSpPr>
          <p:cNvPr id="9" name="Subtitle 8">
            <a:extLst>
              <a:ext uri="{FF2B5EF4-FFF2-40B4-BE49-F238E27FC236}">
                <a16:creationId xmlns:a16="http://schemas.microsoft.com/office/drawing/2014/main" id="{19CB0500-242E-6A84-1139-57C8060C7EA4}"/>
              </a:ext>
            </a:extLst>
          </p:cNvPr>
          <p:cNvSpPr>
            <a:spLocks noGrp="1"/>
          </p:cNvSpPr>
          <p:nvPr>
            <p:ph type="subTitle" idx="1"/>
          </p:nvPr>
        </p:nvSpPr>
        <p:spPr/>
        <p:txBody>
          <a:bodyPr/>
          <a:lstStyle/>
          <a:p>
            <a:r>
              <a:rPr lang="en-US"/>
              <a:t>3-24 March</a:t>
            </a:r>
            <a:endParaRPr lang="en-US" dirty="0"/>
          </a:p>
        </p:txBody>
      </p:sp>
    </p:spTree>
    <p:extLst>
      <p:ext uri="{BB962C8B-B14F-4D97-AF65-F5344CB8AC3E}">
        <p14:creationId xmlns:p14="http://schemas.microsoft.com/office/powerpoint/2010/main" val="73063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0A8E-C55F-28A6-6B0E-67F7E26E1A40}"/>
              </a:ext>
            </a:extLst>
          </p:cNvPr>
          <p:cNvSpPr>
            <a:spLocks noGrp="1"/>
          </p:cNvSpPr>
          <p:nvPr>
            <p:ph type="title"/>
          </p:nvPr>
        </p:nvSpPr>
        <p:spPr/>
        <p:txBody>
          <a:bodyPr/>
          <a:lstStyle/>
          <a:p>
            <a:pPr algn="ctr"/>
            <a:r>
              <a:rPr lang="en-US" b="1" dirty="0">
                <a:solidFill>
                  <a:srgbClr val="0070C0"/>
                </a:solidFill>
              </a:rPr>
              <a:t>Simulation of  a Request for International Assistance</a:t>
            </a:r>
            <a:endParaRPr lang="en-US" dirty="0">
              <a:solidFill>
                <a:srgbClr val="0070C0"/>
              </a:solidFill>
            </a:endParaRPr>
          </a:p>
        </p:txBody>
      </p:sp>
      <p:sp>
        <p:nvSpPr>
          <p:cNvPr id="3" name="Content Placeholder 2">
            <a:extLst>
              <a:ext uri="{FF2B5EF4-FFF2-40B4-BE49-F238E27FC236}">
                <a16:creationId xmlns:a16="http://schemas.microsoft.com/office/drawing/2014/main" id="{F9454AFD-E734-27D6-B0C8-5FC1BD8D77D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21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32715" algn="ctr">
              <a:lnSpc>
                <a:spcPct val="100000"/>
              </a:lnSpc>
              <a:tabLst>
                <a:tab pos="7607934" algn="l"/>
              </a:tabLst>
            </a:pPr>
            <a:r>
              <a:rPr lang="en-US" sz="4000" b="1" spc="300" dirty="0">
                <a:solidFill>
                  <a:srgbClr val="0070C0"/>
                </a:solidFill>
                <a:effectLst>
                  <a:outerShdw blurRad="38100" dist="38100" dir="2700000" algn="tl">
                    <a:srgbClr val="000000">
                      <a:alpha val="43137"/>
                    </a:srgbClr>
                  </a:outerShdw>
                </a:effectLst>
                <a:cs typeface="Calibri Light"/>
              </a:rPr>
              <a:t>Phase B &amp; C:</a:t>
            </a:r>
            <a:br>
              <a:rPr lang="en-US" sz="4000" b="1" spc="300" dirty="0">
                <a:solidFill>
                  <a:srgbClr val="0070C0"/>
                </a:solidFill>
                <a:effectLst>
                  <a:outerShdw blurRad="38100" dist="38100" dir="2700000" algn="tl">
                    <a:srgbClr val="000000">
                      <a:alpha val="43137"/>
                    </a:srgbClr>
                  </a:outerShdw>
                </a:effectLst>
                <a:cs typeface="Calibri Light"/>
              </a:rPr>
            </a:br>
            <a:r>
              <a:rPr lang="en-US" sz="4000" b="1" spc="300" dirty="0">
                <a:solidFill>
                  <a:srgbClr val="0070C0"/>
                </a:solidFill>
                <a:effectLst>
                  <a:outerShdw blurRad="38100" dist="38100" dir="2700000" algn="tl">
                    <a:srgbClr val="000000">
                      <a:alpha val="43137"/>
                    </a:srgbClr>
                  </a:outerShdw>
                </a:effectLst>
                <a:cs typeface="Calibri Light"/>
              </a:rPr>
              <a:t>Tsunami Alert Message Reception </a:t>
            </a: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3" name="Diagramma 2"/>
          <p:cNvGraphicFramePr/>
          <p:nvPr/>
        </p:nvGraphicFramePr>
        <p:xfrm>
          <a:off x="358407" y="982039"/>
          <a:ext cx="8500479" cy="6264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Title 1"/>
          <p:cNvSpPr txBox="1">
            <a:spLocks/>
          </p:cNvSpPr>
          <p:nvPr/>
        </p:nvSpPr>
        <p:spPr bwMode="auto">
          <a:xfrm>
            <a:off x="2283053" y="1800974"/>
            <a:ext cx="1692275" cy="914400"/>
          </a:xfrm>
          <a:prstGeom prst="rect">
            <a:avLst/>
          </a:prstGeom>
          <a:noFill/>
          <a:ln w="9525">
            <a:noFill/>
            <a:miter lim="800000"/>
            <a:headEnd/>
            <a:tailEnd/>
          </a:ln>
        </p:spPr>
        <p:txBody>
          <a:bodyPr/>
          <a:lstStyle/>
          <a:p>
            <a:pPr algn="ctr"/>
            <a:r>
              <a:rPr lang="en-US" sz="3000" b="1" dirty="0">
                <a:solidFill>
                  <a:srgbClr val="009999"/>
                </a:solidFill>
                <a:latin typeface="+mj-lt"/>
                <a:ea typeface="Verdana" panose="020B0604030504040204" pitchFamily="34" charset="0"/>
                <a:cs typeface="Verdana" panose="020B0604030504040204" pitchFamily="34" charset="0"/>
              </a:rPr>
              <a:t>Phase B</a:t>
            </a:r>
          </a:p>
        </p:txBody>
      </p:sp>
      <p:sp>
        <p:nvSpPr>
          <p:cNvPr id="25" name="Title 1"/>
          <p:cNvSpPr txBox="1">
            <a:spLocks/>
          </p:cNvSpPr>
          <p:nvPr/>
        </p:nvSpPr>
        <p:spPr bwMode="auto">
          <a:xfrm>
            <a:off x="5947599" y="1800974"/>
            <a:ext cx="1690688" cy="914400"/>
          </a:xfrm>
          <a:prstGeom prst="rect">
            <a:avLst/>
          </a:prstGeom>
          <a:noFill/>
          <a:ln w="9525">
            <a:noFill/>
            <a:miter lim="800000"/>
            <a:headEnd/>
            <a:tailEnd/>
          </a:ln>
        </p:spPr>
        <p:txBody>
          <a:bodyPr/>
          <a:lstStyle/>
          <a:p>
            <a:pPr algn="ctr"/>
            <a:r>
              <a:rPr lang="en-US" sz="3000" b="1" dirty="0">
                <a:solidFill>
                  <a:srgbClr val="009999"/>
                </a:solidFill>
                <a:latin typeface="+mj-lt"/>
                <a:ea typeface="Verdana" panose="020B0604030504040204" pitchFamily="34" charset="0"/>
                <a:cs typeface="Verdana" panose="020B0604030504040204" pitchFamily="34" charset="0"/>
              </a:rPr>
              <a:t>Phase C</a:t>
            </a:r>
          </a:p>
        </p:txBody>
      </p:sp>
      <p:pic>
        <p:nvPicPr>
          <p:cNvPr id="8" name="Picture 7">
            <a:extLst>
              <a:ext uri="{FF2B5EF4-FFF2-40B4-BE49-F238E27FC236}">
                <a16:creationId xmlns:a16="http://schemas.microsoft.com/office/drawing/2014/main" id="{C6CBFFFE-B80B-FD18-6244-4754A589DE6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40985" y="24379"/>
            <a:ext cx="730396" cy="720000"/>
          </a:xfrm>
          <a:prstGeom prst="rect">
            <a:avLst/>
          </a:prstGeom>
        </p:spPr>
      </p:pic>
      <p:sp>
        <p:nvSpPr>
          <p:cNvPr id="4" name="TextBox 3">
            <a:extLst>
              <a:ext uri="{FF2B5EF4-FFF2-40B4-BE49-F238E27FC236}">
                <a16:creationId xmlns:a16="http://schemas.microsoft.com/office/drawing/2014/main" id="{87CDC741-0874-5BE1-7759-784AA9B5A360}"/>
              </a:ext>
            </a:extLst>
          </p:cNvPr>
          <p:cNvSpPr txBox="1"/>
          <p:nvPr/>
        </p:nvSpPr>
        <p:spPr>
          <a:xfrm>
            <a:off x="856042" y="5857434"/>
            <a:ext cx="8543925" cy="923330"/>
          </a:xfrm>
          <a:prstGeom prst="rect">
            <a:avLst/>
          </a:prstGeom>
          <a:noFill/>
        </p:spPr>
        <p:txBody>
          <a:bodyPr wrap="square">
            <a:spAutoFit/>
          </a:bodyPr>
          <a:lstStyle/>
          <a:p>
            <a:r>
              <a:rPr lang="en-US" dirty="0"/>
              <a:t>Through the </a:t>
            </a:r>
            <a:r>
              <a:rPr lang="en-US" u="sng" dirty="0">
                <a:hlinkClick r:id="rId10"/>
              </a:rPr>
              <a:t>Union Civil Protection Mechanism and the Emergency Response and Coordination</a:t>
            </a:r>
            <a:r>
              <a:rPr lang="en-US" dirty="0"/>
              <a:t> </a:t>
            </a:r>
            <a:r>
              <a:rPr lang="en-US" u="sng" dirty="0">
                <a:hlinkClick r:id="rId10"/>
              </a:rPr>
              <a:t>Centre (ERCC)</a:t>
            </a:r>
            <a:r>
              <a:rPr lang="en-US" dirty="0"/>
              <a:t> of the European Commission.</a:t>
            </a:r>
          </a:p>
          <a:p>
            <a:r>
              <a:rPr lang="en-US" dirty="0"/>
              <a:t>Member States are encouraged to participate in Phace C of the exercise </a:t>
            </a:r>
          </a:p>
        </p:txBody>
      </p:sp>
    </p:spTree>
    <p:extLst>
      <p:ext uri="{BB962C8B-B14F-4D97-AF65-F5344CB8AC3E}">
        <p14:creationId xmlns:p14="http://schemas.microsoft.com/office/powerpoint/2010/main" val="284426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EE0F-9610-B7CE-1637-ECA1612283BB}"/>
              </a:ext>
            </a:extLst>
          </p:cNvPr>
          <p:cNvSpPr>
            <a:spLocks noGrp="1"/>
          </p:cNvSpPr>
          <p:nvPr>
            <p:ph type="title"/>
          </p:nvPr>
        </p:nvSpPr>
        <p:spPr/>
        <p:txBody>
          <a:bodyPr/>
          <a:lstStyle/>
          <a:p>
            <a:r>
              <a:rPr lang="en-US" b="1" dirty="0">
                <a:solidFill>
                  <a:srgbClr val="0070C0"/>
                </a:solidFill>
              </a:rPr>
              <a:t>Exercise Documents and Subscription</a:t>
            </a:r>
            <a:br>
              <a:rPr lang="en-US" b="1" dirty="0"/>
            </a:br>
            <a:endParaRPr lang="en-US" dirty="0"/>
          </a:p>
        </p:txBody>
      </p:sp>
      <p:sp>
        <p:nvSpPr>
          <p:cNvPr id="3" name="Content Placeholder 2">
            <a:extLst>
              <a:ext uri="{FF2B5EF4-FFF2-40B4-BE49-F238E27FC236}">
                <a16:creationId xmlns:a16="http://schemas.microsoft.com/office/drawing/2014/main" id="{32774573-EB6E-632E-F0B7-EC3CD3012BDD}"/>
              </a:ext>
            </a:extLst>
          </p:cNvPr>
          <p:cNvSpPr>
            <a:spLocks noGrp="1"/>
          </p:cNvSpPr>
          <p:nvPr>
            <p:ph idx="1"/>
          </p:nvPr>
        </p:nvSpPr>
        <p:spPr>
          <a:xfrm>
            <a:off x="681038" y="1825625"/>
            <a:ext cx="7029578" cy="4847024"/>
          </a:xfrm>
        </p:spPr>
        <p:txBody>
          <a:bodyPr>
            <a:normAutofit fontScale="62500" lnSpcReduction="20000"/>
          </a:bodyPr>
          <a:lstStyle/>
          <a:p>
            <a:r>
              <a:rPr lang="en-US" dirty="0"/>
              <a:t>A </a:t>
            </a:r>
            <a:r>
              <a:rPr lang="en-US" b="1" dirty="0" err="1"/>
              <a:t>NEAMWave</a:t>
            </a:r>
            <a:r>
              <a:rPr lang="en-US" b="1" dirty="0"/>
              <a:t> Exercise Brief</a:t>
            </a:r>
            <a:r>
              <a:rPr lang="en-US" dirty="0"/>
              <a:t> was prepared in 2023 to encourage participation, especially Civil Protection Agencies and other entities who are not yet familiar with the exercise.  Arabic, French and Spanish versions of the brief will be available </a:t>
            </a:r>
            <a:r>
              <a:rPr lang="en-US" u="sng" dirty="0">
                <a:hlinkClick r:id="rId2"/>
              </a:rPr>
              <a:t>online.</a:t>
            </a:r>
            <a:endParaRPr lang="en-US" u="sng" dirty="0"/>
          </a:p>
          <a:p>
            <a:endParaRPr lang="en-US" dirty="0"/>
          </a:p>
          <a:p>
            <a:r>
              <a:rPr lang="en-US" dirty="0"/>
              <a:t>The full </a:t>
            </a:r>
            <a:r>
              <a:rPr lang="en-US" b="1" dirty="0"/>
              <a:t>NEAMWave26 Exercise Manual</a:t>
            </a:r>
            <a:r>
              <a:rPr lang="en-US" dirty="0"/>
              <a:t> will be available online by </a:t>
            </a:r>
            <a:r>
              <a:rPr lang="en-US" b="1" dirty="0"/>
              <a:t>Mid-January 2026</a:t>
            </a:r>
            <a:r>
              <a:rPr lang="en-US" dirty="0"/>
              <a:t> as part of the NEAMTWS Guiding Documents and Forms available </a:t>
            </a:r>
            <a:r>
              <a:rPr lang="en-US" u="sng" dirty="0"/>
              <a:t>online</a:t>
            </a:r>
            <a:r>
              <a:rPr lang="en-US" dirty="0"/>
              <a:t>.</a:t>
            </a:r>
          </a:p>
          <a:p>
            <a:endParaRPr lang="en-US" dirty="0"/>
          </a:p>
          <a:p>
            <a:r>
              <a:rPr lang="en-US" dirty="0"/>
              <a:t>The Exercise Manual describes </a:t>
            </a:r>
            <a:r>
              <a:rPr lang="en-US" u="sng" dirty="0"/>
              <a:t>in detail</a:t>
            </a:r>
            <a:r>
              <a:rPr lang="en-US" dirty="0"/>
              <a:t> the scope and the objectives of NEAMWave26, the exercise phases, the exercise scenarios, the description of roles, the conduct and the evaluation of NEAMWave26, as well as any media arrangements. </a:t>
            </a:r>
          </a:p>
          <a:p>
            <a:endParaRPr lang="en-US" dirty="0"/>
          </a:p>
          <a:p>
            <a:r>
              <a:rPr lang="en-US" dirty="0"/>
              <a:t>The Exercise Manual has been simplified consisting of two separate documents:</a:t>
            </a:r>
          </a:p>
          <a:p>
            <a:pPr marL="971550" lvl="1" indent="-514350">
              <a:buFont typeface="+mj-lt"/>
              <a:buAutoNum type="arabicPeriod"/>
            </a:pPr>
            <a:r>
              <a:rPr lang="en-US" dirty="0"/>
              <a:t>Manual including </a:t>
            </a:r>
            <a:r>
              <a:rPr lang="en-US" b="1" dirty="0"/>
              <a:t>general instructions</a:t>
            </a:r>
            <a:r>
              <a:rPr lang="en-US" dirty="0"/>
              <a:t> of </a:t>
            </a:r>
            <a:r>
              <a:rPr lang="en-US" dirty="0" err="1"/>
              <a:t>NEAMWave</a:t>
            </a:r>
            <a:r>
              <a:rPr lang="en-US" dirty="0"/>
              <a:t> tsunami exercise, and</a:t>
            </a:r>
          </a:p>
          <a:p>
            <a:pPr marL="971550" lvl="1" indent="-514350">
              <a:buFont typeface="+mj-lt"/>
              <a:buAutoNum type="arabicPeriod"/>
            </a:pPr>
            <a:r>
              <a:rPr lang="en-US" b="1" dirty="0"/>
              <a:t>Supplements</a:t>
            </a:r>
            <a:r>
              <a:rPr lang="en-US" dirty="0"/>
              <a:t> including specific information for NEAMWave26, i.e., Exercise scenarios, concepts on the composition of Tsunami Messages, exercise team members contact information, etc.</a:t>
            </a:r>
          </a:p>
          <a:p>
            <a:endParaRPr lang="en-US" dirty="0"/>
          </a:p>
        </p:txBody>
      </p:sp>
      <p:pic>
        <p:nvPicPr>
          <p:cNvPr id="5" name="Picture 4">
            <a:extLst>
              <a:ext uri="{FF2B5EF4-FFF2-40B4-BE49-F238E27FC236}">
                <a16:creationId xmlns:a16="http://schemas.microsoft.com/office/drawing/2014/main" id="{7C02FB14-2F94-A58F-FF03-7E749C491111}"/>
              </a:ext>
            </a:extLst>
          </p:cNvPr>
          <p:cNvPicPr>
            <a:picLocks noChangeAspect="1"/>
          </p:cNvPicPr>
          <p:nvPr/>
        </p:nvPicPr>
        <p:blipFill>
          <a:blip r:embed="rId3"/>
          <a:stretch>
            <a:fillRect/>
          </a:stretch>
        </p:blipFill>
        <p:spPr>
          <a:xfrm>
            <a:off x="7918236" y="1825625"/>
            <a:ext cx="1812037" cy="2079110"/>
          </a:xfrm>
          <a:prstGeom prst="rect">
            <a:avLst/>
          </a:prstGeom>
        </p:spPr>
      </p:pic>
    </p:spTree>
    <p:extLst>
      <p:ext uri="{BB962C8B-B14F-4D97-AF65-F5344CB8AC3E}">
        <p14:creationId xmlns:p14="http://schemas.microsoft.com/office/powerpoint/2010/main" val="306287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2DE2-30EF-4EBD-5027-85EA55E4918E}"/>
              </a:ext>
            </a:extLst>
          </p:cNvPr>
          <p:cNvSpPr>
            <a:spLocks noGrp="1"/>
          </p:cNvSpPr>
          <p:nvPr>
            <p:ph type="title"/>
          </p:nvPr>
        </p:nvSpPr>
        <p:spPr/>
        <p:txBody>
          <a:bodyPr/>
          <a:lstStyle/>
          <a:p>
            <a:pPr algn="ctr"/>
            <a:r>
              <a:rPr lang="en-US" dirty="0">
                <a:solidFill>
                  <a:srgbClr val="0070C0"/>
                </a:solidFill>
              </a:rPr>
              <a:t>Participating in NEAMWave26</a:t>
            </a:r>
          </a:p>
        </p:txBody>
      </p:sp>
      <p:sp>
        <p:nvSpPr>
          <p:cNvPr id="3" name="Content Placeholder 2">
            <a:extLst>
              <a:ext uri="{FF2B5EF4-FFF2-40B4-BE49-F238E27FC236}">
                <a16:creationId xmlns:a16="http://schemas.microsoft.com/office/drawing/2014/main" id="{EB7FA5DA-C25F-BFD2-20CA-9852354EC97C}"/>
              </a:ext>
            </a:extLst>
          </p:cNvPr>
          <p:cNvSpPr>
            <a:spLocks noGrp="1"/>
          </p:cNvSpPr>
          <p:nvPr>
            <p:ph idx="1"/>
          </p:nvPr>
        </p:nvSpPr>
        <p:spPr/>
        <p:txBody>
          <a:bodyPr>
            <a:normAutofit/>
          </a:bodyPr>
          <a:lstStyle/>
          <a:p>
            <a:r>
              <a:rPr lang="en-US" dirty="0"/>
              <a:t>Member States wishing to participate in NEAMWave26 exercise have to fill </a:t>
            </a:r>
            <a:r>
              <a:rPr lang="en-US" u="sng" dirty="0"/>
              <a:t>online</a:t>
            </a:r>
            <a:r>
              <a:rPr lang="en-US" dirty="0"/>
              <a:t> exercise subscription form. </a:t>
            </a:r>
          </a:p>
          <a:p>
            <a:endParaRPr lang="en-US" dirty="0"/>
          </a:p>
          <a:p>
            <a:r>
              <a:rPr lang="en-US" dirty="0"/>
              <a:t>Registration to the exercise to be completed no later than </a:t>
            </a:r>
            <a:r>
              <a:rPr lang="en-US" b="1" u="sng" dirty="0"/>
              <a:t>end of January 2026</a:t>
            </a:r>
            <a:r>
              <a:rPr lang="en-US" u="sng" dirty="0"/>
              <a:t>.</a:t>
            </a:r>
            <a:r>
              <a:rPr lang="en-US" dirty="0"/>
              <a:t> </a:t>
            </a:r>
          </a:p>
          <a:p>
            <a:endParaRPr lang="en-US" dirty="0"/>
          </a:p>
          <a:p>
            <a:r>
              <a:rPr lang="en-US" dirty="0"/>
              <a:t>An Information Workshop on NEAMWave26 will be organized in the early February 2026 organized by ICG/NEAMTWS Technical Secretariat and TT on Exercise. </a:t>
            </a:r>
          </a:p>
          <a:p>
            <a:endParaRPr lang="en-US" dirty="0"/>
          </a:p>
          <a:p>
            <a:endParaRPr lang="en-US" dirty="0"/>
          </a:p>
        </p:txBody>
      </p:sp>
    </p:spTree>
    <p:extLst>
      <p:ext uri="{BB962C8B-B14F-4D97-AF65-F5344CB8AC3E}">
        <p14:creationId xmlns:p14="http://schemas.microsoft.com/office/powerpoint/2010/main" val="157586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434499"/>
            <a:ext cx="8543925" cy="1325563"/>
          </a:xfrm>
          <a:prstGeom prst="rect">
            <a:avLst/>
          </a:prstGeom>
        </p:spPr>
        <p:txBody>
          <a:bodyPr vert="horz" wrap="square" lIns="0" tIns="0" rIns="0" bIns="0" rtlCol="0">
            <a:noAutofit/>
          </a:bodyPr>
          <a:lstStyle/>
          <a:p>
            <a:pPr marL="132715" algn="ctr">
              <a:lnSpc>
                <a:spcPct val="100000"/>
              </a:lnSpc>
              <a:tabLst>
                <a:tab pos="7607934" algn="l"/>
              </a:tabLst>
            </a:pPr>
            <a:r>
              <a:rPr lang="en-US" sz="4000" b="1" spc="300" dirty="0">
                <a:solidFill>
                  <a:srgbClr val="0070C0"/>
                </a:solidFill>
                <a:effectLst>
                  <a:outerShdw blurRad="38100" dist="38100" dir="2700000" algn="tl">
                    <a:srgbClr val="000000">
                      <a:alpha val="43137"/>
                    </a:srgbClr>
                  </a:outerShdw>
                </a:effectLst>
                <a:cs typeface="Calibri Light"/>
              </a:rPr>
              <a:t>Activities to be Performed</a:t>
            </a:r>
            <a:endParaRPr sz="4000" b="1" spc="300" dirty="0">
              <a:solidFill>
                <a:srgbClr val="0070C0"/>
              </a:solidFill>
              <a:effectLst>
                <a:outerShdw blurRad="38100" dist="38100" dir="2700000" algn="tl">
                  <a:srgbClr val="000000">
                    <a:alpha val="43137"/>
                  </a:srgbClr>
                </a:outerShdw>
              </a:effectLs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81038" y="1472641"/>
            <a:ext cx="8543925" cy="5070202"/>
          </a:xfrm>
          <a:prstGeom prst="rect">
            <a:avLst/>
          </a:prstGeom>
        </p:spPr>
        <p:txBody>
          <a:bodyPr vert="horz" wrap="square" lIns="0" tIns="0" rIns="0" bIns="0" rtlCol="0">
            <a:noAutofit/>
          </a:bodyPr>
          <a:lstStyle/>
          <a:p>
            <a:pPr marL="298450" marR="12700" indent="-285750" algn="just" defTabSz="457200">
              <a:lnSpc>
                <a:spcPct val="150000"/>
              </a:lnSpc>
              <a:buFont typeface="Arial" pitchFamily="34" charset="0"/>
              <a:buChar char="•"/>
            </a:pPr>
            <a:r>
              <a:rPr lang="en-US" sz="2000" dirty="0">
                <a:cs typeface="Calibri"/>
              </a:rPr>
              <a:t>Establishment of the National Contact of the Exercise</a:t>
            </a:r>
          </a:p>
          <a:p>
            <a:pPr marL="298450" marR="12700" indent="-285750" algn="just" defTabSz="457200">
              <a:lnSpc>
                <a:spcPct val="150000"/>
              </a:lnSpc>
              <a:buFont typeface="Arial" pitchFamily="34" charset="0"/>
              <a:buChar char="•"/>
            </a:pPr>
            <a:r>
              <a:rPr lang="en-US" sz="2000" dirty="0">
                <a:cs typeface="Calibri"/>
              </a:rPr>
              <a:t>Establishment of the Exercise Team, at national and local (community) level</a:t>
            </a:r>
          </a:p>
          <a:p>
            <a:pPr marL="298450" marR="12700" indent="-285750" algn="just" defTabSz="457200">
              <a:lnSpc>
                <a:spcPct val="150000"/>
              </a:lnSpc>
              <a:buFont typeface="Arial" pitchFamily="34" charset="0"/>
              <a:buChar char="•"/>
            </a:pPr>
            <a:r>
              <a:rPr lang="en-US" sz="2000" dirty="0">
                <a:cs typeface="Calibri"/>
              </a:rPr>
              <a:t>Appointment of roles: Coordinator  - Director – Evaluators – Observers - Other</a:t>
            </a:r>
          </a:p>
          <a:p>
            <a:pPr marL="298450" marR="12700" indent="-285750" algn="just" defTabSz="457200">
              <a:lnSpc>
                <a:spcPct val="150000"/>
              </a:lnSpc>
              <a:buFont typeface="Arial" pitchFamily="34" charset="0"/>
              <a:buChar char="•"/>
            </a:pPr>
            <a:r>
              <a:rPr lang="en-US" sz="2000" dirty="0">
                <a:cs typeface="Calibri"/>
              </a:rPr>
              <a:t>Set aim of the exercise and objectives</a:t>
            </a:r>
          </a:p>
          <a:p>
            <a:pPr marL="298450" marR="12700" indent="-285750" algn="just" defTabSz="457200">
              <a:lnSpc>
                <a:spcPct val="150000"/>
              </a:lnSpc>
              <a:buFont typeface="Arial" pitchFamily="34" charset="0"/>
              <a:buChar char="•"/>
            </a:pPr>
            <a:r>
              <a:rPr lang="en-US" sz="2000" dirty="0">
                <a:cs typeface="Calibri"/>
              </a:rPr>
              <a:t>Participants in the exercise</a:t>
            </a:r>
          </a:p>
          <a:p>
            <a:pPr marL="298450" marR="12700" indent="-285750" algn="just" defTabSz="457200">
              <a:lnSpc>
                <a:spcPct val="150000"/>
              </a:lnSpc>
              <a:buFont typeface="Arial" pitchFamily="34" charset="0"/>
              <a:buChar char="•"/>
            </a:pPr>
            <a:r>
              <a:rPr lang="en-US" sz="2000" dirty="0">
                <a:cs typeface="Calibri"/>
              </a:rPr>
              <a:t>Exercise scenario</a:t>
            </a:r>
          </a:p>
          <a:p>
            <a:pPr marL="298450" marR="12700" indent="-285750" algn="just" defTabSz="457200">
              <a:lnSpc>
                <a:spcPct val="150000"/>
              </a:lnSpc>
              <a:buFont typeface="Arial" pitchFamily="34" charset="0"/>
              <a:buChar char="•"/>
            </a:pPr>
            <a:r>
              <a:rPr lang="en-US" sz="2000" dirty="0">
                <a:cs typeface="Calibri"/>
              </a:rPr>
              <a:t>Design of different activities that will be performed to fulfill the aim</a:t>
            </a:r>
          </a:p>
          <a:p>
            <a:pPr marL="298450" marR="12700" indent="-285750" algn="just" defTabSz="457200">
              <a:lnSpc>
                <a:spcPct val="150000"/>
              </a:lnSpc>
              <a:buFont typeface="Arial" pitchFamily="34" charset="0"/>
              <a:buChar char="•"/>
            </a:pPr>
            <a:r>
              <a:rPr lang="en-US" sz="2000" dirty="0">
                <a:cs typeface="Calibri"/>
              </a:rPr>
              <a:t>Design the evaluation process</a:t>
            </a:r>
          </a:p>
          <a:p>
            <a:pPr marL="298450" marR="12700" indent="-285750" algn="just" defTabSz="457200">
              <a:lnSpc>
                <a:spcPct val="150000"/>
              </a:lnSpc>
              <a:buFont typeface="Arial" pitchFamily="34" charset="0"/>
              <a:buChar char="•"/>
            </a:pPr>
            <a:endParaRPr lang="en-US" dirty="0">
              <a:cs typeface="Calibri"/>
            </a:endParaRPr>
          </a:p>
          <a:p>
            <a:pPr marL="298450" marR="12700" indent="-285750" algn="just" defTabSz="457200">
              <a:lnSpc>
                <a:spcPct val="150000"/>
              </a:lnSpc>
              <a:buFont typeface="Arial" pitchFamily="34" charset="0"/>
              <a:buChar char="•"/>
            </a:pPr>
            <a:endParaRPr lang="en-US" dirty="0">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C6CBFFFE-B80B-FD18-6244-4754A589D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985" y="24379"/>
            <a:ext cx="730396" cy="720000"/>
          </a:xfrm>
          <a:prstGeom prst="rect">
            <a:avLst/>
          </a:prstGeom>
        </p:spPr>
      </p:pic>
    </p:spTree>
    <p:extLst>
      <p:ext uri="{BB962C8B-B14F-4D97-AF65-F5344CB8AC3E}">
        <p14:creationId xmlns:p14="http://schemas.microsoft.com/office/powerpoint/2010/main" val="40596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48CC-C5F1-A2BF-1687-C1A005772263}"/>
              </a:ext>
            </a:extLst>
          </p:cNvPr>
          <p:cNvSpPr>
            <a:spLocks noGrp="1"/>
          </p:cNvSpPr>
          <p:nvPr>
            <p:ph type="title"/>
          </p:nvPr>
        </p:nvSpPr>
        <p:spPr/>
        <p:txBody>
          <a:bodyPr>
            <a:normAutofit fontScale="90000"/>
          </a:bodyPr>
          <a:lstStyle/>
          <a:p>
            <a:pPr algn="ctr"/>
            <a:r>
              <a:rPr lang="en-US" b="1" dirty="0">
                <a:solidFill>
                  <a:srgbClr val="0070C0"/>
                </a:solidFill>
              </a:rPr>
              <a:t>A Summary of Important Dates (Tentative)</a:t>
            </a:r>
            <a:br>
              <a:rPr lang="en-US" dirty="0">
                <a:solidFill>
                  <a:srgbClr val="0070C0"/>
                </a:solidFill>
              </a:rPr>
            </a:br>
            <a:endParaRPr lang="en-US" dirty="0">
              <a:solidFill>
                <a:srgbClr val="0070C0"/>
              </a:solidFill>
            </a:endParaRPr>
          </a:p>
        </p:txBody>
      </p:sp>
      <p:sp>
        <p:nvSpPr>
          <p:cNvPr id="3" name="Content Placeholder 2">
            <a:extLst>
              <a:ext uri="{FF2B5EF4-FFF2-40B4-BE49-F238E27FC236}">
                <a16:creationId xmlns:a16="http://schemas.microsoft.com/office/drawing/2014/main" id="{FC340F05-7AEA-FA73-12A5-567425DC9AF9}"/>
              </a:ext>
            </a:extLst>
          </p:cNvPr>
          <p:cNvSpPr>
            <a:spLocks noGrp="1"/>
          </p:cNvSpPr>
          <p:nvPr>
            <p:ph idx="1"/>
          </p:nvPr>
        </p:nvSpPr>
        <p:spPr>
          <a:xfrm>
            <a:off x="681038" y="1825624"/>
            <a:ext cx="8543925" cy="4834667"/>
          </a:xfrm>
        </p:spPr>
        <p:txBody>
          <a:bodyPr>
            <a:normAutofit fontScale="47500" lnSpcReduction="20000"/>
          </a:bodyPr>
          <a:lstStyle/>
          <a:p>
            <a:pPr marL="0" indent="0">
              <a:buNone/>
            </a:pPr>
            <a:r>
              <a:rPr lang="en-US" sz="4200" b="1" u="sng" dirty="0"/>
              <a:t>Before Exercise </a:t>
            </a:r>
          </a:p>
          <a:p>
            <a:endParaRPr lang="en-US" sz="4200" b="1" u="sng" dirty="0"/>
          </a:p>
          <a:p>
            <a:r>
              <a:rPr lang="en-US" sz="4200" dirty="0" err="1"/>
              <a:t>NEAMWave</a:t>
            </a:r>
            <a:r>
              <a:rPr lang="en-US" sz="4200" dirty="0"/>
              <a:t> Exercise Brief (Arabic, French and Spanish) available </a:t>
            </a:r>
            <a:r>
              <a:rPr lang="en-US" sz="4200" u="sng" dirty="0">
                <a:hlinkClick r:id="rId2"/>
              </a:rPr>
              <a:t>online.</a:t>
            </a:r>
            <a:r>
              <a:rPr lang="en-US" sz="4200" dirty="0"/>
              <a:t> </a:t>
            </a:r>
          </a:p>
          <a:p>
            <a:endParaRPr lang="en-US" sz="4200" dirty="0"/>
          </a:p>
          <a:p>
            <a:r>
              <a:rPr lang="en-US" sz="4200" b="1" dirty="0"/>
              <a:t>Mid-January 2026</a:t>
            </a:r>
            <a:r>
              <a:rPr lang="en-US" sz="4200" dirty="0"/>
              <a:t>: </a:t>
            </a:r>
          </a:p>
          <a:p>
            <a:pPr lvl="0"/>
            <a:r>
              <a:rPr lang="en-US" sz="4200" dirty="0"/>
              <a:t>Exercise Manual available </a:t>
            </a:r>
            <a:r>
              <a:rPr lang="en-US" sz="4200" u="sng" dirty="0">
                <a:hlinkClick r:id="rId3"/>
              </a:rPr>
              <a:t>online</a:t>
            </a:r>
            <a:r>
              <a:rPr lang="en-US" sz="4200" dirty="0"/>
              <a:t> </a:t>
            </a:r>
          </a:p>
          <a:p>
            <a:pPr lvl="0"/>
            <a:r>
              <a:rPr lang="en-US" sz="4200" dirty="0"/>
              <a:t>Deadline for providing updates regarding National Contact (TNC), Tsunami Warning Focal Point (TWFP), National Tsunami Warning Centre (NTWC) and Tsunami Warning Focal Points (TWFPs) to the ICG/NEAMTWS Secretariat through official channels (e.g., UNESCO Permanent Delegation).</a:t>
            </a:r>
          </a:p>
          <a:p>
            <a:pPr marL="0" indent="0">
              <a:buNone/>
            </a:pPr>
            <a:endParaRPr lang="en-US" sz="4200" dirty="0"/>
          </a:p>
          <a:p>
            <a:r>
              <a:rPr lang="en-US" sz="4200" b="1" dirty="0"/>
              <a:t>End- January 2026</a:t>
            </a:r>
            <a:r>
              <a:rPr lang="en-US" sz="4200" dirty="0"/>
              <a:t>: Deadline for </a:t>
            </a:r>
            <a:r>
              <a:rPr lang="en-US" sz="4200" u="sng" dirty="0">
                <a:hlinkClick r:id="rId3"/>
              </a:rPr>
              <a:t>online</a:t>
            </a:r>
            <a:r>
              <a:rPr lang="en-US" sz="4200" dirty="0"/>
              <a:t> subscription/registration</a:t>
            </a:r>
          </a:p>
          <a:p>
            <a:endParaRPr lang="en-US" sz="4200" dirty="0"/>
          </a:p>
          <a:p>
            <a:r>
              <a:rPr lang="en-US" sz="4200" b="1" dirty="0"/>
              <a:t>Early-February 2026: </a:t>
            </a:r>
            <a:r>
              <a:rPr lang="en-US" sz="4200" dirty="0"/>
              <a:t>Information Workshop on NEAMWave26. Workshop link</a:t>
            </a:r>
            <a:br>
              <a:rPr lang="en-US" sz="3500" dirty="0"/>
            </a:br>
            <a:endParaRPr lang="en-US" sz="3500" dirty="0"/>
          </a:p>
          <a:p>
            <a:endParaRPr lang="en-US" dirty="0"/>
          </a:p>
        </p:txBody>
      </p:sp>
    </p:spTree>
    <p:extLst>
      <p:ext uri="{BB962C8B-B14F-4D97-AF65-F5344CB8AC3E}">
        <p14:creationId xmlns:p14="http://schemas.microsoft.com/office/powerpoint/2010/main" val="48436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C2FC-ABD6-5D3B-B72B-5D8187FB01A8}"/>
              </a:ext>
            </a:extLst>
          </p:cNvPr>
          <p:cNvSpPr>
            <a:spLocks noGrp="1"/>
          </p:cNvSpPr>
          <p:nvPr>
            <p:ph type="title"/>
          </p:nvPr>
        </p:nvSpPr>
        <p:spPr/>
        <p:txBody>
          <a:bodyPr/>
          <a:lstStyle/>
          <a:p>
            <a:pPr algn="ctr"/>
            <a:r>
              <a:rPr lang="en-US" b="1" dirty="0">
                <a:solidFill>
                  <a:srgbClr val="0070C0"/>
                </a:solidFill>
              </a:rPr>
              <a:t>A Summary of Important Dates (Tentative)</a:t>
            </a:r>
            <a:endParaRPr lang="en-US" dirty="0">
              <a:solidFill>
                <a:srgbClr val="0070C0"/>
              </a:solidFill>
            </a:endParaRPr>
          </a:p>
        </p:txBody>
      </p:sp>
      <p:sp>
        <p:nvSpPr>
          <p:cNvPr id="3" name="Content Placeholder 2">
            <a:extLst>
              <a:ext uri="{FF2B5EF4-FFF2-40B4-BE49-F238E27FC236}">
                <a16:creationId xmlns:a16="http://schemas.microsoft.com/office/drawing/2014/main" id="{1E54C98D-DEC5-B601-60FE-85F8EAD2B67A}"/>
              </a:ext>
            </a:extLst>
          </p:cNvPr>
          <p:cNvSpPr>
            <a:spLocks noGrp="1"/>
          </p:cNvSpPr>
          <p:nvPr>
            <p:ph idx="1"/>
          </p:nvPr>
        </p:nvSpPr>
        <p:spPr/>
        <p:txBody>
          <a:bodyPr/>
          <a:lstStyle/>
          <a:p>
            <a:pPr marL="0" indent="0">
              <a:buNone/>
            </a:pPr>
            <a:r>
              <a:rPr lang="en-US" b="1" dirty="0"/>
              <a:t>Post Exercise</a:t>
            </a:r>
            <a:endParaRPr lang="en-US" dirty="0"/>
          </a:p>
          <a:p>
            <a:pPr marL="0" indent="0">
              <a:buNone/>
            </a:pPr>
            <a:endParaRPr lang="en-US" dirty="0"/>
          </a:p>
          <a:p>
            <a:r>
              <a:rPr lang="en-US" b="1" dirty="0"/>
              <a:t>Mid-April 2026:</a:t>
            </a:r>
            <a:r>
              <a:rPr lang="en-US" dirty="0"/>
              <a:t> Evaluation questionnaires by all participants available </a:t>
            </a:r>
            <a:r>
              <a:rPr lang="en-US" u="sng" dirty="0"/>
              <a:t>online</a:t>
            </a:r>
            <a:endParaRPr lang="en-US" dirty="0"/>
          </a:p>
          <a:p>
            <a:r>
              <a:rPr lang="en-US" dirty="0"/>
              <a:t> </a:t>
            </a:r>
          </a:p>
          <a:p>
            <a:r>
              <a:rPr lang="en-US" b="1" dirty="0"/>
              <a:t>Mid- May 2026:</a:t>
            </a:r>
            <a:r>
              <a:rPr lang="en-US" dirty="0"/>
              <a:t> TSPs detailed Evaluation report submission</a:t>
            </a:r>
          </a:p>
          <a:p>
            <a:endParaRPr lang="en-US" dirty="0"/>
          </a:p>
        </p:txBody>
      </p:sp>
    </p:spTree>
    <p:extLst>
      <p:ext uri="{BB962C8B-B14F-4D97-AF65-F5344CB8AC3E}">
        <p14:creationId xmlns:p14="http://schemas.microsoft.com/office/powerpoint/2010/main" val="417251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548640" y="1371600"/>
            <a:ext cx="8778240" cy="456328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pPr>
            <a:r>
              <a:rPr lang="en-US" sz="2200" b="1" u="sng" cap="none" spc="0" dirty="0">
                <a:solidFill>
                  <a:schemeClr val="tx1"/>
                </a:solidFill>
                <a:latin typeface="Calibri" charset="0"/>
                <a:ea typeface="Calibri" charset="0"/>
                <a:cs typeface="Calibri" charset="0"/>
              </a:rPr>
              <a:t>Orientation Workshop:</a:t>
            </a:r>
          </a:p>
          <a:p>
            <a:pPr>
              <a:lnSpc>
                <a:spcPct val="100000"/>
              </a:lnSpc>
              <a:spcBef>
                <a:spcPts val="600"/>
              </a:spcBef>
              <a:spcAft>
                <a:spcPts val="600"/>
              </a:spcAft>
            </a:pPr>
            <a:endParaRPr lang="en-US" sz="1000" b="1" u="sng" cap="none" spc="0" dirty="0">
              <a:solidFill>
                <a:schemeClr val="tx1"/>
              </a:solidFill>
              <a:latin typeface="Calibri" charset="0"/>
              <a:ea typeface="Calibri" charset="0"/>
              <a:cs typeface="Calibri" charset="0"/>
            </a:endParaRPr>
          </a:p>
          <a:p>
            <a:pPr marL="342900" indent="-342900">
              <a:lnSpc>
                <a:spcPct val="100000"/>
              </a:lnSpc>
              <a:spcBef>
                <a:spcPts val="600"/>
              </a:spcBef>
              <a:spcAft>
                <a:spcPts val="600"/>
              </a:spcAft>
              <a:buClr>
                <a:schemeClr val="tx1"/>
              </a:buClr>
              <a:buFontTx/>
              <a:buChar char="-"/>
            </a:pPr>
            <a:r>
              <a:rPr lang="en-GB" sz="2100" cap="none" spc="0" dirty="0">
                <a:solidFill>
                  <a:schemeClr val="tx1"/>
                </a:solidFill>
                <a:latin typeface="Calibri" charset="0"/>
                <a:ea typeface="Calibri" charset="0"/>
                <a:cs typeface="Calibri" charset="0"/>
              </a:rPr>
              <a:t>This type of exercise can be conducted through a workshop. </a:t>
            </a:r>
          </a:p>
          <a:p>
            <a:pPr marL="342900" indent="-342900">
              <a:lnSpc>
                <a:spcPct val="100000"/>
              </a:lnSpc>
              <a:spcBef>
                <a:spcPts val="600"/>
              </a:spcBef>
              <a:spcAft>
                <a:spcPts val="600"/>
              </a:spcAft>
              <a:buClr>
                <a:schemeClr val="tx1"/>
              </a:buClr>
              <a:buFontTx/>
              <a:buChar char="-"/>
            </a:pPr>
            <a:r>
              <a:rPr lang="en-GB" sz="2100" cap="none" spc="0" dirty="0">
                <a:solidFill>
                  <a:schemeClr val="tx1"/>
                </a:solidFill>
                <a:latin typeface="Calibri" charset="0"/>
                <a:ea typeface="Calibri" charset="0"/>
                <a:cs typeface="Calibri" charset="0"/>
              </a:rPr>
              <a:t>It is used to familiarise the players with the activity. </a:t>
            </a:r>
          </a:p>
          <a:p>
            <a:pPr marL="342900" indent="-342900">
              <a:lnSpc>
                <a:spcPct val="100000"/>
              </a:lnSpc>
              <a:spcBef>
                <a:spcPts val="600"/>
              </a:spcBef>
              <a:spcAft>
                <a:spcPts val="600"/>
              </a:spcAft>
              <a:buClr>
                <a:schemeClr val="tx1"/>
              </a:buClr>
              <a:buFontTx/>
              <a:buChar char="-"/>
            </a:pPr>
            <a:r>
              <a:rPr lang="en-GB" sz="2100" cap="none" spc="0" dirty="0">
                <a:solidFill>
                  <a:schemeClr val="tx1"/>
                </a:solidFill>
                <a:latin typeface="Calibri" charset="0"/>
                <a:ea typeface="Calibri" charset="0"/>
                <a:cs typeface="Calibri" charset="0"/>
              </a:rPr>
              <a:t>There is no time-frame element; the orientation workshop could be performed after the exercise, making use of the NEAMWave26 material (i.e. Exercise manual, exercise scenarios) to conduct the workshop planned at national level.</a:t>
            </a:r>
          </a:p>
          <a:p>
            <a:pPr marL="342900" indent="-342900">
              <a:lnSpc>
                <a:spcPct val="100000"/>
              </a:lnSpc>
              <a:spcBef>
                <a:spcPts val="600"/>
              </a:spcBef>
              <a:spcAft>
                <a:spcPts val="600"/>
              </a:spcAft>
              <a:buClr>
                <a:schemeClr val="tx1"/>
              </a:buClr>
              <a:buFontTx/>
              <a:buChar char="-"/>
            </a:pPr>
            <a:r>
              <a:rPr lang="en-GB" sz="2100" cap="none" spc="0" dirty="0">
                <a:solidFill>
                  <a:schemeClr val="tx1"/>
                </a:solidFill>
                <a:latin typeface="Calibri" charset="0"/>
                <a:ea typeface="Calibri" charset="0"/>
                <a:cs typeface="Calibri" charset="0"/>
              </a:rPr>
              <a:t>This kind of exercise would provide an opportunity to raise awareness among the </a:t>
            </a:r>
            <a:r>
              <a:rPr lang="en-GB" sz="2100" b="1" cap="none" spc="0" dirty="0">
                <a:solidFill>
                  <a:schemeClr val="tx1"/>
                </a:solidFill>
                <a:latin typeface="Calibri" charset="0"/>
                <a:ea typeface="Calibri" charset="0"/>
                <a:cs typeface="Calibri" charset="0"/>
              </a:rPr>
              <a:t>National Emergency Operations Centre(s)</a:t>
            </a:r>
            <a:r>
              <a:rPr lang="en-GB" sz="2100" cap="none" spc="0" dirty="0">
                <a:solidFill>
                  <a:schemeClr val="tx1"/>
                </a:solidFill>
                <a:latin typeface="Calibri" charset="0"/>
                <a:ea typeface="Calibri" charset="0"/>
                <a:cs typeface="Calibri" charset="0"/>
              </a:rPr>
              <a:t> and response officials regarding the NEAMTWS programme </a:t>
            </a:r>
            <a:endParaRPr lang="en-US" sz="2100" cap="none" spc="0" dirty="0">
              <a:solidFill>
                <a:schemeClr val="tx1"/>
              </a:solidFill>
              <a:latin typeface="Calibri" charset="0"/>
              <a:ea typeface="Calibri" charset="0"/>
              <a:cs typeface="Calibri" charset="0"/>
            </a:endParaRPr>
          </a:p>
          <a:p>
            <a:pPr marL="342900" indent="-342900">
              <a:lnSpc>
                <a:spcPct val="100000"/>
              </a:lnSpc>
              <a:spcBef>
                <a:spcPts val="600"/>
              </a:spcBef>
              <a:spcAft>
                <a:spcPts val="600"/>
              </a:spcAft>
              <a:buClr>
                <a:schemeClr val="tx1"/>
              </a:buClr>
              <a:buFontTx/>
              <a:buChar char="-"/>
            </a:pPr>
            <a:r>
              <a:rPr lang="en-GB" sz="2100" i="1" u="sng" cap="none" spc="0" dirty="0">
                <a:solidFill>
                  <a:schemeClr val="tx1"/>
                </a:solidFill>
                <a:latin typeface="Calibri" charset="0"/>
                <a:ea typeface="Calibri" charset="0"/>
                <a:cs typeface="Calibri" charset="0"/>
              </a:rPr>
              <a:t>An example </a:t>
            </a:r>
            <a:r>
              <a:rPr lang="en-GB" sz="2100" cap="none" spc="0" dirty="0">
                <a:solidFill>
                  <a:schemeClr val="tx1"/>
                </a:solidFill>
                <a:latin typeface="Calibri" charset="0"/>
                <a:ea typeface="Calibri" charset="0"/>
                <a:cs typeface="Calibri" charset="0"/>
              </a:rPr>
              <a:t>of an orientation exercise would be setting up a welfare centre to take in tsunami evacuees, and briefing to the staff about how the centre is organized.</a:t>
            </a:r>
          </a:p>
          <a:p>
            <a:endParaRPr lang="en-US" sz="2000" dirty="0"/>
          </a:p>
          <a:p>
            <a:pPr>
              <a:lnSpc>
                <a:spcPct val="100000"/>
              </a:lnSpc>
            </a:pPr>
            <a:endParaRPr lang="en-US" sz="2200" b="1" u="sng" cap="none" spc="0" dirty="0">
              <a:solidFill>
                <a:schemeClr val="tx1"/>
              </a:solidFill>
              <a:latin typeface="Calibri" charset="0"/>
              <a:ea typeface="Calibri" charset="0"/>
              <a:cs typeface="Calibri" charset="0"/>
            </a:endParaRPr>
          </a:p>
          <a:p>
            <a:pPr>
              <a:lnSpc>
                <a:spcPct val="100000"/>
              </a:lnSpc>
            </a:pPr>
            <a:endParaRPr lang="en-US" sz="2200" cap="none" spc="0" dirty="0">
              <a:solidFill>
                <a:schemeClr val="tx1"/>
              </a:solidFill>
              <a:latin typeface="Calibri" charset="0"/>
              <a:ea typeface="Calibri" charset="0"/>
              <a:cs typeface="Calibri" charset="0"/>
            </a:endParaRPr>
          </a:p>
        </p:txBody>
      </p:sp>
      <p:sp>
        <p:nvSpPr>
          <p:cNvPr id="8" name="object 5"/>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ject 2"/>
          <p:cNvSpPr txBox="1">
            <a:spLocks/>
          </p:cNvSpPr>
          <p:nvPr/>
        </p:nvSpPr>
        <p:spPr>
          <a:xfrm>
            <a:off x="681038" y="752475"/>
            <a:ext cx="8543925" cy="547692"/>
          </a:xfrm>
          <a:prstGeom prst="rect">
            <a:avLst/>
          </a:prstGeom>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2715">
              <a:lnSpc>
                <a:spcPct val="100000"/>
              </a:lnSpc>
              <a:tabLst>
                <a:tab pos="7607934" algn="l"/>
              </a:tabLst>
            </a:pPr>
            <a:r>
              <a:rPr lang="en-US" sz="4000" b="1" spc="300" dirty="0">
                <a:effectLst>
                  <a:outerShdw blurRad="38100" dist="38100" dir="2700000" algn="tl">
                    <a:srgbClr val="000000">
                      <a:alpha val="43137"/>
                    </a:srgbClr>
                  </a:outerShdw>
                </a:effectLst>
                <a:cs typeface="Calibri Light"/>
              </a:rPr>
              <a:t>Types of Phase B Exercises</a:t>
            </a:r>
          </a:p>
        </p:txBody>
      </p:sp>
      <p:pic>
        <p:nvPicPr>
          <p:cNvPr id="6" name="Picture 5">
            <a:extLst>
              <a:ext uri="{FF2B5EF4-FFF2-40B4-BE49-F238E27FC236}">
                <a16:creationId xmlns:a16="http://schemas.microsoft.com/office/drawing/2014/main" id="{C6CBFFFE-B80B-FD18-6244-4754A589DE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985" y="24379"/>
            <a:ext cx="730396" cy="720000"/>
          </a:xfrm>
          <a:prstGeom prst="rect">
            <a:avLst/>
          </a:prstGeom>
        </p:spPr>
      </p:pic>
    </p:spTree>
    <p:extLst>
      <p:ext uri="{BB962C8B-B14F-4D97-AF65-F5344CB8AC3E}">
        <p14:creationId xmlns:p14="http://schemas.microsoft.com/office/powerpoint/2010/main" val="179351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548640" y="1371600"/>
            <a:ext cx="8778240" cy="4846320"/>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20000"/>
              </a:lnSpc>
              <a:spcBef>
                <a:spcPts val="600"/>
              </a:spcBef>
              <a:spcAft>
                <a:spcPts val="600"/>
              </a:spcAft>
              <a:buClr>
                <a:schemeClr val="tx1"/>
              </a:buClr>
            </a:pPr>
            <a:r>
              <a:rPr lang="en-US" sz="6800" b="1" u="sng" cap="none" spc="0" dirty="0">
                <a:solidFill>
                  <a:schemeClr val="tx1"/>
                </a:solidFill>
                <a:latin typeface="Calibri" charset="0"/>
                <a:ea typeface="Calibri" charset="0"/>
                <a:cs typeface="Calibri" charset="0"/>
              </a:rPr>
              <a:t>Drill:</a:t>
            </a:r>
          </a:p>
          <a:p>
            <a:pPr>
              <a:lnSpc>
                <a:spcPct val="120000"/>
              </a:lnSpc>
              <a:spcBef>
                <a:spcPts val="0"/>
              </a:spcBef>
              <a:spcAft>
                <a:spcPts val="0"/>
              </a:spcAft>
              <a:buClr>
                <a:schemeClr val="tx1"/>
              </a:buClr>
            </a:pPr>
            <a:endParaRPr lang="en-US" sz="1200" b="1" u="sng" cap="none" spc="0" dirty="0">
              <a:solidFill>
                <a:schemeClr val="tx1"/>
              </a:solidFill>
              <a:latin typeface="Calibri" charset="0"/>
              <a:ea typeface="Calibri" charset="0"/>
              <a:cs typeface="Calibri" charset="0"/>
            </a:endParaRPr>
          </a:p>
          <a:p>
            <a:pPr marL="342900" indent="-342900">
              <a:lnSpc>
                <a:spcPct val="120000"/>
              </a:lnSpc>
              <a:spcBef>
                <a:spcPts val="600"/>
              </a:spcBef>
              <a:spcAft>
                <a:spcPts val="600"/>
              </a:spcAft>
              <a:buClr>
                <a:schemeClr val="tx1"/>
              </a:buClr>
              <a:buFontTx/>
              <a:buChar char="-"/>
            </a:pPr>
            <a:r>
              <a:rPr lang="en-GB" sz="5500" cap="none" spc="0" dirty="0">
                <a:solidFill>
                  <a:schemeClr val="tx1"/>
                </a:solidFill>
                <a:latin typeface="Calibri" charset="0"/>
                <a:ea typeface="Calibri" charset="0"/>
                <a:cs typeface="Calibri" charset="0"/>
              </a:rPr>
              <a:t>Staff physically handle specific equipment or perform a specific procedure or single operation. </a:t>
            </a:r>
          </a:p>
          <a:p>
            <a:pPr marL="342900" indent="-342900">
              <a:lnSpc>
                <a:spcPct val="120000"/>
              </a:lnSpc>
              <a:spcBef>
                <a:spcPts val="600"/>
              </a:spcBef>
              <a:spcAft>
                <a:spcPts val="600"/>
              </a:spcAft>
              <a:buClr>
                <a:schemeClr val="tx1"/>
              </a:buClr>
              <a:buFontTx/>
              <a:buChar char="-"/>
            </a:pPr>
            <a:r>
              <a:rPr lang="en-GB" sz="5500" cap="none" spc="0" dirty="0">
                <a:solidFill>
                  <a:schemeClr val="tx1"/>
                </a:solidFill>
                <a:latin typeface="Calibri" charset="0"/>
                <a:ea typeface="Calibri" charset="0"/>
                <a:cs typeface="Calibri" charset="0"/>
              </a:rPr>
              <a:t>A drill usually focuses on a single organization, facility or agency such as a national emergency operation centre, a hotel, a school or a village. </a:t>
            </a:r>
          </a:p>
          <a:p>
            <a:pPr marL="342900" indent="-342900">
              <a:lnSpc>
                <a:spcPct val="120000"/>
              </a:lnSpc>
              <a:spcBef>
                <a:spcPts val="600"/>
              </a:spcBef>
              <a:spcAft>
                <a:spcPts val="600"/>
              </a:spcAft>
              <a:buClr>
                <a:schemeClr val="tx1"/>
              </a:buClr>
              <a:buFontTx/>
              <a:buChar char="-"/>
            </a:pPr>
            <a:r>
              <a:rPr lang="en-GB" sz="5500" cap="none" spc="0" dirty="0">
                <a:solidFill>
                  <a:schemeClr val="tx1"/>
                </a:solidFill>
                <a:latin typeface="Calibri" charset="0"/>
                <a:ea typeface="Calibri" charset="0"/>
                <a:cs typeface="Calibri" charset="0"/>
              </a:rPr>
              <a:t>The exercise usually has a time-frame element and is used to test procedures. </a:t>
            </a:r>
          </a:p>
          <a:p>
            <a:pPr marL="342900" indent="-342900">
              <a:lnSpc>
                <a:spcPct val="120000"/>
              </a:lnSpc>
              <a:spcBef>
                <a:spcPts val="600"/>
              </a:spcBef>
              <a:spcAft>
                <a:spcPts val="600"/>
              </a:spcAft>
              <a:buClr>
                <a:schemeClr val="tx1"/>
              </a:buClr>
              <a:buFontTx/>
              <a:buChar char="-"/>
            </a:pPr>
            <a:r>
              <a:rPr lang="en-GB" sz="5500" cap="none" spc="0" dirty="0">
                <a:solidFill>
                  <a:schemeClr val="tx1"/>
                </a:solidFill>
                <a:latin typeface="Calibri" charset="0"/>
                <a:ea typeface="Calibri" charset="0"/>
                <a:cs typeface="Calibri" charset="0"/>
              </a:rPr>
              <a:t>A drill is a subset of a full-scale exercise.</a:t>
            </a:r>
          </a:p>
          <a:p>
            <a:pPr marL="342900" indent="-342900">
              <a:lnSpc>
                <a:spcPct val="120000"/>
              </a:lnSpc>
              <a:spcBef>
                <a:spcPts val="600"/>
              </a:spcBef>
              <a:spcAft>
                <a:spcPts val="600"/>
              </a:spcAft>
              <a:buClr>
                <a:schemeClr val="tx1"/>
              </a:buClr>
              <a:buFontTx/>
              <a:buChar char="-"/>
            </a:pPr>
            <a:r>
              <a:rPr lang="en-GB" sz="5500" cap="none" spc="0" dirty="0">
                <a:solidFill>
                  <a:schemeClr val="tx1"/>
                </a:solidFill>
                <a:latin typeface="Calibri" charset="0"/>
                <a:ea typeface="Calibri" charset="0"/>
                <a:cs typeface="Calibri" charset="0"/>
              </a:rPr>
              <a:t>In NEAMWave26, Phase A will be conducted as a drill exercise; the ability to send multiple consecutive tsunami messages by the TSPs will be tested. </a:t>
            </a:r>
          </a:p>
          <a:p>
            <a:pPr marL="342900" indent="-342900">
              <a:lnSpc>
                <a:spcPct val="120000"/>
              </a:lnSpc>
              <a:spcBef>
                <a:spcPts val="600"/>
              </a:spcBef>
              <a:spcAft>
                <a:spcPts val="600"/>
              </a:spcAft>
              <a:buClr>
                <a:schemeClr val="tx1"/>
              </a:buClr>
              <a:buFontTx/>
              <a:buChar char="-"/>
            </a:pPr>
            <a:r>
              <a:rPr lang="en-GB" sz="5500" i="1" u="sng" cap="none" spc="0" dirty="0">
                <a:solidFill>
                  <a:schemeClr val="tx1"/>
                </a:solidFill>
                <a:latin typeface="Calibri" charset="0"/>
                <a:ea typeface="Calibri" charset="0"/>
                <a:cs typeface="Calibri" charset="0"/>
              </a:rPr>
              <a:t>An example </a:t>
            </a:r>
            <a:r>
              <a:rPr lang="en-GB" sz="5500" cap="none" spc="0" dirty="0">
                <a:solidFill>
                  <a:schemeClr val="tx1"/>
                </a:solidFill>
                <a:latin typeface="Calibri" charset="0"/>
                <a:ea typeface="Calibri" charset="0"/>
                <a:cs typeface="Calibri" charset="0"/>
              </a:rPr>
              <a:t>of a drill exercise would be activating an </a:t>
            </a:r>
            <a:r>
              <a:rPr lang="en-GB" sz="5500" b="1" cap="none" spc="0" dirty="0">
                <a:solidFill>
                  <a:schemeClr val="tx1"/>
                </a:solidFill>
                <a:latin typeface="Calibri" charset="0"/>
                <a:ea typeface="Calibri" charset="0"/>
                <a:cs typeface="Calibri" charset="0"/>
              </a:rPr>
              <a:t>Emergency Operations Centre </a:t>
            </a:r>
            <a:r>
              <a:rPr lang="en-GB" sz="5500" cap="none" spc="0" dirty="0">
                <a:solidFill>
                  <a:schemeClr val="tx1"/>
                </a:solidFill>
                <a:latin typeface="Calibri" charset="0"/>
                <a:ea typeface="Calibri" charset="0"/>
                <a:cs typeface="Calibri" charset="0"/>
              </a:rPr>
              <a:t>(EOC), testing the relative procedures and all the communications technologies foreseen for the activation of those procedures (i.e. Email, telephone, radios) in a tsunami exercise. </a:t>
            </a:r>
          </a:p>
        </p:txBody>
      </p:sp>
      <p:sp>
        <p:nvSpPr>
          <p:cNvPr id="8" name="object 5"/>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ject 2"/>
          <p:cNvSpPr txBox="1">
            <a:spLocks/>
          </p:cNvSpPr>
          <p:nvPr/>
        </p:nvSpPr>
        <p:spPr>
          <a:xfrm>
            <a:off x="681038" y="752475"/>
            <a:ext cx="8543925" cy="547692"/>
          </a:xfrm>
          <a:prstGeom prst="rect">
            <a:avLst/>
          </a:prstGeom>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2715">
              <a:lnSpc>
                <a:spcPct val="100000"/>
              </a:lnSpc>
              <a:tabLst>
                <a:tab pos="7607934" algn="l"/>
              </a:tabLst>
            </a:pPr>
            <a:r>
              <a:rPr lang="en-US" sz="4000" b="1" spc="300" dirty="0">
                <a:effectLst>
                  <a:outerShdw blurRad="38100" dist="38100" dir="2700000" algn="tl">
                    <a:srgbClr val="000000">
                      <a:alpha val="43137"/>
                    </a:srgbClr>
                  </a:outerShdw>
                </a:effectLst>
                <a:cs typeface="Calibri Light"/>
              </a:rPr>
              <a:t>Types of Phase B Exercises</a:t>
            </a:r>
          </a:p>
        </p:txBody>
      </p:sp>
      <p:pic>
        <p:nvPicPr>
          <p:cNvPr id="6" name="Picture 5">
            <a:extLst>
              <a:ext uri="{FF2B5EF4-FFF2-40B4-BE49-F238E27FC236}">
                <a16:creationId xmlns:a16="http://schemas.microsoft.com/office/drawing/2014/main" id="{C6CBFFFE-B80B-FD18-6244-4754A589DE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985" y="24379"/>
            <a:ext cx="730396" cy="720000"/>
          </a:xfrm>
          <a:prstGeom prst="rect">
            <a:avLst/>
          </a:prstGeom>
        </p:spPr>
      </p:pic>
    </p:spTree>
    <p:extLst>
      <p:ext uri="{BB962C8B-B14F-4D97-AF65-F5344CB8AC3E}">
        <p14:creationId xmlns:p14="http://schemas.microsoft.com/office/powerpoint/2010/main" val="1832537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548640" y="1371600"/>
            <a:ext cx="8778240" cy="530352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pPr>
            <a:r>
              <a:rPr lang="en-US" sz="2200" b="1" u="sng" cap="none" spc="0" dirty="0">
                <a:solidFill>
                  <a:schemeClr val="tx1"/>
                </a:solidFill>
                <a:latin typeface="Calibri" charset="0"/>
                <a:ea typeface="Calibri" charset="0"/>
                <a:cs typeface="Calibri" charset="0"/>
              </a:rPr>
              <a:t>Table-top Exercise:</a:t>
            </a:r>
          </a:p>
          <a:p>
            <a:pPr>
              <a:lnSpc>
                <a:spcPct val="100000"/>
              </a:lnSpc>
            </a:pPr>
            <a:endParaRPr lang="en-US" sz="200" b="1" cap="none" spc="0" dirty="0">
              <a:solidFill>
                <a:schemeClr val="tx1"/>
              </a:solidFill>
              <a:latin typeface="Calibri" charset="0"/>
              <a:ea typeface="Calibri" charset="0"/>
              <a:cs typeface="Calibri" charset="0"/>
            </a:endParaRPr>
          </a:p>
          <a:p>
            <a:pPr marL="342900" indent="-342900">
              <a:lnSpc>
                <a:spcPct val="110000"/>
              </a:lnSpc>
              <a:spcBef>
                <a:spcPts val="600"/>
              </a:spcBef>
              <a:spcAft>
                <a:spcPts val="600"/>
              </a:spcAft>
              <a:buClr>
                <a:schemeClr val="tx1"/>
              </a:buClr>
              <a:buFontTx/>
              <a:buChar char="-"/>
            </a:pPr>
            <a:r>
              <a:rPr lang="en-US" sz="1900" cap="none" spc="0" dirty="0">
                <a:solidFill>
                  <a:schemeClr val="tx1"/>
                </a:solidFill>
                <a:latin typeface="Calibri" charset="0"/>
                <a:ea typeface="Calibri" charset="0"/>
                <a:cs typeface="Calibri" charset="0"/>
              </a:rPr>
              <a:t>May also be referred to as a ‘‘discussion exercise’’, or ‘‘DISCEX’’. </a:t>
            </a:r>
          </a:p>
          <a:p>
            <a:pPr marL="342900" indent="-342900">
              <a:lnSpc>
                <a:spcPct val="110000"/>
              </a:lnSpc>
              <a:spcBef>
                <a:spcPts val="600"/>
              </a:spcBef>
              <a:spcAft>
                <a:spcPts val="600"/>
              </a:spcAft>
              <a:buClr>
                <a:schemeClr val="tx1"/>
              </a:buClr>
              <a:buFontTx/>
              <a:buChar char="-"/>
            </a:pPr>
            <a:r>
              <a:rPr lang="en-US" sz="1900" cap="none" spc="0" dirty="0">
                <a:solidFill>
                  <a:schemeClr val="tx1"/>
                </a:solidFill>
                <a:latin typeface="Calibri" charset="0"/>
                <a:ea typeface="Calibri" charset="0"/>
                <a:cs typeface="Calibri" charset="0"/>
              </a:rPr>
              <a:t>Participants face with a situation or problem that they are required to discuss and they formulate the appropriate response or solution. </a:t>
            </a:r>
          </a:p>
          <a:p>
            <a:pPr marL="342900" indent="-342900">
              <a:lnSpc>
                <a:spcPct val="110000"/>
              </a:lnSpc>
              <a:spcBef>
                <a:spcPts val="600"/>
              </a:spcBef>
              <a:spcAft>
                <a:spcPts val="600"/>
              </a:spcAft>
              <a:buClr>
                <a:schemeClr val="tx1"/>
              </a:buClr>
              <a:buFontTx/>
              <a:buChar char="-"/>
            </a:pPr>
            <a:r>
              <a:rPr lang="en-US" sz="1900" cap="none" spc="0" dirty="0">
                <a:solidFill>
                  <a:schemeClr val="tx1"/>
                </a:solidFill>
                <a:latin typeface="Calibri" charset="0"/>
                <a:ea typeface="Calibri" charset="0"/>
                <a:cs typeface="Calibri" charset="0"/>
              </a:rPr>
              <a:t>An exercise controller or moderator introduces a simulated scenario (prewritten exercise) to participants and, as the exercise advances (in time), exercise problems and activities are further introduced. </a:t>
            </a:r>
          </a:p>
          <a:p>
            <a:pPr marL="342900" indent="-342900">
              <a:lnSpc>
                <a:spcPct val="110000"/>
              </a:lnSpc>
              <a:spcBef>
                <a:spcPts val="600"/>
              </a:spcBef>
              <a:spcAft>
                <a:spcPts val="600"/>
              </a:spcAft>
              <a:buClr>
                <a:schemeClr val="tx1"/>
              </a:buClr>
              <a:buFontTx/>
              <a:buChar char="-"/>
            </a:pPr>
            <a:r>
              <a:rPr lang="en-US" sz="1900" cap="none" spc="0" dirty="0">
                <a:solidFill>
                  <a:schemeClr val="tx1"/>
                </a:solidFill>
                <a:latin typeface="Calibri" charset="0"/>
                <a:ea typeface="Calibri" charset="0"/>
                <a:cs typeface="Calibri" charset="0"/>
              </a:rPr>
              <a:t>This type of exercise is used to practice problem-solving and coordination of services with or without time pressures. </a:t>
            </a:r>
          </a:p>
          <a:p>
            <a:pPr marL="342900" indent="-342900">
              <a:lnSpc>
                <a:spcPct val="110000"/>
              </a:lnSpc>
              <a:spcBef>
                <a:spcPts val="600"/>
              </a:spcBef>
              <a:spcAft>
                <a:spcPts val="600"/>
              </a:spcAft>
              <a:buClr>
                <a:schemeClr val="tx1"/>
              </a:buClr>
              <a:buFontTx/>
              <a:buChar char="-"/>
            </a:pPr>
            <a:r>
              <a:rPr lang="en-US" sz="1900" cap="none" spc="0" dirty="0">
                <a:solidFill>
                  <a:schemeClr val="tx1"/>
                </a:solidFill>
                <a:latin typeface="Calibri" charset="0"/>
                <a:ea typeface="Calibri" charset="0"/>
                <a:cs typeface="Calibri" charset="0"/>
              </a:rPr>
              <a:t>There is no deployment or actual use of equipment or resources.</a:t>
            </a:r>
          </a:p>
          <a:p>
            <a:pPr marL="342900" indent="-342900">
              <a:lnSpc>
                <a:spcPct val="110000"/>
              </a:lnSpc>
              <a:spcBef>
                <a:spcPts val="600"/>
              </a:spcBef>
              <a:spcAft>
                <a:spcPts val="600"/>
              </a:spcAft>
              <a:buClr>
                <a:schemeClr val="tx1"/>
              </a:buClr>
              <a:buFontTx/>
              <a:buChar char="-"/>
            </a:pPr>
            <a:r>
              <a:rPr lang="en-US" sz="1900" i="1" u="sng" cap="none" spc="0" dirty="0">
                <a:solidFill>
                  <a:schemeClr val="tx1"/>
                </a:solidFill>
                <a:latin typeface="Calibri" charset="0"/>
                <a:ea typeface="Calibri" charset="0"/>
                <a:cs typeface="Calibri" charset="0"/>
              </a:rPr>
              <a:t>An example </a:t>
            </a:r>
            <a:r>
              <a:rPr lang="en-US" sz="1900" cap="none" spc="0" dirty="0">
                <a:solidFill>
                  <a:schemeClr val="tx1"/>
                </a:solidFill>
                <a:latin typeface="Calibri" charset="0"/>
                <a:ea typeface="Calibri" charset="0"/>
                <a:cs typeface="Calibri" charset="0"/>
              </a:rPr>
              <a:t>of a table top exercise may cover the participants discussing their response to a tsunami threat to a particular area, where the only input are tsunami messages from the </a:t>
            </a:r>
            <a:r>
              <a:rPr lang="en-US" sz="1900" cap="none" spc="0" dirty="0" err="1">
                <a:solidFill>
                  <a:schemeClr val="tx1"/>
                </a:solidFill>
                <a:latin typeface="Calibri" charset="0"/>
                <a:ea typeface="Calibri" charset="0"/>
                <a:cs typeface="Calibri" charset="0"/>
              </a:rPr>
              <a:t>TSPs.</a:t>
            </a:r>
            <a:endParaRPr lang="en-US" sz="1900" cap="none" spc="0" dirty="0">
              <a:solidFill>
                <a:schemeClr val="tx1"/>
              </a:solidFill>
              <a:latin typeface="Calibri" charset="0"/>
              <a:ea typeface="Calibri" charset="0"/>
              <a:cs typeface="Calibri" charset="0"/>
            </a:endParaRPr>
          </a:p>
          <a:p>
            <a:pPr marL="342900" indent="-342900">
              <a:lnSpc>
                <a:spcPct val="110000"/>
              </a:lnSpc>
              <a:spcBef>
                <a:spcPts val="600"/>
              </a:spcBef>
              <a:spcAft>
                <a:spcPts val="600"/>
              </a:spcAft>
              <a:buFontTx/>
              <a:buChar char="-"/>
            </a:pPr>
            <a:endParaRPr lang="en-US" sz="1900" cap="none" spc="0" dirty="0">
              <a:solidFill>
                <a:schemeClr val="tx1"/>
              </a:solidFill>
              <a:latin typeface="Calibri" charset="0"/>
              <a:ea typeface="Calibri" charset="0"/>
              <a:cs typeface="Calibri" charset="0"/>
            </a:endParaRPr>
          </a:p>
          <a:p>
            <a:pPr>
              <a:lnSpc>
                <a:spcPct val="100000"/>
              </a:lnSpc>
            </a:pPr>
            <a:endParaRPr lang="en-US" sz="2200" cap="none" spc="0" dirty="0">
              <a:solidFill>
                <a:schemeClr val="tx1"/>
              </a:solidFill>
              <a:latin typeface="Calibri" charset="0"/>
              <a:ea typeface="Calibri" charset="0"/>
              <a:cs typeface="Calibri" charset="0"/>
            </a:endParaRPr>
          </a:p>
        </p:txBody>
      </p:sp>
      <p:sp>
        <p:nvSpPr>
          <p:cNvPr id="8" name="object 5"/>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ject 2"/>
          <p:cNvSpPr txBox="1">
            <a:spLocks/>
          </p:cNvSpPr>
          <p:nvPr/>
        </p:nvSpPr>
        <p:spPr>
          <a:xfrm>
            <a:off x="681038" y="752475"/>
            <a:ext cx="8543925" cy="547692"/>
          </a:xfrm>
          <a:prstGeom prst="rect">
            <a:avLst/>
          </a:prstGeom>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2715">
              <a:lnSpc>
                <a:spcPct val="100000"/>
              </a:lnSpc>
              <a:tabLst>
                <a:tab pos="7607934" algn="l"/>
              </a:tabLst>
            </a:pPr>
            <a:r>
              <a:rPr lang="en-US" sz="4000" b="1" spc="300" dirty="0">
                <a:effectLst>
                  <a:outerShdw blurRad="38100" dist="38100" dir="2700000" algn="tl">
                    <a:srgbClr val="000000">
                      <a:alpha val="43137"/>
                    </a:srgbClr>
                  </a:outerShdw>
                </a:effectLst>
                <a:cs typeface="Calibri Light"/>
              </a:rPr>
              <a:t>Types of Phase B Exercises</a:t>
            </a:r>
          </a:p>
        </p:txBody>
      </p:sp>
      <p:pic>
        <p:nvPicPr>
          <p:cNvPr id="6" name="Picture 5">
            <a:extLst>
              <a:ext uri="{FF2B5EF4-FFF2-40B4-BE49-F238E27FC236}">
                <a16:creationId xmlns:a16="http://schemas.microsoft.com/office/drawing/2014/main" id="{C6CBFFFE-B80B-FD18-6244-4754A589DE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985" y="24379"/>
            <a:ext cx="730396" cy="720000"/>
          </a:xfrm>
          <a:prstGeom prst="rect">
            <a:avLst/>
          </a:prstGeom>
        </p:spPr>
      </p:pic>
    </p:spTree>
    <p:extLst>
      <p:ext uri="{BB962C8B-B14F-4D97-AF65-F5344CB8AC3E}">
        <p14:creationId xmlns:p14="http://schemas.microsoft.com/office/powerpoint/2010/main" val="77309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AB94-EF3A-5A2E-B6D4-126FAF5949FB}"/>
              </a:ext>
            </a:extLst>
          </p:cNvPr>
          <p:cNvSpPr>
            <a:spLocks noGrp="1"/>
          </p:cNvSpPr>
          <p:nvPr>
            <p:ph type="title"/>
          </p:nvPr>
        </p:nvSpPr>
        <p:spPr/>
        <p:txBody>
          <a:bodyPr/>
          <a:lstStyle/>
          <a:p>
            <a:pPr algn="ctr"/>
            <a:r>
              <a:rPr lang="en-US" dirty="0" err="1"/>
              <a:t>NEAMWave</a:t>
            </a:r>
            <a:r>
              <a:rPr lang="en-US" dirty="0"/>
              <a:t> Exercise </a:t>
            </a:r>
          </a:p>
        </p:txBody>
      </p:sp>
      <p:sp>
        <p:nvSpPr>
          <p:cNvPr id="3" name="Content Placeholder 2">
            <a:extLst>
              <a:ext uri="{FF2B5EF4-FFF2-40B4-BE49-F238E27FC236}">
                <a16:creationId xmlns:a16="http://schemas.microsoft.com/office/drawing/2014/main" id="{8559F2AA-6567-6FA7-F954-BD9BE5D2966D}"/>
              </a:ext>
            </a:extLst>
          </p:cNvPr>
          <p:cNvSpPr>
            <a:spLocks noGrp="1"/>
          </p:cNvSpPr>
          <p:nvPr>
            <p:ph idx="1"/>
          </p:nvPr>
        </p:nvSpPr>
        <p:spPr>
          <a:xfrm>
            <a:off x="681039" y="1825625"/>
            <a:ext cx="3680896" cy="4351338"/>
          </a:xfrm>
        </p:spPr>
        <p:txBody>
          <a:bodyPr>
            <a:normAutofit fontScale="77500" lnSpcReduction="20000"/>
          </a:bodyPr>
          <a:lstStyle/>
          <a:p>
            <a:r>
              <a:rPr lang="en-GB" dirty="0"/>
              <a:t>To date five </a:t>
            </a:r>
            <a:r>
              <a:rPr lang="en-GB" dirty="0" err="1"/>
              <a:t>NEAMWave</a:t>
            </a:r>
            <a:r>
              <a:rPr lang="en-GB" dirty="0"/>
              <a:t> exercises have been conducted in  2012, 2014, 2017, 2021 and 2023.</a:t>
            </a:r>
          </a:p>
          <a:p>
            <a:endParaRPr lang="en-GB" dirty="0"/>
          </a:p>
          <a:p>
            <a:r>
              <a:rPr lang="en-GB" dirty="0"/>
              <a:t>NEAMWave26 will be conducted from </a:t>
            </a:r>
            <a:r>
              <a:rPr lang="en-GB" u="sng" dirty="0"/>
              <a:t>3 - 24 March 2026</a:t>
            </a:r>
            <a:r>
              <a:rPr lang="en-GB" dirty="0"/>
              <a:t>, featuring five distinct scenarios. </a:t>
            </a:r>
          </a:p>
          <a:p>
            <a:r>
              <a:rPr lang="en-GB" dirty="0"/>
              <a:t>These multiple scenarios will provide Member States with greater flexibility to participate, allowing them to choose the type and number of scenarios that best suit their needs.</a:t>
            </a:r>
            <a:endParaRPr lang="en-US" dirty="0"/>
          </a:p>
          <a:p>
            <a:endParaRPr lang="en-US" dirty="0"/>
          </a:p>
        </p:txBody>
      </p:sp>
      <p:pic>
        <p:nvPicPr>
          <p:cNvPr id="5" name="Picture 4">
            <a:hlinkClick r:id="rId2"/>
            <a:extLst>
              <a:ext uri="{FF2B5EF4-FFF2-40B4-BE49-F238E27FC236}">
                <a16:creationId xmlns:a16="http://schemas.microsoft.com/office/drawing/2014/main" id="{3481A66E-9F2E-A10F-31AA-25F61006056B}"/>
              </a:ext>
            </a:extLst>
          </p:cNvPr>
          <p:cNvPicPr>
            <a:picLocks noChangeAspect="1"/>
          </p:cNvPicPr>
          <p:nvPr/>
        </p:nvPicPr>
        <p:blipFill>
          <a:blip r:embed="rId3"/>
          <a:stretch>
            <a:fillRect/>
          </a:stretch>
        </p:blipFill>
        <p:spPr>
          <a:xfrm>
            <a:off x="5017736" y="2185814"/>
            <a:ext cx="4548823" cy="2486372"/>
          </a:xfrm>
          <a:prstGeom prst="rect">
            <a:avLst/>
          </a:prstGeom>
        </p:spPr>
      </p:pic>
    </p:spTree>
    <p:extLst>
      <p:ext uri="{BB962C8B-B14F-4D97-AF65-F5344CB8AC3E}">
        <p14:creationId xmlns:p14="http://schemas.microsoft.com/office/powerpoint/2010/main" val="2504472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371600"/>
            <a:ext cx="8778240" cy="5475010"/>
          </a:xfrm>
        </p:spPr>
        <p:txBody>
          <a:bodyPr>
            <a:normAutofit fontScale="62500" lnSpcReduction="20000"/>
          </a:bodyPr>
          <a:lstStyle/>
          <a:p>
            <a:pPr marL="0" indent="0">
              <a:lnSpc>
                <a:spcPct val="100000"/>
              </a:lnSpc>
              <a:buNone/>
            </a:pPr>
            <a:r>
              <a:rPr lang="en-US" sz="3200" b="1" u="sng" dirty="0">
                <a:solidFill>
                  <a:schemeClr val="tx1"/>
                </a:solidFill>
                <a:latin typeface="Calibri" charset="0"/>
                <a:ea typeface="Calibri" charset="0"/>
                <a:cs typeface="Calibri" charset="0"/>
              </a:rPr>
              <a:t>Functional Exercise:</a:t>
            </a:r>
            <a:endParaRPr lang="en-US" sz="600" b="1" u="sng" dirty="0">
              <a:solidFill>
                <a:schemeClr val="tx1"/>
              </a:solidFill>
              <a:latin typeface="Calibri" charset="0"/>
              <a:ea typeface="Calibri" charset="0"/>
              <a:cs typeface="Calibri" charset="0"/>
            </a:endParaRPr>
          </a:p>
          <a:p>
            <a:pPr>
              <a:lnSpc>
                <a:spcPct val="120000"/>
              </a:lnSpc>
              <a:spcBef>
                <a:spcPts val="600"/>
              </a:spcBef>
              <a:spcAft>
                <a:spcPts val="600"/>
              </a:spcAft>
              <a:buClr>
                <a:schemeClr val="tx1"/>
              </a:buClr>
              <a:buFontTx/>
              <a:buChar char="-"/>
            </a:pPr>
            <a:r>
              <a:rPr lang="en-US" sz="2900" dirty="0">
                <a:solidFill>
                  <a:schemeClr val="tx1"/>
                </a:solidFill>
                <a:latin typeface="Calibri" charset="0"/>
                <a:ea typeface="Calibri" charset="0"/>
                <a:cs typeface="Calibri" charset="0"/>
              </a:rPr>
              <a:t>May also be referred to as an ‘‘operational’’ or a ‘‘tactical’’ exercise. </a:t>
            </a:r>
          </a:p>
          <a:p>
            <a:pPr>
              <a:lnSpc>
                <a:spcPct val="120000"/>
              </a:lnSpc>
              <a:spcBef>
                <a:spcPts val="600"/>
              </a:spcBef>
              <a:spcAft>
                <a:spcPts val="600"/>
              </a:spcAft>
              <a:buClr>
                <a:schemeClr val="tx1"/>
              </a:buClr>
              <a:buFontTx/>
              <a:buChar char="-"/>
            </a:pPr>
            <a:r>
              <a:rPr lang="en-US" sz="2900" dirty="0">
                <a:solidFill>
                  <a:schemeClr val="tx1"/>
                </a:solidFill>
                <a:latin typeface="Calibri" charset="0"/>
                <a:ea typeface="Calibri" charset="0"/>
                <a:cs typeface="Calibri" charset="0"/>
              </a:rPr>
              <a:t>It takes place in an operational environment and requires participants to actually perform the functions of their roles.</a:t>
            </a:r>
          </a:p>
          <a:p>
            <a:pPr>
              <a:lnSpc>
                <a:spcPct val="120000"/>
              </a:lnSpc>
              <a:spcBef>
                <a:spcPts val="600"/>
              </a:spcBef>
              <a:spcAft>
                <a:spcPts val="600"/>
              </a:spcAft>
              <a:buClr>
                <a:schemeClr val="tx1"/>
              </a:buClr>
              <a:buFontTx/>
              <a:buChar char="-"/>
            </a:pPr>
            <a:r>
              <a:rPr lang="en-US" sz="2900" dirty="0">
                <a:solidFill>
                  <a:schemeClr val="tx1"/>
                </a:solidFill>
                <a:latin typeface="Calibri" charset="0"/>
                <a:ea typeface="Calibri" charset="0"/>
                <a:cs typeface="Calibri" charset="0"/>
              </a:rPr>
              <a:t>Participants interact within a simulated environment through an exercise control group which provides prewritten actions and respond to questions and tasks developing out of the exercise.</a:t>
            </a:r>
          </a:p>
          <a:p>
            <a:pPr>
              <a:lnSpc>
                <a:spcPct val="120000"/>
              </a:lnSpc>
              <a:spcBef>
                <a:spcPts val="600"/>
              </a:spcBef>
              <a:spcAft>
                <a:spcPts val="600"/>
              </a:spcAft>
              <a:buClr>
                <a:schemeClr val="tx1"/>
              </a:buClr>
              <a:buFontTx/>
              <a:buChar char="-"/>
            </a:pPr>
            <a:r>
              <a:rPr lang="en-US" sz="2900" dirty="0">
                <a:solidFill>
                  <a:schemeClr val="tx1"/>
                </a:solidFill>
                <a:latin typeface="Calibri" charset="0"/>
                <a:ea typeface="Calibri" charset="0"/>
                <a:cs typeface="Calibri" charset="0"/>
              </a:rPr>
              <a:t>Functional exercises normally involve multi-agency participation (real or simulated) and can focus on one or more geographical areas. </a:t>
            </a:r>
          </a:p>
          <a:p>
            <a:pPr>
              <a:lnSpc>
                <a:spcPct val="120000"/>
              </a:lnSpc>
              <a:spcBef>
                <a:spcPts val="600"/>
              </a:spcBef>
              <a:spcAft>
                <a:spcPts val="600"/>
              </a:spcAft>
              <a:buClr>
                <a:schemeClr val="tx1"/>
              </a:buClr>
              <a:buFontTx/>
              <a:buChar char="-"/>
            </a:pPr>
            <a:r>
              <a:rPr lang="en-US" sz="2900" b="1" dirty="0">
                <a:solidFill>
                  <a:schemeClr val="tx1"/>
                </a:solidFill>
                <a:latin typeface="Calibri" charset="0"/>
                <a:ea typeface="Calibri" charset="0"/>
                <a:cs typeface="Calibri" charset="0"/>
              </a:rPr>
              <a:t>Commonly, they involve the testing of standard operating procedures (SOP) and internal/external communications between organizations.</a:t>
            </a:r>
          </a:p>
          <a:p>
            <a:pPr>
              <a:lnSpc>
                <a:spcPct val="120000"/>
              </a:lnSpc>
              <a:spcBef>
                <a:spcPts val="600"/>
              </a:spcBef>
              <a:spcAft>
                <a:spcPts val="600"/>
              </a:spcAft>
              <a:buClr>
                <a:schemeClr val="tx1"/>
              </a:buClr>
              <a:buFontTx/>
              <a:buChar char="-"/>
            </a:pPr>
            <a:r>
              <a:rPr lang="en-GB" sz="2900" dirty="0">
                <a:solidFill>
                  <a:schemeClr val="tx1"/>
                </a:solidFill>
              </a:rPr>
              <a:t>It lacks only the people "on the ground" to create a full-scale exercise</a:t>
            </a:r>
            <a:endParaRPr lang="en-US" sz="2900" b="1" u="sng" dirty="0">
              <a:solidFill>
                <a:schemeClr val="tx1"/>
              </a:solidFill>
              <a:latin typeface="Calibri" charset="0"/>
              <a:ea typeface="Calibri" charset="0"/>
              <a:cs typeface="Calibri" charset="0"/>
            </a:endParaRPr>
          </a:p>
          <a:p>
            <a:pPr>
              <a:lnSpc>
                <a:spcPct val="120000"/>
              </a:lnSpc>
              <a:spcBef>
                <a:spcPts val="600"/>
              </a:spcBef>
              <a:spcAft>
                <a:spcPts val="600"/>
              </a:spcAft>
              <a:buClr>
                <a:schemeClr val="tx1"/>
              </a:buClr>
              <a:buNone/>
            </a:pPr>
            <a:r>
              <a:rPr lang="en-GB" sz="2900" dirty="0">
                <a:solidFill>
                  <a:schemeClr val="tx1"/>
                </a:solidFill>
              </a:rPr>
              <a:t>-   </a:t>
            </a:r>
            <a:r>
              <a:rPr lang="en-GB" sz="2900" i="1" u="sng" dirty="0">
                <a:solidFill>
                  <a:schemeClr val="tx1"/>
                </a:solidFill>
              </a:rPr>
              <a:t>An example </a:t>
            </a:r>
            <a:r>
              <a:rPr lang="en-GB" sz="2900" dirty="0">
                <a:solidFill>
                  <a:schemeClr val="tx1"/>
                </a:solidFill>
              </a:rPr>
              <a:t>would be a multi-agency response to a potentially devastating tsunami, where evacuation of a coastal community is required. Messages and actions are provided by exercise control group and are handled by the participants in the way described in appropriate plans and procedures. </a:t>
            </a:r>
            <a:endParaRPr lang="en-US" sz="2900" dirty="0">
              <a:solidFill>
                <a:schemeClr val="tx1"/>
              </a:solidFill>
            </a:endParaRPr>
          </a:p>
        </p:txBody>
      </p:sp>
      <p:sp>
        <p:nvSpPr>
          <p:cNvPr id="9"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ject 2"/>
          <p:cNvSpPr txBox="1">
            <a:spLocks/>
          </p:cNvSpPr>
          <p:nvPr/>
        </p:nvSpPr>
        <p:spPr>
          <a:xfrm>
            <a:off x="681038" y="752475"/>
            <a:ext cx="8543925" cy="547692"/>
          </a:xfrm>
          <a:prstGeom prst="rect">
            <a:avLst/>
          </a:prstGeom>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2715">
              <a:lnSpc>
                <a:spcPct val="100000"/>
              </a:lnSpc>
              <a:tabLst>
                <a:tab pos="7607934" algn="l"/>
              </a:tabLst>
            </a:pPr>
            <a:r>
              <a:rPr lang="en-US" sz="4000" b="1" spc="300" dirty="0">
                <a:effectLst>
                  <a:outerShdw blurRad="38100" dist="38100" dir="2700000" algn="tl">
                    <a:srgbClr val="000000">
                      <a:alpha val="43137"/>
                    </a:srgbClr>
                  </a:outerShdw>
                </a:effectLst>
                <a:cs typeface="Calibri Light"/>
              </a:rPr>
              <a:t>Types of Phase B Exercises</a:t>
            </a:r>
          </a:p>
        </p:txBody>
      </p:sp>
      <p:pic>
        <p:nvPicPr>
          <p:cNvPr id="6" name="Picture 5">
            <a:extLst>
              <a:ext uri="{FF2B5EF4-FFF2-40B4-BE49-F238E27FC236}">
                <a16:creationId xmlns:a16="http://schemas.microsoft.com/office/drawing/2014/main" id="{C6CBFFFE-B80B-FD18-6244-4754A589D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985" y="24379"/>
            <a:ext cx="730396" cy="720000"/>
          </a:xfrm>
          <a:prstGeom prst="rect">
            <a:avLst/>
          </a:prstGeom>
        </p:spPr>
      </p:pic>
    </p:spTree>
    <p:extLst>
      <p:ext uri="{BB962C8B-B14F-4D97-AF65-F5344CB8AC3E}">
        <p14:creationId xmlns:p14="http://schemas.microsoft.com/office/powerpoint/2010/main" val="1176411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371600"/>
            <a:ext cx="8778240" cy="5199773"/>
          </a:xfrm>
        </p:spPr>
        <p:txBody>
          <a:bodyPr>
            <a:normAutofit fontScale="62500" lnSpcReduction="20000"/>
          </a:bodyPr>
          <a:lstStyle/>
          <a:p>
            <a:pPr marL="0" indent="0">
              <a:lnSpc>
                <a:spcPct val="100000"/>
              </a:lnSpc>
              <a:buNone/>
            </a:pPr>
            <a:r>
              <a:rPr lang="en-US" sz="3200" b="1" u="sng" dirty="0">
                <a:solidFill>
                  <a:schemeClr val="tx1"/>
                </a:solidFill>
                <a:latin typeface="Calibri" charset="0"/>
                <a:ea typeface="Calibri" charset="0"/>
                <a:cs typeface="Calibri" charset="0"/>
              </a:rPr>
              <a:t>Full-scale Exercise:</a:t>
            </a:r>
          </a:p>
          <a:p>
            <a:pPr>
              <a:lnSpc>
                <a:spcPct val="100000"/>
              </a:lnSpc>
            </a:pPr>
            <a:endParaRPr lang="en-US" sz="600" b="1" u="sng" dirty="0">
              <a:solidFill>
                <a:schemeClr val="tx1"/>
              </a:solidFill>
              <a:latin typeface="Calibri" charset="0"/>
              <a:ea typeface="Calibri" charset="0"/>
              <a:cs typeface="Calibri" charset="0"/>
            </a:endParaRPr>
          </a:p>
          <a:p>
            <a:pPr marL="171450" indent="-171450">
              <a:lnSpc>
                <a:spcPct val="120000"/>
              </a:lnSpc>
              <a:spcBef>
                <a:spcPts val="600"/>
              </a:spcBef>
              <a:buNone/>
            </a:pPr>
            <a:r>
              <a:rPr lang="en-GB" sz="2900" dirty="0">
                <a:solidFill>
                  <a:schemeClr val="tx1"/>
                </a:solidFill>
              </a:rPr>
              <a:t>-  May also be referred to as a </a:t>
            </a:r>
            <a:r>
              <a:rPr lang="en-US" sz="2900" dirty="0">
                <a:solidFill>
                  <a:schemeClr val="tx1"/>
                </a:solidFill>
              </a:rPr>
              <a:t>“</a:t>
            </a:r>
            <a:r>
              <a:rPr lang="en-GB" sz="2900" dirty="0">
                <a:solidFill>
                  <a:schemeClr val="tx1"/>
                </a:solidFill>
              </a:rPr>
              <a:t>practical’’ or ‘‘field’’ exercise. </a:t>
            </a:r>
          </a:p>
          <a:p>
            <a:pPr marL="171450" indent="-171450">
              <a:lnSpc>
                <a:spcPct val="120000"/>
              </a:lnSpc>
              <a:spcBef>
                <a:spcPts val="600"/>
              </a:spcBef>
              <a:buNone/>
            </a:pPr>
            <a:r>
              <a:rPr lang="en-GB" sz="2900" dirty="0">
                <a:solidFill>
                  <a:schemeClr val="tx1"/>
                </a:solidFill>
              </a:rPr>
              <a:t>-  </a:t>
            </a:r>
            <a:r>
              <a:rPr lang="en-GB" sz="2900" b="1" dirty="0">
                <a:solidFill>
                  <a:schemeClr val="tx1"/>
                </a:solidFill>
              </a:rPr>
              <a:t>It includes the movement or deployment of people and resources to provide a physical response ‘‘on the ground’’ to a simulated situation</a:t>
            </a:r>
            <a:r>
              <a:rPr lang="en-GB" sz="2900" dirty="0">
                <a:solidFill>
                  <a:schemeClr val="tx1"/>
                </a:solidFill>
              </a:rPr>
              <a:t>. </a:t>
            </a:r>
          </a:p>
          <a:p>
            <a:pPr marL="171450" indent="-171450">
              <a:lnSpc>
                <a:spcPct val="120000"/>
              </a:lnSpc>
              <a:spcBef>
                <a:spcPts val="600"/>
              </a:spcBef>
              <a:buNone/>
            </a:pPr>
            <a:r>
              <a:rPr lang="en-GB" sz="2900" dirty="0">
                <a:solidFill>
                  <a:schemeClr val="tx1"/>
                </a:solidFill>
              </a:rPr>
              <a:t>-  It can be ‘‘ground’’ focused only or may include the higher-level response structures. It can be simple (single agency) or complex (multi agency, multi-levels of government from national to local).</a:t>
            </a:r>
            <a:endParaRPr lang="en-US" sz="2900" dirty="0">
              <a:solidFill>
                <a:schemeClr val="tx1"/>
              </a:solidFill>
            </a:endParaRPr>
          </a:p>
          <a:p>
            <a:pPr marL="171450" indent="-171450">
              <a:lnSpc>
                <a:spcPct val="120000"/>
              </a:lnSpc>
              <a:spcBef>
                <a:spcPts val="600"/>
              </a:spcBef>
              <a:buNone/>
            </a:pPr>
            <a:r>
              <a:rPr lang="en-GB" sz="2900" dirty="0">
                <a:solidFill>
                  <a:schemeClr val="tx1"/>
                </a:solidFill>
              </a:rPr>
              <a:t>-  Typically used to test all aspects of a country's warning and emergency management systems and processes; they are practical, using actual centres and communications methods. </a:t>
            </a:r>
          </a:p>
          <a:p>
            <a:pPr marL="171450" indent="-171450">
              <a:lnSpc>
                <a:spcPct val="120000"/>
              </a:lnSpc>
              <a:spcBef>
                <a:spcPts val="600"/>
              </a:spcBef>
              <a:buNone/>
            </a:pPr>
            <a:r>
              <a:rPr lang="en-GB" sz="2900" dirty="0">
                <a:solidFill>
                  <a:schemeClr val="tx1"/>
                </a:solidFill>
              </a:rPr>
              <a:t>-  Full-scale exercises are the largest, most costly, most time-consuming and most complex to plan, conduct and evaluate.</a:t>
            </a:r>
            <a:endParaRPr lang="en-US" sz="2900" dirty="0">
              <a:solidFill>
                <a:schemeClr val="tx1"/>
              </a:solidFill>
            </a:endParaRPr>
          </a:p>
          <a:p>
            <a:pPr marL="171450" indent="-171450">
              <a:lnSpc>
                <a:spcPct val="120000"/>
              </a:lnSpc>
              <a:spcBef>
                <a:spcPts val="600"/>
              </a:spcBef>
              <a:buNone/>
            </a:pPr>
            <a:r>
              <a:rPr lang="en-GB" sz="2900" dirty="0">
                <a:solidFill>
                  <a:schemeClr val="tx1"/>
                </a:solidFill>
              </a:rPr>
              <a:t>-  </a:t>
            </a:r>
            <a:r>
              <a:rPr lang="en-GB" sz="2900" i="1" u="sng" dirty="0">
                <a:solidFill>
                  <a:schemeClr val="tx1"/>
                </a:solidFill>
              </a:rPr>
              <a:t>An example</a:t>
            </a:r>
            <a:r>
              <a:rPr lang="en-GB" sz="2900" dirty="0">
                <a:solidFill>
                  <a:schemeClr val="tx1"/>
                </a:solidFill>
              </a:rPr>
              <a:t>: a post-impact tsunami response with volunteers representing 'victims' and the emergency services using real rescue equipment at the scene. Multi-agency response to the event is played. Actual field mobilization and deployment of response personnel are also involved.</a:t>
            </a:r>
            <a:endParaRPr lang="en-US" sz="2900" dirty="0">
              <a:solidFill>
                <a:schemeClr val="tx1"/>
              </a:solidFill>
            </a:endParaRPr>
          </a:p>
        </p:txBody>
      </p:sp>
      <p:sp>
        <p:nvSpPr>
          <p:cNvPr id="9"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ject 2"/>
          <p:cNvSpPr txBox="1">
            <a:spLocks/>
          </p:cNvSpPr>
          <p:nvPr/>
        </p:nvSpPr>
        <p:spPr>
          <a:xfrm>
            <a:off x="681038" y="752475"/>
            <a:ext cx="8543925" cy="547692"/>
          </a:xfrm>
          <a:prstGeom prst="rect">
            <a:avLst/>
          </a:prstGeom>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2715">
              <a:lnSpc>
                <a:spcPct val="100000"/>
              </a:lnSpc>
              <a:tabLst>
                <a:tab pos="7607934" algn="l"/>
              </a:tabLst>
            </a:pPr>
            <a:r>
              <a:rPr lang="en-US" sz="4000" b="1" spc="300" dirty="0">
                <a:effectLst>
                  <a:outerShdw blurRad="38100" dist="38100" dir="2700000" algn="tl">
                    <a:srgbClr val="000000">
                      <a:alpha val="43137"/>
                    </a:srgbClr>
                  </a:outerShdw>
                </a:effectLst>
                <a:cs typeface="Calibri Light"/>
              </a:rPr>
              <a:t>Types of Phase B Exercises</a:t>
            </a:r>
          </a:p>
        </p:txBody>
      </p:sp>
      <p:pic>
        <p:nvPicPr>
          <p:cNvPr id="6" name="Picture 5">
            <a:extLst>
              <a:ext uri="{FF2B5EF4-FFF2-40B4-BE49-F238E27FC236}">
                <a16:creationId xmlns:a16="http://schemas.microsoft.com/office/drawing/2014/main" id="{C6CBFFFE-B80B-FD18-6244-4754A589D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985" y="24379"/>
            <a:ext cx="730396" cy="720000"/>
          </a:xfrm>
          <a:prstGeom prst="rect">
            <a:avLst/>
          </a:prstGeom>
        </p:spPr>
      </p:pic>
    </p:spTree>
    <p:extLst>
      <p:ext uri="{BB962C8B-B14F-4D97-AF65-F5344CB8AC3E}">
        <p14:creationId xmlns:p14="http://schemas.microsoft.com/office/powerpoint/2010/main" val="4131262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2141946" y="2789923"/>
            <a:ext cx="5622108" cy="612444"/>
          </a:xfrm>
          <a:prstGeom prst="rect">
            <a:avLst/>
          </a:prstGeom>
        </p:spPr>
        <p:txBody>
          <a:bodyPr vert="horz" wrap="square" lIns="0" tIns="0" rIns="0" bIns="0" rtlCol="0">
            <a:noAutofit/>
          </a:bodyPr>
          <a:lstStyle/>
          <a:p>
            <a:pPr marL="12700" marR="12700" algn="just" defTabSz="457200">
              <a:lnSpc>
                <a:spcPct val="150000"/>
              </a:lnSpc>
            </a:pPr>
            <a:r>
              <a:rPr lang="en-US" sz="2800" b="1" spc="300" dirty="0">
                <a:effectLst>
                  <a:outerShdw blurRad="38100" dist="38100" dir="2700000" algn="tl">
                    <a:srgbClr val="000000">
                      <a:alpha val="43137"/>
                    </a:srgbClr>
                  </a:outerShdw>
                </a:effectLst>
                <a:cs typeface="Calibri"/>
              </a:rPr>
              <a:t>Thank you for your attention!</a:t>
            </a:r>
            <a:endParaRPr sz="2800" spc="300" dirty="0">
              <a:latin typeface="Calibri"/>
              <a:cs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C6CBFFFE-B80B-FD18-6244-4754A589D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985" y="24379"/>
            <a:ext cx="730396" cy="720000"/>
          </a:xfrm>
          <a:prstGeom prst="rect">
            <a:avLst/>
          </a:prstGeom>
        </p:spPr>
      </p:pic>
    </p:spTree>
    <p:extLst>
      <p:ext uri="{BB962C8B-B14F-4D97-AF65-F5344CB8AC3E}">
        <p14:creationId xmlns:p14="http://schemas.microsoft.com/office/powerpoint/2010/main" val="2057709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DAA22-5092-991F-D928-392692D80A71}"/>
              </a:ext>
            </a:extLst>
          </p:cNvPr>
          <p:cNvSpPr>
            <a:spLocks noGrp="1"/>
          </p:cNvSpPr>
          <p:nvPr>
            <p:ph idx="1"/>
          </p:nvPr>
        </p:nvSpPr>
        <p:spPr>
          <a:xfrm>
            <a:off x="681038" y="345989"/>
            <a:ext cx="8895447" cy="6264876"/>
          </a:xfrm>
        </p:spPr>
        <p:txBody>
          <a:bodyPr>
            <a:normAutofit fontScale="77500" lnSpcReduction="20000"/>
          </a:bodyPr>
          <a:lstStyle/>
          <a:p>
            <a:pPr marL="0" indent="0">
              <a:buNone/>
            </a:pPr>
            <a:r>
              <a:rPr lang="en-US" dirty="0"/>
              <a:t>Objectives for </a:t>
            </a:r>
            <a:r>
              <a:rPr lang="en-US" dirty="0" err="1"/>
              <a:t>NEAMWave</a:t>
            </a:r>
            <a:r>
              <a:rPr lang="en-US" dirty="0"/>
              <a:t> 26 :</a:t>
            </a:r>
          </a:p>
          <a:p>
            <a:pPr marL="0" indent="0">
              <a:buNone/>
            </a:pPr>
            <a:endParaRPr lang="en-US" dirty="0"/>
          </a:p>
          <a:p>
            <a:pPr lvl="0"/>
            <a:r>
              <a:rPr lang="en-US" b="1" dirty="0">
                <a:solidFill>
                  <a:srgbClr val="0070C0"/>
                </a:solidFill>
              </a:rPr>
              <a:t>Validate and evaluate the Tsunami Service Provider (TSP) dissemination process of issuing Tsunami Messages </a:t>
            </a:r>
            <a:r>
              <a:rPr lang="en-US" dirty="0"/>
              <a:t>in the NEAM region, also utilizing communication technologies, like SMS;</a:t>
            </a:r>
          </a:p>
          <a:p>
            <a:pPr lvl="0"/>
            <a:r>
              <a:rPr lang="en-US" b="1" dirty="0">
                <a:solidFill>
                  <a:srgbClr val="0070C0"/>
                </a:solidFill>
              </a:rPr>
              <a:t>Validate and evaluate the procedures for countries to receive the Tsunami Messages</a:t>
            </a:r>
            <a:r>
              <a:rPr lang="en-US" dirty="0"/>
              <a:t> issued by the TSP through their National Tsunami Warning </a:t>
            </a:r>
            <a:r>
              <a:rPr lang="en-US" dirty="0" err="1"/>
              <a:t>Centres</a:t>
            </a:r>
            <a:r>
              <a:rPr lang="en-US" dirty="0"/>
              <a:t> (NTWC), or the country Tsunami Warning Focal Points (TWFP) or the country Tsunami National Contacts (TNC);</a:t>
            </a:r>
          </a:p>
          <a:p>
            <a:pPr lvl="0"/>
            <a:r>
              <a:rPr lang="en-US" b="1" dirty="0">
                <a:solidFill>
                  <a:srgbClr val="0070C0"/>
                </a:solidFill>
              </a:rPr>
              <a:t>Test the dissemination of the tsunami messages </a:t>
            </a:r>
            <a:r>
              <a:rPr lang="en-US" dirty="0"/>
              <a:t>to the relevant agencies that are responsible for emergency response (CPA);</a:t>
            </a:r>
          </a:p>
          <a:p>
            <a:pPr lvl="0"/>
            <a:r>
              <a:rPr lang="en-US" b="1" dirty="0">
                <a:solidFill>
                  <a:srgbClr val="0070C0"/>
                </a:solidFill>
              </a:rPr>
              <a:t>Assess the organizational decision-making process about public warnings and evacuations </a:t>
            </a:r>
            <a:r>
              <a:rPr lang="en-US" dirty="0"/>
              <a:t>thus raising awareness of launching and contributing to the development of a national policy to tackle the tsunami risk.</a:t>
            </a:r>
          </a:p>
          <a:p>
            <a:pPr lvl="0"/>
            <a:r>
              <a:rPr lang="en-US" b="1" dirty="0">
                <a:solidFill>
                  <a:srgbClr val="0070C0"/>
                </a:solidFill>
              </a:rPr>
              <a:t>Identify best practices </a:t>
            </a:r>
            <a:r>
              <a:rPr lang="en-US" dirty="0"/>
              <a:t>(to be shared), </a:t>
            </a:r>
            <a:r>
              <a:rPr lang="en-US" b="1" dirty="0">
                <a:solidFill>
                  <a:srgbClr val="0070C0"/>
                </a:solidFill>
              </a:rPr>
              <a:t>criticalities</a:t>
            </a:r>
            <a:r>
              <a:rPr lang="en-US" dirty="0"/>
              <a:t> (to be addressed by the </a:t>
            </a:r>
            <a:r>
              <a:rPr lang="en-US" dirty="0" err="1"/>
              <a:t>programme</a:t>
            </a:r>
            <a:r>
              <a:rPr lang="en-US" dirty="0"/>
              <a:t> in the future activities) and </a:t>
            </a:r>
            <a:r>
              <a:rPr lang="en-US" b="1" dirty="0">
                <a:solidFill>
                  <a:srgbClr val="C00000"/>
                </a:solidFill>
              </a:rPr>
              <a:t>room for improvements in the entire process </a:t>
            </a:r>
            <a:r>
              <a:rPr lang="en-US" dirty="0"/>
              <a:t>(including the procedures already tested between TSPs and TWFPs/NTWCs and also the heterogeneous panorama of national capacities to handle tsunami risk);</a:t>
            </a:r>
          </a:p>
          <a:p>
            <a:pPr lvl="0"/>
            <a:r>
              <a:rPr lang="en-US" b="1" dirty="0">
                <a:solidFill>
                  <a:srgbClr val="0070C0"/>
                </a:solidFill>
              </a:rPr>
              <a:t>Test procedures for international assistance </a:t>
            </a:r>
            <a:r>
              <a:rPr lang="en-US" dirty="0"/>
              <a:t>between the European Commission and participating Member States;</a:t>
            </a:r>
          </a:p>
          <a:p>
            <a:endParaRPr lang="en-US" dirty="0"/>
          </a:p>
        </p:txBody>
      </p:sp>
    </p:spTree>
    <p:extLst>
      <p:ext uri="{BB962C8B-B14F-4D97-AF65-F5344CB8AC3E}">
        <p14:creationId xmlns:p14="http://schemas.microsoft.com/office/powerpoint/2010/main" val="235075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0986-DBB0-F49A-0FB7-EAF2DE97FCEC}"/>
              </a:ext>
            </a:extLst>
          </p:cNvPr>
          <p:cNvSpPr>
            <a:spLocks noGrp="1"/>
          </p:cNvSpPr>
          <p:nvPr>
            <p:ph type="title"/>
          </p:nvPr>
        </p:nvSpPr>
        <p:spPr/>
        <p:txBody>
          <a:bodyPr/>
          <a:lstStyle/>
          <a:p>
            <a:r>
              <a:rPr lang="en-US" dirty="0">
                <a:solidFill>
                  <a:srgbClr val="0070C0"/>
                </a:solidFill>
              </a:rPr>
              <a:t>Objectives for </a:t>
            </a:r>
            <a:r>
              <a:rPr lang="en-US" dirty="0" err="1">
                <a:solidFill>
                  <a:srgbClr val="0070C0"/>
                </a:solidFill>
              </a:rPr>
              <a:t>NEAMWave</a:t>
            </a:r>
            <a:r>
              <a:rPr lang="en-US" dirty="0">
                <a:solidFill>
                  <a:srgbClr val="0070C0"/>
                </a:solidFill>
              </a:rPr>
              <a:t> 26(</a:t>
            </a:r>
            <a:r>
              <a:rPr lang="en-US" dirty="0" err="1">
                <a:solidFill>
                  <a:srgbClr val="0070C0"/>
                </a:solidFill>
              </a:rPr>
              <a:t>Con’t</a:t>
            </a:r>
            <a:r>
              <a:rPr lang="en-US" dirty="0">
                <a:solidFill>
                  <a:srgbClr val="0070C0"/>
                </a:solidFill>
              </a:rPr>
              <a:t>)</a:t>
            </a:r>
          </a:p>
        </p:txBody>
      </p:sp>
      <p:sp>
        <p:nvSpPr>
          <p:cNvPr id="3" name="Content Placeholder 2">
            <a:extLst>
              <a:ext uri="{FF2B5EF4-FFF2-40B4-BE49-F238E27FC236}">
                <a16:creationId xmlns:a16="http://schemas.microsoft.com/office/drawing/2014/main" id="{F016DD93-544A-EFBA-6744-136CD2E90998}"/>
              </a:ext>
            </a:extLst>
          </p:cNvPr>
          <p:cNvSpPr>
            <a:spLocks noGrp="1"/>
          </p:cNvSpPr>
          <p:nvPr>
            <p:ph idx="1"/>
          </p:nvPr>
        </p:nvSpPr>
        <p:spPr>
          <a:xfrm>
            <a:off x="681039" y="1825625"/>
            <a:ext cx="5050895" cy="4859380"/>
          </a:xfrm>
        </p:spPr>
        <p:txBody>
          <a:bodyPr>
            <a:noAutofit/>
          </a:bodyPr>
          <a:lstStyle/>
          <a:p>
            <a:r>
              <a:rPr lang="en-US" sz="1800" dirty="0"/>
              <a:t>One of the key objective is the </a:t>
            </a:r>
            <a:r>
              <a:rPr lang="en-US" sz="1800" b="1" dirty="0">
                <a:solidFill>
                  <a:srgbClr val="0070C0"/>
                </a:solidFill>
              </a:rPr>
              <a:t>involvement of Member States that participate in the </a:t>
            </a:r>
            <a:r>
              <a:rPr lang="en-US" sz="1800" b="1" dirty="0" err="1">
                <a:solidFill>
                  <a:srgbClr val="0070C0"/>
                </a:solidFill>
              </a:rPr>
              <a:t>CoastWAVE</a:t>
            </a:r>
            <a:r>
              <a:rPr lang="en-US" sz="1800" b="1" dirty="0">
                <a:solidFill>
                  <a:srgbClr val="0070C0"/>
                </a:solidFill>
              </a:rPr>
              <a:t> 2.0 project, as well as existing recognized Tsunami Ready communities</a:t>
            </a:r>
            <a:r>
              <a:rPr lang="en-US" sz="1800" dirty="0"/>
              <a:t>. </a:t>
            </a:r>
          </a:p>
          <a:p>
            <a:endParaRPr lang="en-US" sz="1800" dirty="0"/>
          </a:p>
          <a:p>
            <a:r>
              <a:rPr lang="en-US" sz="1800" dirty="0">
                <a:cs typeface="Calibri"/>
              </a:rPr>
              <a:t>By participating in Phase B, which involves conducting a local exercise using the NEAMWave26 scenario project countries can fulfill TRR indicator 8 </a:t>
            </a:r>
            <a:endParaRPr lang="en-US" sz="1800" dirty="0"/>
          </a:p>
          <a:p>
            <a:endParaRPr lang="en-US" sz="1800" dirty="0"/>
          </a:p>
          <a:p>
            <a:r>
              <a:rPr lang="en-US" sz="1800" dirty="0"/>
              <a:t>The exercise will test the efficiency and the abilities of communities to respond and test their systems in a complex and realistic situation.</a:t>
            </a:r>
          </a:p>
        </p:txBody>
      </p:sp>
      <p:pic>
        <p:nvPicPr>
          <p:cNvPr id="4" name="Picture 2">
            <a:extLst>
              <a:ext uri="{FF2B5EF4-FFF2-40B4-BE49-F238E27FC236}">
                <a16:creationId xmlns:a16="http://schemas.microsoft.com/office/drawing/2014/main" id="{CC4AEC04-5418-4AC2-8329-3C52E2231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934" y="1825625"/>
            <a:ext cx="3976357" cy="352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FA48711D-A469-7591-0BBC-CC1692AA1CC8}"/>
              </a:ext>
            </a:extLst>
          </p:cNvPr>
          <p:cNvSpPr/>
          <p:nvPr/>
        </p:nvSpPr>
        <p:spPr>
          <a:xfrm>
            <a:off x="5560004" y="3892377"/>
            <a:ext cx="4307325" cy="185351"/>
          </a:xfrm>
          <a:prstGeom prst="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35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2511837" y="35484"/>
            <a:ext cx="5154357" cy="736843"/>
          </a:xfrm>
          <a:prstGeom prst="rect">
            <a:avLst/>
          </a:prstGeom>
        </p:spPr>
        <p:txBody>
          <a:bodyPr vert="horz" wrap="square" lIns="0" tIns="0" rIns="0" bIns="0" rtlCol="0">
            <a:noAutofit/>
          </a:bodyPr>
          <a:lstStyle/>
          <a:p>
            <a:pPr marL="153035" algn="ctr">
              <a:lnSpc>
                <a:spcPct val="100000"/>
              </a:lnSpc>
              <a:tabLst>
                <a:tab pos="7607934" algn="l"/>
              </a:tabLst>
            </a:pPr>
            <a:r>
              <a:rPr sz="4000" b="1" spc="300" dirty="0">
                <a:effectLst>
                  <a:outerShdw blurRad="38100" dist="38100" dir="2700000" algn="tl">
                    <a:srgbClr val="000000">
                      <a:alpha val="43137"/>
                    </a:srgbClr>
                  </a:outerShdw>
                </a:effectLst>
                <a:cs typeface="Calibri Light"/>
              </a:rPr>
              <a:t>NEAMWave</a:t>
            </a:r>
            <a:r>
              <a:rPr lang="en-US" sz="4000" b="1" spc="300" dirty="0">
                <a:effectLst>
                  <a:outerShdw blurRad="38100" dist="38100" dir="2700000" algn="tl">
                    <a:srgbClr val="000000">
                      <a:alpha val="43137"/>
                    </a:srgbClr>
                  </a:outerShdw>
                </a:effectLst>
                <a:cs typeface="Calibri Light"/>
              </a:rPr>
              <a:t>26</a:t>
            </a:r>
            <a:endParaRPr sz="4000" b="1" spc="300" dirty="0">
              <a:effectLst>
                <a:outerShdw blurRad="38100" dist="38100" dir="2700000" algn="tl">
                  <a:srgbClr val="000000">
                    <a:alpha val="43137"/>
                  </a:srgbClr>
                </a:outerShdw>
              </a:effectLst>
              <a:cs typeface="Calibri Light"/>
            </a:endParaRPr>
          </a:p>
        </p:txBody>
      </p:sp>
      <p:sp>
        <p:nvSpPr>
          <p:cNvPr id="23" name="object 23"/>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a:extLst>
              <a:ext uri="{FF2B5EF4-FFF2-40B4-BE49-F238E27FC236}">
                <a16:creationId xmlns:a16="http://schemas.microsoft.com/office/drawing/2014/main" id="{C6CBFFFE-B80B-FD18-6244-4754A589D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985" y="24379"/>
            <a:ext cx="730396" cy="720000"/>
          </a:xfrm>
          <a:prstGeom prst="rect">
            <a:avLst/>
          </a:prstGeom>
        </p:spPr>
      </p:pic>
      <p:graphicFrame>
        <p:nvGraphicFramePr>
          <p:cNvPr id="2" name="Table 1">
            <a:extLst>
              <a:ext uri="{FF2B5EF4-FFF2-40B4-BE49-F238E27FC236}">
                <a16:creationId xmlns:a16="http://schemas.microsoft.com/office/drawing/2014/main" id="{DD5A76B1-C26E-3E5C-8EBF-80801CED0D13}"/>
              </a:ext>
            </a:extLst>
          </p:cNvPr>
          <p:cNvGraphicFramePr>
            <a:graphicFrameLocks noGrp="1"/>
          </p:cNvGraphicFramePr>
          <p:nvPr>
            <p:extLst>
              <p:ext uri="{D42A27DB-BD31-4B8C-83A1-F6EECF244321}">
                <p14:modId xmlns:p14="http://schemas.microsoft.com/office/powerpoint/2010/main" val="329371851"/>
              </p:ext>
            </p:extLst>
          </p:nvPr>
        </p:nvGraphicFramePr>
        <p:xfrm>
          <a:off x="21497" y="5093041"/>
          <a:ext cx="9790813" cy="1749821"/>
        </p:xfrm>
        <a:graphic>
          <a:graphicData uri="http://schemas.openxmlformats.org/drawingml/2006/table">
            <a:tbl>
              <a:tblPr>
                <a:tableStyleId>{8A107856-5554-42FB-B03E-39F5DBC370BA}</a:tableStyleId>
              </a:tblPr>
              <a:tblGrid>
                <a:gridCol w="434243">
                  <a:extLst>
                    <a:ext uri="{9D8B030D-6E8A-4147-A177-3AD203B41FA5}">
                      <a16:colId xmlns:a16="http://schemas.microsoft.com/office/drawing/2014/main" val="1900124835"/>
                    </a:ext>
                  </a:extLst>
                </a:gridCol>
                <a:gridCol w="733278">
                  <a:extLst>
                    <a:ext uri="{9D8B030D-6E8A-4147-A177-3AD203B41FA5}">
                      <a16:colId xmlns:a16="http://schemas.microsoft.com/office/drawing/2014/main" val="2384871815"/>
                    </a:ext>
                  </a:extLst>
                </a:gridCol>
                <a:gridCol w="541247">
                  <a:extLst>
                    <a:ext uri="{9D8B030D-6E8A-4147-A177-3AD203B41FA5}">
                      <a16:colId xmlns:a16="http://schemas.microsoft.com/office/drawing/2014/main" val="3969228127"/>
                    </a:ext>
                  </a:extLst>
                </a:gridCol>
                <a:gridCol w="994183">
                  <a:extLst>
                    <a:ext uri="{9D8B030D-6E8A-4147-A177-3AD203B41FA5}">
                      <a16:colId xmlns:a16="http://schemas.microsoft.com/office/drawing/2014/main" val="1113693145"/>
                    </a:ext>
                  </a:extLst>
                </a:gridCol>
                <a:gridCol w="747027">
                  <a:extLst>
                    <a:ext uri="{9D8B030D-6E8A-4147-A177-3AD203B41FA5}">
                      <a16:colId xmlns:a16="http://schemas.microsoft.com/office/drawing/2014/main" val="3376434229"/>
                    </a:ext>
                  </a:extLst>
                </a:gridCol>
                <a:gridCol w="846175">
                  <a:extLst>
                    <a:ext uri="{9D8B030D-6E8A-4147-A177-3AD203B41FA5}">
                      <a16:colId xmlns:a16="http://schemas.microsoft.com/office/drawing/2014/main" val="3509904697"/>
                    </a:ext>
                  </a:extLst>
                </a:gridCol>
                <a:gridCol w="1073391">
                  <a:extLst>
                    <a:ext uri="{9D8B030D-6E8A-4147-A177-3AD203B41FA5}">
                      <a16:colId xmlns:a16="http://schemas.microsoft.com/office/drawing/2014/main" val="948911788"/>
                    </a:ext>
                  </a:extLst>
                </a:gridCol>
                <a:gridCol w="548871">
                  <a:extLst>
                    <a:ext uri="{9D8B030D-6E8A-4147-A177-3AD203B41FA5}">
                      <a16:colId xmlns:a16="http://schemas.microsoft.com/office/drawing/2014/main" val="3881175858"/>
                    </a:ext>
                  </a:extLst>
                </a:gridCol>
                <a:gridCol w="1676917">
                  <a:extLst>
                    <a:ext uri="{9D8B030D-6E8A-4147-A177-3AD203B41FA5}">
                      <a16:colId xmlns:a16="http://schemas.microsoft.com/office/drawing/2014/main" val="959820908"/>
                    </a:ext>
                  </a:extLst>
                </a:gridCol>
                <a:gridCol w="2195481">
                  <a:extLst>
                    <a:ext uri="{9D8B030D-6E8A-4147-A177-3AD203B41FA5}">
                      <a16:colId xmlns:a16="http://schemas.microsoft.com/office/drawing/2014/main" val="1244153353"/>
                    </a:ext>
                  </a:extLst>
                </a:gridCol>
              </a:tblGrid>
              <a:tr h="302331">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no</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Date</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a:effectLst/>
                          <a:latin typeface="Tahoma" panose="020B0604030504040204" pitchFamily="34" charset="0"/>
                          <a:ea typeface="Tahoma" panose="020B0604030504040204" pitchFamily="34" charset="0"/>
                          <a:cs typeface="Tahoma" panose="020B0604030504040204" pitchFamily="34" charset="0"/>
                        </a:rPr>
                        <a:t>Type</a:t>
                      </a:r>
                      <a:endParaRPr lang="en-US" sz="11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err="1">
                          <a:effectLst/>
                          <a:latin typeface="Tahoma" panose="020B0604030504040204" pitchFamily="34" charset="0"/>
                          <a:ea typeface="Tahoma" panose="020B0604030504040204" pitchFamily="34" charset="0"/>
                          <a:cs typeface="Tahoma" panose="020B0604030504040204" pitchFamily="34" charset="0"/>
                        </a:rPr>
                        <a:t>TSPs</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err="1">
                          <a:effectLst/>
                          <a:latin typeface="Tahoma" panose="020B0604030504040204" pitchFamily="34" charset="0"/>
                          <a:ea typeface="Tahoma" panose="020B0604030504040204" pitchFamily="34" charset="0"/>
                          <a:cs typeface="Tahoma" panose="020B0604030504040204" pitchFamily="34" charset="0"/>
                        </a:rPr>
                        <a:t>NTWCs</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Title</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Epicenter</a:t>
                      </a:r>
                      <a:b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b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a:t>
                      </a:r>
                      <a:r>
                        <a:rPr lang="en-US" sz="1100" b="1" u="none" strike="noStrike" dirty="0" err="1">
                          <a:effectLst/>
                          <a:latin typeface="Tahoma" panose="020B0604030504040204" pitchFamily="34" charset="0"/>
                          <a:ea typeface="Tahoma" panose="020B0604030504040204" pitchFamily="34" charset="0"/>
                          <a:cs typeface="Tahoma" panose="020B0604030504040204" pitchFamily="34" charset="0"/>
                        </a:rPr>
                        <a:t>lat</a:t>
                      </a: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 - </a:t>
                      </a:r>
                      <a:r>
                        <a:rPr lang="en-US" sz="1100" b="1" u="none" strike="noStrike" dirty="0" err="1">
                          <a:effectLst/>
                          <a:latin typeface="Tahoma" panose="020B0604030504040204" pitchFamily="34" charset="0"/>
                          <a:ea typeface="Tahoma" panose="020B0604030504040204" pitchFamily="34" charset="0"/>
                          <a:cs typeface="Tahoma" panose="020B0604030504040204" pitchFamily="34" charset="0"/>
                        </a:rPr>
                        <a:t>lon</a:t>
                      </a: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Magnitude</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Description</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dirty="0">
                          <a:effectLst/>
                          <a:latin typeface="Tahoma" panose="020B0604030504040204" pitchFamily="34" charset="0"/>
                          <a:ea typeface="Tahoma" panose="020B0604030504040204" pitchFamily="34" charset="0"/>
                          <a:cs typeface="Tahoma" panose="020B0604030504040204" pitchFamily="34" charset="0"/>
                        </a:rPr>
                        <a:t>Potential affected MS</a:t>
                      </a:r>
                      <a:endParaRPr lang="en-US" sz="11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extLst>
                  <a:ext uri="{0D108BD9-81ED-4DB2-BD59-A6C34878D82A}">
                    <a16:rowId xmlns:a16="http://schemas.microsoft.com/office/drawing/2014/main" val="3215067330"/>
                  </a:ext>
                </a:extLst>
              </a:tr>
              <a:tr h="266936">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SN-01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03-Mar-26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single</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NOA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CD or GSD</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Cyprian Arc</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34.55N - 32.65E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7.5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1222 SW of Cyprus</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Greece, Cyprus, Egypt, Libya, Malta, Italy</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extLst>
                  <a:ext uri="{0D108BD9-81ED-4DB2-BD59-A6C34878D82A}">
                    <a16:rowId xmlns:a16="http://schemas.microsoft.com/office/drawing/2014/main" val="3446868993"/>
                  </a:ext>
                </a:extLst>
              </a:tr>
              <a:tr h="202040">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SN-02</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11-Mar-26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a:solidFill>
                            <a:srgbClr val="0070C0"/>
                          </a:solidFill>
                          <a:effectLst/>
                          <a:latin typeface="Tahoma" panose="020B0604030504040204" pitchFamily="34" charset="0"/>
                          <a:ea typeface="Tahoma" panose="020B0604030504040204" pitchFamily="34" charset="0"/>
                          <a:cs typeface="Tahoma" panose="020B0604030504040204" pitchFamily="34" charset="0"/>
                        </a:rPr>
                        <a:t>joint</a:t>
                      </a:r>
                      <a:endParaRPr lang="en-US" sz="1100" b="1" i="0" u="none" strike="noStrike">
                        <a:solidFill>
                          <a:srgbClr val="0070C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b="1" u="none" strike="noStrike" dirty="0">
                          <a:solidFill>
                            <a:srgbClr val="0070C0"/>
                          </a:solidFill>
                          <a:effectLst/>
                          <a:latin typeface="Tahoma" panose="020B0604030504040204" pitchFamily="34" charset="0"/>
                          <a:ea typeface="Tahoma" panose="020B0604030504040204" pitchFamily="34" charset="0"/>
                          <a:cs typeface="Tahoma" panose="020B0604030504040204" pitchFamily="34" charset="0"/>
                        </a:rPr>
                        <a:t>INGV-NOA </a:t>
                      </a:r>
                      <a:endParaRPr lang="en-US" sz="1100" b="1" i="0" u="none" strike="noStrike" dirty="0">
                        <a:solidFill>
                          <a:srgbClr val="0070C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EMB (LY)</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Ionian Sea</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36.40N - 22.20E</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7.1</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1867 Peloponnesus</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fi-FI" sz="1100" u="none" strike="noStrike" dirty="0">
                          <a:effectLst/>
                          <a:latin typeface="Tahoma" panose="020B0604030504040204" pitchFamily="34" charset="0"/>
                          <a:ea typeface="Tahoma" panose="020B0604030504040204" pitchFamily="34" charset="0"/>
                          <a:cs typeface="Tahoma" panose="020B0604030504040204" pitchFamily="34" charset="0"/>
                        </a:rPr>
                        <a:t>Greece, Italy, Egypt, Malta</a:t>
                      </a:r>
                      <a:endParaRPr lang="fi-FI"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extLst>
                  <a:ext uri="{0D108BD9-81ED-4DB2-BD59-A6C34878D82A}">
                    <a16:rowId xmlns:a16="http://schemas.microsoft.com/office/drawing/2014/main" val="3169834778"/>
                  </a:ext>
                </a:extLst>
              </a:tr>
              <a:tr h="183243">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SN-03</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12-Mar-26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a:solidFill>
                            <a:srgbClr val="0070C0"/>
                          </a:solidFill>
                          <a:effectLst/>
                          <a:latin typeface="Tahoma" panose="020B0604030504040204" pitchFamily="34" charset="0"/>
                          <a:ea typeface="Tahoma" panose="020B0604030504040204" pitchFamily="34" charset="0"/>
                          <a:cs typeface="Tahoma" panose="020B0604030504040204" pitchFamily="34" charset="0"/>
                        </a:rPr>
                        <a:t>joint</a:t>
                      </a:r>
                      <a:endParaRPr lang="en-US" sz="1100" b="1" i="0" u="none" strike="noStrike">
                        <a:solidFill>
                          <a:srgbClr val="0070C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b="1" u="none" strike="noStrike" dirty="0">
                          <a:solidFill>
                            <a:srgbClr val="0070C0"/>
                          </a:solidFill>
                          <a:effectLst/>
                          <a:latin typeface="Tahoma" panose="020B0604030504040204" pitchFamily="34" charset="0"/>
                          <a:ea typeface="Tahoma" panose="020B0604030504040204" pitchFamily="34" charset="0"/>
                          <a:cs typeface="Tahoma" panose="020B0604030504040204" pitchFamily="34" charset="0"/>
                        </a:rPr>
                        <a:t>CENALT-INGV </a:t>
                      </a:r>
                      <a:endParaRPr lang="en-US" sz="1100" b="1" i="0" u="none" strike="noStrike" dirty="0">
                        <a:solidFill>
                          <a:srgbClr val="0070C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Monaco FB</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Ligurian Sea</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43.42N </a:t>
                      </a:r>
                      <a:r>
                        <a:rPr lang="en-US" sz="1100" u="none" strike="noStrike">
                          <a:effectLst/>
                          <a:latin typeface="Tahoma" panose="020B0604030504040204" pitchFamily="34" charset="0"/>
                          <a:ea typeface="Tahoma" panose="020B0604030504040204" pitchFamily="34" charset="0"/>
                          <a:cs typeface="Tahoma" panose="020B0604030504040204" pitchFamily="34" charset="0"/>
                        </a:rPr>
                        <a:t>- 7.50E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6.9</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1887 Ligurian Earthquake</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Italy, France, Monaco</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extLst>
                  <a:ext uri="{0D108BD9-81ED-4DB2-BD59-A6C34878D82A}">
                    <a16:rowId xmlns:a16="http://schemas.microsoft.com/office/drawing/2014/main" val="1195034987"/>
                  </a:ext>
                </a:extLst>
              </a:tr>
              <a:tr h="140105">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SN-04</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13-Mar-26</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single</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KOERI </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NIEP</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Black Sea</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44.04N - 33.60E</a:t>
                      </a:r>
                    </a:p>
                  </a:txBody>
                  <a:tcPr marL="9525" marR="9525" marT="9525" marB="0" anchor="ctr"/>
                </a:tc>
                <a:tc>
                  <a:txBody>
                    <a:bodyPr/>
                    <a:lstStyle/>
                    <a:p>
                      <a:pPr algn="ctr" fontAlgn="ctr">
                        <a:buNone/>
                      </a:pPr>
                      <a:r>
                        <a:rPr lang="en-US" sz="1100" u="none" strike="noStrike"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7.5</a:t>
                      </a:r>
                    </a:p>
                  </a:txBody>
                  <a:tcPr marL="9525" marR="9525" marT="9525" marB="0" anchor="ctr"/>
                </a:tc>
                <a:tc>
                  <a:txBody>
                    <a:bodyPr/>
                    <a:lstStyle/>
                    <a:p>
                      <a:pPr algn="l" fontAlgn="ctr">
                        <a:buNone/>
                      </a:pPr>
                      <a:r>
                        <a:rPr lang="en-US" sz="1100" u="none" strike="noStrike"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Black Sea </a:t>
                      </a:r>
                    </a:p>
                  </a:txBody>
                  <a:tcPr marL="9525" marR="9525" marT="9525" marB="0" anchor="ctr"/>
                </a:tc>
                <a:tc>
                  <a:txBody>
                    <a:bodyPr/>
                    <a:lstStyle/>
                    <a:p>
                      <a:pPr algn="l" fontAlgn="ctr">
                        <a:buNone/>
                      </a:pPr>
                      <a:r>
                        <a:rPr lang="en-US" sz="1100" u="none" strike="noStrike" dirty="0" err="1">
                          <a:effectLst/>
                          <a:latin typeface="Tahoma" panose="020B0604030504040204" pitchFamily="34" charset="0"/>
                          <a:ea typeface="Tahoma" panose="020B0604030504040204" pitchFamily="34" charset="0"/>
                          <a:cs typeface="Tahoma" panose="020B0604030504040204" pitchFamily="34" charset="0"/>
                        </a:rPr>
                        <a:t>Turkiye</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extLst>
                  <a:ext uri="{0D108BD9-81ED-4DB2-BD59-A6C34878D82A}">
                    <a16:rowId xmlns:a16="http://schemas.microsoft.com/office/drawing/2014/main" val="988748969"/>
                  </a:ext>
                </a:extLst>
              </a:tr>
              <a:tr h="147479">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SN-05</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24-Mar-26</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b="1" u="none" strike="noStrike">
                          <a:solidFill>
                            <a:srgbClr val="0070C0"/>
                          </a:solidFill>
                          <a:effectLst/>
                          <a:latin typeface="Tahoma" panose="020B0604030504040204" pitchFamily="34" charset="0"/>
                          <a:ea typeface="Tahoma" panose="020B0604030504040204" pitchFamily="34" charset="0"/>
                          <a:cs typeface="Tahoma" panose="020B0604030504040204" pitchFamily="34" charset="0"/>
                        </a:rPr>
                        <a:t>joint</a:t>
                      </a:r>
                      <a:endParaRPr lang="en-US" sz="1100" b="1" i="0" u="none" strike="noStrike">
                        <a:solidFill>
                          <a:srgbClr val="0070C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b="1" u="none" strike="noStrike" dirty="0">
                          <a:solidFill>
                            <a:srgbClr val="0070C0"/>
                          </a:solidFill>
                          <a:effectLst/>
                          <a:latin typeface="Tahoma" panose="020B0604030504040204" pitchFamily="34" charset="0"/>
                          <a:ea typeface="Tahoma" panose="020B0604030504040204" pitchFamily="34" charset="0"/>
                          <a:cs typeface="Tahoma" panose="020B0604030504040204" pitchFamily="34" charset="0"/>
                        </a:rPr>
                        <a:t>IPMA-CENALT </a:t>
                      </a:r>
                      <a:endParaRPr lang="en-US" sz="1100" b="1" i="0" u="none" strike="noStrike" dirty="0">
                        <a:solidFill>
                          <a:srgbClr val="0070C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IGN</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NE Atlantic Ocean</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35.41N -7.87W</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ctr" fontAlgn="ctr">
                        <a:buNone/>
                      </a:pPr>
                      <a:r>
                        <a:rPr lang="en-US" sz="1100" u="none" strike="noStrike">
                          <a:effectLst/>
                          <a:latin typeface="Tahoma" panose="020B0604030504040204" pitchFamily="34" charset="0"/>
                          <a:ea typeface="Tahoma" panose="020B0604030504040204" pitchFamily="34" charset="0"/>
                          <a:cs typeface="Tahoma" panose="020B0604030504040204" pitchFamily="34" charset="0"/>
                        </a:rPr>
                        <a:t>8.7</a:t>
                      </a:r>
                      <a:endParaRPr lang="en-US"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Gulf of Cádiz </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tc>
                  <a:txBody>
                    <a:bodyPr/>
                    <a:lstStyle/>
                    <a:p>
                      <a:pPr algn="l" fontAlgn="ctr">
                        <a:buNone/>
                      </a:pPr>
                      <a:r>
                        <a:rPr lang="en-US" sz="1100" u="none" strike="noStrike" dirty="0">
                          <a:effectLst/>
                          <a:latin typeface="Tahoma" panose="020B0604030504040204" pitchFamily="34" charset="0"/>
                          <a:ea typeface="Tahoma" panose="020B0604030504040204" pitchFamily="34" charset="0"/>
                          <a:cs typeface="Tahoma" panose="020B0604030504040204" pitchFamily="34" charset="0"/>
                        </a:rPr>
                        <a:t>Portugal, Spain, Morocco</a:t>
                      </a:r>
                      <a:endParaRPr lang="en-US"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374" marR="7374" marT="7374" marB="0" anchor="ctr"/>
                </a:tc>
                <a:extLst>
                  <a:ext uri="{0D108BD9-81ED-4DB2-BD59-A6C34878D82A}">
                    <a16:rowId xmlns:a16="http://schemas.microsoft.com/office/drawing/2014/main" val="688778296"/>
                  </a:ext>
                </a:extLst>
              </a:tr>
            </a:tbl>
          </a:graphicData>
        </a:graphic>
      </p:graphicFrame>
      <p:pic>
        <p:nvPicPr>
          <p:cNvPr id="5" name="Picture 4">
            <a:extLst>
              <a:ext uri="{FF2B5EF4-FFF2-40B4-BE49-F238E27FC236}">
                <a16:creationId xmlns:a16="http://schemas.microsoft.com/office/drawing/2014/main" id="{29388F19-2DEE-1BAD-615D-2642052121E9}"/>
              </a:ext>
            </a:extLst>
          </p:cNvPr>
          <p:cNvPicPr>
            <a:picLocks noChangeAspect="1"/>
          </p:cNvPicPr>
          <p:nvPr/>
        </p:nvPicPr>
        <p:blipFill>
          <a:blip r:embed="rId5"/>
          <a:stretch>
            <a:fillRect/>
          </a:stretch>
        </p:blipFill>
        <p:spPr>
          <a:xfrm>
            <a:off x="-26635" y="754114"/>
            <a:ext cx="9906000" cy="4305174"/>
          </a:xfrm>
          <a:prstGeom prst="rect">
            <a:avLst/>
          </a:prstGeom>
        </p:spPr>
      </p:pic>
    </p:spTree>
    <p:extLst>
      <p:ext uri="{BB962C8B-B14F-4D97-AF65-F5344CB8AC3E}">
        <p14:creationId xmlns:p14="http://schemas.microsoft.com/office/powerpoint/2010/main" val="285221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32715" algn="ctr">
              <a:lnSpc>
                <a:spcPct val="100000"/>
              </a:lnSpc>
              <a:tabLst>
                <a:tab pos="7607934" algn="l"/>
              </a:tabLst>
            </a:pPr>
            <a:r>
              <a:rPr lang="en-US" sz="4000" b="1" spc="300" dirty="0" err="1">
                <a:solidFill>
                  <a:srgbClr val="0070C0"/>
                </a:solidFill>
                <a:effectLst>
                  <a:outerShdw blurRad="38100" dist="38100" dir="2700000" algn="tl">
                    <a:srgbClr val="000000">
                      <a:alpha val="43137"/>
                    </a:srgbClr>
                  </a:outerShdw>
                </a:effectLst>
                <a:cs typeface="Calibri Light"/>
              </a:rPr>
              <a:t>NEAMWave</a:t>
            </a:r>
            <a:r>
              <a:rPr lang="en-US" sz="4000" b="1" spc="300" dirty="0">
                <a:solidFill>
                  <a:srgbClr val="0070C0"/>
                </a:solidFill>
                <a:effectLst>
                  <a:outerShdw blurRad="38100" dist="38100" dir="2700000" algn="tl">
                    <a:srgbClr val="000000">
                      <a:alpha val="43137"/>
                    </a:srgbClr>
                  </a:outerShdw>
                </a:effectLst>
                <a:cs typeface="Calibri Light"/>
              </a:rPr>
              <a:t> Flow Chart</a:t>
            </a:r>
            <a:endParaRPr sz="4000" b="1" spc="300" dirty="0">
              <a:solidFill>
                <a:srgbClr val="0070C0"/>
              </a:solidFill>
              <a:effectLst>
                <a:outerShdw blurRad="38100" dist="38100" dir="2700000" algn="tl">
                  <a:srgbClr val="000000">
                    <a:alpha val="43137"/>
                  </a:srgbClr>
                </a:outerShdw>
              </a:effectLs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p:nvPr/>
        </p:nvPicPr>
        <p:blipFill rotWithShape="1">
          <a:blip r:embed="rId4">
            <a:extLst>
              <a:ext uri="{28A0092B-C50C-407E-A947-70E740481C1C}">
                <a14:useLocalDpi xmlns:a14="http://schemas.microsoft.com/office/drawing/2010/main" val="0"/>
              </a:ext>
            </a:extLst>
          </a:blip>
          <a:srcRect t="18273" b="8085"/>
          <a:stretch/>
        </p:blipFill>
        <p:spPr bwMode="auto">
          <a:xfrm>
            <a:off x="88490" y="1760084"/>
            <a:ext cx="9704439" cy="4473567"/>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6CBFFFE-B80B-FD18-6244-4754A589DE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985" y="24379"/>
            <a:ext cx="730396" cy="720000"/>
          </a:xfrm>
          <a:prstGeom prst="rect">
            <a:avLst/>
          </a:prstGeom>
        </p:spPr>
      </p:pic>
    </p:spTree>
    <p:extLst>
      <p:ext uri="{BB962C8B-B14F-4D97-AF65-F5344CB8AC3E}">
        <p14:creationId xmlns:p14="http://schemas.microsoft.com/office/powerpoint/2010/main" val="50687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A042-E0E7-8FDC-5821-051EC503F545}"/>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6E2303D6-9BF5-AB9B-2DD1-5097C1896936}"/>
              </a:ext>
            </a:extLst>
          </p:cNvPr>
          <p:cNvPicPr>
            <a:picLocks noChangeAspect="1"/>
          </p:cNvPicPr>
          <p:nvPr/>
        </p:nvPicPr>
        <p:blipFill>
          <a:blip r:embed="rId2"/>
          <a:stretch>
            <a:fillRect/>
          </a:stretch>
        </p:blipFill>
        <p:spPr>
          <a:xfrm>
            <a:off x="0" y="0"/>
            <a:ext cx="9906000" cy="4566265"/>
          </a:xfrm>
          <a:prstGeom prst="rect">
            <a:avLst/>
          </a:prstGeom>
        </p:spPr>
      </p:pic>
    </p:spTree>
    <p:extLst>
      <p:ext uri="{BB962C8B-B14F-4D97-AF65-F5344CB8AC3E}">
        <p14:creationId xmlns:p14="http://schemas.microsoft.com/office/powerpoint/2010/main" val="32996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6C6DEF-6BD9-015B-1580-1879F9D3FA38}"/>
              </a:ext>
            </a:extLst>
          </p:cNvPr>
          <p:cNvPicPr>
            <a:picLocks noChangeAspect="1"/>
          </p:cNvPicPr>
          <p:nvPr/>
        </p:nvPicPr>
        <p:blipFill>
          <a:blip r:embed="rId2"/>
          <a:stretch>
            <a:fillRect/>
          </a:stretch>
        </p:blipFill>
        <p:spPr>
          <a:xfrm>
            <a:off x="1779277" y="259492"/>
            <a:ext cx="6527936" cy="65459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601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94C46-ACBA-DCC1-71D6-CB53F9018E4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F3658CE-D821-3D02-EACB-55B94AC956DA}"/>
              </a:ext>
            </a:extLst>
          </p:cNvPr>
          <p:cNvSpPr txBox="1">
            <a:spLocks noGrp="1"/>
          </p:cNvSpPr>
          <p:nvPr>
            <p:ph type="title"/>
          </p:nvPr>
        </p:nvSpPr>
        <p:spPr>
          <a:prstGeom prst="rect">
            <a:avLst/>
          </a:prstGeom>
        </p:spPr>
        <p:txBody>
          <a:bodyPr vert="horz" wrap="square" lIns="0" tIns="0" rIns="0" bIns="0" rtlCol="0">
            <a:noAutofit/>
          </a:bodyPr>
          <a:lstStyle/>
          <a:p>
            <a:pPr marL="132715" algn="ctr">
              <a:lnSpc>
                <a:spcPct val="100000"/>
              </a:lnSpc>
              <a:tabLst>
                <a:tab pos="7607934" algn="l"/>
              </a:tabLst>
            </a:pPr>
            <a:r>
              <a:rPr lang="en-US" sz="4000" b="1" spc="300" dirty="0">
                <a:solidFill>
                  <a:srgbClr val="0070C0"/>
                </a:solidFill>
                <a:effectLst>
                  <a:outerShdw blurRad="38100" dist="38100" dir="2700000" algn="tl">
                    <a:srgbClr val="000000">
                      <a:alpha val="43137"/>
                    </a:srgbClr>
                  </a:outerShdw>
                </a:effectLst>
                <a:cs typeface="Calibri Light"/>
              </a:rPr>
              <a:t>Focusing on Phase B</a:t>
            </a:r>
            <a:r>
              <a:rPr lang="en-US" sz="4000" b="1" spc="300" dirty="0">
                <a:effectLst>
                  <a:outerShdw blurRad="38100" dist="38100" dir="2700000" algn="tl">
                    <a:srgbClr val="000000">
                      <a:alpha val="43137"/>
                    </a:srgbClr>
                  </a:outerShdw>
                </a:effectLst>
                <a:cs typeface="Calibri Light"/>
              </a:rPr>
              <a:t>… </a:t>
            </a:r>
          </a:p>
        </p:txBody>
      </p:sp>
      <p:sp>
        <p:nvSpPr>
          <p:cNvPr id="5" name="object 5">
            <a:extLst>
              <a:ext uri="{FF2B5EF4-FFF2-40B4-BE49-F238E27FC236}">
                <a16:creationId xmlns:a16="http://schemas.microsoft.com/office/drawing/2014/main" id="{D5D3EDEB-4265-D6B0-B207-8511BD635265}"/>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7" name="Picture 2">
            <a:extLst>
              <a:ext uri="{FF2B5EF4-FFF2-40B4-BE49-F238E27FC236}">
                <a16:creationId xmlns:a16="http://schemas.microsoft.com/office/drawing/2014/main" id="{C68EDB51-40AB-8CFF-9426-0417089C8F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256" b="14969"/>
          <a:stretch/>
        </p:blipFill>
        <p:spPr bwMode="auto">
          <a:xfrm>
            <a:off x="7666194" y="25749"/>
            <a:ext cx="2213171" cy="7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8D8D3A36-68B7-D221-B8C5-229F58247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54" y="1423962"/>
            <a:ext cx="7867134" cy="412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umetto 1 8">
            <a:extLst>
              <a:ext uri="{FF2B5EF4-FFF2-40B4-BE49-F238E27FC236}">
                <a16:creationId xmlns:a16="http://schemas.microsoft.com/office/drawing/2014/main" id="{217637A3-F507-5574-112C-EC7938206B47}"/>
              </a:ext>
            </a:extLst>
          </p:cNvPr>
          <p:cNvSpPr>
            <a:spLocks noChangeArrowheads="1"/>
          </p:cNvSpPr>
          <p:nvPr/>
        </p:nvSpPr>
        <p:spPr bwMode="auto">
          <a:xfrm>
            <a:off x="3426044" y="4085441"/>
            <a:ext cx="6433657" cy="2607721"/>
          </a:xfrm>
          <a:prstGeom prst="wedgeRectCallout">
            <a:avLst>
              <a:gd name="adj1" fmla="val -18134"/>
              <a:gd name="adj2" fmla="val -48375"/>
            </a:avLst>
          </a:prstGeom>
          <a:noFill/>
          <a:ln w="38100" algn="ctr">
            <a:solidFill>
              <a:srgbClr val="009999"/>
            </a:solidFill>
            <a:miter lim="800000"/>
            <a:headEnd/>
            <a:tailEnd/>
          </a:ln>
        </p:spPr>
        <p:txBody>
          <a:bodyPr anchor="ctr"/>
          <a:lstStyle/>
          <a:p>
            <a:pPr algn="just">
              <a:spcAft>
                <a:spcPts val="600"/>
              </a:spcAft>
            </a:pPr>
            <a:r>
              <a:rPr lang="en-US" sz="2000" dirty="0">
                <a:latin typeface="Calibri" charset="0"/>
                <a:ea typeface="Calibri" charset="0"/>
                <a:cs typeface="Calibri" charset="0"/>
              </a:rPr>
              <a:t>- Phase B is designed to test and evaluate interdependent</a:t>
            </a:r>
            <a:r>
              <a:rPr lang="en-US" sz="2000" b="1" dirty="0">
                <a:latin typeface="Calibri" charset="0"/>
                <a:ea typeface="Calibri" charset="0"/>
                <a:cs typeface="Calibri" charset="0"/>
              </a:rPr>
              <a:t> groups of functions</a:t>
            </a:r>
            <a:r>
              <a:rPr lang="en-US" sz="2000" dirty="0">
                <a:latin typeface="Calibri" charset="0"/>
                <a:ea typeface="Calibri" charset="0"/>
                <a:cs typeface="Calibri" charset="0"/>
              </a:rPr>
              <a:t> among </a:t>
            </a:r>
            <a:r>
              <a:rPr lang="en-US" sz="2000" b="1" dirty="0">
                <a:latin typeface="Calibri" charset="0"/>
                <a:ea typeface="Calibri" charset="0"/>
                <a:cs typeface="Calibri" charset="0"/>
              </a:rPr>
              <a:t>various agencies</a:t>
            </a:r>
            <a:r>
              <a:rPr lang="en-US" sz="2000" dirty="0">
                <a:latin typeface="Calibri" charset="0"/>
                <a:ea typeface="Calibri" charset="0"/>
                <a:cs typeface="Calibri" charset="0"/>
              </a:rPr>
              <a:t>;</a:t>
            </a:r>
          </a:p>
          <a:p>
            <a:pPr algn="just">
              <a:spcAft>
                <a:spcPts val="600"/>
              </a:spcAft>
            </a:pPr>
            <a:r>
              <a:rPr lang="en-US" sz="2000" dirty="0">
                <a:latin typeface="Calibri" charset="0"/>
                <a:ea typeface="Calibri" charset="0"/>
                <a:cs typeface="Calibri" charset="0"/>
              </a:rPr>
              <a:t>- Organizations will test their internal/external communications using </a:t>
            </a:r>
            <a:r>
              <a:rPr lang="en-US" sz="2000" b="1" dirty="0">
                <a:latin typeface="Calibri" charset="0"/>
                <a:ea typeface="Calibri" charset="0"/>
                <a:cs typeface="Calibri" charset="0"/>
              </a:rPr>
              <a:t>real time simulation </a:t>
            </a:r>
            <a:r>
              <a:rPr lang="en-US" sz="2000" dirty="0">
                <a:latin typeface="Calibri" charset="0"/>
                <a:ea typeface="Calibri" charset="0"/>
                <a:cs typeface="Calibri" charset="0"/>
              </a:rPr>
              <a:t>tsunami </a:t>
            </a:r>
            <a:r>
              <a:rPr lang="it-IT" sz="2000" dirty="0" err="1">
                <a:latin typeface="Calibri" charset="0"/>
                <a:ea typeface="Calibri" charset="0"/>
                <a:cs typeface="Calibri" charset="0"/>
              </a:rPr>
              <a:t>bulletins</a:t>
            </a:r>
            <a:r>
              <a:rPr lang="it-IT" sz="2000" dirty="0">
                <a:latin typeface="Calibri" charset="0"/>
                <a:ea typeface="Calibri" charset="0"/>
                <a:cs typeface="Calibri" charset="0"/>
              </a:rPr>
              <a:t>;</a:t>
            </a:r>
          </a:p>
          <a:p>
            <a:pPr algn="just">
              <a:spcAft>
                <a:spcPts val="600"/>
              </a:spcAft>
            </a:pPr>
            <a:r>
              <a:rPr lang="en-US" sz="2000" dirty="0">
                <a:latin typeface="Calibri" charset="0"/>
                <a:ea typeface="Calibri" charset="0"/>
                <a:cs typeface="Calibri" charset="0"/>
              </a:rPr>
              <a:t>- Phase B exercises </a:t>
            </a:r>
            <a:r>
              <a:rPr lang="en-US" sz="2000" b="1" dirty="0">
                <a:latin typeface="Calibri" charset="0"/>
                <a:ea typeface="Calibri" charset="0"/>
                <a:cs typeface="Calibri" charset="0"/>
              </a:rPr>
              <a:t>command and control activities </a:t>
            </a:r>
            <a:r>
              <a:rPr lang="en-US" sz="2000" dirty="0">
                <a:latin typeface="Calibri" charset="0"/>
                <a:ea typeface="Calibri" charset="0"/>
                <a:cs typeface="Calibri" charset="0"/>
              </a:rPr>
              <a:t>at locations such as emergency command centers, command posts,…</a:t>
            </a:r>
            <a:endParaRPr lang="it-IT" sz="2000" dirty="0">
              <a:latin typeface="Calibri" charset="0"/>
              <a:ea typeface="Calibri" charset="0"/>
              <a:cs typeface="Calibri" charset="0"/>
            </a:endParaRPr>
          </a:p>
        </p:txBody>
      </p:sp>
      <p:pic>
        <p:nvPicPr>
          <p:cNvPr id="8" name="Picture 7">
            <a:extLst>
              <a:ext uri="{FF2B5EF4-FFF2-40B4-BE49-F238E27FC236}">
                <a16:creationId xmlns:a16="http://schemas.microsoft.com/office/drawing/2014/main" id="{93846C76-92CF-51EC-6E9B-97356DCFB5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985" y="24379"/>
            <a:ext cx="730396" cy="720000"/>
          </a:xfrm>
          <a:prstGeom prst="rect">
            <a:avLst/>
          </a:prstGeom>
        </p:spPr>
      </p:pic>
    </p:spTree>
    <p:extLst>
      <p:ext uri="{BB962C8B-B14F-4D97-AF65-F5344CB8AC3E}">
        <p14:creationId xmlns:p14="http://schemas.microsoft.com/office/powerpoint/2010/main" val="3097757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9206</TotalTime>
  <Words>1885</Words>
  <Application>Microsoft Office PowerPoint</Application>
  <PresentationFormat>A4 Paper (210x297 mm)</PresentationFormat>
  <Paragraphs>199</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SimSun</vt:lpstr>
      <vt:lpstr>Arial</vt:lpstr>
      <vt:lpstr>Calibri</vt:lpstr>
      <vt:lpstr>Calibri Light</vt:lpstr>
      <vt:lpstr>Tahoma</vt:lpstr>
      <vt:lpstr>Office Theme</vt:lpstr>
      <vt:lpstr>PowerPoint Presentation</vt:lpstr>
      <vt:lpstr>NEAMWave Exercise </vt:lpstr>
      <vt:lpstr>PowerPoint Presentation</vt:lpstr>
      <vt:lpstr>Objectives for NEAMWave 26(Con’t)</vt:lpstr>
      <vt:lpstr>NEAMWave26</vt:lpstr>
      <vt:lpstr>NEAMWave Flow Chart</vt:lpstr>
      <vt:lpstr>PowerPoint Presentation</vt:lpstr>
      <vt:lpstr>PowerPoint Presentation</vt:lpstr>
      <vt:lpstr>Focusing on Phase B… </vt:lpstr>
      <vt:lpstr>Simulation of  a Request for International Assistance</vt:lpstr>
      <vt:lpstr>Phase B &amp; C: Tsunami Alert Message Reception </vt:lpstr>
      <vt:lpstr>Exercise Documents and Subscription </vt:lpstr>
      <vt:lpstr>Participating in NEAMWave26</vt:lpstr>
      <vt:lpstr>Activities to be Performed</vt:lpstr>
      <vt:lpstr>A Summary of Important Dates (Tentative) </vt:lpstr>
      <vt:lpstr>A Summary of Important Dates (Tentative)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PREPARATIONS FOR NEAMWave20</dc:title>
  <dc:creator>Ceren Ozer Sozdinler</dc:creator>
  <cp:lastModifiedBy>Chang Seng, Denis</cp:lastModifiedBy>
  <cp:revision>218</cp:revision>
  <dcterms:created xsi:type="dcterms:W3CDTF">2020-04-20T02:04:48Z</dcterms:created>
  <dcterms:modified xsi:type="dcterms:W3CDTF">2025-10-29T10:59:04Z</dcterms:modified>
</cp:coreProperties>
</file>