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9" r:id="rId3"/>
    <p:sldId id="257" r:id="rId4"/>
    <p:sldId id="258" r:id="rId5"/>
    <p:sldId id="259" r:id="rId6"/>
    <p:sldId id="262" r:id="rId7"/>
    <p:sldId id="282" r:id="rId8"/>
    <p:sldId id="283" r:id="rId9"/>
    <p:sldId id="284" r:id="rId10"/>
    <p:sldId id="285" r:id="rId11"/>
    <p:sldId id="263" r:id="rId12"/>
    <p:sldId id="264" r:id="rId13"/>
    <p:sldId id="265" r:id="rId14"/>
    <p:sldId id="267" r:id="rId15"/>
    <p:sldId id="28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12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FDAAC-C53E-C978-B344-2C1875075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F93A88-DC9C-9435-860A-C3F30B101C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F6303-8323-7876-4BA2-2A1FE8F05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EBD3-1F2B-4B24-AB79-F3D352CC62FE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62B2A-555A-6E3A-D597-5E6D3636C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D0447-2360-9BA2-EF40-E8FC438BC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4FE5F-53FF-49DF-BE3B-8F5A57B5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761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0E557-CEF6-F534-9BD4-52E06248C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364D6D-3F6A-489A-C6B1-C6958D953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88BA5-1794-E71C-037C-8C7EE2100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EBD3-1F2B-4B24-AB79-F3D352CC62FE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DC2C3-D311-6953-E592-B979993E3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17ADD-52A0-D158-D11D-5D74E7C34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4FE5F-53FF-49DF-BE3B-8F5A57B5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17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AC9759-ED8B-2DE6-C9DB-FF176EB703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1092EA-5329-B2A1-4251-7C09AD106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076A9-0C3E-338F-7B22-C6D95A688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EBD3-1F2B-4B24-AB79-F3D352CC62FE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A880B-3178-05B8-7F51-C5FF3F207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A458A-E88C-6889-2E75-FD8E14145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4FE5F-53FF-49DF-BE3B-8F5A57B5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8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103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769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AE81-20B4-B16D-969C-606B15C93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84D6B-1760-DBA6-C83B-6424ADBCE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CF2AB-9460-4703-90CA-E92CEA303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457F0-B37F-416E-8E43-7AED3111A142}" type="datetimeFigureOut">
              <a:rPr lang="fr-FR" smtClean="0"/>
              <a:t>29/10/2025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9236C-A788-6026-242D-0D628A99A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D7C40-6473-4304-0B4B-0EA1303E1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0872-1F9D-4DC4-90CF-1ECEE3589B9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47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DDB3C-9129-A834-C650-750A53D1B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76E7F-C7F5-A83E-6D22-3C75D61FF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53FC8-BB7A-BA3C-C622-DA3184718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EBD3-1F2B-4B24-AB79-F3D352CC62FE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1DD3D-2702-7AD1-BF87-31303587F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8B47F-6FA8-4CF7-42F1-6F278616E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4FE5F-53FF-49DF-BE3B-8F5A57B5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7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535EB-DE60-BEEA-4DB4-69825EDF6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BD400-F459-3D14-0040-09C350FF9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E381A-8F44-9E9A-6961-8F66277FC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EBD3-1F2B-4B24-AB79-F3D352CC62FE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90F71-82AB-D6FF-450E-E7DFE8AAF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39FFF-1EDD-CB8B-E39B-3F8F7A98A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4FE5F-53FF-49DF-BE3B-8F5A57B5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81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D2355-2D53-35E5-7669-5D478586D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44677-EDEB-75A8-4A4E-D83863A78C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560F39-3530-C745-EFC1-5765CCC3C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91C0B-0DE4-94B3-6EEC-569889213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EBD3-1F2B-4B24-AB79-F3D352CC62FE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B9B25C-267F-61EA-4A83-5DE00DA21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49698-46C4-9D5B-CDD2-2810CEE4C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4FE5F-53FF-49DF-BE3B-8F5A57B5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678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F9EB5-C1F6-AA60-6916-0C08F96F1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7B54B-7A8A-1C88-5630-61BFC003F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C759CA-6199-50C7-A448-91CA92CDE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BA86DC-5705-9E86-B7B9-2B29A0825D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09327-274F-FFCE-4655-13A4A49ACB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55BC81-21CA-D4B8-8476-85EB1DFBF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EBD3-1F2B-4B24-AB79-F3D352CC62FE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FCF714-8233-B06E-3D3D-928BE40EA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C7A8B2-1C76-B682-4519-FD7E6DFD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4FE5F-53FF-49DF-BE3B-8F5A57B5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9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55F9F-C4C9-6C8A-558A-98CF90812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276DD8-DC27-F815-D66C-574E4833B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EBD3-1F2B-4B24-AB79-F3D352CC62FE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037CC4-7467-5980-F06A-E8D6FE5EF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B1259D-A033-698B-0F42-C0FD081DF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4FE5F-53FF-49DF-BE3B-8F5A57B5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0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40517E-B159-249C-8120-4BBA5F69B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EBD3-1F2B-4B24-AB79-F3D352CC62FE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5ECE00-BBD5-D279-6BF3-1319060FF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0B9A06-7606-D306-DE86-74EC68B2C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4FE5F-53FF-49DF-BE3B-8F5A57B5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76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3A4B0-D4F4-6FCF-20CF-4FB6B17DD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D2A0C-EA58-3C3D-C51A-6039963A4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060017-C344-8C97-78DD-F51F8335E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A931F-F843-E543-3026-D0DAEA4DD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EBD3-1F2B-4B24-AB79-F3D352CC62FE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76A8CE-F3B5-2112-3AC8-254AA232E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128F9-A994-37D1-973C-67CCF1ABE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4FE5F-53FF-49DF-BE3B-8F5A57B5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04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41B7C-C7E7-2B6A-79DD-44A82CE5A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E0A19B-B64E-2211-02DF-08DD055CB8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EE2269-092E-8833-F2F0-AEB2210E7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FD8015-A4F3-2789-7ED4-AF64B6CB6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EBD3-1F2B-4B24-AB79-F3D352CC62FE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1108B0-7040-4AC9-D39C-C109D95D9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C5FFB9-D25B-92BF-5E16-8A47AA3C1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4FE5F-53FF-49DF-BE3B-8F5A57B5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8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B7262A-CE5B-0652-4090-FE302093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641729-B7D6-08E6-3EA6-35F93072E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403EF-6F3E-5FF2-6C04-C2589CFD0F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5DEBD3-1F2B-4B24-AB79-F3D352CC62FE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43542-3D54-E3F7-2CC5-B121FEA38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6F6CD-5716-E49D-5BA4-B523C2A11F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24FE5F-53FF-49DF-BE3B-8F5A57B5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70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97117-F3A1-41B5-B5A5-0FD5A7D43CA4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544" y="216362"/>
            <a:ext cx="1999700" cy="951923"/>
          </a:xfrm>
          <a:prstGeom prst="rect">
            <a:avLst/>
          </a:prstGeom>
        </p:spPr>
      </p:pic>
      <p:sp>
        <p:nvSpPr>
          <p:cNvPr id="10" name="Rectangle"/>
          <p:cNvSpPr/>
          <p:nvPr userDrawn="1"/>
        </p:nvSpPr>
        <p:spPr>
          <a:xfrm rot="5400000">
            <a:off x="1721007" y="3812568"/>
            <a:ext cx="1639614" cy="110484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/>
          </a:p>
        </p:txBody>
      </p:sp>
      <p:sp>
        <p:nvSpPr>
          <p:cNvPr id="11" name="Rectangle 10"/>
          <p:cNvSpPr/>
          <p:nvPr userDrawn="1"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8951" y="2025894"/>
            <a:ext cx="2920169" cy="2806212"/>
          </a:xfrm>
          <a:prstGeom prst="rect">
            <a:avLst/>
          </a:prstGeom>
        </p:spPr>
      </p:pic>
      <p:sp>
        <p:nvSpPr>
          <p:cNvPr id="12" name="Rectangle">
            <a:extLst>
              <a:ext uri="{FF2B5EF4-FFF2-40B4-BE49-F238E27FC236}">
                <a16:creationId xmlns:a16="http://schemas.microsoft.com/office/drawing/2014/main" id="{21257D7F-3656-47C9-B5F0-D20A647BD6E3}"/>
              </a:ext>
            </a:extLst>
          </p:cNvPr>
          <p:cNvSpPr/>
          <p:nvPr userDrawn="1"/>
        </p:nvSpPr>
        <p:spPr>
          <a:xfrm rot="5400000">
            <a:off x="4884289" y="3379881"/>
            <a:ext cx="2423422" cy="9823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26856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40392" y="2209800"/>
            <a:ext cx="56449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71764" y="4405490"/>
            <a:ext cx="443132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Denis Chang Seng, PhD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Programme Specialist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Technical Secretary (ICG-NEAMTWS  &amp; TOWS Task Team on Disaster Management and Preparedness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ODTP Focal Point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CoastWAVE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Project Responsible Officer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Tsunami Resilience Section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UNESCO IOC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3FC7C9-AF3A-5131-0B95-98F57811EC23}"/>
              </a:ext>
            </a:extLst>
          </p:cNvPr>
          <p:cNvSpPr txBox="1"/>
          <p:nvPr/>
        </p:nvSpPr>
        <p:spPr>
          <a:xfrm>
            <a:off x="8986900" y="1267570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2C4DFD-0AFC-5D7A-B7B3-0B9FD45DDD7B}"/>
              </a:ext>
            </a:extLst>
          </p:cNvPr>
          <p:cNvSpPr txBox="1"/>
          <p:nvPr/>
        </p:nvSpPr>
        <p:spPr>
          <a:xfrm>
            <a:off x="6240392" y="401849"/>
            <a:ext cx="609407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C872C1-D8C2-A626-4218-09364B79872D}"/>
              </a:ext>
            </a:extLst>
          </p:cNvPr>
          <p:cNvSpPr txBox="1"/>
          <p:nvPr/>
        </p:nvSpPr>
        <p:spPr>
          <a:xfrm>
            <a:off x="6654114" y="2225624"/>
            <a:ext cx="460289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Tsunami Warning Dissemination and Public Alerts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Responsibilities to Decision-Makers, Media, and the Public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825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19AAD-F960-D2C8-595B-8B8AAC4D7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Role of Media and Communication Channels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F70B5-405E-49CE-E1ED-ED1DF3F45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Broadcast Media: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Essential link for radio, TV, and online alerts.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Media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Powerful but prone to misinformation.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partnerships with broadcasters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enhances reliability and counters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rumours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 training, exercises, and technical collaboration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strengthen cooperation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459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EB39A-7300-90E9-514D-744CAFA9B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Technologies for Dissemination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DA0FF-5044-B11E-2432-1E4650810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rgbClr val="0070C0"/>
                </a:solidFill>
              </a:rPr>
              <a:t>Leverage existing multi-hazard frameworks.</a:t>
            </a:r>
            <a:br>
              <a:rPr lang="en-US" dirty="0"/>
            </a:br>
            <a:endParaRPr lang="en-US" dirty="0"/>
          </a:p>
          <a:p>
            <a:pPr lvl="0"/>
            <a:r>
              <a:rPr lang="en-US" b="1" dirty="0">
                <a:solidFill>
                  <a:srgbClr val="0070C0"/>
                </a:solidFill>
              </a:rPr>
              <a:t>Common Alert Protocol (CAP):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Enables multi-channel warning from a single input.</a:t>
            </a:r>
            <a:br>
              <a:rPr lang="en-US" dirty="0"/>
            </a:br>
            <a:endParaRPr lang="en-US" dirty="0"/>
          </a:p>
          <a:p>
            <a:pPr lvl="0"/>
            <a:r>
              <a:rPr lang="en-US" b="1" dirty="0">
                <a:solidFill>
                  <a:srgbClr val="0070C0"/>
                </a:solidFill>
              </a:rPr>
              <a:t>Mobile alerts (Cell Broadcast, SMS)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increasingly vital.</a:t>
            </a:r>
            <a:br>
              <a:rPr lang="en-US" dirty="0"/>
            </a:br>
            <a:endParaRPr lang="en-US" dirty="0"/>
          </a:p>
          <a:p>
            <a:pPr lvl="0"/>
            <a:r>
              <a:rPr lang="en-US" b="1" dirty="0">
                <a:solidFill>
                  <a:srgbClr val="0070C0"/>
                </a:solidFill>
              </a:rPr>
              <a:t>Sirens: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Useful but prone to false alarms—must be redundant and locally adapted.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064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B5A86-EA13-986D-D2E1-4F1056EF2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Community Preparedness and Public Response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4AB28-2921-1FC7-B2EB-F6EB1A663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Communities must recognize </a:t>
            </a:r>
            <a:r>
              <a:rPr lang="en-US" b="1" dirty="0"/>
              <a:t>natural warning signs</a:t>
            </a:r>
            <a:r>
              <a:rPr lang="en-US" dirty="0"/>
              <a:t> and know evacuation routes.</a:t>
            </a:r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Warnings should include </a:t>
            </a:r>
            <a:r>
              <a:rPr lang="en-US" b="1" dirty="0"/>
              <a:t>simple, actionable guidance.</a:t>
            </a:r>
            <a:br>
              <a:rPr lang="en-US" dirty="0"/>
            </a:br>
            <a:endParaRPr lang="en-US" dirty="0"/>
          </a:p>
          <a:p>
            <a:pPr lvl="0"/>
            <a:r>
              <a:rPr lang="en-US" b="1" dirty="0"/>
              <a:t>Local authorities</a:t>
            </a:r>
            <a:r>
              <a:rPr lang="en-US" dirty="0"/>
              <a:t> play a critical role in evacuation decisions.</a:t>
            </a:r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Regular </a:t>
            </a:r>
            <a:r>
              <a:rPr lang="en-US" b="1" dirty="0"/>
              <a:t>end-to-end exercises</a:t>
            </a:r>
            <a:r>
              <a:rPr lang="en-US" dirty="0"/>
              <a:t> (e.g., UNESCO/IOC Tsunami Ready) build readiness.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675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0B530-9003-2C7F-8A64-9C9E40151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Key Challenges and Opportunities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9B6B4-47D0-D3A0-A974-CE1DE8490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Institutional coordination gaps</a:t>
            </a:r>
            <a:r>
              <a:rPr lang="en-US" dirty="0"/>
              <a:t> hinder timely dissemination.</a:t>
            </a:r>
            <a:br>
              <a:rPr lang="en-US" dirty="0"/>
            </a:br>
            <a:endParaRPr lang="en-US" dirty="0"/>
          </a:p>
          <a:p>
            <a:pPr lvl="0"/>
            <a:r>
              <a:rPr lang="en-US" b="1" dirty="0"/>
              <a:t>Integration into MHEWS</a:t>
            </a:r>
            <a:r>
              <a:rPr lang="en-US" dirty="0"/>
              <a:t> can strengthen resilience.</a:t>
            </a:r>
            <a:br>
              <a:rPr lang="en-US" dirty="0"/>
            </a:br>
            <a:endParaRPr lang="en-US" dirty="0"/>
          </a:p>
          <a:p>
            <a:pPr lvl="0"/>
            <a:r>
              <a:rPr lang="en-US" b="1" dirty="0"/>
              <a:t>Public trust</a:t>
            </a:r>
            <a:r>
              <a:rPr lang="en-US" dirty="0"/>
              <a:t> is the foundation of effective warnings.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807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C32DD-BF2C-C9EF-00EE-F55551B37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Concluding Remarks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2E7DF-63FD-9BB1-43EB-3C86F0D98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warning system is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only as strong as its weakest link.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Focus must remain on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people, not just technology.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Timely, clear, and actionable messages save lives.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Strengthen partnerships across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science, policy, media, and communities.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145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0DE02-CBE4-8620-EEF6-A4D7CEDBD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Setting the Stage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DE56A-B2CB-7471-BC30-28F35E373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Tsunamis are challenging to warn for—travel times can be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minutes to hours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Most tsunamis are triggered by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earthquakes, landslides, or volcanic eruptions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Even with advances since 2004,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detection and dissemination remain weak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in many areas.</a:t>
            </a:r>
            <a:b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00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2BB231-1E2D-6B00-2A80-346FE4BD4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solidFill>
                  <a:srgbClr val="0070C0"/>
                </a:solidFill>
              </a:rPr>
              <a:t>People-</a:t>
            </a:r>
            <a:r>
              <a:rPr lang="en-US" sz="5400" b="1" dirty="0" err="1">
                <a:solidFill>
                  <a:srgbClr val="0070C0"/>
                </a:solidFill>
              </a:rPr>
              <a:t>Centred</a:t>
            </a:r>
            <a:r>
              <a:rPr lang="en-US" sz="5400" b="1" dirty="0">
                <a:solidFill>
                  <a:srgbClr val="0070C0"/>
                </a:solidFill>
              </a:rPr>
              <a:t> Warning Approach</a:t>
            </a:r>
            <a:endParaRPr lang="en-US" sz="5400" dirty="0">
              <a:solidFill>
                <a:srgbClr val="0070C0"/>
              </a:solidFill>
            </a:endParaRPr>
          </a:p>
        </p:txBody>
      </p:sp>
      <p:sp>
        <p:nvSpPr>
          <p:cNvPr id="2057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FE7DF-4E1D-9077-8CB8-BD0DFF0D7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706624"/>
            <a:ext cx="6894576" cy="3483864"/>
          </a:xfrm>
        </p:spPr>
        <p:txBody>
          <a:bodyPr>
            <a:normAutofit/>
          </a:bodyPr>
          <a:lstStyle/>
          <a:p>
            <a:pPr lvl="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Goal: Enable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individuals and communities to act quickly and appropriately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Requires deep understanding of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community needs and capacities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Tsunami Early Warning Systems (TEWS) must link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risk knowledge, monitoring, dissemination, and response.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/>
          </a:p>
        </p:txBody>
      </p:sp>
      <p:pic>
        <p:nvPicPr>
          <p:cNvPr id="2050" name="Picture 2" descr="From vision to reality: making early warnings 'truly' multi-hazard |  PreventionWeb">
            <a:extLst>
              <a:ext uri="{FF2B5EF4-FFF2-40B4-BE49-F238E27FC236}">
                <a16:creationId xmlns:a16="http://schemas.microsoft.com/office/drawing/2014/main" id="{3C254D0E-A53C-10E8-8157-A1691237A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93608" y="1371601"/>
            <a:ext cx="3772384" cy="377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415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12DBA-AC77-C4F1-E31A-597DDD7D8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Responsibilities Along the Warning Chain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DE38D-36E5-F15D-3A4C-84A6B4121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National Tsunami Warning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Centres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(NTWCs):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Detect and issue alerts.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Disaster Risk Management Institutions: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Coordinate preparedness and response.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Media: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Relay official alerts and maintain credibility.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Communities: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Act promptly on received warnings.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3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1AACA-0F45-1B1D-642A-B5DB021CD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Dissemination and Communication Architecture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62769-D8B3-3D07-F872-F71B55599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Requires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24/7 coordinated systems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Standard Operating Procedures (SOPs)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Warning chains often too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complex or slow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 near-field tsunamis.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Effective dissemination demands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clear authority and streamlined protocols (SOPs)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564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E3497-18F2-1440-3D67-60A4F375D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For Disaster Management Agencies /EMA/ Local Authorities/ Decision Making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A844D-43DF-7285-96BC-284483E91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40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Key information to communicate to them from NTWC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alert message from NTWC: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alert level, affected zones (coastlines, hazard-zones, evacuation zones) and expected time of arrival or duration of threat.</a:t>
            </a:r>
          </a:p>
          <a:p>
            <a:pPr lvl="0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Recommended actions: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should local authorities / disaster-management agencies do upon the alert (e.g., activate EOC, issue local evacuation order,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mobilise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shelters, close beaches, port/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harbour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actions). </a:t>
            </a:r>
          </a:p>
          <a:p>
            <a:pPr marL="0" lvl="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Update/cancellation/all-clear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Local agencies must receive and forward information when the hazard has passed or changed and manage return to normal.</a:t>
            </a:r>
          </a:p>
        </p:txBody>
      </p:sp>
    </p:spTree>
    <p:extLst>
      <p:ext uri="{BB962C8B-B14F-4D97-AF65-F5344CB8AC3E}">
        <p14:creationId xmlns:p14="http://schemas.microsoft.com/office/powerpoint/2010/main" val="4003462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56C84-9504-6691-2AD4-C85E4C9A7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Summary for Media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9353B-74D9-B342-ADDC-491C60F4F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Media must be integrated into the warning chain.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Require timely, accurate Official Warning Messages.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Know how to interpret and convey them.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Trained and equipped to act swiftly.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Follow coordinated procedures to avoid confusion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410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799E4-6EE7-DF1E-0576-CCC320318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 the Public / Communities at Risk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EAD46-5C7C-A2CF-63AA-44B61B8A8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4974771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2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information to communicate to the public</a:t>
            </a:r>
          </a:p>
          <a:p>
            <a:pPr marL="0" indent="0">
              <a:buNone/>
            </a:pPr>
            <a:endParaRPr lang="en-US" sz="29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happening?</a:t>
            </a:r>
          </a:p>
          <a:p>
            <a:pPr lvl="1"/>
            <a:r>
              <a:rPr lang="en-US" sz="2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to go / safe zones / evacuation routes? What not to do? Public advice content: 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Local agencies often tailor public-facing advice: “Go to high ground now”, “Stay off beaches”, “Listen to radio/TV”, etc. </a:t>
            </a:r>
          </a:p>
          <a:p>
            <a:pPr lvl="1"/>
            <a:r>
              <a:rPr lang="en-US" sz="2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 warning signs</a:t>
            </a:r>
            <a:r>
              <a:rPr lang="en-US" sz="29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Where relevant, communities should be informed of natural signs, however should  not be curious to go down the coast to confirm?</a:t>
            </a:r>
          </a:p>
          <a:p>
            <a:pPr lvl="1"/>
            <a:r>
              <a:rPr lang="en-US" sz="2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safe to return?</a:t>
            </a:r>
            <a:endParaRPr lang="en-US" sz="29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resources are available / where to get information?</a:t>
            </a:r>
          </a:p>
          <a:p>
            <a:pPr lvl="1"/>
            <a:r>
              <a:rPr lang="en-US" sz="2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Reinforced preparedness: 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The public should be aware ahead of time?</a:t>
            </a:r>
          </a:p>
          <a:p>
            <a:pPr lvl="0"/>
            <a:endParaRPr 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746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9CA53-40BE-EEF3-8CFF-0F4C2347C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Cross-cutting / Additional Notes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55348-765A-93D3-A30B-C6EC67A4C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4661"/>
          </a:xfrm>
        </p:spPr>
        <p:txBody>
          <a:bodyPr>
            <a:normAutofit/>
          </a:bodyPr>
          <a:lstStyle/>
          <a:p>
            <a:pPr lvl="0"/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Alert levels &amp; definitions: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is critical all actors (NTWCs, DRM agencies, media, public) use consistent alert terminology (Info/Watch/Advisory/Warning) to avoid confusion. </a:t>
            </a:r>
          </a:p>
          <a:p>
            <a:pPr lvl="0"/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Redundancy &amp; 24/7 operations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Systems (for reception and dissemination) must operate 24/7 and via multiple redundant channels. </a:t>
            </a:r>
          </a:p>
          <a:p>
            <a:pPr lvl="0"/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Timeliness &amp; accuracy: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efficacy of a tsunami warning system depends on fast detection, rapid dissemination and correct interpretation. 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Imperfect information is better than delayed perfect information — the guidance </a:t>
            </a:r>
            <a:r>
              <a:rPr lang="en-US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emphasises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that for near-field tsunamis time is very limited. </a:t>
            </a:r>
          </a:p>
          <a:p>
            <a:pPr lvl="0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Uncertainty communication: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Warnings include uncertainty (e.g., “probable”, “possible”) — Decision-makers, media and public must understand what they can and cannot know. While not always spelled out in the sections I could access, the general principles of hazard warning apply</a:t>
            </a:r>
          </a:p>
        </p:txBody>
      </p:sp>
    </p:spTree>
    <p:extLst>
      <p:ext uri="{BB962C8B-B14F-4D97-AF65-F5344CB8AC3E}">
        <p14:creationId xmlns:p14="http://schemas.microsoft.com/office/powerpoint/2010/main" val="2221438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903</Words>
  <Application>Microsoft Office PowerPoint</Application>
  <PresentationFormat>Widescreen</PresentationFormat>
  <Paragraphs>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Office Theme</vt:lpstr>
      <vt:lpstr>9_Custom Design</vt:lpstr>
      <vt:lpstr>PowerPoint Presentation</vt:lpstr>
      <vt:lpstr>Setting the Stage </vt:lpstr>
      <vt:lpstr>People-Centred Warning Approach</vt:lpstr>
      <vt:lpstr>Responsibilities Along the Warning Chain</vt:lpstr>
      <vt:lpstr>Dissemination and Communication Architecture</vt:lpstr>
      <vt:lpstr>For Disaster Management Agencies /EMA/ Local Authorities/ Decision Making </vt:lpstr>
      <vt:lpstr>Summary for Media </vt:lpstr>
      <vt:lpstr>For the Public / Communities at Risk</vt:lpstr>
      <vt:lpstr>Cross-cutting / Additional Notes </vt:lpstr>
      <vt:lpstr>Role of Media and Communication Channels</vt:lpstr>
      <vt:lpstr>Technologies for Dissemination</vt:lpstr>
      <vt:lpstr>Community Preparedness and Public Response</vt:lpstr>
      <vt:lpstr>Key Challenges and Opportunities </vt:lpstr>
      <vt:lpstr>Concluding Remarks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Chang Seng, Denis</dc:creator>
  <cp:lastModifiedBy>Chang Seng, Denis</cp:lastModifiedBy>
  <cp:revision>49</cp:revision>
  <dcterms:created xsi:type="dcterms:W3CDTF">2025-10-20T12:37:48Z</dcterms:created>
  <dcterms:modified xsi:type="dcterms:W3CDTF">2025-10-29T08:27:43Z</dcterms:modified>
</cp:coreProperties>
</file>