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29"/>
  </p:notesMasterIdLst>
  <p:handoutMasterIdLst>
    <p:handoutMasterId r:id="rId30"/>
  </p:handoutMasterIdLst>
  <p:sldIdLst>
    <p:sldId id="624" r:id="rId2"/>
    <p:sldId id="671" r:id="rId3"/>
    <p:sldId id="638" r:id="rId4"/>
    <p:sldId id="608" r:id="rId5"/>
    <p:sldId id="707" r:id="rId6"/>
    <p:sldId id="644" r:id="rId7"/>
    <p:sldId id="702" r:id="rId8"/>
    <p:sldId id="701" r:id="rId9"/>
    <p:sldId id="710" r:id="rId10"/>
    <p:sldId id="991" r:id="rId11"/>
    <p:sldId id="682" r:id="rId12"/>
    <p:sldId id="985" r:id="rId13"/>
    <p:sldId id="988" r:id="rId14"/>
    <p:sldId id="990" r:id="rId15"/>
    <p:sldId id="676" r:id="rId16"/>
    <p:sldId id="640" r:id="rId17"/>
    <p:sldId id="641" r:id="rId18"/>
    <p:sldId id="646" r:id="rId19"/>
    <p:sldId id="648" r:id="rId20"/>
    <p:sldId id="633" r:id="rId21"/>
    <p:sldId id="634" r:id="rId22"/>
    <p:sldId id="665" r:id="rId23"/>
    <p:sldId id="704" r:id="rId24"/>
    <p:sldId id="703" r:id="rId25"/>
    <p:sldId id="709" r:id="rId26"/>
    <p:sldId id="705" r:id="rId27"/>
    <p:sldId id="627" r:id="rId28"/>
  </p:sldIdLst>
  <p:sldSz cx="9144000" cy="6858000" type="screen4x3"/>
  <p:notesSz cx="6934200" cy="9398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0">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FF0000"/>
    <a:srgbClr val="000000"/>
    <a:srgbClr val="00FF99"/>
    <a:srgbClr val="FFFF00"/>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213" autoAdjust="0"/>
  </p:normalViewPr>
  <p:slideViewPr>
    <p:cSldViewPr>
      <p:cViewPr varScale="1">
        <p:scale>
          <a:sx n="117" d="100"/>
          <a:sy n="117" d="100"/>
        </p:scale>
        <p:origin x="20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18" y="-84"/>
      </p:cViewPr>
      <p:guideLst>
        <p:guide orient="horz" pos="2960"/>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vl1pPr>
          </a:lstStyle>
          <a:p>
            <a:pPr>
              <a:defRPr/>
            </a:pPr>
            <a:r>
              <a:rPr lang="en-US"/>
              <a:t>Nguyen Hong Phuong</a:t>
            </a:r>
          </a:p>
        </p:txBody>
      </p:sp>
      <p:sp>
        <p:nvSpPr>
          <p:cNvPr id="15363" name="Rectangle 3"/>
          <p:cNvSpPr>
            <a:spLocks noGrp="1" noChangeArrowheads="1"/>
          </p:cNvSpPr>
          <p:nvPr>
            <p:ph type="dt" sz="quarter" idx="1"/>
          </p:nvPr>
        </p:nvSpPr>
        <p:spPr bwMode="auto">
          <a:xfrm>
            <a:off x="39624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vl1pPr>
          </a:lstStyle>
          <a:p>
            <a:pPr>
              <a:defRPr/>
            </a:pPr>
            <a:endParaRPr lang="en-US"/>
          </a:p>
        </p:txBody>
      </p:sp>
      <p:sp>
        <p:nvSpPr>
          <p:cNvPr id="15364" name="Rectangle 4"/>
          <p:cNvSpPr>
            <a:spLocks noGrp="1" noChangeArrowheads="1"/>
          </p:cNvSpPr>
          <p:nvPr>
            <p:ph type="ftr" sz="quarter" idx="2"/>
          </p:nvPr>
        </p:nvSpPr>
        <p:spPr bwMode="auto">
          <a:xfrm>
            <a:off x="0" y="89154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vl1pPr>
          </a:lstStyle>
          <a:p>
            <a:pPr>
              <a:defRPr/>
            </a:pPr>
            <a:r>
              <a:rPr lang="en-US"/>
              <a:t>Title goes here</a:t>
            </a:r>
          </a:p>
        </p:txBody>
      </p:sp>
      <p:sp>
        <p:nvSpPr>
          <p:cNvPr id="15365" name="Rectangle 5"/>
          <p:cNvSpPr>
            <a:spLocks noGrp="1" noChangeArrowheads="1"/>
          </p:cNvSpPr>
          <p:nvPr>
            <p:ph type="sldNum" sz="quarter" idx="3"/>
          </p:nvPr>
        </p:nvSpPr>
        <p:spPr bwMode="auto">
          <a:xfrm>
            <a:off x="3962400" y="89154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vl1pPr>
          </a:lstStyle>
          <a:p>
            <a:pPr>
              <a:defRPr/>
            </a:pPr>
            <a:fld id="{A36D47EC-0874-4BF0-AD89-AE8177799A5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33450" eaLnBrk="0" hangingPunct="0">
              <a:defRPr sz="1000" i="1"/>
            </a:lvl1pPr>
          </a:lstStyle>
          <a:p>
            <a:pPr>
              <a:defRPr/>
            </a:pPr>
            <a:r>
              <a:rPr lang="en-US"/>
              <a:t>*</a:t>
            </a:r>
            <a:endParaRPr lang="en-US" sz="1200"/>
          </a:p>
        </p:txBody>
      </p:sp>
      <p:sp>
        <p:nvSpPr>
          <p:cNvPr id="2051" name="Rectangle 3"/>
          <p:cNvSpPr>
            <a:spLocks noGrp="1" noChangeArrowheads="1"/>
          </p:cNvSpPr>
          <p:nvPr>
            <p:ph type="dt" idx="1"/>
          </p:nvPr>
        </p:nvSpPr>
        <p:spPr bwMode="auto">
          <a:xfrm>
            <a:off x="3884613" y="0"/>
            <a:ext cx="2973387"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33450" eaLnBrk="0" hangingPunct="0">
              <a:defRPr sz="1000" i="1"/>
            </a:lvl1pPr>
          </a:lstStyle>
          <a:p>
            <a:pPr>
              <a:defRPr/>
            </a:pPr>
            <a:r>
              <a:rPr lang="en-US"/>
              <a:t>07/16/96</a:t>
            </a:r>
            <a:endParaRPr lang="en-US" sz="1200"/>
          </a:p>
        </p:txBody>
      </p:sp>
      <p:sp>
        <p:nvSpPr>
          <p:cNvPr id="19460" name="Rectangle 4"/>
          <p:cNvSpPr>
            <a:spLocks noGrp="1" noRot="1" noChangeAspect="1" noChangeArrowheads="1"/>
          </p:cNvSpPr>
          <p:nvPr>
            <p:ph type="sldImg" idx="2"/>
          </p:nvPr>
        </p:nvSpPr>
        <p:spPr bwMode="auto">
          <a:xfrm>
            <a:off x="1143000" y="685800"/>
            <a:ext cx="4648200" cy="35814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2813" y="4343400"/>
            <a:ext cx="5030787" cy="4114800"/>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33450" eaLnBrk="0" hangingPunct="0">
              <a:defRPr sz="100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84613" y="8686800"/>
            <a:ext cx="2973387"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33450" eaLnBrk="0" hangingPunct="0">
              <a:defRPr sz="1000" i="1"/>
            </a:lvl1pPr>
          </a:lstStyle>
          <a:p>
            <a:pPr>
              <a:defRPr/>
            </a:pPr>
            <a:r>
              <a:rPr lang="en-US"/>
              <a:t>##</a:t>
            </a:r>
            <a:endParaRPr lang="en-US" sz="1200"/>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hdr" sz="quarter"/>
          </p:nvPr>
        </p:nvSpPr>
        <p:spPr>
          <a:noFill/>
        </p:spPr>
        <p:txBody>
          <a:bodyPr/>
          <a:lstStyle/>
          <a:p>
            <a:r>
              <a:rPr lang="en-US"/>
              <a:t>*</a:t>
            </a:r>
            <a:endParaRPr lang="en-US" sz="1200" i="0"/>
          </a:p>
        </p:txBody>
      </p:sp>
      <p:sp>
        <p:nvSpPr>
          <p:cNvPr id="1028" name="Rectangle 3"/>
          <p:cNvSpPr>
            <a:spLocks noGrp="1" noChangeArrowheads="1"/>
          </p:cNvSpPr>
          <p:nvPr>
            <p:ph type="dt" sz="quarter" idx="1"/>
          </p:nvPr>
        </p:nvSpPr>
        <p:spPr>
          <a:noFill/>
        </p:spPr>
        <p:txBody>
          <a:bodyPr/>
          <a:lstStyle/>
          <a:p>
            <a:r>
              <a:rPr lang="en-US"/>
              <a:t>07/16/96</a:t>
            </a:r>
            <a:endParaRPr lang="en-US" sz="1200" i="0"/>
          </a:p>
        </p:txBody>
      </p:sp>
      <p:sp>
        <p:nvSpPr>
          <p:cNvPr id="1029" name="Rectangle 6"/>
          <p:cNvSpPr>
            <a:spLocks noGrp="1" noChangeArrowheads="1"/>
          </p:cNvSpPr>
          <p:nvPr>
            <p:ph type="ftr" sz="quarter" idx="4"/>
          </p:nvPr>
        </p:nvSpPr>
        <p:spPr>
          <a:noFill/>
        </p:spPr>
        <p:txBody>
          <a:bodyPr/>
          <a:lstStyle/>
          <a:p>
            <a:r>
              <a:rPr lang="en-US"/>
              <a:t>*</a:t>
            </a:r>
            <a:endParaRPr lang="en-US" sz="1200" i="0"/>
          </a:p>
        </p:txBody>
      </p:sp>
      <p:sp>
        <p:nvSpPr>
          <p:cNvPr id="1030" name="Rectangle 7"/>
          <p:cNvSpPr>
            <a:spLocks noGrp="1" noChangeArrowheads="1"/>
          </p:cNvSpPr>
          <p:nvPr>
            <p:ph type="sldNum" sz="quarter" idx="5"/>
          </p:nvPr>
        </p:nvSpPr>
        <p:spPr>
          <a:noFill/>
        </p:spPr>
        <p:txBody>
          <a:bodyPr/>
          <a:lstStyle/>
          <a:p>
            <a:r>
              <a:rPr lang="en-US"/>
              <a:t>##</a:t>
            </a:r>
            <a:endParaRPr lang="en-US" sz="1200" i="0"/>
          </a:p>
        </p:txBody>
      </p:sp>
      <p:sp>
        <p:nvSpPr>
          <p:cNvPr id="1031" name="Rectangle 2"/>
          <p:cNvSpPr>
            <a:spLocks noGrp="1" noRot="1" noChangeAspect="1" noChangeArrowheads="1" noTextEdit="1"/>
          </p:cNvSpPr>
          <p:nvPr>
            <p:ph type="sldImg"/>
          </p:nvPr>
        </p:nvSpPr>
        <p:spPr>
          <a:xfrm>
            <a:off x="1119188" y="711200"/>
            <a:ext cx="4683125" cy="3513138"/>
          </a:xfrm>
          <a:ln/>
        </p:spPr>
      </p:sp>
      <p:sp>
        <p:nvSpPr>
          <p:cNvPr id="1032" name="Rectangle 3"/>
          <p:cNvSpPr>
            <a:spLocks noGrp="1" noChangeArrowheads="1"/>
          </p:cNvSpPr>
          <p:nvPr>
            <p:ph type="body" idx="1"/>
          </p:nvPr>
        </p:nvSpPr>
        <p:spPr>
          <a:xfrm>
            <a:off x="896938" y="4856163"/>
            <a:ext cx="5049837" cy="3036887"/>
          </a:xfrm>
          <a:noFill/>
          <a:ln/>
        </p:spPr>
        <p:txBody>
          <a:bodyPr/>
          <a:lstStyle/>
          <a:p>
            <a:endParaRPr lang="en-US" altLang="en-US"/>
          </a:p>
        </p:txBody>
      </p:sp>
      <p:graphicFrame>
        <p:nvGraphicFramePr>
          <p:cNvPr id="1026" name="Rectangle 4"/>
          <p:cNvGraphicFramePr>
            <a:graphicFrameLocks/>
          </p:cNvGraphicFramePr>
          <p:nvPr/>
        </p:nvGraphicFramePr>
        <p:xfrm>
          <a:off x="1155700" y="3133725"/>
          <a:ext cx="4622800" cy="3130550"/>
        </p:xfrm>
        <a:graphic>
          <a:graphicData uri="http://schemas.openxmlformats.org/presentationml/2006/ole">
            <mc:AlternateContent xmlns:mc="http://schemas.openxmlformats.org/markup-compatibility/2006">
              <mc:Choice xmlns:v="urn:schemas-microsoft-com:vml" Requires="v">
                <p:oleObj name="Clip" r:id="rId3" imgW="0" imgH="0" progId="">
                  <p:embed/>
                </p:oleObj>
              </mc:Choice>
              <mc:Fallback>
                <p:oleObj name="Clip" r:id="rId3" imgW="0" imgH="0" progId="">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55700" y="3133725"/>
                        <a:ext cx="46228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0" y="685800"/>
            <a:ext cx="4775200" cy="3581400"/>
          </a:xfrm>
        </p:spPr>
      </p:sp>
      <p:sp>
        <p:nvSpPr>
          <p:cNvPr id="3" name="Notes Placeholder 2"/>
          <p:cNvSpPr>
            <a:spLocks noGrp="1"/>
          </p:cNvSpPr>
          <p:nvPr>
            <p:ph type="body" idx="1"/>
          </p:nvPr>
        </p:nvSpPr>
        <p:spPr/>
        <p:txBody>
          <a:bodyPr/>
          <a:lstStyle/>
          <a:p>
            <a:r>
              <a:rPr lang="en-US" dirty="0"/>
              <a:t>The earthquakes occurred in the territory of Vietnam and its sea areas can be timely detected and the information on the earthquake and tsunami threats is widely disseminated throughout the country</a:t>
            </a:r>
          </a:p>
        </p:txBody>
      </p:sp>
      <p:sp>
        <p:nvSpPr>
          <p:cNvPr id="4" name="Header Placeholder 3"/>
          <p:cNvSpPr>
            <a:spLocks noGrp="1"/>
          </p:cNvSpPr>
          <p:nvPr>
            <p:ph type="hdr" sz="quarter" idx="10"/>
          </p:nvPr>
        </p:nvSpPr>
        <p:spPr/>
        <p:txBody>
          <a:bodyPr/>
          <a:lstStyle/>
          <a:p>
            <a:pPr>
              <a:defRPr/>
            </a:pPr>
            <a:r>
              <a:rPr lang="en-US"/>
              <a:t>*</a:t>
            </a:r>
            <a:endParaRPr lang="en-US" sz="1200"/>
          </a:p>
        </p:txBody>
      </p:sp>
      <p:sp>
        <p:nvSpPr>
          <p:cNvPr id="5" name="Date Placeholder 4"/>
          <p:cNvSpPr>
            <a:spLocks noGrp="1"/>
          </p:cNvSpPr>
          <p:nvPr>
            <p:ph type="dt" idx="11"/>
          </p:nvPr>
        </p:nvSpPr>
        <p:spPr/>
        <p:txBody>
          <a:bodyPr/>
          <a:lstStyle/>
          <a:p>
            <a:pPr>
              <a:defRPr/>
            </a:pPr>
            <a:r>
              <a:rPr lang="en-US"/>
              <a:t>07/16/96</a:t>
            </a:r>
            <a:endParaRPr lang="en-US" sz="1200"/>
          </a:p>
        </p:txBody>
      </p:sp>
      <p:sp>
        <p:nvSpPr>
          <p:cNvPr id="6" name="Footer Placeholder 5"/>
          <p:cNvSpPr>
            <a:spLocks noGrp="1"/>
          </p:cNvSpPr>
          <p:nvPr>
            <p:ph type="ftr" sz="quarter" idx="12"/>
          </p:nvPr>
        </p:nvSpPr>
        <p:spPr/>
        <p:txBody>
          <a:bodyPr/>
          <a:lstStyle/>
          <a:p>
            <a:pPr>
              <a:defRPr/>
            </a:pPr>
            <a:r>
              <a:rPr lang="en-US"/>
              <a:t>*</a:t>
            </a:r>
            <a:endParaRPr lang="en-US" sz="1200"/>
          </a:p>
        </p:txBody>
      </p:sp>
      <p:sp>
        <p:nvSpPr>
          <p:cNvPr id="7" name="Slide Number Placeholder 6"/>
          <p:cNvSpPr>
            <a:spLocks noGrp="1"/>
          </p:cNvSpPr>
          <p:nvPr>
            <p:ph type="sldNum" sz="quarter" idx="13"/>
          </p:nvPr>
        </p:nvSpPr>
        <p:spPr/>
        <p:txBody>
          <a:bodyPr/>
          <a:lstStyle/>
          <a:p>
            <a:pPr>
              <a:defRPr/>
            </a:pPr>
            <a:r>
              <a:rPr lang="en-US"/>
              <a:t>##</a:t>
            </a:r>
            <a:endParaRPr lang="en-US" sz="1200"/>
          </a:p>
        </p:txBody>
      </p:sp>
    </p:spTree>
    <p:extLst>
      <p:ext uri="{BB962C8B-B14F-4D97-AF65-F5344CB8AC3E}">
        <p14:creationId xmlns:p14="http://schemas.microsoft.com/office/powerpoint/2010/main" val="32439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hdr" sz="quarter"/>
          </p:nvPr>
        </p:nvSpPr>
        <p:spPr>
          <a:noFill/>
        </p:spPr>
        <p:txBody>
          <a:bodyPr/>
          <a:lstStyle/>
          <a:p>
            <a:r>
              <a:rPr lang="en-US"/>
              <a:t>*</a:t>
            </a:r>
            <a:endParaRPr lang="en-US" sz="1200" i="0"/>
          </a:p>
        </p:txBody>
      </p:sp>
      <p:sp>
        <p:nvSpPr>
          <p:cNvPr id="1028" name="Rectangle 3"/>
          <p:cNvSpPr>
            <a:spLocks noGrp="1" noChangeArrowheads="1"/>
          </p:cNvSpPr>
          <p:nvPr>
            <p:ph type="dt" sz="quarter" idx="1"/>
          </p:nvPr>
        </p:nvSpPr>
        <p:spPr>
          <a:noFill/>
        </p:spPr>
        <p:txBody>
          <a:bodyPr/>
          <a:lstStyle/>
          <a:p>
            <a:r>
              <a:rPr lang="en-US"/>
              <a:t>07/16/96</a:t>
            </a:r>
            <a:endParaRPr lang="en-US" sz="1200" i="0"/>
          </a:p>
        </p:txBody>
      </p:sp>
      <p:sp>
        <p:nvSpPr>
          <p:cNvPr id="1029" name="Rectangle 6"/>
          <p:cNvSpPr>
            <a:spLocks noGrp="1" noChangeArrowheads="1"/>
          </p:cNvSpPr>
          <p:nvPr>
            <p:ph type="ftr" sz="quarter" idx="4"/>
          </p:nvPr>
        </p:nvSpPr>
        <p:spPr>
          <a:noFill/>
        </p:spPr>
        <p:txBody>
          <a:bodyPr/>
          <a:lstStyle/>
          <a:p>
            <a:r>
              <a:rPr lang="en-US"/>
              <a:t>*</a:t>
            </a:r>
            <a:endParaRPr lang="en-US" sz="1200" i="0"/>
          </a:p>
        </p:txBody>
      </p:sp>
      <p:sp>
        <p:nvSpPr>
          <p:cNvPr id="1030" name="Rectangle 7"/>
          <p:cNvSpPr>
            <a:spLocks noGrp="1" noChangeArrowheads="1"/>
          </p:cNvSpPr>
          <p:nvPr>
            <p:ph type="sldNum" sz="quarter" idx="5"/>
          </p:nvPr>
        </p:nvSpPr>
        <p:spPr>
          <a:noFill/>
        </p:spPr>
        <p:txBody>
          <a:bodyPr/>
          <a:lstStyle/>
          <a:p>
            <a:r>
              <a:rPr lang="en-US"/>
              <a:t>##</a:t>
            </a:r>
            <a:endParaRPr lang="en-US" sz="1200" i="0"/>
          </a:p>
        </p:txBody>
      </p:sp>
      <p:sp>
        <p:nvSpPr>
          <p:cNvPr id="1031" name="Rectangle 2"/>
          <p:cNvSpPr>
            <a:spLocks noGrp="1" noRot="1" noChangeAspect="1" noChangeArrowheads="1" noTextEdit="1"/>
          </p:cNvSpPr>
          <p:nvPr>
            <p:ph type="sldImg"/>
          </p:nvPr>
        </p:nvSpPr>
        <p:spPr>
          <a:xfrm>
            <a:off x="1119188" y="711200"/>
            <a:ext cx="4683125" cy="3513138"/>
          </a:xfrm>
          <a:ln/>
        </p:spPr>
      </p:sp>
      <p:sp>
        <p:nvSpPr>
          <p:cNvPr id="1032" name="Rectangle 3"/>
          <p:cNvSpPr>
            <a:spLocks noGrp="1" noChangeArrowheads="1"/>
          </p:cNvSpPr>
          <p:nvPr>
            <p:ph type="body" idx="1"/>
          </p:nvPr>
        </p:nvSpPr>
        <p:spPr>
          <a:xfrm>
            <a:off x="896938" y="4856163"/>
            <a:ext cx="5049837" cy="3036887"/>
          </a:xfrm>
          <a:noFill/>
          <a:ln/>
        </p:spPr>
        <p:txBody>
          <a:bodyPr/>
          <a:lstStyle/>
          <a:p>
            <a:endParaRPr lang="en-US" altLang="en-US"/>
          </a:p>
        </p:txBody>
      </p:sp>
      <p:graphicFrame>
        <p:nvGraphicFramePr>
          <p:cNvPr id="1026" name="Rectangle 4"/>
          <p:cNvGraphicFramePr>
            <a:graphicFrameLocks/>
          </p:cNvGraphicFramePr>
          <p:nvPr/>
        </p:nvGraphicFramePr>
        <p:xfrm>
          <a:off x="1155700" y="3133725"/>
          <a:ext cx="4622800" cy="3130550"/>
        </p:xfrm>
        <a:graphic>
          <a:graphicData uri="http://schemas.openxmlformats.org/presentationml/2006/ole">
            <mc:AlternateContent xmlns:mc="http://schemas.openxmlformats.org/markup-compatibility/2006">
              <mc:Choice xmlns:v="urn:schemas-microsoft-com:vml" Requires="v">
                <p:oleObj name="Clip" r:id="rId3" imgW="0" imgH="0" progId="">
                  <p:embed/>
                </p:oleObj>
              </mc:Choice>
              <mc:Fallback>
                <p:oleObj name="Clip" r:id="rId3" imgW="0" imgH="0" progId="">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55700" y="3133725"/>
                        <a:ext cx="46228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169533274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879F72-7AD0-43EB-A3AA-32D17547E42B}"/>
              </a:ext>
            </a:extLst>
          </p:cNvPr>
          <p:cNvSpPr txBox="1"/>
          <p:nvPr userDrawn="1"/>
        </p:nvSpPr>
        <p:spPr>
          <a:xfrm>
            <a:off x="6531" y="76200"/>
            <a:ext cx="9128760" cy="323165"/>
          </a:xfrm>
          <a:prstGeom prst="rect">
            <a:avLst/>
          </a:prstGeom>
          <a:noFill/>
        </p:spPr>
        <p:txBody>
          <a:bodyPr wrap="square">
            <a:spAutoFit/>
          </a:bodyPr>
          <a:lstStyle/>
          <a:p>
            <a:pPr algn="ctr"/>
            <a:r>
              <a:rPr lang="en-GB" sz="1500" b="0" i="0">
                <a:solidFill>
                  <a:srgbClr val="1F1F1F"/>
                </a:solidFill>
                <a:effectLst/>
                <a:latin typeface="Times New Roman" panose="02020603050405020304" pitchFamily="18" charset="0"/>
                <a:cs typeface="Times New Roman" panose="02020603050405020304" pitchFamily="18" charset="0"/>
              </a:rPr>
              <a:t>Thirteenth Meeting of the ICG/PTWS WG-SCS - online on 18-19 November 2025</a:t>
            </a:r>
            <a:endParaRPr lang="vi-VN" sz="15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1884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491DB1-B42C-4DEA-9D9F-AEB8EEA9F08B}"/>
              </a:ext>
            </a:extLst>
          </p:cNvPr>
          <p:cNvCxnSpPr/>
          <p:nvPr userDrawn="1"/>
        </p:nvCxnSpPr>
        <p:spPr bwMode="auto">
          <a:xfrm>
            <a:off x="228600" y="457200"/>
            <a:ext cx="8763000" cy="1588"/>
          </a:xfrm>
          <a:prstGeom prst="line">
            <a:avLst/>
          </a:prstGeom>
          <a:noFill/>
          <a:ln w="12700">
            <a:solidFill>
              <a:schemeClr val="accent1"/>
            </a:solidFill>
            <a:round/>
            <a:headEnd/>
            <a:tailEnd/>
          </a:ln>
          <a:effectLst>
            <a:outerShdw dist="35921" dir="2700000" algn="ctr" rotWithShape="0">
              <a:schemeClr val="bg2"/>
            </a:outerShdw>
          </a:effectLst>
        </p:spPr>
      </p:cxnSp>
    </p:spTree>
    <p:extLst>
      <p:ext uri="{BB962C8B-B14F-4D97-AF65-F5344CB8AC3E}">
        <p14:creationId xmlns:p14="http://schemas.microsoft.com/office/powerpoint/2010/main" val="7740088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9350550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548106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6525519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11/18/25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11" name="Straight Connector 10">
            <a:extLst>
              <a:ext uri="{FF2B5EF4-FFF2-40B4-BE49-F238E27FC236}">
                <a16:creationId xmlns:a16="http://schemas.microsoft.com/office/drawing/2014/main" id="{C51148B8-86D0-4D1F-9D40-5CF52ED999C5}"/>
              </a:ext>
            </a:extLst>
          </p:cNvPr>
          <p:cNvCxnSpPr/>
          <p:nvPr userDrawn="1"/>
        </p:nvCxnSpPr>
        <p:spPr bwMode="auto">
          <a:xfrm>
            <a:off x="228600" y="457200"/>
            <a:ext cx="8763000" cy="1588"/>
          </a:xfrm>
          <a:prstGeom prst="line">
            <a:avLst/>
          </a:prstGeom>
          <a:noFill/>
          <a:ln w="12700">
            <a:solidFill>
              <a:schemeClr val="accent1"/>
            </a:solidFill>
            <a:round/>
            <a:headEnd/>
            <a:tailEnd/>
          </a:ln>
          <a:effectLst>
            <a:outerShdw dist="35921" dir="2700000" algn="ctr" rotWithShape="0">
              <a:schemeClr val="bg2"/>
            </a:outerShdw>
          </a:effectLst>
        </p:spPr>
      </p:cxnSp>
    </p:spTree>
    <p:extLst>
      <p:ext uri="{BB962C8B-B14F-4D97-AF65-F5344CB8AC3E}">
        <p14:creationId xmlns:p14="http://schemas.microsoft.com/office/powerpoint/2010/main" val="119488388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11/18/25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
        <p:nvSpPr>
          <p:cNvPr id="10" name="Text Box 21">
            <a:extLst>
              <a:ext uri="{FF2B5EF4-FFF2-40B4-BE49-F238E27FC236}">
                <a16:creationId xmlns:a16="http://schemas.microsoft.com/office/drawing/2014/main" id="{BC14D86A-AF56-48DC-B15B-7EF11060CB54}"/>
              </a:ext>
            </a:extLst>
          </p:cNvPr>
          <p:cNvSpPr txBox="1">
            <a:spLocks noChangeArrowheads="1"/>
          </p:cNvSpPr>
          <p:nvPr userDrawn="1"/>
        </p:nvSpPr>
        <p:spPr bwMode="auto">
          <a:xfrm>
            <a:off x="1302917" y="151234"/>
            <a:ext cx="6538200" cy="292388"/>
          </a:xfrm>
          <a:prstGeom prst="rect">
            <a:avLst/>
          </a:prstGeom>
          <a:noFill/>
          <a:ln w="9525">
            <a:noFill/>
            <a:miter lim="800000"/>
            <a:headEnd/>
            <a:tailEnd/>
          </a:ln>
          <a:effectLst/>
        </p:spPr>
        <p:txBody>
          <a:bodyPr wrap="none">
            <a:spAutoFit/>
          </a:bodyPr>
          <a:lstStyle/>
          <a:p>
            <a:pPr algn="ctr" eaLnBrk="0" hangingPunct="0">
              <a:defRPr/>
            </a:pPr>
            <a:r>
              <a:rPr kumimoji="0" lang="en-US" altLang="en-US" sz="1300" b="1" baseline="0"/>
              <a:t>11</a:t>
            </a:r>
            <a:r>
              <a:rPr kumimoji="0" lang="en-US" altLang="en-US" sz="1300" b="1" baseline="30000"/>
              <a:t>th</a:t>
            </a:r>
            <a:r>
              <a:rPr kumimoji="0" lang="en-US" altLang="en-US" sz="1300" b="1" baseline="0"/>
              <a:t> Meeting of The ICG/PTWS –WG/SCS-XI, Guangzhou, China, 25-27 September 2023</a:t>
            </a:r>
            <a:endParaRPr kumimoji="0" lang="en-US" altLang="en-US" sz="1300" dirty="0"/>
          </a:p>
        </p:txBody>
      </p:sp>
      <p:cxnSp>
        <p:nvCxnSpPr>
          <p:cNvPr id="11" name="Straight Connector 10">
            <a:extLst>
              <a:ext uri="{FF2B5EF4-FFF2-40B4-BE49-F238E27FC236}">
                <a16:creationId xmlns:a16="http://schemas.microsoft.com/office/drawing/2014/main" id="{9295635A-EF0D-4B0B-8957-64708D4F1613}"/>
              </a:ext>
            </a:extLst>
          </p:cNvPr>
          <p:cNvCxnSpPr/>
          <p:nvPr userDrawn="1"/>
        </p:nvCxnSpPr>
        <p:spPr bwMode="auto">
          <a:xfrm>
            <a:off x="228600" y="457200"/>
            <a:ext cx="8763000" cy="1588"/>
          </a:xfrm>
          <a:prstGeom prst="line">
            <a:avLst/>
          </a:prstGeom>
          <a:noFill/>
          <a:ln w="12700">
            <a:solidFill>
              <a:schemeClr val="accent1"/>
            </a:solidFill>
            <a:round/>
            <a:headEnd/>
            <a:tailEnd/>
          </a:ln>
          <a:effectLst>
            <a:outerShdw dist="35921" dir="2700000" algn="ctr" rotWithShape="0">
              <a:schemeClr val="bg2"/>
            </a:outerShdw>
          </a:effectLst>
        </p:spPr>
      </p:cxnSp>
    </p:spTree>
    <p:extLst>
      <p:ext uri="{BB962C8B-B14F-4D97-AF65-F5344CB8AC3E}">
        <p14:creationId xmlns:p14="http://schemas.microsoft.com/office/powerpoint/2010/main" val="24838520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178321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11/18/25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1024385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FR"/>
          </a:p>
        </p:txBody>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FR"/>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11/18/25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4" name="Straight Connector 13">
            <a:extLst>
              <a:ext uri="{FF2B5EF4-FFF2-40B4-BE49-F238E27FC236}">
                <a16:creationId xmlns:a16="http://schemas.microsoft.com/office/drawing/2014/main" id="{531FBA76-234A-4BFD-B5D1-E4CD7DF720F5}"/>
              </a:ext>
            </a:extLst>
          </p:cNvPr>
          <p:cNvCxnSpPr/>
          <p:nvPr userDrawn="1"/>
        </p:nvCxnSpPr>
        <p:spPr bwMode="auto">
          <a:xfrm>
            <a:off x="228600" y="457200"/>
            <a:ext cx="8763000" cy="1588"/>
          </a:xfrm>
          <a:prstGeom prst="line">
            <a:avLst/>
          </a:prstGeom>
          <a:noFill/>
          <a:ln w="12700">
            <a:solidFill>
              <a:schemeClr val="accent1"/>
            </a:solidFill>
            <a:round/>
            <a:headEnd/>
            <a:tailEnd/>
          </a:ln>
          <a:effectLst>
            <a:outerShdw dist="35921" dir="2700000" algn="ctr" rotWithShape="0">
              <a:schemeClr val="bg2"/>
            </a:outerShdw>
          </a:effectLst>
        </p:spPr>
      </p:cxnSp>
      <p:sp>
        <p:nvSpPr>
          <p:cNvPr id="17" name="Text Box 26">
            <a:extLst>
              <a:ext uri="{FF2B5EF4-FFF2-40B4-BE49-F238E27FC236}">
                <a16:creationId xmlns:a16="http://schemas.microsoft.com/office/drawing/2014/main" id="{56C2FF15-21CD-481A-8D4E-8A3637A26C0C}"/>
              </a:ext>
            </a:extLst>
          </p:cNvPr>
          <p:cNvSpPr txBox="1">
            <a:spLocks noChangeArrowheads="1"/>
          </p:cNvSpPr>
          <p:nvPr userDrawn="1"/>
        </p:nvSpPr>
        <p:spPr bwMode="auto">
          <a:xfrm>
            <a:off x="6799427" y="6307699"/>
            <a:ext cx="1736725" cy="492443"/>
          </a:xfrm>
          <a:prstGeom prst="rect">
            <a:avLst/>
          </a:prstGeom>
          <a:noFill/>
          <a:ln w="9525">
            <a:noFill/>
            <a:miter lim="800000"/>
            <a:headEnd/>
            <a:tailEnd/>
          </a:ln>
          <a:effectLst/>
        </p:spPr>
        <p:txBody>
          <a:bodyPr>
            <a:spAutoFit/>
          </a:bodyPr>
          <a:lstStyle/>
          <a:p>
            <a:pPr algn="r" eaLnBrk="0" hangingPunct="0">
              <a:spcBef>
                <a:spcPct val="50000"/>
              </a:spcBef>
              <a:defRPr/>
            </a:pPr>
            <a:r>
              <a:rPr kumimoji="0" lang="en-US" sz="1100" b="1" dirty="0"/>
              <a:t> </a:t>
            </a:r>
          </a:p>
          <a:p>
            <a:pPr algn="r" eaLnBrk="0" hangingPunct="0">
              <a:spcBef>
                <a:spcPct val="50000"/>
              </a:spcBef>
              <a:defRPr/>
            </a:pPr>
            <a:r>
              <a:rPr kumimoji="0" lang="en-US" sz="1000" dirty="0"/>
              <a:t>Institute </a:t>
            </a:r>
            <a:r>
              <a:rPr kumimoji="0" lang="en-US" sz="1000"/>
              <a:t>of  Earth Sciences</a:t>
            </a:r>
            <a:endParaRPr kumimoji="0" lang="en-US" sz="1000" dirty="0"/>
          </a:p>
        </p:txBody>
      </p:sp>
      <p:pic>
        <p:nvPicPr>
          <p:cNvPr id="10" name="Picture 9">
            <a:extLst>
              <a:ext uri="{FF2B5EF4-FFF2-40B4-BE49-F238E27FC236}">
                <a16:creationId xmlns:a16="http://schemas.microsoft.com/office/drawing/2014/main" id="{EA8DEA79-A418-4F64-96AC-C6399415953B}"/>
              </a:ext>
            </a:extLst>
          </p:cNvPr>
          <p:cNvPicPr>
            <a:picLocks noChangeAspect="1"/>
          </p:cNvPicPr>
          <p:nvPr userDrawn="1"/>
        </p:nvPicPr>
        <p:blipFill>
          <a:blip r:embed="rId12"/>
          <a:stretch>
            <a:fillRect/>
          </a:stretch>
        </p:blipFill>
        <p:spPr>
          <a:xfrm>
            <a:off x="8564456" y="6307699"/>
            <a:ext cx="579544" cy="523685"/>
          </a:xfrm>
          <a:prstGeom prst="rect">
            <a:avLst/>
          </a:prstGeom>
        </p:spPr>
      </p:pic>
    </p:spTree>
    <p:extLst>
      <p:ext uri="{BB962C8B-B14F-4D97-AF65-F5344CB8AC3E}">
        <p14:creationId xmlns:p14="http://schemas.microsoft.com/office/powerpoint/2010/main" val="201331680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8" r:id="rId1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nxanh@ies.vast.vn"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Text Box 3"/>
          <p:cNvSpPr txBox="1">
            <a:spLocks noChangeArrowheads="1"/>
          </p:cNvSpPr>
          <p:nvPr/>
        </p:nvSpPr>
        <p:spPr bwMode="auto">
          <a:xfrm>
            <a:off x="1068421" y="1447800"/>
            <a:ext cx="7467600" cy="1421928"/>
          </a:xfrm>
          <a:prstGeom prst="rect">
            <a:avLst/>
          </a:prstGeom>
          <a:noFill/>
          <a:ln w="9525">
            <a:noFill/>
            <a:miter lim="800000"/>
            <a:headEnd/>
            <a:tailEnd/>
          </a:ln>
        </p:spPr>
        <p:txBody>
          <a:bodyPr wrap="square">
            <a:spAutoFit/>
          </a:bodyPr>
          <a:lstStyle/>
          <a:p>
            <a:pPr algn="ctr" eaLnBrk="0" hangingPunct="0">
              <a:lnSpc>
                <a:spcPct val="90000"/>
              </a:lnSpc>
            </a:pPr>
            <a:r>
              <a:rPr kumimoji="0" lang="en-US" sz="3200">
                <a:solidFill>
                  <a:srgbClr val="000000"/>
                </a:solidFill>
              </a:rPr>
              <a:t>Earthquake Monitoring and Tsunami Early Warning system in Viet Nam</a:t>
            </a:r>
          </a:p>
          <a:p>
            <a:pPr algn="ctr" eaLnBrk="0" hangingPunct="0">
              <a:lnSpc>
                <a:spcPct val="90000"/>
              </a:lnSpc>
            </a:pPr>
            <a:r>
              <a:rPr kumimoji="0" lang="en-US" sz="3200">
                <a:solidFill>
                  <a:srgbClr val="000000"/>
                </a:solidFill>
              </a:rPr>
              <a:t>(National Progress report)</a:t>
            </a:r>
            <a:endParaRPr kumimoji="0" lang="en-US" sz="3200" dirty="0">
              <a:solidFill>
                <a:srgbClr val="000000"/>
              </a:solidFill>
            </a:endParaRPr>
          </a:p>
        </p:txBody>
      </p:sp>
      <p:sp>
        <p:nvSpPr>
          <p:cNvPr id="2" name="Rectangle 1"/>
          <p:cNvSpPr/>
          <p:nvPr/>
        </p:nvSpPr>
        <p:spPr>
          <a:xfrm>
            <a:off x="1073285" y="3581400"/>
            <a:ext cx="7467600" cy="1089529"/>
          </a:xfrm>
          <a:prstGeom prst="rect">
            <a:avLst/>
          </a:prstGeom>
        </p:spPr>
        <p:txBody>
          <a:bodyPr wrap="square">
            <a:spAutoFit/>
          </a:bodyPr>
          <a:lstStyle/>
          <a:p>
            <a:pPr algn="ctr" eaLnBrk="0" hangingPunct="0">
              <a:lnSpc>
                <a:spcPct val="90000"/>
              </a:lnSpc>
            </a:pPr>
            <a:r>
              <a:rPr kumimoji="0" lang="en-US">
                <a:solidFill>
                  <a:srgbClr val="000000"/>
                </a:solidFill>
              </a:rPr>
              <a:t>Earthquake </a:t>
            </a:r>
            <a:r>
              <a:rPr kumimoji="0" lang="en-US" dirty="0">
                <a:solidFill>
                  <a:srgbClr val="000000"/>
                </a:solidFill>
              </a:rPr>
              <a:t>Information and Tsunami Warning Center</a:t>
            </a:r>
          </a:p>
          <a:p>
            <a:pPr algn="ctr" eaLnBrk="0" hangingPunct="0">
              <a:lnSpc>
                <a:spcPct val="90000"/>
              </a:lnSpc>
            </a:pPr>
            <a:r>
              <a:rPr kumimoji="0" lang="en-US" dirty="0">
                <a:solidFill>
                  <a:srgbClr val="000000"/>
                </a:solidFill>
              </a:rPr>
              <a:t>Institute </a:t>
            </a:r>
            <a:r>
              <a:rPr kumimoji="0" lang="en-US">
                <a:solidFill>
                  <a:srgbClr val="000000"/>
                </a:solidFill>
              </a:rPr>
              <a:t>of Earth Sciences, Vietnam Academy of Science and Technology (IES – VAST)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15395"/>
                                        </p:tgtEl>
                                        <p:attrNameLst>
                                          <p:attrName>style.visibility</p:attrName>
                                        </p:attrNameLst>
                                      </p:cBhvr>
                                      <p:to>
                                        <p:strVal val="visible"/>
                                      </p:to>
                                    </p:set>
                                    <p:animEffect transition="in" filter="box(out)">
                                      <p:cBhvr>
                                        <p:cTn id="7" dur="1000"/>
                                        <p:tgtEl>
                                          <p:spTgt spid="31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Grp="1" noChangeArrowheads="1"/>
          </p:cNvSpPr>
          <p:nvPr>
            <p:ph type="title"/>
          </p:nvPr>
        </p:nvSpPr>
        <p:spPr bwMode="auto">
          <a:xfrm>
            <a:off x="457200" y="533400"/>
            <a:ext cx="8305800" cy="584200"/>
          </a:xfrm>
          <a:noFill/>
          <a:ln algn="ctr">
            <a:miter lim="800000"/>
            <a:headEnd/>
            <a:tailEnd/>
          </a:ln>
        </p:spPr>
        <p:txBody>
          <a:bodyPr vert="horz" wrap="square" lIns="91440" tIns="45720" rIns="91440" bIns="45720" numCol="1" anchor="t" anchorCtr="0" compatLnSpc="1">
            <a:prstTxWarp prst="textNoShape">
              <a:avLst/>
            </a:prstTxWarp>
            <a:spAutoFit/>
          </a:bodyPr>
          <a:lstStyle/>
          <a:p>
            <a:pPr algn="ctr" eaLnBrk="1" hangingPunct="1">
              <a:lnSpc>
                <a:spcPct val="100000"/>
              </a:lnSpc>
            </a:pPr>
            <a:r>
              <a:rPr lang="en-US" sz="3200" b="0" dirty="0">
                <a:solidFill>
                  <a:srgbClr val="FF3300"/>
                </a:solidFill>
                <a:effectLst/>
                <a:latin typeface="Arial" pitchFamily="34" charset="0"/>
                <a:cs typeface="Arial" pitchFamily="34" charset="0"/>
              </a:rPr>
              <a:t>NATIONAL SEA LEVEL NETWORK</a:t>
            </a:r>
          </a:p>
        </p:txBody>
      </p:sp>
      <p:pic>
        <p:nvPicPr>
          <p:cNvPr id="5" name="Picture 1">
            <a:extLst>
              <a:ext uri="{FF2B5EF4-FFF2-40B4-BE49-F238E27FC236}">
                <a16:creationId xmlns:a16="http://schemas.microsoft.com/office/drawing/2014/main" id="{753CCF13-615F-48C4-8EB2-6DB75055C53D}"/>
              </a:ext>
            </a:extLst>
          </p:cNvPr>
          <p:cNvPicPr>
            <a:picLocks noChangeAspect="1" noChangeArrowheads="1"/>
          </p:cNvPicPr>
          <p:nvPr/>
        </p:nvPicPr>
        <p:blipFill>
          <a:blip r:embed="rId2"/>
          <a:srcRect/>
          <a:stretch>
            <a:fillRect/>
          </a:stretch>
        </p:blipFill>
        <p:spPr bwMode="auto">
          <a:xfrm>
            <a:off x="2667000" y="1117600"/>
            <a:ext cx="5105400" cy="5056187"/>
          </a:xfrm>
          <a:prstGeom prst="rect">
            <a:avLst/>
          </a:prstGeom>
          <a:noFill/>
          <a:ln w="9525">
            <a:noFill/>
            <a:miter lim="800000"/>
            <a:headEnd/>
            <a:tailEnd/>
          </a:ln>
        </p:spPr>
      </p:pic>
    </p:spTree>
    <p:extLst>
      <p:ext uri="{BB962C8B-B14F-4D97-AF65-F5344CB8AC3E}">
        <p14:creationId xmlns:p14="http://schemas.microsoft.com/office/powerpoint/2010/main" val="32353663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19125" y="346075"/>
            <a:ext cx="169863" cy="457200"/>
          </a:xfrm>
          <a:prstGeom prst="rect">
            <a:avLst/>
          </a:prstGeom>
          <a:noFill/>
          <a:ln w="9525">
            <a:noFill/>
            <a:miter lim="800000"/>
            <a:headEnd/>
            <a:tailEnd/>
          </a:ln>
        </p:spPr>
        <p:txBody>
          <a:bodyPr wrap="none">
            <a:spAutoFit/>
          </a:bodyPr>
          <a:lstStyle/>
          <a:p>
            <a:endParaRPr kumimoji="0" lang="th-TH"/>
          </a:p>
        </p:txBody>
      </p:sp>
      <p:sp>
        <p:nvSpPr>
          <p:cNvPr id="11268" name="Text Box 4"/>
          <p:cNvSpPr txBox="1">
            <a:spLocks noChangeArrowheads="1"/>
          </p:cNvSpPr>
          <p:nvPr/>
        </p:nvSpPr>
        <p:spPr bwMode="auto">
          <a:xfrm>
            <a:off x="1111250" y="1336675"/>
            <a:ext cx="169863" cy="457200"/>
          </a:xfrm>
          <a:prstGeom prst="rect">
            <a:avLst/>
          </a:prstGeom>
          <a:noFill/>
          <a:ln w="9525">
            <a:noFill/>
            <a:miter lim="800000"/>
            <a:headEnd/>
            <a:tailEnd/>
          </a:ln>
        </p:spPr>
        <p:txBody>
          <a:bodyPr wrap="none">
            <a:spAutoFit/>
          </a:bodyPr>
          <a:lstStyle/>
          <a:p>
            <a:endParaRPr kumimoji="0" lang="th-TH"/>
          </a:p>
        </p:txBody>
      </p:sp>
      <p:sp>
        <p:nvSpPr>
          <p:cNvPr id="7" name="Rectangle 3"/>
          <p:cNvSpPr>
            <a:spLocks noChangeArrowheads="1"/>
          </p:cNvSpPr>
          <p:nvPr/>
        </p:nvSpPr>
        <p:spPr bwMode="auto">
          <a:xfrm>
            <a:off x="2895600" y="1219200"/>
            <a:ext cx="34290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a:solidFill>
                  <a:srgbClr val="FF0000"/>
                </a:solidFill>
                <a:cs typeface="Times New Roman" pitchFamily="18" charset="0"/>
              </a:rPr>
              <a:t>TSUNAMI SOURCES ZONES  </a:t>
            </a:r>
            <a:endParaRPr lang="en-AU" sz="2000" dirty="0">
              <a:solidFill>
                <a:srgbClr val="FF0000"/>
              </a:solidFill>
              <a:cs typeface="Times New Roman" pitchFamily="18" charset="0"/>
            </a:endParaRPr>
          </a:p>
        </p:txBody>
      </p:sp>
      <p:sp>
        <p:nvSpPr>
          <p:cNvPr id="10" name="Rectangle 27"/>
          <p:cNvSpPr>
            <a:spLocks noChangeArrowheads="1"/>
          </p:cNvSpPr>
          <p:nvPr/>
        </p:nvSpPr>
        <p:spPr bwMode="auto">
          <a:xfrm>
            <a:off x="457200" y="381000"/>
            <a:ext cx="8229600" cy="762000"/>
          </a:xfrm>
          <a:prstGeom prst="rect">
            <a:avLst/>
          </a:prstGeom>
          <a:noFill/>
          <a:ln w="9525">
            <a:noFill/>
            <a:miter lim="800000"/>
            <a:headEnd/>
            <a:tailEnd/>
          </a:ln>
        </p:spPr>
        <p:txBody>
          <a:bodyPr anchor="ctr"/>
          <a:lstStyle/>
          <a:p>
            <a:pPr algn="ctr"/>
            <a:r>
              <a:rPr lang="en-US" altLang="ja-JP" sz="3200" dirty="0">
                <a:solidFill>
                  <a:srgbClr val="FF3300"/>
                </a:solidFill>
                <a:latin typeface="Arial" pitchFamily="34" charset="0"/>
                <a:ea typeface="MS PGothic" pitchFamily="34" charset="-128"/>
              </a:rPr>
              <a:t>WARNING SYSTEM</a:t>
            </a:r>
          </a:p>
        </p:txBody>
      </p:sp>
      <p:sp>
        <p:nvSpPr>
          <p:cNvPr id="11" name="Rectangle 5"/>
          <p:cNvSpPr>
            <a:spLocks noChangeArrowheads="1"/>
          </p:cNvSpPr>
          <p:nvPr/>
        </p:nvSpPr>
        <p:spPr bwMode="auto">
          <a:xfrm>
            <a:off x="4679410" y="1800540"/>
            <a:ext cx="4495800" cy="4154984"/>
          </a:xfrm>
          <a:prstGeom prst="rect">
            <a:avLst/>
          </a:prstGeom>
          <a:noFill/>
          <a:ln w="12700" cap="sq">
            <a:noFill/>
            <a:miter lim="800000"/>
            <a:headEnd type="none" w="sm" len="sm"/>
            <a:tailEnd type="none" w="lg" len="lg"/>
          </a:ln>
        </p:spPr>
        <p:txBody>
          <a:bodyPr wrap="square" anchor="ctr">
            <a:spAutoFit/>
          </a:bodyPr>
          <a:lstStyle/>
          <a:p>
            <a:r>
              <a:rPr lang="en-GB" sz="2200"/>
              <a:t>09 </a:t>
            </a:r>
            <a:r>
              <a:rPr lang="en-GB" sz="2200" dirty="0"/>
              <a:t>tsunami source zones are capable of affecting the Vietnamese coast.</a:t>
            </a:r>
          </a:p>
          <a:p>
            <a:r>
              <a:rPr lang="en-GB" sz="2200" dirty="0"/>
              <a:t>1a. Riukiu-Taiwan;1b. West Taiwan; 2a. North Manila Trench; 2b. Central Manila Trench; 2c. South Manila Trench; 3. The Sulu Sea; 4. The </a:t>
            </a:r>
            <a:r>
              <a:rPr lang="en-GB" sz="2200" dirty="0" err="1"/>
              <a:t>Selebes</a:t>
            </a:r>
            <a:r>
              <a:rPr lang="en-GB" sz="2200" dirty="0"/>
              <a:t> Sea; 5. The South Banda Sea; 6a. The North Banda Sea 1; 6b. The North Banda Sea 2; 7. North of the East Vietnam Sea; 8. Northwest Borneo-Palawan; 9. The 109 meridian.</a:t>
            </a:r>
            <a:endParaRPr lang="en-GB" sz="2200" dirty="0">
              <a:cs typeface="Times New Roman" pitchFamily="18" charset="0"/>
            </a:endParaRPr>
          </a:p>
        </p:txBody>
      </p:sp>
      <p:pic>
        <p:nvPicPr>
          <p:cNvPr id="12" name="Picture 42"/>
          <p:cNvPicPr>
            <a:picLocks noChangeAspect="1" noChangeArrowheads="1"/>
          </p:cNvPicPr>
          <p:nvPr/>
        </p:nvPicPr>
        <p:blipFill>
          <a:blip r:embed="rId2" cstate="print"/>
          <a:srcRect/>
          <a:stretch>
            <a:fillRect/>
          </a:stretch>
        </p:blipFill>
        <p:spPr bwMode="auto">
          <a:xfrm>
            <a:off x="183609" y="1783663"/>
            <a:ext cx="4388391" cy="4114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1000"/>
                                        <p:tgtEl>
                                          <p:spTgt spid="11"/>
                                        </p:tgtEl>
                                      </p:cBhvr>
                                    </p:animEffect>
                                  </p:childTnLst>
                                </p:cTn>
                              </p:par>
                            </p:childTnLst>
                          </p:cTn>
                        </p:par>
                        <p:par>
                          <p:cTn id="13" fill="hold">
                            <p:stCondLst>
                              <p:cond delay="2000"/>
                            </p:stCondLst>
                            <p:childTnLst>
                              <p:par>
                                <p:cTn id="14" presetID="4"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990600" y="1143000"/>
            <a:ext cx="6172200" cy="381000"/>
          </a:xfrm>
          <a:prstGeom prst="rect">
            <a:avLst/>
          </a:prstGeom>
          <a:noFill/>
          <a:ln w="12700" cap="sq" algn="ctr">
            <a:noFill/>
            <a:miter lim="800000"/>
            <a:headEnd type="none" w="sm" len="sm"/>
            <a:tailEnd type="none" w="sm" len="sm"/>
          </a:ln>
        </p:spPr>
        <p:txBody>
          <a:bodyPr wrap="none" anchor="ctr"/>
          <a:lstStyle/>
          <a:p>
            <a:endParaRPr lang="en-US" b="1"/>
          </a:p>
          <a:p>
            <a:pPr algn="ctr"/>
            <a:endParaRPr kumimoji="0" lang="en-AU" dirty="0">
              <a:solidFill>
                <a:srgbClr val="FF0000"/>
              </a:solidFill>
              <a:latin typeface="Verdana" pitchFamily="34" charset="0"/>
            </a:endParaRPr>
          </a:p>
        </p:txBody>
      </p:sp>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t="258" b="10802"/>
          <a:stretch>
            <a:fillRect/>
          </a:stretch>
        </p:blipFill>
        <p:spPr bwMode="auto">
          <a:xfrm>
            <a:off x="426268" y="1447800"/>
            <a:ext cx="4231186" cy="372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10657"/>
          <a:stretch/>
        </p:blipFill>
        <p:spPr bwMode="auto">
          <a:xfrm>
            <a:off x="4800600" y="1371600"/>
            <a:ext cx="4127366"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4AE9B47-2451-42EC-8DB5-3A5E5463186D}"/>
              </a:ext>
            </a:extLst>
          </p:cNvPr>
          <p:cNvSpPr txBox="1"/>
          <p:nvPr/>
        </p:nvSpPr>
        <p:spPr>
          <a:xfrm>
            <a:off x="385627" y="5217280"/>
            <a:ext cx="4572000" cy="400110"/>
          </a:xfrm>
          <a:prstGeom prst="rect">
            <a:avLst/>
          </a:prstGeom>
          <a:noFill/>
        </p:spPr>
        <p:txBody>
          <a:bodyPr wrap="square">
            <a:spAutoFit/>
          </a:bodyPr>
          <a:lstStyle/>
          <a:p>
            <a:pPr algn="ctr"/>
            <a:r>
              <a:rPr lang="en-GB" sz="2000"/>
              <a:t>The109</a:t>
            </a:r>
            <a:r>
              <a:rPr lang="en-GB" sz="2000" baseline="30000"/>
              <a:t>0 </a:t>
            </a:r>
            <a:r>
              <a:rPr lang="en-GB" sz="2000"/>
              <a:t>meridian fault</a:t>
            </a:r>
            <a:endParaRPr lang="vi-VN" sz="2000"/>
          </a:p>
        </p:txBody>
      </p:sp>
      <p:sp>
        <p:nvSpPr>
          <p:cNvPr id="9" name="TextBox 8">
            <a:extLst>
              <a:ext uri="{FF2B5EF4-FFF2-40B4-BE49-F238E27FC236}">
                <a16:creationId xmlns:a16="http://schemas.microsoft.com/office/drawing/2014/main" id="{9BC3BEB8-86FF-4302-A72F-D0E807E9EDC1}"/>
              </a:ext>
            </a:extLst>
          </p:cNvPr>
          <p:cNvSpPr txBox="1"/>
          <p:nvPr/>
        </p:nvSpPr>
        <p:spPr>
          <a:xfrm>
            <a:off x="5896619" y="5219701"/>
            <a:ext cx="2725560" cy="400110"/>
          </a:xfrm>
          <a:prstGeom prst="rect">
            <a:avLst/>
          </a:prstGeom>
          <a:noFill/>
        </p:spPr>
        <p:txBody>
          <a:bodyPr wrap="square">
            <a:spAutoFit/>
          </a:bodyPr>
          <a:lstStyle/>
          <a:p>
            <a:r>
              <a:rPr lang="en-GB" sz="2000"/>
              <a:t>Manila Trench</a:t>
            </a:r>
            <a:endParaRPr lang="vi-VN" sz="2000"/>
          </a:p>
        </p:txBody>
      </p:sp>
      <p:sp>
        <p:nvSpPr>
          <p:cNvPr id="10" name="Rectangle 3">
            <a:extLst>
              <a:ext uri="{FF2B5EF4-FFF2-40B4-BE49-F238E27FC236}">
                <a16:creationId xmlns:a16="http://schemas.microsoft.com/office/drawing/2014/main" id="{8EDB9234-E9D0-4690-B143-CD93DC8A2509}"/>
              </a:ext>
            </a:extLst>
          </p:cNvPr>
          <p:cNvSpPr>
            <a:spLocks noChangeArrowheads="1"/>
          </p:cNvSpPr>
          <p:nvPr/>
        </p:nvSpPr>
        <p:spPr bwMode="auto">
          <a:xfrm>
            <a:off x="2942954" y="720634"/>
            <a:ext cx="34290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a:solidFill>
                  <a:srgbClr val="FF0000"/>
                </a:solidFill>
                <a:cs typeface="Times New Roman" pitchFamily="18" charset="0"/>
              </a:rPr>
              <a:t>TSUNAMI SOURCES ZONES  </a:t>
            </a:r>
            <a:endParaRPr lang="en-AU" sz="2000" dirty="0">
              <a:solidFill>
                <a:srgbClr val="FF0000"/>
              </a:solidFill>
              <a:cs typeface="Times New Roman" pitchFamily="18" charset="0"/>
            </a:endParaRPr>
          </a:p>
        </p:txBody>
      </p:sp>
    </p:spTree>
    <p:extLst>
      <p:ext uri="{BB962C8B-B14F-4D97-AF65-F5344CB8AC3E}">
        <p14:creationId xmlns:p14="http://schemas.microsoft.com/office/powerpoint/2010/main" val="7356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1066800" y="762000"/>
            <a:ext cx="6172200" cy="381000"/>
          </a:xfrm>
          <a:prstGeom prst="rect">
            <a:avLst/>
          </a:prstGeom>
          <a:noFill/>
          <a:ln w="12700" cap="sq" algn="ctr">
            <a:noFill/>
            <a:miter lim="800000"/>
            <a:headEnd type="none" w="sm" len="sm"/>
            <a:tailEnd type="none" w="sm" len="sm"/>
          </a:ln>
        </p:spPr>
        <p:txBody>
          <a:bodyPr wrap="none" anchor="ctr"/>
          <a:lstStyle/>
          <a:p>
            <a:endParaRPr kumimoji="0" lang="en-AU" dirty="0">
              <a:solidFill>
                <a:srgbClr val="FF0000"/>
              </a:solidFill>
              <a:latin typeface="Verdana" pitchFamily="34" charset="0"/>
            </a:endParaRPr>
          </a:p>
        </p:txBody>
      </p:sp>
      <p:sp>
        <p:nvSpPr>
          <p:cNvPr id="2" name="Rectangle 1"/>
          <p:cNvSpPr/>
          <p:nvPr/>
        </p:nvSpPr>
        <p:spPr>
          <a:xfrm>
            <a:off x="850615" y="3048000"/>
            <a:ext cx="7543800" cy="830997"/>
          </a:xfrm>
          <a:prstGeom prst="rect">
            <a:avLst/>
          </a:prstGeom>
        </p:spPr>
        <p:txBody>
          <a:bodyPr wrap="square">
            <a:spAutoFit/>
          </a:bodyPr>
          <a:lstStyle/>
          <a:p>
            <a:pPr marL="457200" indent="-457200">
              <a:buAutoNum type="arabicPeriod"/>
            </a:pPr>
            <a:endParaRPr lang="en-US"/>
          </a:p>
          <a:p>
            <a:pPr marL="457200" indent="-457200">
              <a:buAutoNum type="arabicPeriod"/>
            </a:pPr>
            <a:endParaRPr lang="en-US"/>
          </a:p>
        </p:txBody>
      </p:sp>
      <p:pic>
        <p:nvPicPr>
          <p:cNvPr id="3" name="Picture 2"/>
          <p:cNvPicPr>
            <a:picLocks noChangeAspect="1"/>
          </p:cNvPicPr>
          <p:nvPr/>
        </p:nvPicPr>
        <p:blipFill>
          <a:blip r:embed="rId2"/>
          <a:stretch>
            <a:fillRect/>
          </a:stretch>
        </p:blipFill>
        <p:spPr>
          <a:xfrm>
            <a:off x="185542" y="998186"/>
            <a:ext cx="6285250" cy="5105400"/>
          </a:xfrm>
          <a:prstGeom prst="rect">
            <a:avLst/>
          </a:prstGeom>
        </p:spPr>
      </p:pic>
      <p:sp>
        <p:nvSpPr>
          <p:cNvPr id="6" name="Rectangle 3">
            <a:extLst>
              <a:ext uri="{FF2B5EF4-FFF2-40B4-BE49-F238E27FC236}">
                <a16:creationId xmlns:a16="http://schemas.microsoft.com/office/drawing/2014/main" id="{461FD6CD-8C1F-4BA6-8202-A7D1119454E4}"/>
              </a:ext>
            </a:extLst>
          </p:cNvPr>
          <p:cNvSpPr>
            <a:spLocks noChangeArrowheads="1"/>
          </p:cNvSpPr>
          <p:nvPr/>
        </p:nvSpPr>
        <p:spPr bwMode="auto">
          <a:xfrm>
            <a:off x="2908015" y="617186"/>
            <a:ext cx="34290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a:solidFill>
                  <a:srgbClr val="FF0000"/>
                </a:solidFill>
                <a:cs typeface="Times New Roman" pitchFamily="18" charset="0"/>
              </a:rPr>
              <a:t>TSUNAMI SCENARIOS  </a:t>
            </a:r>
            <a:endParaRPr lang="en-AU" sz="2000" dirty="0">
              <a:solidFill>
                <a:srgbClr val="FF0000"/>
              </a:solidFill>
              <a:cs typeface="Times New Roman" pitchFamily="18" charset="0"/>
            </a:endParaRPr>
          </a:p>
        </p:txBody>
      </p:sp>
      <p:sp>
        <p:nvSpPr>
          <p:cNvPr id="8" name="TextBox 7">
            <a:extLst>
              <a:ext uri="{FF2B5EF4-FFF2-40B4-BE49-F238E27FC236}">
                <a16:creationId xmlns:a16="http://schemas.microsoft.com/office/drawing/2014/main" id="{7EAE69F3-CC61-4961-A3F3-FC9B302DFD34}"/>
              </a:ext>
            </a:extLst>
          </p:cNvPr>
          <p:cNvSpPr txBox="1"/>
          <p:nvPr/>
        </p:nvSpPr>
        <p:spPr>
          <a:xfrm>
            <a:off x="2661072" y="4000296"/>
            <a:ext cx="6285249" cy="2677656"/>
          </a:xfrm>
          <a:prstGeom prst="rect">
            <a:avLst/>
          </a:prstGeom>
          <a:noFill/>
        </p:spPr>
        <p:txBody>
          <a:bodyPr wrap="square">
            <a:spAutoFit/>
          </a:bodyPr>
          <a:lstStyle/>
          <a:p>
            <a:pPr marL="342900" indent="-342900">
              <a:buFont typeface="Wingdings" panose="05000000000000000000" pitchFamily="2" charset="2"/>
              <a:buChar char="ü"/>
            </a:pPr>
            <a:r>
              <a:rPr lang="en-GB" b="0" i="0">
                <a:effectLst/>
                <a:latin typeface="Söhne"/>
              </a:rPr>
              <a:t>-  Magnitude: 6.5 to 8.0 with an increment of 0.5. </a:t>
            </a:r>
          </a:p>
          <a:p>
            <a:pPr marL="342900" indent="-342900">
              <a:buFont typeface="Wingdings" panose="05000000000000000000" pitchFamily="2" charset="2"/>
              <a:buChar char="ü"/>
            </a:pPr>
            <a:r>
              <a:rPr lang="en-GB" b="0" i="0">
                <a:effectLst/>
                <a:latin typeface="Söhne"/>
              </a:rPr>
              <a:t>Changing the epicenter (Longitude, Latitude). </a:t>
            </a:r>
          </a:p>
          <a:p>
            <a:pPr marL="342900" indent="-342900">
              <a:buFont typeface="Wingdings" panose="05000000000000000000" pitchFamily="2" charset="2"/>
              <a:buChar char="ü"/>
            </a:pPr>
            <a:r>
              <a:rPr lang="en-GB" b="0" i="0">
                <a:effectLst/>
                <a:latin typeface="Söhne"/>
              </a:rPr>
              <a:t>Depth (h): 10-15-25 km.</a:t>
            </a:r>
          </a:p>
          <a:p>
            <a:pPr marL="342900" indent="-342900">
              <a:buFont typeface="Wingdings" panose="05000000000000000000" pitchFamily="2" charset="2"/>
              <a:buChar char="ü"/>
            </a:pPr>
            <a:r>
              <a:rPr lang="en-GB"/>
              <a:t>Total 336 tsunami scenarios have been developed in the</a:t>
            </a:r>
            <a:r>
              <a:rPr lang="en-GB" sz="2400"/>
              <a:t>109</a:t>
            </a:r>
            <a:r>
              <a:rPr lang="en-GB" sz="2400" baseline="30000"/>
              <a:t>0 </a:t>
            </a:r>
            <a:r>
              <a:rPr lang="en-GB" sz="2400"/>
              <a:t>meridian source.</a:t>
            </a:r>
            <a:endParaRPr lang="vi-VN" sz="2400"/>
          </a:p>
          <a:p>
            <a:pPr marL="342900" indent="-342900">
              <a:buFont typeface="Wingdings" panose="05000000000000000000" pitchFamily="2" charset="2"/>
              <a:buChar char="ü"/>
            </a:pPr>
            <a:endParaRPr lang="vi-VN"/>
          </a:p>
        </p:txBody>
      </p:sp>
    </p:spTree>
    <p:extLst>
      <p:ext uri="{BB962C8B-B14F-4D97-AF65-F5344CB8AC3E}">
        <p14:creationId xmlns:p14="http://schemas.microsoft.com/office/powerpoint/2010/main" val="322445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850615" y="3048000"/>
            <a:ext cx="7543800" cy="830997"/>
          </a:xfrm>
          <a:prstGeom prst="rect">
            <a:avLst/>
          </a:prstGeom>
        </p:spPr>
        <p:txBody>
          <a:bodyPr wrap="square">
            <a:spAutoFit/>
          </a:bodyPr>
          <a:lstStyle/>
          <a:p>
            <a:pPr marL="457200" indent="-457200">
              <a:buAutoNum type="arabicPeriod"/>
            </a:pPr>
            <a:endParaRPr lang="en-US"/>
          </a:p>
          <a:p>
            <a:pPr marL="457200" indent="-457200">
              <a:buAutoNum type="arabicPeriod"/>
            </a:pPr>
            <a:endParaRPr lang="en-US"/>
          </a:p>
        </p:txBody>
      </p:sp>
      <p:pic>
        <p:nvPicPr>
          <p:cNvPr id="3" name="Picture 2"/>
          <p:cNvPicPr>
            <a:picLocks noChangeAspect="1"/>
          </p:cNvPicPr>
          <p:nvPr/>
        </p:nvPicPr>
        <p:blipFill rotWithShape="1">
          <a:blip r:embed="rId2"/>
          <a:srcRect l="8309" r="6012" b="1538"/>
          <a:stretch/>
        </p:blipFill>
        <p:spPr>
          <a:xfrm>
            <a:off x="4102385" y="948587"/>
            <a:ext cx="4584415" cy="5147413"/>
          </a:xfrm>
          <a:prstGeom prst="rect">
            <a:avLst/>
          </a:prstGeom>
        </p:spPr>
      </p:pic>
      <p:sp>
        <p:nvSpPr>
          <p:cNvPr id="6" name="Rectangle 3">
            <a:extLst>
              <a:ext uri="{FF2B5EF4-FFF2-40B4-BE49-F238E27FC236}">
                <a16:creationId xmlns:a16="http://schemas.microsoft.com/office/drawing/2014/main" id="{9D891CB2-650D-4AC6-ACAE-4C3233EC66F7}"/>
              </a:ext>
            </a:extLst>
          </p:cNvPr>
          <p:cNvSpPr>
            <a:spLocks noChangeArrowheads="1"/>
          </p:cNvSpPr>
          <p:nvPr/>
        </p:nvSpPr>
        <p:spPr bwMode="auto">
          <a:xfrm>
            <a:off x="2387885" y="640497"/>
            <a:ext cx="34290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a:solidFill>
                  <a:srgbClr val="FF0000"/>
                </a:solidFill>
                <a:cs typeface="Times New Roman" pitchFamily="18" charset="0"/>
              </a:rPr>
              <a:t>TSUNAMI SCENARIOS  </a:t>
            </a:r>
            <a:endParaRPr lang="en-AU" sz="2000" dirty="0">
              <a:solidFill>
                <a:srgbClr val="FF0000"/>
              </a:solidFill>
              <a:cs typeface="Times New Roman" pitchFamily="18" charset="0"/>
            </a:endParaRPr>
          </a:p>
        </p:txBody>
      </p:sp>
      <p:sp>
        <p:nvSpPr>
          <p:cNvPr id="9" name="TextBox 8">
            <a:extLst>
              <a:ext uri="{FF2B5EF4-FFF2-40B4-BE49-F238E27FC236}">
                <a16:creationId xmlns:a16="http://schemas.microsoft.com/office/drawing/2014/main" id="{323B0FAD-371F-412A-9B58-CEE46EADB74D}"/>
              </a:ext>
            </a:extLst>
          </p:cNvPr>
          <p:cNvSpPr txBox="1"/>
          <p:nvPr/>
        </p:nvSpPr>
        <p:spPr>
          <a:xfrm>
            <a:off x="376750" y="1408458"/>
            <a:ext cx="4804850" cy="3170099"/>
          </a:xfrm>
          <a:prstGeom prst="rect">
            <a:avLst/>
          </a:prstGeom>
          <a:noFill/>
        </p:spPr>
        <p:txBody>
          <a:bodyPr wrap="square">
            <a:spAutoFit/>
          </a:bodyPr>
          <a:lstStyle/>
          <a:p>
            <a:pPr marL="342900" indent="-342900">
              <a:buFont typeface="Wingdings" panose="05000000000000000000" pitchFamily="2" charset="2"/>
              <a:buChar char="ü"/>
            </a:pPr>
            <a:r>
              <a:rPr lang="en-GB" sz="2000" b="0" i="0">
                <a:effectLst/>
                <a:latin typeface="Tahoma" panose="020B0604030504040204" pitchFamily="34" charset="0"/>
                <a:ea typeface="Tahoma" panose="020B0604030504040204" pitchFamily="34" charset="0"/>
                <a:cs typeface="Tahoma" panose="020B0604030504040204" pitchFamily="34" charset="0"/>
              </a:rPr>
              <a:t>-  Magnitude: 6.5 to 9.3 with an increment of 0.5. </a:t>
            </a:r>
          </a:p>
          <a:p>
            <a:pPr marL="342900" indent="-342900">
              <a:buFont typeface="Wingdings" panose="05000000000000000000" pitchFamily="2" charset="2"/>
              <a:buChar char="ü"/>
            </a:pPr>
            <a:r>
              <a:rPr lang="en-GB" sz="2000" b="0" i="0">
                <a:effectLst/>
                <a:latin typeface="Tahoma" panose="020B0604030504040204" pitchFamily="34" charset="0"/>
                <a:ea typeface="Tahoma" panose="020B0604030504040204" pitchFamily="34" charset="0"/>
                <a:cs typeface="Tahoma" panose="020B0604030504040204" pitchFamily="34" charset="0"/>
              </a:rPr>
              <a:t>Changing the epicenter (Longitude, Latitude). </a:t>
            </a:r>
          </a:p>
          <a:p>
            <a:pPr marL="342900" indent="-342900">
              <a:buFont typeface="Wingdings" panose="05000000000000000000" pitchFamily="2" charset="2"/>
              <a:buChar char="ü"/>
            </a:pPr>
            <a:r>
              <a:rPr lang="en-GB" sz="2000" b="0" i="0">
                <a:effectLst/>
                <a:latin typeface="Tahoma" panose="020B0604030504040204" pitchFamily="34" charset="0"/>
                <a:ea typeface="Tahoma" panose="020B0604030504040204" pitchFamily="34" charset="0"/>
                <a:cs typeface="Tahoma" panose="020B0604030504040204" pitchFamily="34" charset="0"/>
              </a:rPr>
              <a:t>Depth (h): 10-15-25 km.</a:t>
            </a:r>
          </a:p>
          <a:p>
            <a:pPr marL="342900" indent="-342900">
              <a:buFont typeface="Wingdings" panose="05000000000000000000" pitchFamily="2" charset="2"/>
              <a:buChar char="ü"/>
            </a:pPr>
            <a:r>
              <a:rPr lang="en-GB" sz="2000">
                <a:latin typeface="Tahoma" panose="020B0604030504040204" pitchFamily="34" charset="0"/>
                <a:ea typeface="Tahoma" panose="020B0604030504040204" pitchFamily="34" charset="0"/>
                <a:cs typeface="Tahoma" panose="020B0604030504040204" pitchFamily="34" charset="0"/>
              </a:rPr>
              <a:t>- Total 666 tsunamis scenarios have been developed in the Manila Trench source</a:t>
            </a:r>
            <a:endParaRPr lang="vi-VN" sz="200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endParaRPr lang="vi-VN" sz="2000">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endParaRPr lang="vi-VN" sz="2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93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19125" y="346075"/>
            <a:ext cx="169863" cy="457200"/>
          </a:xfrm>
          <a:prstGeom prst="rect">
            <a:avLst/>
          </a:prstGeom>
          <a:noFill/>
          <a:ln w="9525">
            <a:noFill/>
            <a:miter lim="800000"/>
            <a:headEnd/>
            <a:tailEnd/>
          </a:ln>
        </p:spPr>
        <p:txBody>
          <a:bodyPr wrap="none">
            <a:spAutoFit/>
          </a:bodyPr>
          <a:lstStyle/>
          <a:p>
            <a:endParaRPr kumimoji="0" lang="th-TH"/>
          </a:p>
        </p:txBody>
      </p:sp>
      <p:sp>
        <p:nvSpPr>
          <p:cNvPr id="11268" name="Text Box 4"/>
          <p:cNvSpPr txBox="1">
            <a:spLocks noChangeArrowheads="1"/>
          </p:cNvSpPr>
          <p:nvPr/>
        </p:nvSpPr>
        <p:spPr bwMode="auto">
          <a:xfrm>
            <a:off x="1111250" y="1336675"/>
            <a:ext cx="169863" cy="457200"/>
          </a:xfrm>
          <a:prstGeom prst="rect">
            <a:avLst/>
          </a:prstGeom>
          <a:noFill/>
          <a:ln w="9525">
            <a:noFill/>
            <a:miter lim="800000"/>
            <a:headEnd/>
            <a:tailEnd/>
          </a:ln>
        </p:spPr>
        <p:txBody>
          <a:bodyPr wrap="none">
            <a:spAutoFit/>
          </a:bodyPr>
          <a:lstStyle/>
          <a:p>
            <a:endParaRPr kumimoji="0" lang="th-TH"/>
          </a:p>
        </p:txBody>
      </p:sp>
      <p:sp>
        <p:nvSpPr>
          <p:cNvPr id="9" name="Rectangle 7"/>
          <p:cNvSpPr>
            <a:spLocks noChangeArrowheads="1"/>
          </p:cNvSpPr>
          <p:nvPr/>
        </p:nvSpPr>
        <p:spPr bwMode="auto">
          <a:xfrm>
            <a:off x="589624" y="1594845"/>
            <a:ext cx="3276600" cy="3046988"/>
          </a:xfrm>
          <a:prstGeom prst="rect">
            <a:avLst/>
          </a:prstGeom>
          <a:noFill/>
          <a:ln w="9525">
            <a:noFill/>
            <a:miter lim="800000"/>
            <a:headEnd/>
            <a:tailEnd/>
          </a:ln>
        </p:spPr>
        <p:txBody>
          <a:bodyPr wrap="square" anchor="ctr">
            <a:spAutoFit/>
          </a:bodyPr>
          <a:lstStyle/>
          <a:p>
            <a:pPr algn="just"/>
            <a:r>
              <a:rPr lang="en-US" dirty="0"/>
              <a:t>The threshold of criteria for declaring a potential tsunami emergency is defined depending on the source zone’s location and magnitude of tsunami generating earthquake. </a:t>
            </a:r>
          </a:p>
        </p:txBody>
      </p:sp>
      <p:pic>
        <p:nvPicPr>
          <p:cNvPr id="8" name="Picture 2"/>
          <p:cNvPicPr>
            <a:picLocks noChangeAspect="1" noChangeArrowheads="1"/>
          </p:cNvPicPr>
          <p:nvPr/>
        </p:nvPicPr>
        <p:blipFill>
          <a:blip r:embed="rId2" cstate="print"/>
          <a:srcRect/>
          <a:stretch>
            <a:fillRect/>
          </a:stretch>
        </p:blipFill>
        <p:spPr bwMode="auto">
          <a:xfrm>
            <a:off x="4343400" y="554900"/>
            <a:ext cx="4572000" cy="572570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1" name="Rectangle 3"/>
          <p:cNvSpPr>
            <a:spLocks noChangeArrowheads="1"/>
          </p:cNvSpPr>
          <p:nvPr/>
        </p:nvSpPr>
        <p:spPr bwMode="auto">
          <a:xfrm>
            <a:off x="1179248" y="628650"/>
            <a:ext cx="22860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dirty="0">
                <a:solidFill>
                  <a:srgbClr val="FF0000"/>
                </a:solidFill>
                <a:cs typeface="Times New Roman" pitchFamily="18" charset="0"/>
              </a:rPr>
              <a:t>TSUNAMI SOP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19125" y="346075"/>
            <a:ext cx="169863" cy="457200"/>
          </a:xfrm>
          <a:prstGeom prst="rect">
            <a:avLst/>
          </a:prstGeom>
          <a:noFill/>
          <a:ln w="9525">
            <a:noFill/>
            <a:miter lim="800000"/>
            <a:headEnd/>
            <a:tailEnd/>
          </a:ln>
        </p:spPr>
        <p:txBody>
          <a:bodyPr wrap="none">
            <a:spAutoFit/>
          </a:bodyPr>
          <a:lstStyle/>
          <a:p>
            <a:pPr eaLnBrk="0" hangingPunct="0"/>
            <a:endParaRPr kumimoji="0" lang="th-TH"/>
          </a:p>
        </p:txBody>
      </p:sp>
      <p:sp>
        <p:nvSpPr>
          <p:cNvPr id="36867" name="Text Box 4"/>
          <p:cNvSpPr txBox="1">
            <a:spLocks noChangeArrowheads="1"/>
          </p:cNvSpPr>
          <p:nvPr/>
        </p:nvSpPr>
        <p:spPr bwMode="auto">
          <a:xfrm>
            <a:off x="1111250" y="1336675"/>
            <a:ext cx="169863" cy="457200"/>
          </a:xfrm>
          <a:prstGeom prst="rect">
            <a:avLst/>
          </a:prstGeom>
          <a:noFill/>
          <a:ln w="9525">
            <a:noFill/>
            <a:miter lim="800000"/>
            <a:headEnd/>
            <a:tailEnd/>
          </a:ln>
        </p:spPr>
        <p:txBody>
          <a:bodyPr wrap="none">
            <a:spAutoFit/>
          </a:bodyPr>
          <a:lstStyle/>
          <a:p>
            <a:pPr eaLnBrk="0" hangingPunct="0"/>
            <a:endParaRPr kumimoji="0" lang="th-TH"/>
          </a:p>
        </p:txBody>
      </p:sp>
      <p:pic>
        <p:nvPicPr>
          <p:cNvPr id="69634" name="Picture 2"/>
          <p:cNvPicPr>
            <a:picLocks noChangeAspect="1" noChangeArrowheads="1"/>
          </p:cNvPicPr>
          <p:nvPr/>
        </p:nvPicPr>
        <p:blipFill>
          <a:blip r:embed="rId2" cstate="print"/>
          <a:srcRect/>
          <a:stretch>
            <a:fillRect/>
          </a:stretch>
        </p:blipFill>
        <p:spPr bwMode="auto">
          <a:xfrm>
            <a:off x="333375" y="1417308"/>
            <a:ext cx="4238625" cy="47974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9635" name="Picture 3"/>
          <p:cNvPicPr>
            <a:picLocks noChangeAspect="1" noChangeArrowheads="1"/>
          </p:cNvPicPr>
          <p:nvPr/>
        </p:nvPicPr>
        <p:blipFill>
          <a:blip r:embed="rId3" cstate="print"/>
          <a:srcRect/>
          <a:stretch>
            <a:fillRect/>
          </a:stretch>
        </p:blipFill>
        <p:spPr bwMode="auto">
          <a:xfrm>
            <a:off x="4677569" y="1417308"/>
            <a:ext cx="4208462" cy="337343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 name="Rectangle 27"/>
          <p:cNvSpPr>
            <a:spLocks noChangeArrowheads="1"/>
          </p:cNvSpPr>
          <p:nvPr/>
        </p:nvSpPr>
        <p:spPr bwMode="auto">
          <a:xfrm>
            <a:off x="457200" y="381000"/>
            <a:ext cx="8229600" cy="762000"/>
          </a:xfrm>
          <a:prstGeom prst="rect">
            <a:avLst/>
          </a:prstGeom>
          <a:noFill/>
          <a:ln w="9525">
            <a:noFill/>
            <a:miter lim="800000"/>
            <a:headEnd/>
            <a:tailEnd/>
          </a:ln>
        </p:spPr>
        <p:txBody>
          <a:bodyPr anchor="ctr"/>
          <a:lstStyle/>
          <a:p>
            <a:pPr algn="ctr"/>
            <a:r>
              <a:rPr lang="en-US" altLang="ja-JP" sz="3200" dirty="0">
                <a:solidFill>
                  <a:srgbClr val="FF3300"/>
                </a:solidFill>
                <a:latin typeface="Arial" pitchFamily="34" charset="0"/>
                <a:ea typeface="MS PGothic" pitchFamily="34" charset="-128"/>
              </a:rPr>
              <a:t>WARNING SYSTEM</a:t>
            </a:r>
          </a:p>
        </p:txBody>
      </p:sp>
      <p:sp>
        <p:nvSpPr>
          <p:cNvPr id="10" name="Rectangle 3"/>
          <p:cNvSpPr>
            <a:spLocks noChangeArrowheads="1"/>
          </p:cNvSpPr>
          <p:nvPr/>
        </p:nvSpPr>
        <p:spPr bwMode="auto">
          <a:xfrm>
            <a:off x="2057400" y="987425"/>
            <a:ext cx="47244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dirty="0">
                <a:solidFill>
                  <a:srgbClr val="FF0000"/>
                </a:solidFill>
                <a:cs typeface="Times New Roman" pitchFamily="18" charset="0"/>
              </a:rPr>
              <a:t>TIMELINE FOR A DISTANCE TSUNAMI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4" presetClass="entr" presetSubtype="16" fill="hold" nodeType="afterEffect">
                                  <p:stCondLst>
                                    <p:cond delay="0"/>
                                  </p:stCondLst>
                                  <p:childTnLst>
                                    <p:set>
                                      <p:cBhvr>
                                        <p:cTn id="11" dur="1" fill="hold">
                                          <p:stCondLst>
                                            <p:cond delay="0"/>
                                          </p:stCondLst>
                                        </p:cTn>
                                        <p:tgtEl>
                                          <p:spTgt spid="69634"/>
                                        </p:tgtEl>
                                        <p:attrNameLst>
                                          <p:attrName>style.visibility</p:attrName>
                                        </p:attrNameLst>
                                      </p:cBhvr>
                                      <p:to>
                                        <p:strVal val="visible"/>
                                      </p:to>
                                    </p:set>
                                    <p:animEffect transition="in" filter="box(in)">
                                      <p:cBhvr>
                                        <p:cTn id="12" dur="1000"/>
                                        <p:tgtEl>
                                          <p:spTgt spid="69634"/>
                                        </p:tgtEl>
                                      </p:cBhvr>
                                    </p:animEffect>
                                  </p:childTnLst>
                                </p:cTn>
                              </p:par>
                              <p:par>
                                <p:cTn id="13" presetID="4" presetClass="entr" presetSubtype="16" fill="hold" nodeType="withEffect">
                                  <p:stCondLst>
                                    <p:cond delay="0"/>
                                  </p:stCondLst>
                                  <p:childTnLst>
                                    <p:set>
                                      <p:cBhvr>
                                        <p:cTn id="14" dur="1" fill="hold">
                                          <p:stCondLst>
                                            <p:cond delay="0"/>
                                          </p:stCondLst>
                                        </p:cTn>
                                        <p:tgtEl>
                                          <p:spTgt spid="69635"/>
                                        </p:tgtEl>
                                        <p:attrNameLst>
                                          <p:attrName>style.visibility</p:attrName>
                                        </p:attrNameLst>
                                      </p:cBhvr>
                                      <p:to>
                                        <p:strVal val="visible"/>
                                      </p:to>
                                    </p:set>
                                    <p:animEffect transition="in" filter="box(in)">
                                      <p:cBhvr>
                                        <p:cTn id="15" dur="10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19125" y="346075"/>
            <a:ext cx="169863" cy="457200"/>
          </a:xfrm>
          <a:prstGeom prst="rect">
            <a:avLst/>
          </a:prstGeom>
          <a:noFill/>
          <a:ln w="9525">
            <a:noFill/>
            <a:miter lim="800000"/>
            <a:headEnd/>
            <a:tailEnd/>
          </a:ln>
        </p:spPr>
        <p:txBody>
          <a:bodyPr wrap="none">
            <a:spAutoFit/>
          </a:bodyPr>
          <a:lstStyle/>
          <a:p>
            <a:endParaRPr kumimoji="0" lang="th-TH"/>
          </a:p>
        </p:txBody>
      </p:sp>
      <p:sp>
        <p:nvSpPr>
          <p:cNvPr id="12292" name="Text Box 4"/>
          <p:cNvSpPr txBox="1">
            <a:spLocks noChangeArrowheads="1"/>
          </p:cNvSpPr>
          <p:nvPr/>
        </p:nvSpPr>
        <p:spPr bwMode="auto">
          <a:xfrm>
            <a:off x="1111250" y="1336675"/>
            <a:ext cx="169863" cy="457200"/>
          </a:xfrm>
          <a:prstGeom prst="rect">
            <a:avLst/>
          </a:prstGeom>
          <a:noFill/>
          <a:ln w="9525">
            <a:noFill/>
            <a:miter lim="800000"/>
            <a:headEnd/>
            <a:tailEnd/>
          </a:ln>
        </p:spPr>
        <p:txBody>
          <a:bodyPr wrap="none">
            <a:spAutoFit/>
          </a:bodyPr>
          <a:lstStyle/>
          <a:p>
            <a:endParaRPr kumimoji="0" lang="th-TH"/>
          </a:p>
        </p:txBody>
      </p:sp>
      <p:pic>
        <p:nvPicPr>
          <p:cNvPr id="67586" name="Picture 2"/>
          <p:cNvPicPr>
            <a:picLocks noChangeAspect="1" noChangeArrowheads="1"/>
          </p:cNvPicPr>
          <p:nvPr/>
        </p:nvPicPr>
        <p:blipFill>
          <a:blip r:embed="rId2" cstate="print"/>
          <a:srcRect/>
          <a:stretch>
            <a:fillRect/>
          </a:stretch>
        </p:blipFill>
        <p:spPr bwMode="auto">
          <a:xfrm>
            <a:off x="152400" y="1705897"/>
            <a:ext cx="4097338" cy="44005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7587" name="Picture 3"/>
          <p:cNvPicPr>
            <a:picLocks noChangeAspect="1" noChangeArrowheads="1"/>
          </p:cNvPicPr>
          <p:nvPr/>
        </p:nvPicPr>
        <p:blipFill>
          <a:blip r:embed="rId3" cstate="print"/>
          <a:srcRect/>
          <a:stretch>
            <a:fillRect/>
          </a:stretch>
        </p:blipFill>
        <p:spPr bwMode="auto">
          <a:xfrm>
            <a:off x="4495800" y="1705897"/>
            <a:ext cx="4500563" cy="33845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Rectangle 27"/>
          <p:cNvSpPr>
            <a:spLocks noChangeArrowheads="1"/>
          </p:cNvSpPr>
          <p:nvPr/>
        </p:nvSpPr>
        <p:spPr bwMode="auto">
          <a:xfrm>
            <a:off x="457200" y="381000"/>
            <a:ext cx="8229600" cy="762000"/>
          </a:xfrm>
          <a:prstGeom prst="rect">
            <a:avLst/>
          </a:prstGeom>
          <a:noFill/>
          <a:ln w="9525">
            <a:noFill/>
            <a:miter lim="800000"/>
            <a:headEnd/>
            <a:tailEnd/>
          </a:ln>
        </p:spPr>
        <p:txBody>
          <a:bodyPr anchor="ctr"/>
          <a:lstStyle/>
          <a:p>
            <a:pPr algn="ctr"/>
            <a:r>
              <a:rPr lang="en-US" altLang="ja-JP" sz="3200" dirty="0">
                <a:solidFill>
                  <a:srgbClr val="FF3300"/>
                </a:solidFill>
                <a:latin typeface="Arial" pitchFamily="34" charset="0"/>
                <a:ea typeface="MS PGothic" pitchFamily="34" charset="-128"/>
              </a:rPr>
              <a:t>WARNING SYSTEM</a:t>
            </a:r>
          </a:p>
        </p:txBody>
      </p:sp>
      <p:sp>
        <p:nvSpPr>
          <p:cNvPr id="10" name="Rectangle 3"/>
          <p:cNvSpPr>
            <a:spLocks noChangeArrowheads="1"/>
          </p:cNvSpPr>
          <p:nvPr/>
        </p:nvSpPr>
        <p:spPr bwMode="auto">
          <a:xfrm>
            <a:off x="2057400" y="1219200"/>
            <a:ext cx="54102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dirty="0">
                <a:solidFill>
                  <a:srgbClr val="FF0000"/>
                </a:solidFill>
                <a:cs typeface="Times New Roman" pitchFamily="18" charset="0"/>
              </a:rPr>
              <a:t>TIMELINE FOR A NEAR-FIELD TSUNAMI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4" presetClass="entr" presetSubtype="16" fill="hold" nodeType="after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box(in)">
                                      <p:cBhvr>
                                        <p:cTn id="12" dur="1000"/>
                                        <p:tgtEl>
                                          <p:spTgt spid="67586"/>
                                        </p:tgtEl>
                                      </p:cBhvr>
                                    </p:animEffect>
                                  </p:childTnLst>
                                </p:cTn>
                              </p:par>
                            </p:childTnLst>
                          </p:cTn>
                        </p:par>
                        <p:par>
                          <p:cTn id="13" fill="hold">
                            <p:stCondLst>
                              <p:cond delay="2000"/>
                            </p:stCondLst>
                            <p:childTnLst>
                              <p:par>
                                <p:cTn id="14" presetID="4" presetClass="entr" presetSubtype="16" fill="hold" nodeType="afterEffect">
                                  <p:stCondLst>
                                    <p:cond delay="0"/>
                                  </p:stCondLst>
                                  <p:childTnLst>
                                    <p:set>
                                      <p:cBhvr>
                                        <p:cTn id="15" dur="1" fill="hold">
                                          <p:stCondLst>
                                            <p:cond delay="0"/>
                                          </p:stCondLst>
                                        </p:cTn>
                                        <p:tgtEl>
                                          <p:spTgt spid="67587"/>
                                        </p:tgtEl>
                                        <p:attrNameLst>
                                          <p:attrName>style.visibility</p:attrName>
                                        </p:attrNameLst>
                                      </p:cBhvr>
                                      <p:to>
                                        <p:strVal val="visible"/>
                                      </p:to>
                                    </p:set>
                                    <p:animEffect transition="in" filter="box(in)">
                                      <p:cBhvr>
                                        <p:cTn id="16" dur="1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914400" y="2133600"/>
            <a:ext cx="1895475" cy="1876425"/>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3505200" y="1676400"/>
          <a:ext cx="4157662" cy="4800600"/>
        </p:xfrm>
        <a:graphic>
          <a:graphicData uri="http://schemas.openxmlformats.org/presentationml/2006/ole">
            <mc:AlternateContent xmlns:mc="http://schemas.openxmlformats.org/markup-compatibility/2006">
              <mc:Choice xmlns:v="urn:schemas-microsoft-com:vml" Requires="v">
                <p:oleObj name="Bitmap Image" r:id="rId3" imgW="4247619" imgH="4904762" progId="PBrush">
                  <p:embed/>
                </p:oleObj>
              </mc:Choice>
              <mc:Fallback>
                <p:oleObj name="Bitmap Image" r:id="rId3" imgW="4247619" imgH="4904762"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676400"/>
                        <a:ext cx="415766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27"/>
          <p:cNvSpPr>
            <a:spLocks noChangeArrowheads="1"/>
          </p:cNvSpPr>
          <p:nvPr/>
        </p:nvSpPr>
        <p:spPr bwMode="auto">
          <a:xfrm>
            <a:off x="457200" y="381000"/>
            <a:ext cx="8229600" cy="762000"/>
          </a:xfrm>
          <a:prstGeom prst="rect">
            <a:avLst/>
          </a:prstGeom>
          <a:noFill/>
          <a:ln w="9525">
            <a:noFill/>
            <a:miter lim="800000"/>
            <a:headEnd/>
            <a:tailEnd/>
          </a:ln>
        </p:spPr>
        <p:txBody>
          <a:bodyPr anchor="ctr"/>
          <a:lstStyle/>
          <a:p>
            <a:pPr algn="ctr"/>
            <a:r>
              <a:rPr lang="en-US" altLang="ja-JP" sz="3200" dirty="0">
                <a:solidFill>
                  <a:srgbClr val="FF3300"/>
                </a:solidFill>
                <a:latin typeface="Arial" pitchFamily="34" charset="0"/>
                <a:ea typeface="MS PGothic" pitchFamily="34" charset="-128"/>
              </a:rPr>
              <a:t>WARNING SYSTEM</a:t>
            </a:r>
          </a:p>
        </p:txBody>
      </p:sp>
      <p:sp>
        <p:nvSpPr>
          <p:cNvPr id="9" name="Rectangle 3"/>
          <p:cNvSpPr>
            <a:spLocks noChangeArrowheads="1"/>
          </p:cNvSpPr>
          <p:nvPr/>
        </p:nvSpPr>
        <p:spPr bwMode="auto">
          <a:xfrm>
            <a:off x="2362200" y="1143000"/>
            <a:ext cx="46482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dirty="0">
                <a:solidFill>
                  <a:srgbClr val="FF0000"/>
                </a:solidFill>
                <a:cs typeface="Times New Roman" pitchFamily="18" charset="0"/>
              </a:rPr>
              <a:t>TSUNAMI SCENARIO DATABASE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par>
                          <p:cTn id="14" fill="hold">
                            <p:stCondLst>
                              <p:cond delay="500"/>
                            </p:stCondLst>
                            <p:childTnLst>
                              <p:par>
                                <p:cTn id="15" presetID="4"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7"/>
          <p:cNvSpPr>
            <a:spLocks noChangeArrowheads="1"/>
          </p:cNvSpPr>
          <p:nvPr/>
        </p:nvSpPr>
        <p:spPr bwMode="auto">
          <a:xfrm>
            <a:off x="457200" y="381000"/>
            <a:ext cx="8229600" cy="762000"/>
          </a:xfrm>
          <a:prstGeom prst="rect">
            <a:avLst/>
          </a:prstGeom>
          <a:noFill/>
          <a:ln w="9525">
            <a:noFill/>
            <a:miter lim="800000"/>
            <a:headEnd/>
            <a:tailEnd/>
          </a:ln>
        </p:spPr>
        <p:txBody>
          <a:bodyPr anchor="ctr"/>
          <a:lstStyle/>
          <a:p>
            <a:pPr algn="ctr"/>
            <a:r>
              <a:rPr lang="en-US" altLang="ja-JP" sz="3200" dirty="0">
                <a:solidFill>
                  <a:srgbClr val="FF3300"/>
                </a:solidFill>
                <a:latin typeface="Arial" pitchFamily="34" charset="0"/>
                <a:ea typeface="MS PGothic" pitchFamily="34" charset="-128"/>
              </a:rPr>
              <a:t>WARNING SYSTEM</a:t>
            </a:r>
          </a:p>
        </p:txBody>
      </p:sp>
      <p:sp>
        <p:nvSpPr>
          <p:cNvPr id="6" name="Rectangle 3"/>
          <p:cNvSpPr>
            <a:spLocks noChangeArrowheads="1"/>
          </p:cNvSpPr>
          <p:nvPr/>
        </p:nvSpPr>
        <p:spPr bwMode="auto">
          <a:xfrm>
            <a:off x="2362200" y="1143000"/>
            <a:ext cx="46482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dirty="0">
                <a:solidFill>
                  <a:srgbClr val="FF0000"/>
                </a:solidFill>
                <a:cs typeface="Times New Roman" pitchFamily="18" charset="0"/>
              </a:rPr>
              <a:t>TSUNAMI SCENARIO DATABASE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81" y="1676400"/>
            <a:ext cx="7031038" cy="439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19125" y="346075"/>
            <a:ext cx="169863" cy="457200"/>
          </a:xfrm>
          <a:prstGeom prst="rect">
            <a:avLst/>
          </a:prstGeom>
          <a:noFill/>
          <a:ln w="9525">
            <a:noFill/>
            <a:miter lim="800000"/>
            <a:headEnd/>
            <a:tailEnd/>
          </a:ln>
        </p:spPr>
        <p:txBody>
          <a:bodyPr wrap="none">
            <a:spAutoFit/>
          </a:bodyPr>
          <a:lstStyle/>
          <a:p>
            <a:endParaRPr kumimoji="0" lang="th-TH"/>
          </a:p>
        </p:txBody>
      </p:sp>
      <p:sp>
        <p:nvSpPr>
          <p:cNvPr id="7171" name="Text Box 3"/>
          <p:cNvSpPr txBox="1">
            <a:spLocks noChangeArrowheads="1"/>
          </p:cNvSpPr>
          <p:nvPr/>
        </p:nvSpPr>
        <p:spPr bwMode="auto">
          <a:xfrm>
            <a:off x="2667000" y="447100"/>
            <a:ext cx="4371710" cy="584775"/>
          </a:xfrm>
          <a:prstGeom prst="rect">
            <a:avLst/>
          </a:prstGeom>
          <a:noFill/>
          <a:ln w="9525">
            <a:noFill/>
            <a:miter lim="800000"/>
            <a:headEnd/>
            <a:tailEnd/>
          </a:ln>
        </p:spPr>
        <p:txBody>
          <a:bodyPr wrap="none">
            <a:spAutoFit/>
          </a:bodyPr>
          <a:lstStyle/>
          <a:p>
            <a:r>
              <a:rPr kumimoji="0" lang="en-US" sz="3200" dirty="0">
                <a:solidFill>
                  <a:srgbClr val="FF3300"/>
                </a:solidFill>
                <a:latin typeface="Arial "/>
                <a:cs typeface="Times New Roman" pitchFamily="18" charset="0"/>
              </a:rPr>
              <a:t>BASIC INFORMATION</a:t>
            </a:r>
            <a:endParaRPr kumimoji="0" lang="en-US" sz="3200" dirty="0">
              <a:solidFill>
                <a:srgbClr val="FF3300"/>
              </a:solidFill>
              <a:cs typeface="Times New Roman" pitchFamily="18" charset="0"/>
            </a:endParaRPr>
          </a:p>
        </p:txBody>
      </p:sp>
      <p:sp>
        <p:nvSpPr>
          <p:cNvPr id="7172" name="Text Box 4"/>
          <p:cNvSpPr txBox="1">
            <a:spLocks noChangeArrowheads="1"/>
          </p:cNvSpPr>
          <p:nvPr/>
        </p:nvSpPr>
        <p:spPr bwMode="auto">
          <a:xfrm>
            <a:off x="1111250" y="1336675"/>
            <a:ext cx="169863" cy="457200"/>
          </a:xfrm>
          <a:prstGeom prst="rect">
            <a:avLst/>
          </a:prstGeom>
          <a:noFill/>
          <a:ln w="9525">
            <a:noFill/>
            <a:miter lim="800000"/>
            <a:headEnd/>
            <a:tailEnd/>
          </a:ln>
        </p:spPr>
        <p:txBody>
          <a:bodyPr wrap="none">
            <a:spAutoFit/>
          </a:bodyPr>
          <a:lstStyle/>
          <a:p>
            <a:endParaRPr kumimoji="0" lang="th-TH"/>
          </a:p>
        </p:txBody>
      </p:sp>
      <p:sp>
        <p:nvSpPr>
          <p:cNvPr id="6" name="Text Box 5"/>
          <p:cNvSpPr txBox="1">
            <a:spLocks noChangeArrowheads="1"/>
          </p:cNvSpPr>
          <p:nvPr/>
        </p:nvSpPr>
        <p:spPr bwMode="auto">
          <a:xfrm>
            <a:off x="227162" y="1489075"/>
            <a:ext cx="8915400" cy="4524315"/>
          </a:xfrm>
          <a:prstGeom prst="rect">
            <a:avLst/>
          </a:prstGeom>
          <a:noFill/>
          <a:ln w="12700" cap="sq">
            <a:noFill/>
            <a:miter lim="800000"/>
            <a:headEnd type="none" w="sm" len="sm"/>
            <a:tailEnd type="none" w="lg" len="lg"/>
          </a:ln>
        </p:spPr>
        <p:txBody>
          <a:bodyPr wrap="square">
            <a:spAutoFit/>
          </a:bodyPr>
          <a:lstStyle/>
          <a:p>
            <a:r>
              <a:rPr lang="en-GB" dirty="0">
                <a:solidFill>
                  <a:srgbClr val="FF0000"/>
                </a:solidFill>
              </a:rPr>
              <a:t>NTWC Agency Name: </a:t>
            </a:r>
          </a:p>
          <a:p>
            <a:r>
              <a:rPr lang="en-GB" dirty="0">
                <a:solidFill>
                  <a:schemeClr val="tx2"/>
                </a:solidFill>
              </a:rPr>
              <a:t>	</a:t>
            </a:r>
            <a:r>
              <a:rPr lang="en-GB" dirty="0"/>
              <a:t>Earthquake Information and Tsunami Warning </a:t>
            </a:r>
            <a:r>
              <a:rPr lang="en-GB" dirty="0" err="1"/>
              <a:t>Center</a:t>
            </a:r>
            <a:r>
              <a:rPr lang="en-GB" dirty="0"/>
              <a:t>, 		Institute </a:t>
            </a:r>
            <a:r>
              <a:rPr lang="en-GB"/>
              <a:t>of Earth Sciences, </a:t>
            </a:r>
            <a:endParaRPr lang="en-GB" dirty="0"/>
          </a:p>
          <a:p>
            <a:r>
              <a:rPr lang="en-GB" dirty="0"/>
              <a:t>	Vietnam Academy of Science </a:t>
            </a:r>
            <a:r>
              <a:rPr lang="en-GB"/>
              <a:t>and Technology</a:t>
            </a:r>
          </a:p>
          <a:p>
            <a:r>
              <a:rPr lang="en-GB"/>
              <a:t>	Email address: : </a:t>
            </a:r>
            <a:r>
              <a:rPr lang="en-GB" u="sng">
                <a:hlinkClick r:id="rId2"/>
              </a:rPr>
              <a:t>dongdatsongthan@ies.vast.vn</a:t>
            </a:r>
            <a:endParaRPr lang="en-US"/>
          </a:p>
          <a:p>
            <a:r>
              <a:rPr lang="en-GB"/>
              <a:t>	Postal Address: A8-18 Hoang Quoc Viet, Hanoi, Viet Nam</a:t>
            </a:r>
            <a:endParaRPr lang="en-US"/>
          </a:p>
          <a:p>
            <a:r>
              <a:rPr lang="en-GB">
                <a:solidFill>
                  <a:srgbClr val="FF0000"/>
                </a:solidFill>
              </a:rPr>
              <a:t>NTWC Officer </a:t>
            </a:r>
            <a:r>
              <a:rPr lang="en-GB" dirty="0">
                <a:solidFill>
                  <a:srgbClr val="FF0000"/>
                </a:solidFill>
              </a:rPr>
              <a:t>in Charge (person):</a:t>
            </a:r>
            <a:endParaRPr lang="en-US" dirty="0">
              <a:solidFill>
                <a:srgbClr val="FF0000"/>
              </a:solidFill>
            </a:endParaRPr>
          </a:p>
          <a:p>
            <a:r>
              <a:rPr lang="en-GB" dirty="0"/>
              <a:t>	Name: Dr. Nguyen </a:t>
            </a:r>
            <a:r>
              <a:rPr lang="en-GB" dirty="0" err="1"/>
              <a:t>Xuan</a:t>
            </a:r>
            <a:r>
              <a:rPr lang="en-GB" dirty="0"/>
              <a:t> </a:t>
            </a:r>
            <a:r>
              <a:rPr lang="en-GB" dirty="0" err="1"/>
              <a:t>Anh</a:t>
            </a:r>
            <a:r>
              <a:rPr lang="en-GB" dirty="0"/>
              <a:t>	</a:t>
            </a:r>
            <a:endParaRPr lang="en-US" dirty="0"/>
          </a:p>
          <a:p>
            <a:r>
              <a:rPr lang="en-GB" dirty="0"/>
              <a:t>	Position: Director	</a:t>
            </a:r>
            <a:endParaRPr lang="en-US" dirty="0"/>
          </a:p>
          <a:p>
            <a:r>
              <a:rPr lang="en-GB" dirty="0"/>
              <a:t>	Telephone Number: (0084-4) 37564380</a:t>
            </a:r>
            <a:endParaRPr lang="en-US" dirty="0"/>
          </a:p>
          <a:p>
            <a:r>
              <a:rPr lang="en-GB"/>
              <a:t>	Email </a:t>
            </a:r>
            <a:r>
              <a:rPr lang="en-GB" dirty="0"/>
              <a:t>address: </a:t>
            </a:r>
            <a:r>
              <a:rPr lang="en-GB"/>
              <a:t>: </a:t>
            </a:r>
            <a:r>
              <a:rPr lang="en-GB" u="sng">
                <a:hlinkClick r:id="rId2"/>
              </a:rPr>
              <a:t>nxanh@ies.vast</a:t>
            </a:r>
            <a:r>
              <a:rPr lang="en-GB" u="sng" dirty="0">
                <a:hlinkClick r:id="rId2"/>
              </a:rPr>
              <a:t>.vn</a:t>
            </a:r>
            <a:endParaRPr lang="en-US" dirty="0"/>
          </a:p>
          <a:p>
            <a:r>
              <a:rPr lang="en-GB" dirty="0"/>
              <a:t>	Postal Address: A8-18 Hoang </a:t>
            </a:r>
            <a:r>
              <a:rPr lang="en-GB" dirty="0" err="1"/>
              <a:t>Quoc</a:t>
            </a:r>
            <a:r>
              <a:rPr lang="en-GB" dirty="0"/>
              <a:t> Viet</a:t>
            </a:r>
            <a:r>
              <a:rPr lang="en-GB"/>
              <a:t>, Hanoi, Viet Nam</a:t>
            </a:r>
            <a:endParaRPr lang="en-US" dirty="0"/>
          </a:p>
        </p:txBody>
      </p:sp>
      <p:sp>
        <p:nvSpPr>
          <p:cNvPr id="7" name="Rectangle 3"/>
          <p:cNvSpPr>
            <a:spLocks noChangeArrowheads="1"/>
          </p:cNvSpPr>
          <p:nvPr/>
        </p:nvSpPr>
        <p:spPr bwMode="auto">
          <a:xfrm>
            <a:off x="1141562" y="1031875"/>
            <a:ext cx="69342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dirty="0">
                <a:solidFill>
                  <a:srgbClr val="FF0000"/>
                </a:solidFill>
                <a:cs typeface="Times New Roman" pitchFamily="18" charset="0"/>
              </a:rPr>
              <a:t>PTWS NATIONAL TSUNAMI WARNING CENTER (NTWC)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19125" y="346075"/>
            <a:ext cx="169863" cy="457200"/>
          </a:xfrm>
          <a:prstGeom prst="rect">
            <a:avLst/>
          </a:prstGeom>
          <a:noFill/>
          <a:ln w="9525">
            <a:noFill/>
            <a:miter lim="800000"/>
            <a:headEnd/>
            <a:tailEnd/>
          </a:ln>
        </p:spPr>
        <p:txBody>
          <a:bodyPr wrap="none">
            <a:spAutoFit/>
          </a:bodyPr>
          <a:lstStyle/>
          <a:p>
            <a:endParaRPr kumimoji="0" lang="th-TH"/>
          </a:p>
        </p:txBody>
      </p:sp>
      <p:sp>
        <p:nvSpPr>
          <p:cNvPr id="11268" name="Text Box 4"/>
          <p:cNvSpPr txBox="1">
            <a:spLocks noChangeArrowheads="1"/>
          </p:cNvSpPr>
          <p:nvPr/>
        </p:nvSpPr>
        <p:spPr bwMode="auto">
          <a:xfrm>
            <a:off x="1111250" y="1336675"/>
            <a:ext cx="169863" cy="457200"/>
          </a:xfrm>
          <a:prstGeom prst="rect">
            <a:avLst/>
          </a:prstGeom>
          <a:noFill/>
          <a:ln w="9525">
            <a:noFill/>
            <a:miter lim="800000"/>
            <a:headEnd/>
            <a:tailEnd/>
          </a:ln>
        </p:spPr>
        <p:txBody>
          <a:bodyPr wrap="none">
            <a:spAutoFit/>
          </a:bodyPr>
          <a:lstStyle/>
          <a:p>
            <a:endParaRPr kumimoji="0" lang="th-TH"/>
          </a:p>
        </p:txBody>
      </p:sp>
      <p:sp>
        <p:nvSpPr>
          <p:cNvPr id="9" name="Rectangle 7"/>
          <p:cNvSpPr>
            <a:spLocks noChangeArrowheads="1"/>
          </p:cNvSpPr>
          <p:nvPr/>
        </p:nvSpPr>
        <p:spPr bwMode="auto">
          <a:xfrm>
            <a:off x="5832986" y="1579788"/>
            <a:ext cx="3062959" cy="1785104"/>
          </a:xfrm>
          <a:prstGeom prst="rect">
            <a:avLst/>
          </a:prstGeom>
          <a:noFill/>
          <a:ln w="9525">
            <a:noFill/>
            <a:miter lim="800000"/>
            <a:headEnd/>
            <a:tailEnd/>
          </a:ln>
        </p:spPr>
        <p:txBody>
          <a:bodyPr wrap="square" anchor="ctr">
            <a:spAutoFit/>
          </a:bodyPr>
          <a:lstStyle/>
          <a:p>
            <a:r>
              <a:rPr lang="en-GB" sz="2200"/>
              <a:t>Tsunami information is disseminated through multiple communication channels, including fax, email, Viber, and Zalo.</a:t>
            </a:r>
            <a:endParaRPr lang="en-US" sz="2200" dirty="0"/>
          </a:p>
        </p:txBody>
      </p:sp>
      <p:pic>
        <p:nvPicPr>
          <p:cNvPr id="31746" name="Picture 2"/>
          <p:cNvPicPr>
            <a:picLocks noChangeAspect="1" noChangeArrowheads="1"/>
          </p:cNvPicPr>
          <p:nvPr/>
        </p:nvPicPr>
        <p:blipFill rotWithShape="1">
          <a:blip r:embed="rId2" cstate="print"/>
          <a:srcRect l="38794"/>
          <a:stretch/>
        </p:blipFill>
        <p:spPr bwMode="auto">
          <a:xfrm>
            <a:off x="1281113" y="1482724"/>
            <a:ext cx="4551873" cy="4628023"/>
          </a:xfrm>
          <a:prstGeom prst="rect">
            <a:avLst/>
          </a:prstGeom>
          <a:noFill/>
          <a:ln w="9525">
            <a:noFill/>
            <a:miter lim="800000"/>
            <a:headEnd/>
            <a:tailEnd/>
          </a:ln>
          <a:effectLst/>
        </p:spPr>
      </p:pic>
      <p:sp>
        <p:nvSpPr>
          <p:cNvPr id="8" name="Rectangle 27"/>
          <p:cNvSpPr>
            <a:spLocks noChangeArrowheads="1"/>
          </p:cNvSpPr>
          <p:nvPr/>
        </p:nvSpPr>
        <p:spPr bwMode="auto">
          <a:xfrm>
            <a:off x="457200" y="533400"/>
            <a:ext cx="8229600" cy="762000"/>
          </a:xfrm>
          <a:prstGeom prst="rect">
            <a:avLst/>
          </a:prstGeom>
          <a:noFill/>
          <a:ln w="9525">
            <a:noFill/>
            <a:miter lim="800000"/>
            <a:headEnd/>
            <a:tailEnd/>
          </a:ln>
        </p:spPr>
        <p:txBody>
          <a:bodyPr anchor="ctr"/>
          <a:lstStyle/>
          <a:p>
            <a:pPr algn="ctr"/>
            <a:r>
              <a:rPr lang="en-US" altLang="ja-JP" sz="3200" dirty="0">
                <a:solidFill>
                  <a:srgbClr val="FF3300"/>
                </a:solidFill>
                <a:latin typeface="Arial" pitchFamily="34" charset="0"/>
                <a:ea typeface="MS PGothic" pitchFamily="34" charset="-128"/>
              </a:rPr>
              <a:t>TSUNAMI WARNING DISSEMINATION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par>
                                <p:cTn id="13" presetID="4" presetClass="entr" presetSubtype="16" fill="hold" nodeType="with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box(in)">
                                      <p:cBhvr>
                                        <p:cTn id="15"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19125" y="346075"/>
            <a:ext cx="169863" cy="457200"/>
          </a:xfrm>
          <a:prstGeom prst="rect">
            <a:avLst/>
          </a:prstGeom>
          <a:noFill/>
          <a:ln w="9525">
            <a:noFill/>
            <a:miter lim="800000"/>
            <a:headEnd/>
            <a:tailEnd/>
          </a:ln>
        </p:spPr>
        <p:txBody>
          <a:bodyPr wrap="none">
            <a:spAutoFit/>
          </a:bodyPr>
          <a:lstStyle/>
          <a:p>
            <a:endParaRPr kumimoji="0" lang="th-TH"/>
          </a:p>
        </p:txBody>
      </p:sp>
      <p:sp>
        <p:nvSpPr>
          <p:cNvPr id="11268" name="Text Box 4"/>
          <p:cNvSpPr txBox="1">
            <a:spLocks noChangeArrowheads="1"/>
          </p:cNvSpPr>
          <p:nvPr/>
        </p:nvSpPr>
        <p:spPr bwMode="auto">
          <a:xfrm>
            <a:off x="1111250" y="1336675"/>
            <a:ext cx="169863" cy="457200"/>
          </a:xfrm>
          <a:prstGeom prst="rect">
            <a:avLst/>
          </a:prstGeom>
          <a:noFill/>
          <a:ln w="9525">
            <a:noFill/>
            <a:miter lim="800000"/>
            <a:headEnd/>
            <a:tailEnd/>
          </a:ln>
        </p:spPr>
        <p:txBody>
          <a:bodyPr wrap="none">
            <a:spAutoFit/>
          </a:bodyPr>
          <a:lstStyle/>
          <a:p>
            <a:endParaRPr kumimoji="0" lang="th-TH"/>
          </a:p>
        </p:txBody>
      </p:sp>
      <p:sp>
        <p:nvSpPr>
          <p:cNvPr id="9" name="Rectangle 7"/>
          <p:cNvSpPr>
            <a:spLocks noChangeArrowheads="1"/>
          </p:cNvSpPr>
          <p:nvPr/>
        </p:nvSpPr>
        <p:spPr bwMode="auto">
          <a:xfrm>
            <a:off x="4114800" y="1379706"/>
            <a:ext cx="4724400" cy="4154984"/>
          </a:xfrm>
          <a:prstGeom prst="rect">
            <a:avLst/>
          </a:prstGeom>
          <a:noFill/>
          <a:ln w="9525">
            <a:noFill/>
            <a:miter lim="800000"/>
            <a:headEnd/>
            <a:tailEnd/>
          </a:ln>
        </p:spPr>
        <p:txBody>
          <a:bodyPr wrap="square" anchor="ctr">
            <a:spAutoFit/>
          </a:bodyPr>
          <a:lstStyle/>
          <a:p>
            <a:r>
              <a:rPr lang="en-GB" sz="2200"/>
              <a:t>Tsunami information is disseminated to multiple governmental disaster-response entities; however, priority transmission is directed to:</a:t>
            </a:r>
          </a:p>
          <a:p>
            <a:pPr marL="342900" indent="-342900">
              <a:buFontTx/>
              <a:buChar char="-"/>
            </a:pPr>
            <a:r>
              <a:rPr lang="en-GB" sz="2200"/>
              <a:t>the Disaster Management Office (DMO);</a:t>
            </a:r>
          </a:p>
          <a:p>
            <a:pPr marL="342900" indent="-342900">
              <a:buFontTx/>
              <a:buChar char="-"/>
            </a:pPr>
            <a:r>
              <a:rPr lang="en-GB" sz="2200"/>
              <a:t>the National Committee for Search and Rescue and the People’s Committees of Vietnam’s coastal provinces; and</a:t>
            </a:r>
          </a:p>
          <a:p>
            <a:pPr marL="342900" indent="-342900">
              <a:buFontTx/>
              <a:buChar char="-"/>
            </a:pPr>
            <a:r>
              <a:rPr lang="en-GB" sz="2200"/>
              <a:t>National and local media organizations.</a:t>
            </a:r>
            <a:endParaRPr lang="en-US" sz="2200" dirty="0"/>
          </a:p>
        </p:txBody>
      </p:sp>
      <p:pic>
        <p:nvPicPr>
          <p:cNvPr id="8" name="Picture 24"/>
          <p:cNvPicPr>
            <a:picLocks noChangeAspect="1" noChangeArrowheads="1"/>
          </p:cNvPicPr>
          <p:nvPr/>
        </p:nvPicPr>
        <p:blipFill>
          <a:blip r:embed="rId2" cstate="print"/>
          <a:srcRect/>
          <a:stretch>
            <a:fillRect/>
          </a:stretch>
        </p:blipFill>
        <p:spPr bwMode="auto">
          <a:xfrm>
            <a:off x="533400" y="1371600"/>
            <a:ext cx="3352800" cy="4714875"/>
          </a:xfrm>
          <a:prstGeom prst="rect">
            <a:avLst/>
          </a:prstGeom>
          <a:noFill/>
          <a:ln w="9525">
            <a:noFill/>
            <a:miter lim="800000"/>
            <a:headEnd/>
            <a:tailEnd/>
          </a:ln>
        </p:spPr>
      </p:pic>
      <p:sp>
        <p:nvSpPr>
          <p:cNvPr id="10" name="Rectangle 27"/>
          <p:cNvSpPr>
            <a:spLocks noChangeArrowheads="1"/>
          </p:cNvSpPr>
          <p:nvPr/>
        </p:nvSpPr>
        <p:spPr bwMode="auto">
          <a:xfrm>
            <a:off x="457200" y="533400"/>
            <a:ext cx="8229600" cy="762000"/>
          </a:xfrm>
          <a:prstGeom prst="rect">
            <a:avLst/>
          </a:prstGeom>
          <a:noFill/>
          <a:ln w="9525">
            <a:noFill/>
            <a:miter lim="800000"/>
            <a:headEnd/>
            <a:tailEnd/>
          </a:ln>
        </p:spPr>
        <p:txBody>
          <a:bodyPr anchor="ctr"/>
          <a:lstStyle/>
          <a:p>
            <a:pPr algn="ctr"/>
            <a:r>
              <a:rPr lang="en-US" altLang="ja-JP" sz="3200" dirty="0">
                <a:solidFill>
                  <a:srgbClr val="FF3300"/>
                </a:solidFill>
                <a:latin typeface="Arial" pitchFamily="34" charset="0"/>
                <a:ea typeface="MS PGothic" pitchFamily="34" charset="-128"/>
              </a:rPr>
              <a:t>TSUNAMI WARNING DISSEMINATION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1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Righ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381000" y="1143000"/>
            <a:ext cx="8382000" cy="914400"/>
          </a:xfrm>
          <a:prstGeom prst="rect">
            <a:avLst/>
          </a:prstGeom>
          <a:noFill/>
          <a:ln w="9525" cap="flat" cmpd="sng" algn="ctr">
            <a:noFill/>
            <a:prstDash val="solid"/>
            <a:miter lim="800000"/>
            <a:headEnd/>
            <a:tailEnd/>
          </a:ln>
          <a:effectLst/>
        </p:spPr>
        <p:txBody>
          <a:bodyPr/>
          <a:lstStyle/>
          <a:p>
            <a:pPr marL="685800" indent="-685800" eaLnBrk="0" hangingPunct="0">
              <a:buClr>
                <a:srgbClr val="FFCC00"/>
              </a:buClr>
              <a:defRPr/>
            </a:pPr>
            <a:r>
              <a:rPr kumimoji="0" lang="da-DK" sz="2000" i="1" dirty="0">
                <a:effectLst>
                  <a:outerShdw blurRad="38100" dist="38100" dir="2700000" algn="tl">
                    <a:srgbClr val="000000"/>
                  </a:outerShdw>
                </a:effectLst>
                <a:ea typeface="MS PGothic" pitchFamily="34" charset="-128"/>
                <a:cs typeface="Times New Roman" pitchFamily="18" charset="0"/>
              </a:rPr>
              <a:t>A Drill on tsunami  response was conducted in Da Nang city, Central Vietnam</a:t>
            </a:r>
          </a:p>
        </p:txBody>
      </p:sp>
      <p:sp>
        <p:nvSpPr>
          <p:cNvPr id="8" name="Rectangle 2"/>
          <p:cNvSpPr txBox="1">
            <a:spLocks noChangeArrowheads="1"/>
          </p:cNvSpPr>
          <p:nvPr/>
        </p:nvSpPr>
        <p:spPr bwMode="auto">
          <a:xfrm>
            <a:off x="533400" y="685800"/>
            <a:ext cx="8153400" cy="685800"/>
          </a:xfrm>
          <a:prstGeom prst="rect">
            <a:avLst/>
          </a:prstGeom>
          <a:noFill/>
          <a:ln>
            <a:miter lim="800000"/>
            <a:headEnd/>
            <a:tailEnd/>
          </a:ln>
        </p:spPr>
        <p:txBody>
          <a:bodyPr/>
          <a:lstStyle/>
          <a:p>
            <a:pPr algn="ctr">
              <a:lnSpc>
                <a:spcPts val="4400"/>
              </a:lnSpc>
              <a:defRPr/>
            </a:pPr>
            <a:r>
              <a:rPr kumimoji="0" lang="en-US" sz="3200" kern="0" dirty="0">
                <a:solidFill>
                  <a:srgbClr val="FF3300"/>
                </a:solidFill>
                <a:latin typeface="Arial" pitchFamily="34" charset="0"/>
                <a:ea typeface="+mj-ea"/>
                <a:cs typeface="Arial" pitchFamily="34" charset="0"/>
              </a:rPr>
              <a:t>TSUNAMI RESPONSE</a:t>
            </a:r>
          </a:p>
        </p:txBody>
      </p:sp>
      <p:pic>
        <p:nvPicPr>
          <p:cNvPr id="7" name="Picture 6"/>
          <p:cNvPicPr>
            <a:picLocks noChangeAspect="1"/>
          </p:cNvPicPr>
          <p:nvPr/>
        </p:nvPicPr>
        <p:blipFill rotWithShape="1">
          <a:blip r:embed="rId2"/>
          <a:srcRect r="10301"/>
          <a:stretch/>
        </p:blipFill>
        <p:spPr>
          <a:xfrm>
            <a:off x="2057400" y="1598762"/>
            <a:ext cx="5643187" cy="4191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a:xfrm>
            <a:off x="381000" y="5228265"/>
            <a:ext cx="3672841" cy="825867"/>
          </a:xfrm>
          <a:prstGeom prst="rect">
            <a:avLst/>
          </a:prstGeom>
        </p:spPr>
        <p:txBody>
          <a:bodyPr wrap="square">
            <a:spAutoFit/>
          </a:bodyPr>
          <a:lstStyle/>
          <a:p>
            <a:r>
              <a:rPr lang="en-US" b="1" dirty="0">
                <a:solidFill>
                  <a:srgbClr val="000000"/>
                </a:solidFill>
                <a:latin typeface="Arial" panose="020B0604020202020204" pitchFamily="34" charset="0"/>
              </a:rPr>
              <a:t>- </a:t>
            </a:r>
            <a:r>
              <a:rPr lang="vi-VN" b="1" dirty="0">
                <a:solidFill>
                  <a:srgbClr val="000000"/>
                </a:solidFill>
                <a:latin typeface="Arial" panose="020B0604020202020204" pitchFamily="34" charset="0"/>
              </a:rPr>
              <a:t>30</a:t>
            </a:r>
            <a:r>
              <a:rPr lang="en-US" b="1" dirty="0">
                <a:solidFill>
                  <a:srgbClr val="000000"/>
                </a:solidFill>
                <a:latin typeface="Arial" panose="020B0604020202020204" pitchFamily="34" charset="0"/>
              </a:rPr>
              <a:t> sirens in</a:t>
            </a:r>
            <a:r>
              <a:rPr lang="vi-VN" b="1" dirty="0">
                <a:solidFill>
                  <a:srgbClr val="000000"/>
                </a:solidFill>
                <a:latin typeface="Arial" panose="020B0604020202020204" pitchFamily="34" charset="0"/>
              </a:rPr>
              <a:t> Đ</a:t>
            </a:r>
            <a:r>
              <a:rPr lang="en-US" b="1" dirty="0">
                <a:solidFill>
                  <a:srgbClr val="000000"/>
                </a:solidFill>
                <a:latin typeface="Arial" panose="020B0604020202020204" pitchFamily="34" charset="0"/>
              </a:rPr>
              <a:t>a</a:t>
            </a:r>
            <a:r>
              <a:rPr lang="vi-VN" b="1" dirty="0">
                <a:solidFill>
                  <a:srgbClr val="000000"/>
                </a:solidFill>
                <a:latin typeface="Arial" panose="020B0604020202020204" pitchFamily="34" charset="0"/>
              </a:rPr>
              <a:t> N</a:t>
            </a:r>
            <a:r>
              <a:rPr lang="en-US" b="1" dirty="0">
                <a:solidFill>
                  <a:srgbClr val="000000"/>
                </a:solidFill>
                <a:latin typeface="Arial" panose="020B0604020202020204" pitchFamily="34" charset="0"/>
              </a:rPr>
              <a:t>a</a:t>
            </a:r>
            <a:r>
              <a:rPr lang="vi-VN" b="1" dirty="0">
                <a:solidFill>
                  <a:srgbClr val="000000"/>
                </a:solidFill>
                <a:latin typeface="Arial" panose="020B0604020202020204" pitchFamily="34" charset="0"/>
              </a:rPr>
              <a:t>ng</a:t>
            </a:r>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a:t>
            </a:r>
            <a:r>
              <a:rPr lang="vi-VN" b="1" dirty="0">
                <a:solidFill>
                  <a:srgbClr val="000000"/>
                </a:solidFill>
                <a:latin typeface="Arial" panose="020B0604020202020204" pitchFamily="34" charset="0"/>
              </a:rPr>
              <a:t> 21</a:t>
            </a:r>
            <a:r>
              <a:rPr lang="en-US" b="1" dirty="0">
                <a:solidFill>
                  <a:srgbClr val="000000"/>
                </a:solidFill>
                <a:latin typeface="Arial" panose="020B0604020202020204" pitchFamily="34" charset="0"/>
              </a:rPr>
              <a:t> sirens</a:t>
            </a:r>
            <a:r>
              <a:rPr lang="vi-VN" b="1" dirty="0">
                <a:solidFill>
                  <a:srgbClr val="000000"/>
                </a:solidFill>
                <a:latin typeface="Arial" panose="020B0604020202020204" pitchFamily="34" charset="0"/>
              </a:rPr>
              <a:t> Qu</a:t>
            </a:r>
            <a:r>
              <a:rPr lang="en-US" b="1" dirty="0">
                <a:solidFill>
                  <a:srgbClr val="000000"/>
                </a:solidFill>
                <a:latin typeface="Arial" panose="020B0604020202020204" pitchFamily="34" charset="0"/>
              </a:rPr>
              <a:t>a</a:t>
            </a:r>
            <a:r>
              <a:rPr lang="vi-VN" b="1" dirty="0">
                <a:solidFill>
                  <a:srgbClr val="000000"/>
                </a:solidFill>
                <a:latin typeface="Arial" panose="020B0604020202020204" pitchFamily="34" charset="0"/>
              </a:rPr>
              <a:t>ng Nam</a:t>
            </a:r>
            <a:endParaRPr lang="en-US" dirty="0"/>
          </a:p>
        </p:txBody>
      </p:sp>
      <p:sp>
        <p:nvSpPr>
          <p:cNvPr id="5" name="AutoShape 2" descr="Diễn tập hệ thống cảnh báo sóng thần tại Đà Nẵng - Tuổi Trẻ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2"/>
          <p:cNvSpPr txBox="1">
            <a:spLocks noChangeArrowheads="1"/>
          </p:cNvSpPr>
          <p:nvPr/>
        </p:nvSpPr>
        <p:spPr bwMode="auto">
          <a:xfrm>
            <a:off x="533400" y="685800"/>
            <a:ext cx="8153400" cy="685800"/>
          </a:xfrm>
          <a:prstGeom prst="rect">
            <a:avLst/>
          </a:prstGeom>
          <a:noFill/>
          <a:ln>
            <a:miter lim="800000"/>
            <a:headEnd/>
            <a:tailEnd/>
          </a:ln>
        </p:spPr>
        <p:txBody>
          <a:bodyPr/>
          <a:lstStyle/>
          <a:p>
            <a:pPr algn="ctr">
              <a:lnSpc>
                <a:spcPts val="4400"/>
              </a:lnSpc>
              <a:defRPr/>
            </a:pPr>
            <a:r>
              <a:rPr kumimoji="0" lang="en-US" sz="3200" kern="0" dirty="0">
                <a:solidFill>
                  <a:srgbClr val="FF3300"/>
                </a:solidFill>
                <a:latin typeface="Arial" pitchFamily="34" charset="0"/>
                <a:ea typeface="+mj-ea"/>
                <a:cs typeface="Arial" pitchFamily="34" charset="0"/>
              </a:rPr>
              <a:t>TSUNAMI RESPONSE</a:t>
            </a:r>
          </a:p>
        </p:txBody>
      </p:sp>
      <p:pic>
        <p:nvPicPr>
          <p:cNvPr id="97284" name="Picture 4" descr="https://biendao24h.vn/wp-content/uploads/2018/12/h%C3%ACnh-di%E1%BB%85n-t%E1%BA%ADp-401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446" y="1219200"/>
            <a:ext cx="3365500" cy="5035660"/>
          </a:xfrm>
          <a:prstGeom prst="rect">
            <a:avLst/>
          </a:prstGeom>
          <a:noFill/>
          <a:extLst>
            <a:ext uri="{909E8E84-426E-40DD-AFC4-6F175D3DCCD1}">
              <a14:hiddenFill xmlns:a14="http://schemas.microsoft.com/office/drawing/2010/main">
                <a:solidFill>
                  <a:srgbClr val="FFFFFF"/>
                </a:solidFill>
              </a14:hiddenFill>
            </a:ext>
          </a:extLst>
        </p:spPr>
      </p:pic>
      <p:pic>
        <p:nvPicPr>
          <p:cNvPr id="9728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9581"/>
          <a:stretch/>
        </p:blipFill>
        <p:spPr bwMode="auto">
          <a:xfrm>
            <a:off x="281522" y="1770796"/>
            <a:ext cx="478233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5506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381000" y="1143000"/>
            <a:ext cx="8382000" cy="914400"/>
          </a:xfrm>
          <a:prstGeom prst="rect">
            <a:avLst/>
          </a:prstGeom>
          <a:noFill/>
          <a:ln w="9525" cap="flat" cmpd="sng" algn="ctr">
            <a:noFill/>
            <a:prstDash val="solid"/>
            <a:miter lim="800000"/>
            <a:headEnd/>
            <a:tailEnd/>
          </a:ln>
          <a:effectLst/>
        </p:spPr>
        <p:txBody>
          <a:bodyPr/>
          <a:lstStyle/>
          <a:p>
            <a:pPr marL="685800" indent="-685800" eaLnBrk="0" hangingPunct="0">
              <a:buClr>
                <a:srgbClr val="FFCC00"/>
              </a:buClr>
              <a:defRPr/>
            </a:pPr>
            <a:r>
              <a:rPr kumimoji="0" lang="da-DK" sz="2000" i="1" dirty="0">
                <a:effectLst>
                  <a:outerShdw blurRad="38100" dist="38100" dir="2700000" algn="tl">
                    <a:srgbClr val="000000"/>
                  </a:outerShdw>
                </a:effectLst>
                <a:ea typeface="MS PGothic" pitchFamily="34" charset="-128"/>
                <a:cs typeface="Times New Roman" pitchFamily="18" charset="0"/>
              </a:rPr>
              <a:t>A Drill on tsunami  response was conducted in Da Nang and Quang Nam provinces, central Vietnam</a:t>
            </a:r>
          </a:p>
        </p:txBody>
      </p:sp>
      <p:sp>
        <p:nvSpPr>
          <p:cNvPr id="8" name="Rectangle 2"/>
          <p:cNvSpPr txBox="1">
            <a:spLocks noChangeArrowheads="1"/>
          </p:cNvSpPr>
          <p:nvPr/>
        </p:nvSpPr>
        <p:spPr bwMode="auto">
          <a:xfrm>
            <a:off x="533400" y="685800"/>
            <a:ext cx="8153400" cy="685800"/>
          </a:xfrm>
          <a:prstGeom prst="rect">
            <a:avLst/>
          </a:prstGeom>
          <a:noFill/>
          <a:ln>
            <a:miter lim="800000"/>
            <a:headEnd/>
            <a:tailEnd/>
          </a:ln>
        </p:spPr>
        <p:txBody>
          <a:bodyPr/>
          <a:lstStyle/>
          <a:p>
            <a:pPr algn="ctr">
              <a:lnSpc>
                <a:spcPts val="4400"/>
              </a:lnSpc>
              <a:defRPr/>
            </a:pPr>
            <a:r>
              <a:rPr kumimoji="0" lang="en-US" sz="3200" kern="0" dirty="0">
                <a:solidFill>
                  <a:srgbClr val="FF3300"/>
                </a:solidFill>
                <a:latin typeface="Arial" pitchFamily="34" charset="0"/>
                <a:ea typeface="+mj-ea"/>
                <a:cs typeface="Arial" pitchFamily="34" charset="0"/>
              </a:rPr>
              <a:t>TSUNAMI RESPONSE</a:t>
            </a:r>
          </a:p>
        </p:txBody>
      </p:sp>
      <p:pic>
        <p:nvPicPr>
          <p:cNvPr id="99330" name="Picture 2" descr="Diễn tập cảnh báo sóng thần ở Đà Nẵng, Quảng Nam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425" y="1828800"/>
            <a:ext cx="4477433"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9332" name="Picture 4" descr="Diễn tập cảnh báo sóng thần ở Đà Nẵng - Báo Công an Nhân dân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4035425" cy="262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369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381000" y="1143000"/>
            <a:ext cx="8382000" cy="914400"/>
          </a:xfrm>
          <a:prstGeom prst="rect">
            <a:avLst/>
          </a:prstGeom>
          <a:noFill/>
          <a:ln w="9525" cap="flat" cmpd="sng" algn="ctr">
            <a:noFill/>
            <a:prstDash val="solid"/>
            <a:miter lim="800000"/>
            <a:headEnd/>
            <a:tailEnd/>
          </a:ln>
          <a:effectLst/>
        </p:spPr>
        <p:txBody>
          <a:bodyPr/>
          <a:lstStyle/>
          <a:p>
            <a:pPr marL="685800" indent="-685800" eaLnBrk="0" hangingPunct="0">
              <a:buClr>
                <a:srgbClr val="FFCC00"/>
              </a:buClr>
              <a:defRPr/>
            </a:pPr>
            <a:r>
              <a:rPr kumimoji="0" lang="da-DK" sz="2000" i="1" dirty="0">
                <a:effectLst>
                  <a:outerShdw blurRad="38100" dist="38100" dir="2700000" algn="tl">
                    <a:srgbClr val="000000"/>
                  </a:outerShdw>
                </a:effectLst>
                <a:ea typeface="MS PGothic" pitchFamily="34" charset="-128"/>
                <a:cs typeface="Times New Roman" pitchFamily="18" charset="0"/>
              </a:rPr>
              <a:t>A Drill on tsunami  response was conducted in Da Nang and Quang Nam provinces, central Vietnam</a:t>
            </a:r>
          </a:p>
        </p:txBody>
      </p:sp>
      <p:sp>
        <p:nvSpPr>
          <p:cNvPr id="8" name="Rectangle 2"/>
          <p:cNvSpPr txBox="1">
            <a:spLocks noChangeArrowheads="1"/>
          </p:cNvSpPr>
          <p:nvPr/>
        </p:nvSpPr>
        <p:spPr bwMode="auto">
          <a:xfrm>
            <a:off x="533400" y="685800"/>
            <a:ext cx="8153400" cy="685800"/>
          </a:xfrm>
          <a:prstGeom prst="rect">
            <a:avLst/>
          </a:prstGeom>
          <a:noFill/>
          <a:ln>
            <a:miter lim="800000"/>
            <a:headEnd/>
            <a:tailEnd/>
          </a:ln>
        </p:spPr>
        <p:txBody>
          <a:bodyPr/>
          <a:lstStyle/>
          <a:p>
            <a:pPr algn="ctr">
              <a:lnSpc>
                <a:spcPts val="4400"/>
              </a:lnSpc>
              <a:defRPr/>
            </a:pPr>
            <a:r>
              <a:rPr kumimoji="0" lang="en-US" sz="3200" kern="0" dirty="0">
                <a:solidFill>
                  <a:srgbClr val="FF3300"/>
                </a:solidFill>
                <a:latin typeface="Arial" pitchFamily="34" charset="0"/>
                <a:ea typeface="+mj-ea"/>
                <a:cs typeface="Arial" pitchFamily="34" charset="0"/>
              </a:rPr>
              <a:t>TSUNAMI RESPONSE</a:t>
            </a:r>
          </a:p>
        </p:txBody>
      </p:sp>
      <p:pic>
        <p:nvPicPr>
          <p:cNvPr id="100354" name="Picture 2" descr="Diễn tập ứng phó với sóng thần - đa thiên t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5794516" cy="386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934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33400" y="609600"/>
            <a:ext cx="8153400" cy="685800"/>
          </a:xfrm>
          <a:prstGeom prst="rect">
            <a:avLst/>
          </a:prstGeom>
          <a:noFill/>
          <a:ln>
            <a:miter lim="800000"/>
            <a:headEnd/>
            <a:tailEnd/>
          </a:ln>
        </p:spPr>
        <p:txBody>
          <a:bodyPr/>
          <a:lstStyle/>
          <a:p>
            <a:pPr algn="ctr">
              <a:lnSpc>
                <a:spcPts val="4400"/>
              </a:lnSpc>
              <a:defRPr/>
            </a:pPr>
            <a:r>
              <a:rPr kumimoji="0" lang="en-US" sz="3200" kern="0">
                <a:solidFill>
                  <a:srgbClr val="FF3300"/>
                </a:solidFill>
                <a:latin typeface="Arial" pitchFamily="34" charset="0"/>
                <a:ea typeface="+mj-ea"/>
                <a:cs typeface="Arial" pitchFamily="34" charset="0"/>
              </a:rPr>
              <a:t>Future plans	</a:t>
            </a:r>
            <a:endParaRPr kumimoji="0" lang="en-US" sz="3200" kern="0" dirty="0">
              <a:solidFill>
                <a:srgbClr val="FF3300"/>
              </a:solidFill>
              <a:latin typeface="Arial" pitchFamily="34" charset="0"/>
              <a:ea typeface="+mj-ea"/>
              <a:cs typeface="Arial" pitchFamily="34" charset="0"/>
            </a:endParaRPr>
          </a:p>
        </p:txBody>
      </p:sp>
      <p:sp>
        <p:nvSpPr>
          <p:cNvPr id="2" name="Rectangle 1"/>
          <p:cNvSpPr/>
          <p:nvPr/>
        </p:nvSpPr>
        <p:spPr>
          <a:xfrm>
            <a:off x="533400" y="1263445"/>
            <a:ext cx="8382000" cy="3441391"/>
          </a:xfrm>
          <a:prstGeom prst="rect">
            <a:avLst/>
          </a:prstGeom>
        </p:spPr>
        <p:txBody>
          <a:bodyPr wrap="square">
            <a:spAutoFit/>
          </a:bodyPr>
          <a:lstStyle/>
          <a:p>
            <a:pPr marL="342900" marR="0" indent="-342900">
              <a:lnSpc>
                <a:spcPct val="107000"/>
              </a:lnSpc>
              <a:spcBef>
                <a:spcPts val="0"/>
              </a:spcBef>
              <a:spcAft>
                <a:spcPts val="800"/>
              </a:spcAft>
              <a:buFontTx/>
              <a:buChar char="-"/>
            </a:pPr>
            <a:r>
              <a:rPr lang="en-GB">
                <a:latin typeface="Calibri" panose="020F0502020204030204" pitchFamily="34" charset="0"/>
                <a:ea typeface="Calibri" panose="020F0502020204030204" pitchFamily="34" charset="0"/>
                <a:cs typeface="Times New Roman" panose="02020603050405020304" pitchFamily="18" charset="0"/>
              </a:rPr>
              <a:t>Enhance the national seismic monitoring capacity through the deployment of additional broadband seismometers and the modernization of existing network infrastructure.</a:t>
            </a:r>
          </a:p>
          <a:p>
            <a:pPr marL="342900" marR="0" indent="-342900">
              <a:lnSpc>
                <a:spcPct val="107000"/>
              </a:lnSpc>
              <a:spcBef>
                <a:spcPts val="0"/>
              </a:spcBef>
              <a:spcAft>
                <a:spcPts val="800"/>
              </a:spcAft>
              <a:buFontTx/>
              <a:buChar char="-"/>
            </a:pPr>
            <a:r>
              <a:rPr lang="en-GB">
                <a:latin typeface="Calibri" panose="020F0502020204030204" pitchFamily="34" charset="0"/>
                <a:ea typeface="Calibri" panose="020F0502020204030204" pitchFamily="34" charset="0"/>
                <a:cs typeface="Times New Roman" panose="02020603050405020304" pitchFamily="18" charset="0"/>
              </a:rPr>
              <a:t>Refine and expand the national tsunami scenario database to improve the accuracy and reliability of early-warning and forecasting systems.</a:t>
            </a:r>
          </a:p>
          <a:p>
            <a:pPr marL="342900" marR="0" indent="-342900">
              <a:lnSpc>
                <a:spcPct val="107000"/>
              </a:lnSpc>
              <a:spcBef>
                <a:spcPts val="0"/>
              </a:spcBef>
              <a:spcAft>
                <a:spcPts val="800"/>
              </a:spcAft>
              <a:buFontTx/>
              <a:buChar char="-"/>
            </a:pPr>
            <a:r>
              <a:rPr lang="en-GB">
                <a:latin typeface="Calibri" panose="020F0502020204030204" pitchFamily="34" charset="0"/>
                <a:ea typeface="Calibri" panose="020F0502020204030204" pitchFamily="34" charset="0"/>
                <a:cs typeface="Times New Roman" panose="02020603050405020304" pitchFamily="18" charset="0"/>
              </a:rPr>
              <a:t>Conduct quantitative tsunami hazard assessments for major harbors and other high-exposure coastal zones in Vietnam.</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417494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60375" y="2590800"/>
            <a:ext cx="8451850" cy="762000"/>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en-US" sz="4400" dirty="0">
                <a:cs typeface="Times New Roman" pitchFamily="18" charset="0"/>
              </a:rPr>
              <a:t>THANK YOU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8" presetClass="emph" presetSubtype="0" fill="hold" grpId="1" nodeType="withEffect">
                                  <p:stCondLst>
                                    <p:cond delay="0"/>
                                  </p:stCondLst>
                                  <p:childTnLst>
                                    <p:animRot by="21600000">
                                      <p:cBhvr>
                                        <p:cTn id="1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Rectangle 3"/>
          <p:cNvSpPr>
            <a:spLocks noChangeArrowheads="1"/>
          </p:cNvSpPr>
          <p:nvPr/>
        </p:nvSpPr>
        <p:spPr bwMode="auto">
          <a:xfrm>
            <a:off x="390525" y="4562475"/>
            <a:ext cx="2438400" cy="1600200"/>
          </a:xfrm>
          <a:prstGeom prst="rect">
            <a:avLst/>
          </a:prstGeom>
          <a:noFill/>
          <a:ln w="9525">
            <a:solidFill>
              <a:schemeClr val="tx1"/>
            </a:solidFill>
            <a:prstDash val="dash"/>
            <a:miter lim="800000"/>
            <a:headEnd/>
            <a:tailEnd/>
          </a:ln>
        </p:spPr>
        <p:txBody>
          <a:bodyPr wrap="none" anchor="ctr"/>
          <a:lstStyle/>
          <a:p>
            <a:pPr eaLnBrk="0" hangingPunct="0"/>
            <a:endParaRPr lang="en-US"/>
          </a:p>
        </p:txBody>
      </p:sp>
      <p:sp>
        <p:nvSpPr>
          <p:cNvPr id="449540" name="Text Box 4"/>
          <p:cNvSpPr txBox="1">
            <a:spLocks noChangeArrowheads="1"/>
          </p:cNvSpPr>
          <p:nvPr/>
        </p:nvSpPr>
        <p:spPr bwMode="auto">
          <a:xfrm>
            <a:off x="533400" y="5088293"/>
            <a:ext cx="2133600" cy="650875"/>
          </a:xfrm>
          <a:prstGeom prst="rect">
            <a:avLst/>
          </a:prstGeom>
          <a:noFill/>
          <a:ln w="9525">
            <a:solidFill>
              <a:schemeClr val="tx1"/>
            </a:solidFill>
            <a:miter lim="800000"/>
            <a:headEnd/>
            <a:tailEnd/>
          </a:ln>
        </p:spPr>
        <p:txBody>
          <a:bodyPr>
            <a:spAutoFit/>
          </a:bodyPr>
          <a:lstStyle/>
          <a:p>
            <a:pPr eaLnBrk="0" hangingPunct="0">
              <a:spcBef>
                <a:spcPct val="50000"/>
              </a:spcBef>
            </a:pPr>
            <a:r>
              <a:rPr kumimoji="0" lang="en-US" sz="1800">
                <a:latin typeface="Verdana" pitchFamily="34" charset="0"/>
              </a:rPr>
              <a:t>Sea level stations</a:t>
            </a:r>
          </a:p>
        </p:txBody>
      </p:sp>
      <p:sp>
        <p:nvSpPr>
          <p:cNvPr id="449542" name="Rectangle 6"/>
          <p:cNvSpPr>
            <a:spLocks noChangeArrowheads="1"/>
          </p:cNvSpPr>
          <p:nvPr/>
        </p:nvSpPr>
        <p:spPr bwMode="auto">
          <a:xfrm>
            <a:off x="390525" y="1285875"/>
            <a:ext cx="2438400" cy="1676400"/>
          </a:xfrm>
          <a:prstGeom prst="rect">
            <a:avLst/>
          </a:prstGeom>
          <a:noFill/>
          <a:ln w="9525">
            <a:solidFill>
              <a:schemeClr val="tx1"/>
            </a:solidFill>
            <a:prstDash val="dash"/>
            <a:miter lim="800000"/>
            <a:headEnd/>
            <a:tailEnd/>
          </a:ln>
        </p:spPr>
        <p:txBody>
          <a:bodyPr wrap="none" anchor="ctr"/>
          <a:lstStyle/>
          <a:p>
            <a:pPr eaLnBrk="0" hangingPunct="0"/>
            <a:endParaRPr lang="en-US"/>
          </a:p>
        </p:txBody>
      </p:sp>
      <p:sp>
        <p:nvSpPr>
          <p:cNvPr id="449543" name="Text Box 7"/>
          <p:cNvSpPr txBox="1">
            <a:spLocks noChangeArrowheads="1"/>
          </p:cNvSpPr>
          <p:nvPr/>
        </p:nvSpPr>
        <p:spPr bwMode="auto">
          <a:xfrm>
            <a:off x="542925" y="1438275"/>
            <a:ext cx="2133600" cy="650875"/>
          </a:xfrm>
          <a:prstGeom prst="rect">
            <a:avLst/>
          </a:prstGeom>
          <a:noFill/>
          <a:ln w="9525">
            <a:solidFill>
              <a:schemeClr val="tx1"/>
            </a:solidFill>
            <a:miter lim="800000"/>
            <a:headEnd/>
            <a:tailEnd/>
          </a:ln>
        </p:spPr>
        <p:txBody>
          <a:bodyPr>
            <a:spAutoFit/>
          </a:bodyPr>
          <a:lstStyle/>
          <a:p>
            <a:pPr eaLnBrk="0" hangingPunct="0">
              <a:spcBef>
                <a:spcPct val="50000"/>
              </a:spcBef>
            </a:pPr>
            <a:r>
              <a:rPr kumimoji="0" lang="en-US" sz="1800">
                <a:latin typeface="Verdana" pitchFamily="34" charset="0"/>
              </a:rPr>
              <a:t>Regional seismic network</a:t>
            </a:r>
          </a:p>
        </p:txBody>
      </p:sp>
      <p:sp>
        <p:nvSpPr>
          <p:cNvPr id="449544" name="Text Box 8"/>
          <p:cNvSpPr txBox="1">
            <a:spLocks noChangeArrowheads="1"/>
          </p:cNvSpPr>
          <p:nvPr/>
        </p:nvSpPr>
        <p:spPr bwMode="auto">
          <a:xfrm>
            <a:off x="542925" y="2159000"/>
            <a:ext cx="2285999" cy="646331"/>
          </a:xfrm>
          <a:prstGeom prst="rect">
            <a:avLst/>
          </a:prstGeom>
          <a:noFill/>
          <a:ln w="9525">
            <a:solidFill>
              <a:schemeClr val="tx1"/>
            </a:solidFill>
            <a:miter lim="800000"/>
            <a:headEnd/>
            <a:tailEnd/>
          </a:ln>
        </p:spPr>
        <p:txBody>
          <a:bodyPr wrap="square">
            <a:spAutoFit/>
          </a:bodyPr>
          <a:lstStyle/>
          <a:p>
            <a:pPr eaLnBrk="0" hangingPunct="0">
              <a:spcBef>
                <a:spcPct val="50000"/>
              </a:spcBef>
            </a:pPr>
            <a:r>
              <a:rPr kumimoji="0" lang="en-US" sz="1800" dirty="0">
                <a:latin typeface="Verdana" pitchFamily="34" charset="0"/>
              </a:rPr>
              <a:t>National and local seismic networks</a:t>
            </a:r>
          </a:p>
        </p:txBody>
      </p:sp>
      <p:sp>
        <p:nvSpPr>
          <p:cNvPr id="449545" name="Text Box 9"/>
          <p:cNvSpPr txBox="1">
            <a:spLocks noChangeArrowheads="1"/>
          </p:cNvSpPr>
          <p:nvPr/>
        </p:nvSpPr>
        <p:spPr bwMode="auto">
          <a:xfrm>
            <a:off x="390525" y="3571875"/>
            <a:ext cx="2362200" cy="376238"/>
          </a:xfrm>
          <a:prstGeom prst="rect">
            <a:avLst/>
          </a:prstGeom>
          <a:noFill/>
          <a:ln w="9525">
            <a:solidFill>
              <a:schemeClr val="tx1"/>
            </a:solidFill>
            <a:miter lim="800000"/>
            <a:headEnd/>
            <a:tailEnd/>
          </a:ln>
        </p:spPr>
        <p:txBody>
          <a:bodyPr>
            <a:spAutoFit/>
          </a:bodyPr>
          <a:lstStyle/>
          <a:p>
            <a:pPr eaLnBrk="0" hangingPunct="0">
              <a:spcBef>
                <a:spcPct val="50000"/>
              </a:spcBef>
            </a:pPr>
            <a:r>
              <a:rPr kumimoji="0" lang="en-US" sz="1800">
                <a:latin typeface="Verdana" pitchFamily="34" charset="0"/>
              </a:rPr>
              <a:t>Tsunami scenarios</a:t>
            </a:r>
          </a:p>
        </p:txBody>
      </p:sp>
      <p:sp>
        <p:nvSpPr>
          <p:cNvPr id="449546" name="Text Box 10"/>
          <p:cNvSpPr txBox="1">
            <a:spLocks noChangeArrowheads="1"/>
          </p:cNvSpPr>
          <p:nvPr/>
        </p:nvSpPr>
        <p:spPr bwMode="auto">
          <a:xfrm>
            <a:off x="3694113" y="1676400"/>
            <a:ext cx="1768475" cy="925513"/>
          </a:xfrm>
          <a:prstGeom prst="rect">
            <a:avLst/>
          </a:prstGeom>
          <a:noFill/>
          <a:ln w="9525">
            <a:solidFill>
              <a:schemeClr val="tx1"/>
            </a:solidFill>
            <a:miter lim="800000"/>
            <a:headEnd/>
            <a:tailEnd/>
          </a:ln>
        </p:spPr>
        <p:txBody>
          <a:bodyPr>
            <a:spAutoFit/>
          </a:bodyPr>
          <a:lstStyle/>
          <a:p>
            <a:pPr eaLnBrk="0" hangingPunct="0"/>
            <a:r>
              <a:rPr kumimoji="0" lang="en-US" sz="1800">
                <a:latin typeface="Verdana" pitchFamily="34" charset="0"/>
              </a:rPr>
              <a:t>Seismic data processing centre</a:t>
            </a:r>
          </a:p>
        </p:txBody>
      </p:sp>
      <p:sp>
        <p:nvSpPr>
          <p:cNvPr id="449547" name="Text Box 11"/>
          <p:cNvSpPr txBox="1">
            <a:spLocks noChangeArrowheads="1"/>
          </p:cNvSpPr>
          <p:nvPr/>
        </p:nvSpPr>
        <p:spPr bwMode="auto">
          <a:xfrm>
            <a:off x="3405188" y="3200400"/>
            <a:ext cx="2149475" cy="1200150"/>
          </a:xfrm>
          <a:prstGeom prst="rect">
            <a:avLst/>
          </a:prstGeom>
          <a:noFill/>
          <a:ln w="9525">
            <a:solidFill>
              <a:schemeClr val="tx1"/>
            </a:solidFill>
            <a:miter lim="800000"/>
            <a:headEnd/>
            <a:tailEnd/>
          </a:ln>
        </p:spPr>
        <p:txBody>
          <a:bodyPr>
            <a:spAutoFit/>
          </a:bodyPr>
          <a:lstStyle/>
          <a:p>
            <a:pPr eaLnBrk="0" hangingPunct="0"/>
            <a:r>
              <a:rPr kumimoji="0" lang="en-US" sz="1800">
                <a:latin typeface="Verdana" pitchFamily="34" charset="0"/>
              </a:rPr>
              <a:t>Earthquake information and tsunami warning centre</a:t>
            </a:r>
          </a:p>
        </p:txBody>
      </p:sp>
      <p:sp>
        <p:nvSpPr>
          <p:cNvPr id="449548" name="Text Box 12"/>
          <p:cNvSpPr txBox="1">
            <a:spLocks noChangeArrowheads="1"/>
          </p:cNvSpPr>
          <p:nvPr/>
        </p:nvSpPr>
        <p:spPr bwMode="auto">
          <a:xfrm>
            <a:off x="6869113" y="1219200"/>
            <a:ext cx="2046287" cy="2298700"/>
          </a:xfrm>
          <a:prstGeom prst="rect">
            <a:avLst/>
          </a:prstGeom>
          <a:noFill/>
          <a:ln w="9525">
            <a:solidFill>
              <a:schemeClr val="tx1"/>
            </a:solidFill>
            <a:miter lim="800000"/>
            <a:headEnd/>
            <a:tailEnd/>
          </a:ln>
        </p:spPr>
        <p:txBody>
          <a:bodyPr>
            <a:spAutoFit/>
          </a:bodyPr>
          <a:lstStyle/>
          <a:p>
            <a:pPr eaLnBrk="0" hangingPunct="0">
              <a:buFont typeface="Verdana" pitchFamily="34" charset="0"/>
              <a:buChar char="-"/>
            </a:pPr>
            <a:r>
              <a:rPr kumimoji="0" lang="en-US" sz="1800">
                <a:latin typeface="Verdana" pitchFamily="34" charset="0"/>
              </a:rPr>
              <a:t> Phone, Fax</a:t>
            </a:r>
          </a:p>
          <a:p>
            <a:pPr eaLnBrk="0" hangingPunct="0">
              <a:buFont typeface="Verdana" pitchFamily="34" charset="0"/>
              <a:buChar char="-"/>
            </a:pPr>
            <a:r>
              <a:rPr kumimoji="0" lang="en-US" sz="1800">
                <a:latin typeface="Verdana" pitchFamily="34" charset="0"/>
              </a:rPr>
              <a:t>TV</a:t>
            </a:r>
          </a:p>
          <a:p>
            <a:pPr eaLnBrk="0" hangingPunct="0">
              <a:buFont typeface="Verdana" pitchFamily="34" charset="0"/>
              <a:buChar char="-"/>
            </a:pPr>
            <a:r>
              <a:rPr kumimoji="0" lang="en-US" sz="1800">
                <a:latin typeface="Verdana" pitchFamily="34" charset="0"/>
              </a:rPr>
              <a:t>Radio</a:t>
            </a:r>
          </a:p>
          <a:p>
            <a:pPr eaLnBrk="0" hangingPunct="0">
              <a:buFont typeface="Verdana" pitchFamily="34" charset="0"/>
              <a:buChar char="-"/>
            </a:pPr>
            <a:r>
              <a:rPr kumimoji="0" lang="en-US" sz="1800">
                <a:latin typeface="Verdana" pitchFamily="34" charset="0"/>
              </a:rPr>
              <a:t>Government   Offices</a:t>
            </a:r>
          </a:p>
          <a:p>
            <a:pPr eaLnBrk="0" hangingPunct="0">
              <a:buFont typeface="Verdana" pitchFamily="34" charset="0"/>
              <a:buChar char="-"/>
            </a:pPr>
            <a:r>
              <a:rPr kumimoji="0" lang="en-US" sz="1800">
                <a:latin typeface="Verdana" pitchFamily="34" charset="0"/>
              </a:rPr>
              <a:t>Related Agencies</a:t>
            </a:r>
          </a:p>
          <a:p>
            <a:pPr eaLnBrk="0" hangingPunct="0"/>
            <a:endParaRPr kumimoji="0" lang="en-US" sz="1800">
              <a:latin typeface="Verdana" pitchFamily="34" charset="0"/>
            </a:endParaRPr>
          </a:p>
        </p:txBody>
      </p:sp>
      <p:sp>
        <p:nvSpPr>
          <p:cNvPr id="449549" name="Text Box 13"/>
          <p:cNvSpPr txBox="1">
            <a:spLocks noChangeArrowheads="1"/>
          </p:cNvSpPr>
          <p:nvPr/>
        </p:nvSpPr>
        <p:spPr bwMode="auto">
          <a:xfrm>
            <a:off x="6781800" y="3733800"/>
            <a:ext cx="1997075" cy="2573338"/>
          </a:xfrm>
          <a:prstGeom prst="rect">
            <a:avLst/>
          </a:prstGeom>
          <a:noFill/>
          <a:ln w="9525">
            <a:solidFill>
              <a:schemeClr val="tx1"/>
            </a:solidFill>
            <a:miter lim="800000"/>
            <a:headEnd/>
            <a:tailEnd/>
          </a:ln>
        </p:spPr>
        <p:txBody>
          <a:bodyPr>
            <a:spAutoFit/>
          </a:bodyPr>
          <a:lstStyle/>
          <a:p>
            <a:pPr eaLnBrk="0" hangingPunct="0">
              <a:buFont typeface="Verdana" pitchFamily="34" charset="0"/>
              <a:buChar char="-"/>
            </a:pPr>
            <a:r>
              <a:rPr kumimoji="0" lang="en-US" sz="1800">
                <a:latin typeface="Verdana" pitchFamily="34" charset="0"/>
              </a:rPr>
              <a:t>Alert system</a:t>
            </a:r>
          </a:p>
          <a:p>
            <a:pPr eaLnBrk="0" hangingPunct="0">
              <a:buFont typeface="Verdana" pitchFamily="34" charset="0"/>
              <a:buChar char="-"/>
            </a:pPr>
            <a:r>
              <a:rPr kumimoji="0" lang="en-US" sz="1800">
                <a:latin typeface="Verdana" pitchFamily="34" charset="0"/>
              </a:rPr>
              <a:t> Phone, Fax</a:t>
            </a:r>
          </a:p>
          <a:p>
            <a:pPr eaLnBrk="0" hangingPunct="0">
              <a:buFont typeface="Verdana" pitchFamily="34" charset="0"/>
              <a:buChar char="-"/>
            </a:pPr>
            <a:r>
              <a:rPr kumimoji="0" lang="en-US" sz="1800">
                <a:latin typeface="Verdana" pitchFamily="34" charset="0"/>
              </a:rPr>
              <a:t>TV</a:t>
            </a:r>
          </a:p>
          <a:p>
            <a:pPr eaLnBrk="0" hangingPunct="0">
              <a:buFont typeface="Verdana" pitchFamily="34" charset="0"/>
              <a:buChar char="-"/>
            </a:pPr>
            <a:r>
              <a:rPr kumimoji="0" lang="en-US" sz="1800">
                <a:latin typeface="Verdana" pitchFamily="34" charset="0"/>
              </a:rPr>
              <a:t>Radio</a:t>
            </a:r>
          </a:p>
          <a:p>
            <a:pPr eaLnBrk="0" hangingPunct="0">
              <a:buFont typeface="Verdana" pitchFamily="34" charset="0"/>
              <a:buChar char="-"/>
            </a:pPr>
            <a:r>
              <a:rPr kumimoji="0" lang="en-US" sz="1800">
                <a:latin typeface="Verdana" pitchFamily="34" charset="0"/>
              </a:rPr>
              <a:t>Government Offices</a:t>
            </a:r>
          </a:p>
          <a:p>
            <a:pPr eaLnBrk="0" hangingPunct="0">
              <a:buFont typeface="Verdana" pitchFamily="34" charset="0"/>
              <a:buChar char="-"/>
            </a:pPr>
            <a:r>
              <a:rPr kumimoji="0" lang="en-US" sz="1800">
                <a:latin typeface="Verdana" pitchFamily="34" charset="0"/>
              </a:rPr>
              <a:t>Related Agencies</a:t>
            </a:r>
          </a:p>
          <a:p>
            <a:pPr eaLnBrk="0" hangingPunct="0"/>
            <a:endParaRPr kumimoji="0" lang="en-US" sz="1800">
              <a:latin typeface="Verdana" pitchFamily="34" charset="0"/>
            </a:endParaRPr>
          </a:p>
        </p:txBody>
      </p:sp>
      <p:sp>
        <p:nvSpPr>
          <p:cNvPr id="449550" name="Line 14"/>
          <p:cNvSpPr>
            <a:spLocks noChangeShapeType="1"/>
          </p:cNvSpPr>
          <p:nvPr/>
        </p:nvSpPr>
        <p:spPr bwMode="auto">
          <a:xfrm flipV="1">
            <a:off x="5562600" y="2057400"/>
            <a:ext cx="1295400" cy="1143000"/>
          </a:xfrm>
          <a:prstGeom prst="line">
            <a:avLst/>
          </a:prstGeom>
          <a:noFill/>
          <a:ln w="9525">
            <a:solidFill>
              <a:schemeClr val="tx1"/>
            </a:solidFill>
            <a:round/>
            <a:headEnd/>
            <a:tailEnd type="triangle" w="med" len="med"/>
          </a:ln>
        </p:spPr>
        <p:txBody>
          <a:bodyPr wrap="none"/>
          <a:lstStyle/>
          <a:p>
            <a:endParaRPr lang="en-US"/>
          </a:p>
        </p:txBody>
      </p:sp>
      <p:sp>
        <p:nvSpPr>
          <p:cNvPr id="449551" name="Line 15"/>
          <p:cNvSpPr>
            <a:spLocks noChangeShapeType="1"/>
          </p:cNvSpPr>
          <p:nvPr/>
        </p:nvSpPr>
        <p:spPr bwMode="auto">
          <a:xfrm>
            <a:off x="5562600" y="4419600"/>
            <a:ext cx="1219200" cy="762000"/>
          </a:xfrm>
          <a:prstGeom prst="line">
            <a:avLst/>
          </a:prstGeom>
          <a:noFill/>
          <a:ln w="9525">
            <a:solidFill>
              <a:schemeClr val="tx1"/>
            </a:solidFill>
            <a:round/>
            <a:headEnd/>
            <a:tailEnd type="triangle" w="med" len="med"/>
          </a:ln>
        </p:spPr>
        <p:txBody>
          <a:bodyPr wrap="none"/>
          <a:lstStyle/>
          <a:p>
            <a:endParaRPr lang="en-US"/>
          </a:p>
        </p:txBody>
      </p:sp>
      <p:sp>
        <p:nvSpPr>
          <p:cNvPr id="449552" name="Text Box 16"/>
          <p:cNvSpPr txBox="1">
            <a:spLocks noChangeArrowheads="1"/>
          </p:cNvSpPr>
          <p:nvPr/>
        </p:nvSpPr>
        <p:spPr bwMode="auto">
          <a:xfrm rot="-2481207">
            <a:off x="5157788" y="2378075"/>
            <a:ext cx="1878012" cy="244475"/>
          </a:xfrm>
          <a:prstGeom prst="rect">
            <a:avLst/>
          </a:prstGeom>
          <a:noFill/>
          <a:ln w="9525">
            <a:noFill/>
            <a:miter lim="800000"/>
            <a:headEnd/>
            <a:tailEnd/>
          </a:ln>
        </p:spPr>
        <p:txBody>
          <a:bodyPr wrap="none">
            <a:spAutoFit/>
          </a:bodyPr>
          <a:lstStyle/>
          <a:p>
            <a:pPr eaLnBrk="0" hangingPunct="0"/>
            <a:r>
              <a:rPr kumimoji="0" lang="en-US" sz="1000" b="1">
                <a:latin typeface="Verdana" pitchFamily="34" charset="0"/>
              </a:rPr>
              <a:t>Earthquake information</a:t>
            </a:r>
          </a:p>
        </p:txBody>
      </p:sp>
      <p:sp>
        <p:nvSpPr>
          <p:cNvPr id="449553" name="Text Box 17"/>
          <p:cNvSpPr txBox="1">
            <a:spLocks noChangeArrowheads="1"/>
          </p:cNvSpPr>
          <p:nvPr/>
        </p:nvSpPr>
        <p:spPr bwMode="auto">
          <a:xfrm rot="1846774">
            <a:off x="5599113" y="4419600"/>
            <a:ext cx="1171575" cy="396875"/>
          </a:xfrm>
          <a:prstGeom prst="rect">
            <a:avLst/>
          </a:prstGeom>
          <a:noFill/>
          <a:ln w="9525">
            <a:noFill/>
            <a:miter lim="800000"/>
            <a:headEnd/>
            <a:tailEnd/>
          </a:ln>
        </p:spPr>
        <p:txBody>
          <a:bodyPr wrap="none">
            <a:spAutoFit/>
          </a:bodyPr>
          <a:lstStyle/>
          <a:p>
            <a:pPr algn="ctr" eaLnBrk="0" hangingPunct="0"/>
            <a:r>
              <a:rPr kumimoji="0" lang="en-US" sz="1000" b="1">
                <a:latin typeface="Verdana" pitchFamily="34" charset="0"/>
              </a:rPr>
              <a:t>Tsunami</a:t>
            </a:r>
          </a:p>
          <a:p>
            <a:pPr algn="ctr" eaLnBrk="0" hangingPunct="0"/>
            <a:r>
              <a:rPr kumimoji="0" lang="en-US" sz="1000" b="1">
                <a:latin typeface="Verdana" pitchFamily="34" charset="0"/>
              </a:rPr>
              <a:t>Early warning</a:t>
            </a:r>
          </a:p>
        </p:txBody>
      </p:sp>
      <p:sp>
        <p:nvSpPr>
          <p:cNvPr id="449554" name="Line 18"/>
          <p:cNvSpPr>
            <a:spLocks noChangeShapeType="1"/>
          </p:cNvSpPr>
          <p:nvPr/>
        </p:nvSpPr>
        <p:spPr bwMode="auto">
          <a:xfrm>
            <a:off x="2819400" y="2133600"/>
            <a:ext cx="838200" cy="0"/>
          </a:xfrm>
          <a:prstGeom prst="line">
            <a:avLst/>
          </a:prstGeom>
          <a:noFill/>
          <a:ln w="9525">
            <a:solidFill>
              <a:schemeClr val="tx1"/>
            </a:solidFill>
            <a:round/>
            <a:headEnd/>
            <a:tailEnd type="triangle" w="med" len="med"/>
          </a:ln>
        </p:spPr>
        <p:txBody>
          <a:bodyPr wrap="none"/>
          <a:lstStyle/>
          <a:p>
            <a:endParaRPr lang="en-US"/>
          </a:p>
        </p:txBody>
      </p:sp>
      <p:sp>
        <p:nvSpPr>
          <p:cNvPr id="449555" name="Line 19"/>
          <p:cNvSpPr>
            <a:spLocks noChangeShapeType="1"/>
          </p:cNvSpPr>
          <p:nvPr/>
        </p:nvSpPr>
        <p:spPr bwMode="auto">
          <a:xfrm>
            <a:off x="2743200" y="3733800"/>
            <a:ext cx="609600" cy="0"/>
          </a:xfrm>
          <a:prstGeom prst="line">
            <a:avLst/>
          </a:prstGeom>
          <a:noFill/>
          <a:ln w="9525">
            <a:solidFill>
              <a:schemeClr val="tx1"/>
            </a:solidFill>
            <a:round/>
            <a:headEnd/>
            <a:tailEnd type="triangle" w="med" len="med"/>
          </a:ln>
        </p:spPr>
        <p:txBody>
          <a:bodyPr wrap="none"/>
          <a:lstStyle/>
          <a:p>
            <a:endParaRPr lang="en-US"/>
          </a:p>
        </p:txBody>
      </p:sp>
      <p:sp>
        <p:nvSpPr>
          <p:cNvPr id="449556" name="Line 20"/>
          <p:cNvSpPr>
            <a:spLocks noChangeShapeType="1"/>
          </p:cNvSpPr>
          <p:nvPr/>
        </p:nvSpPr>
        <p:spPr bwMode="auto">
          <a:xfrm>
            <a:off x="4495800" y="2590800"/>
            <a:ext cx="0" cy="609600"/>
          </a:xfrm>
          <a:prstGeom prst="line">
            <a:avLst/>
          </a:prstGeom>
          <a:noFill/>
          <a:ln w="9525">
            <a:solidFill>
              <a:schemeClr val="tx1"/>
            </a:solidFill>
            <a:round/>
            <a:headEnd/>
            <a:tailEnd type="triangle" w="med" len="med"/>
          </a:ln>
        </p:spPr>
        <p:txBody>
          <a:bodyPr wrap="none"/>
          <a:lstStyle/>
          <a:p>
            <a:endParaRPr lang="en-US"/>
          </a:p>
        </p:txBody>
      </p:sp>
      <p:sp>
        <p:nvSpPr>
          <p:cNvPr id="449557" name="Text Box 21"/>
          <p:cNvSpPr txBox="1">
            <a:spLocks noChangeArrowheads="1"/>
          </p:cNvSpPr>
          <p:nvPr/>
        </p:nvSpPr>
        <p:spPr bwMode="auto">
          <a:xfrm rot="-2761135">
            <a:off x="5929312" y="2636838"/>
            <a:ext cx="671513" cy="274638"/>
          </a:xfrm>
          <a:prstGeom prst="rect">
            <a:avLst/>
          </a:prstGeom>
          <a:noFill/>
          <a:ln w="9525">
            <a:noFill/>
            <a:miter lim="800000"/>
            <a:headEnd/>
            <a:tailEnd/>
          </a:ln>
        </p:spPr>
        <p:txBody>
          <a:bodyPr wrap="none">
            <a:spAutoFit/>
          </a:bodyPr>
          <a:lstStyle/>
          <a:p>
            <a:pPr eaLnBrk="0" hangingPunct="0"/>
            <a:r>
              <a:rPr kumimoji="0" lang="en-US" sz="1200" b="1">
                <a:latin typeface=".VnArial" pitchFamily="34" charset="0"/>
              </a:rPr>
              <a:t>M ≥</a:t>
            </a:r>
            <a:r>
              <a:rPr kumimoji="0" lang="en-US" sz="1200">
                <a:latin typeface=".VnArial" pitchFamily="34" charset="0"/>
              </a:rPr>
              <a:t> </a:t>
            </a:r>
            <a:r>
              <a:rPr kumimoji="0" lang="en-US" sz="1200" b="1">
                <a:cs typeface="Times New Roman" pitchFamily="18" charset="0"/>
              </a:rPr>
              <a:t>3,5</a:t>
            </a:r>
          </a:p>
        </p:txBody>
      </p:sp>
      <p:sp>
        <p:nvSpPr>
          <p:cNvPr id="449558" name="Line 22"/>
          <p:cNvSpPr>
            <a:spLocks noChangeShapeType="1"/>
          </p:cNvSpPr>
          <p:nvPr/>
        </p:nvSpPr>
        <p:spPr bwMode="auto">
          <a:xfrm>
            <a:off x="2819400" y="5410200"/>
            <a:ext cx="1676400" cy="0"/>
          </a:xfrm>
          <a:prstGeom prst="line">
            <a:avLst/>
          </a:prstGeom>
          <a:noFill/>
          <a:ln w="12700" cap="sq">
            <a:solidFill>
              <a:schemeClr val="tx1"/>
            </a:solidFill>
            <a:round/>
            <a:headEnd type="none" w="sm" len="sm"/>
            <a:tailEnd type="none" w="lg" len="lg"/>
          </a:ln>
        </p:spPr>
        <p:txBody>
          <a:bodyPr/>
          <a:lstStyle/>
          <a:p>
            <a:endParaRPr lang="en-US"/>
          </a:p>
        </p:txBody>
      </p:sp>
      <p:sp>
        <p:nvSpPr>
          <p:cNvPr id="449559" name="Line 23"/>
          <p:cNvSpPr>
            <a:spLocks noChangeShapeType="1"/>
          </p:cNvSpPr>
          <p:nvPr/>
        </p:nvSpPr>
        <p:spPr bwMode="auto">
          <a:xfrm flipV="1">
            <a:off x="4495800" y="4419600"/>
            <a:ext cx="0" cy="990600"/>
          </a:xfrm>
          <a:prstGeom prst="line">
            <a:avLst/>
          </a:prstGeom>
          <a:noFill/>
          <a:ln w="12700" cap="sq">
            <a:solidFill>
              <a:schemeClr val="tx1"/>
            </a:solidFill>
            <a:round/>
            <a:headEnd type="none" w="sm" len="sm"/>
            <a:tailEnd type="stealth" w="lg" len="lg"/>
          </a:ln>
        </p:spPr>
        <p:txBody>
          <a:bodyPr/>
          <a:lstStyle/>
          <a:p>
            <a:endParaRPr lang="en-US"/>
          </a:p>
        </p:txBody>
      </p:sp>
      <p:sp>
        <p:nvSpPr>
          <p:cNvPr id="26" name="Rectangle 27"/>
          <p:cNvSpPr>
            <a:spLocks noChangeArrowheads="1"/>
          </p:cNvSpPr>
          <p:nvPr/>
        </p:nvSpPr>
        <p:spPr bwMode="auto">
          <a:xfrm>
            <a:off x="457200" y="381000"/>
            <a:ext cx="8229600" cy="762000"/>
          </a:xfrm>
          <a:prstGeom prst="rect">
            <a:avLst/>
          </a:prstGeom>
          <a:noFill/>
          <a:ln w="9525">
            <a:noFill/>
            <a:miter lim="800000"/>
            <a:headEnd/>
            <a:tailEnd/>
          </a:ln>
        </p:spPr>
        <p:txBody>
          <a:bodyPr anchor="ctr"/>
          <a:lstStyle/>
          <a:p>
            <a:pPr algn="ctr"/>
            <a:r>
              <a:rPr lang="en-US" altLang="ja-JP" sz="3200" dirty="0">
                <a:solidFill>
                  <a:srgbClr val="FF3300"/>
                </a:solidFill>
                <a:latin typeface="Arial" pitchFamily="34" charset="0"/>
                <a:ea typeface="MS PGothic" pitchFamily="34" charset="-128"/>
              </a:rPr>
              <a:t>WARNING SYSTEM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449539"/>
                                        </p:tgtEl>
                                        <p:attrNameLst>
                                          <p:attrName>style.visibility</p:attrName>
                                        </p:attrNameLst>
                                      </p:cBhvr>
                                      <p:to>
                                        <p:strVal val="visible"/>
                                      </p:to>
                                    </p:set>
                                    <p:animEffect transition="in" filter="slide(fromBottom)">
                                      <p:cBhvr>
                                        <p:cTn id="12" dur="500"/>
                                        <p:tgtEl>
                                          <p:spTgt spid="44953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49540"/>
                                        </p:tgtEl>
                                        <p:attrNameLst>
                                          <p:attrName>style.visibility</p:attrName>
                                        </p:attrNameLst>
                                      </p:cBhvr>
                                      <p:to>
                                        <p:strVal val="visible"/>
                                      </p:to>
                                    </p:set>
                                    <p:animEffect transition="in" filter="slide(fromBottom)">
                                      <p:cBhvr>
                                        <p:cTn id="15" dur="500"/>
                                        <p:tgtEl>
                                          <p:spTgt spid="44954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49542"/>
                                        </p:tgtEl>
                                        <p:attrNameLst>
                                          <p:attrName>style.visibility</p:attrName>
                                        </p:attrNameLst>
                                      </p:cBhvr>
                                      <p:to>
                                        <p:strVal val="visible"/>
                                      </p:to>
                                    </p:set>
                                    <p:animEffect transition="in" filter="slide(fromBottom)">
                                      <p:cBhvr>
                                        <p:cTn id="18" dur="500"/>
                                        <p:tgtEl>
                                          <p:spTgt spid="449542"/>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49543"/>
                                        </p:tgtEl>
                                        <p:attrNameLst>
                                          <p:attrName>style.visibility</p:attrName>
                                        </p:attrNameLst>
                                      </p:cBhvr>
                                      <p:to>
                                        <p:strVal val="visible"/>
                                      </p:to>
                                    </p:set>
                                    <p:animEffect transition="in" filter="slide(fromBottom)">
                                      <p:cBhvr>
                                        <p:cTn id="21" dur="500"/>
                                        <p:tgtEl>
                                          <p:spTgt spid="44954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49544"/>
                                        </p:tgtEl>
                                        <p:attrNameLst>
                                          <p:attrName>style.visibility</p:attrName>
                                        </p:attrNameLst>
                                      </p:cBhvr>
                                      <p:to>
                                        <p:strVal val="visible"/>
                                      </p:to>
                                    </p:set>
                                    <p:animEffect transition="in" filter="slide(fromBottom)">
                                      <p:cBhvr>
                                        <p:cTn id="24" dur="500"/>
                                        <p:tgtEl>
                                          <p:spTgt spid="449544"/>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49545"/>
                                        </p:tgtEl>
                                        <p:attrNameLst>
                                          <p:attrName>style.visibility</p:attrName>
                                        </p:attrNameLst>
                                      </p:cBhvr>
                                      <p:to>
                                        <p:strVal val="visible"/>
                                      </p:to>
                                    </p:set>
                                    <p:animEffect transition="in" filter="slide(fromBottom)">
                                      <p:cBhvr>
                                        <p:cTn id="27" dur="500"/>
                                        <p:tgtEl>
                                          <p:spTgt spid="449545"/>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449546"/>
                                        </p:tgtEl>
                                        <p:attrNameLst>
                                          <p:attrName>style.visibility</p:attrName>
                                        </p:attrNameLst>
                                      </p:cBhvr>
                                      <p:to>
                                        <p:strVal val="visible"/>
                                      </p:to>
                                    </p:set>
                                    <p:animEffect transition="in" filter="slide(fromBottom)">
                                      <p:cBhvr>
                                        <p:cTn id="30" dur="500"/>
                                        <p:tgtEl>
                                          <p:spTgt spid="44954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49547"/>
                                        </p:tgtEl>
                                        <p:attrNameLst>
                                          <p:attrName>style.visibility</p:attrName>
                                        </p:attrNameLst>
                                      </p:cBhvr>
                                      <p:to>
                                        <p:strVal val="visible"/>
                                      </p:to>
                                    </p:set>
                                    <p:animEffect transition="in" filter="slide(fromBottom)">
                                      <p:cBhvr>
                                        <p:cTn id="33" dur="500"/>
                                        <p:tgtEl>
                                          <p:spTgt spid="449547"/>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449548"/>
                                        </p:tgtEl>
                                        <p:attrNameLst>
                                          <p:attrName>style.visibility</p:attrName>
                                        </p:attrNameLst>
                                      </p:cBhvr>
                                      <p:to>
                                        <p:strVal val="visible"/>
                                      </p:to>
                                    </p:set>
                                    <p:animEffect transition="in" filter="slide(fromBottom)">
                                      <p:cBhvr>
                                        <p:cTn id="36" dur="500"/>
                                        <p:tgtEl>
                                          <p:spTgt spid="449548"/>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49549"/>
                                        </p:tgtEl>
                                        <p:attrNameLst>
                                          <p:attrName>style.visibility</p:attrName>
                                        </p:attrNameLst>
                                      </p:cBhvr>
                                      <p:to>
                                        <p:strVal val="visible"/>
                                      </p:to>
                                    </p:set>
                                    <p:animEffect transition="in" filter="slide(fromBottom)">
                                      <p:cBhvr>
                                        <p:cTn id="39" dur="500"/>
                                        <p:tgtEl>
                                          <p:spTgt spid="449549"/>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449550"/>
                                        </p:tgtEl>
                                        <p:attrNameLst>
                                          <p:attrName>style.visibility</p:attrName>
                                        </p:attrNameLst>
                                      </p:cBhvr>
                                      <p:to>
                                        <p:strVal val="visible"/>
                                      </p:to>
                                    </p:set>
                                    <p:animEffect transition="in" filter="slide(fromBottom)">
                                      <p:cBhvr>
                                        <p:cTn id="42" dur="500"/>
                                        <p:tgtEl>
                                          <p:spTgt spid="44955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449551"/>
                                        </p:tgtEl>
                                        <p:attrNameLst>
                                          <p:attrName>style.visibility</p:attrName>
                                        </p:attrNameLst>
                                      </p:cBhvr>
                                      <p:to>
                                        <p:strVal val="visible"/>
                                      </p:to>
                                    </p:set>
                                    <p:animEffect transition="in" filter="slide(fromBottom)">
                                      <p:cBhvr>
                                        <p:cTn id="45" dur="500"/>
                                        <p:tgtEl>
                                          <p:spTgt spid="449551"/>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49552"/>
                                        </p:tgtEl>
                                        <p:attrNameLst>
                                          <p:attrName>style.visibility</p:attrName>
                                        </p:attrNameLst>
                                      </p:cBhvr>
                                      <p:to>
                                        <p:strVal val="visible"/>
                                      </p:to>
                                    </p:set>
                                    <p:animEffect transition="in" filter="slide(fromBottom)">
                                      <p:cBhvr>
                                        <p:cTn id="48" dur="500"/>
                                        <p:tgtEl>
                                          <p:spTgt spid="449552"/>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49553"/>
                                        </p:tgtEl>
                                        <p:attrNameLst>
                                          <p:attrName>style.visibility</p:attrName>
                                        </p:attrNameLst>
                                      </p:cBhvr>
                                      <p:to>
                                        <p:strVal val="visible"/>
                                      </p:to>
                                    </p:set>
                                    <p:animEffect transition="in" filter="slide(fromBottom)">
                                      <p:cBhvr>
                                        <p:cTn id="51" dur="500"/>
                                        <p:tgtEl>
                                          <p:spTgt spid="449553"/>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449554"/>
                                        </p:tgtEl>
                                        <p:attrNameLst>
                                          <p:attrName>style.visibility</p:attrName>
                                        </p:attrNameLst>
                                      </p:cBhvr>
                                      <p:to>
                                        <p:strVal val="visible"/>
                                      </p:to>
                                    </p:set>
                                    <p:animEffect transition="in" filter="slide(fromBottom)">
                                      <p:cBhvr>
                                        <p:cTn id="54" dur="500"/>
                                        <p:tgtEl>
                                          <p:spTgt spid="449554"/>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449555"/>
                                        </p:tgtEl>
                                        <p:attrNameLst>
                                          <p:attrName>style.visibility</p:attrName>
                                        </p:attrNameLst>
                                      </p:cBhvr>
                                      <p:to>
                                        <p:strVal val="visible"/>
                                      </p:to>
                                    </p:set>
                                    <p:animEffect transition="in" filter="slide(fromBottom)">
                                      <p:cBhvr>
                                        <p:cTn id="57" dur="500"/>
                                        <p:tgtEl>
                                          <p:spTgt spid="449555"/>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449556"/>
                                        </p:tgtEl>
                                        <p:attrNameLst>
                                          <p:attrName>style.visibility</p:attrName>
                                        </p:attrNameLst>
                                      </p:cBhvr>
                                      <p:to>
                                        <p:strVal val="visible"/>
                                      </p:to>
                                    </p:set>
                                    <p:animEffect transition="in" filter="slide(fromBottom)">
                                      <p:cBhvr>
                                        <p:cTn id="60" dur="500"/>
                                        <p:tgtEl>
                                          <p:spTgt spid="449556"/>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449557"/>
                                        </p:tgtEl>
                                        <p:attrNameLst>
                                          <p:attrName>style.visibility</p:attrName>
                                        </p:attrNameLst>
                                      </p:cBhvr>
                                      <p:to>
                                        <p:strVal val="visible"/>
                                      </p:to>
                                    </p:set>
                                    <p:animEffect transition="in" filter="slide(fromBottom)">
                                      <p:cBhvr>
                                        <p:cTn id="63" dur="500"/>
                                        <p:tgtEl>
                                          <p:spTgt spid="449557"/>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449558"/>
                                        </p:tgtEl>
                                        <p:attrNameLst>
                                          <p:attrName>style.visibility</p:attrName>
                                        </p:attrNameLst>
                                      </p:cBhvr>
                                      <p:to>
                                        <p:strVal val="visible"/>
                                      </p:to>
                                    </p:set>
                                    <p:animEffect transition="in" filter="slide(fromBottom)">
                                      <p:cBhvr>
                                        <p:cTn id="66" dur="500"/>
                                        <p:tgtEl>
                                          <p:spTgt spid="449558"/>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449559"/>
                                        </p:tgtEl>
                                        <p:attrNameLst>
                                          <p:attrName>style.visibility</p:attrName>
                                        </p:attrNameLst>
                                      </p:cBhvr>
                                      <p:to>
                                        <p:strVal val="visible"/>
                                      </p:to>
                                    </p:set>
                                    <p:animEffect transition="in" filter="slide(fromBottom)">
                                      <p:cBhvr>
                                        <p:cTn id="69" dur="500"/>
                                        <p:tgtEl>
                                          <p:spTgt spid="449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animBg="1"/>
      <p:bldP spid="449540" grpId="0" animBg="1"/>
      <p:bldP spid="449542" grpId="0" animBg="1"/>
      <p:bldP spid="449543" grpId="0" animBg="1"/>
      <p:bldP spid="449544" grpId="0" animBg="1"/>
      <p:bldP spid="449545" grpId="0" animBg="1"/>
      <p:bldP spid="449546" grpId="0" animBg="1"/>
      <p:bldP spid="449547" grpId="0" animBg="1"/>
      <p:bldP spid="449548" grpId="0" animBg="1"/>
      <p:bldP spid="449549" grpId="0" animBg="1"/>
      <p:bldP spid="449550" grpId="0" animBg="1"/>
      <p:bldP spid="449551" grpId="0" animBg="1"/>
      <p:bldP spid="449552" grpId="0"/>
      <p:bldP spid="449553" grpId="0"/>
      <p:bldP spid="449554" grpId="0" animBg="1"/>
      <p:bldP spid="449555" grpId="0" animBg="1"/>
      <p:bldP spid="449556" grpId="0" animBg="1"/>
      <p:bldP spid="449557" grpId="0"/>
      <p:bldP spid="449558" grpId="0" animBg="1"/>
      <p:bldP spid="449559"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bwMode="auto">
          <a:xfrm>
            <a:off x="152400" y="1676400"/>
            <a:ext cx="2743200" cy="3048000"/>
          </a:xfrm>
          <a:prstGeom prst="rect">
            <a:avLst/>
          </a:prstGeom>
          <a:ln cap="flat" algn="ctr">
            <a:miter lim="800000"/>
            <a:headEnd/>
            <a:tailEnd/>
          </a:ln>
        </p:spPr>
        <p:txBody>
          <a:bodyPr/>
          <a:lstStyle/>
          <a:p>
            <a:pPr marL="533400" indent="-533400" algn="just">
              <a:buClr>
                <a:schemeClr val="tx1"/>
              </a:buClr>
              <a:defRPr/>
            </a:pPr>
            <a:r>
              <a:rPr lang="en-US" dirty="0"/>
              <a:t>	</a:t>
            </a:r>
            <a:r>
              <a:rPr lang="en-US"/>
              <a:t>The IES </a:t>
            </a:r>
            <a:r>
              <a:rPr lang="en-US" dirty="0"/>
              <a:t>is currently operating a National Seismic Network,  which consists of 31 broadband seismometers.</a:t>
            </a:r>
          </a:p>
          <a:p>
            <a:pPr marL="533400" indent="-533400" algn="just">
              <a:buClr>
                <a:schemeClr val="tx1"/>
              </a:buClr>
              <a:defRPr/>
            </a:pPr>
            <a:endParaRPr lang="en-US" dirty="0"/>
          </a:p>
        </p:txBody>
      </p:sp>
      <p:sp>
        <p:nvSpPr>
          <p:cNvPr id="10" name="Text Box 3"/>
          <p:cNvSpPr txBox="1">
            <a:spLocks noChangeArrowheads="1"/>
          </p:cNvSpPr>
          <p:nvPr/>
        </p:nvSpPr>
        <p:spPr bwMode="auto">
          <a:xfrm>
            <a:off x="2011328" y="609600"/>
            <a:ext cx="6204712" cy="584775"/>
          </a:xfrm>
          <a:prstGeom prst="rect">
            <a:avLst/>
          </a:prstGeom>
          <a:noFill/>
          <a:ln w="9525">
            <a:noFill/>
            <a:miter lim="800000"/>
            <a:headEnd/>
            <a:tailEnd/>
          </a:ln>
        </p:spPr>
        <p:txBody>
          <a:bodyPr wrap="none">
            <a:spAutoFit/>
          </a:bodyPr>
          <a:lstStyle/>
          <a:p>
            <a:r>
              <a:rPr kumimoji="0" lang="en-US" sz="3200" dirty="0">
                <a:solidFill>
                  <a:srgbClr val="FF3300"/>
                </a:solidFill>
                <a:latin typeface="Arial "/>
                <a:cs typeface="Times New Roman" pitchFamily="18" charset="0"/>
              </a:rPr>
              <a:t>NATIONAL SEISMIC NETWORK</a:t>
            </a:r>
            <a:endParaRPr kumimoji="0" lang="en-US" sz="3200" dirty="0">
              <a:solidFill>
                <a:srgbClr val="FF3300"/>
              </a:solidFill>
              <a:cs typeface="Times New Roman" pitchFamily="18" charset="0"/>
            </a:endParaRPr>
          </a:p>
        </p:txBody>
      </p:sp>
      <p:pic>
        <p:nvPicPr>
          <p:cNvPr id="5" name="Picture 4">
            <a:extLst>
              <a:ext uri="{FF2B5EF4-FFF2-40B4-BE49-F238E27FC236}">
                <a16:creationId xmlns:a16="http://schemas.microsoft.com/office/drawing/2014/main" id="{57BB9E21-78D0-483C-B982-BDFC83839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270576"/>
            <a:ext cx="4837840" cy="476005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bwMode="auto">
          <a:xfrm>
            <a:off x="0" y="1676400"/>
            <a:ext cx="3429000" cy="1295400"/>
          </a:xfrm>
          <a:prstGeom prst="rect">
            <a:avLst/>
          </a:prstGeom>
          <a:ln cap="flat" algn="ctr">
            <a:miter lim="800000"/>
            <a:headEnd/>
            <a:tailEnd/>
          </a:ln>
        </p:spPr>
        <p:txBody>
          <a:bodyPr/>
          <a:lstStyle/>
          <a:p>
            <a:pPr marL="533400" indent="-533400">
              <a:buClr>
                <a:schemeClr val="tx1"/>
              </a:buClr>
              <a:defRPr/>
            </a:pPr>
            <a:r>
              <a:rPr lang="en-US" dirty="0"/>
              <a:t>	About 50 broadband </a:t>
            </a:r>
            <a:r>
              <a:rPr lang="en-US"/>
              <a:t>seismic stations for monitoring induced earthquake activities</a:t>
            </a:r>
            <a:endParaRPr lang="en-US" dirty="0"/>
          </a:p>
          <a:p>
            <a:pPr marL="533400" indent="-533400" algn="just">
              <a:buClr>
                <a:schemeClr val="tx1"/>
              </a:buClr>
              <a:defRPr/>
            </a:pPr>
            <a:endParaRPr lang="en-US" dirty="0"/>
          </a:p>
        </p:txBody>
      </p:sp>
      <p:sp>
        <p:nvSpPr>
          <p:cNvPr id="10" name="Text Box 3"/>
          <p:cNvSpPr txBox="1">
            <a:spLocks noChangeArrowheads="1"/>
          </p:cNvSpPr>
          <p:nvPr/>
        </p:nvSpPr>
        <p:spPr bwMode="auto">
          <a:xfrm>
            <a:off x="2011328" y="609600"/>
            <a:ext cx="5528245" cy="584775"/>
          </a:xfrm>
          <a:prstGeom prst="rect">
            <a:avLst/>
          </a:prstGeom>
          <a:noFill/>
          <a:ln w="9525">
            <a:noFill/>
            <a:miter lim="800000"/>
            <a:headEnd/>
            <a:tailEnd/>
          </a:ln>
        </p:spPr>
        <p:txBody>
          <a:bodyPr wrap="none">
            <a:spAutoFit/>
          </a:bodyPr>
          <a:lstStyle/>
          <a:p>
            <a:r>
              <a:rPr kumimoji="0" lang="en-US" sz="3200" dirty="0">
                <a:solidFill>
                  <a:srgbClr val="FF3300"/>
                </a:solidFill>
                <a:latin typeface="Arial "/>
                <a:cs typeface="Times New Roman" pitchFamily="18" charset="0"/>
              </a:rPr>
              <a:t>LOCAL SEISMIC NETWORK</a:t>
            </a:r>
            <a:endParaRPr kumimoji="0" lang="en-US" sz="3200" dirty="0">
              <a:solidFill>
                <a:srgbClr val="FF3300"/>
              </a:solidFill>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295400"/>
            <a:ext cx="5601970" cy="4779056"/>
          </a:xfrm>
          <a:prstGeom prst="rect">
            <a:avLst/>
          </a:prstGeom>
        </p:spPr>
      </p:pic>
    </p:spTree>
    <p:extLst>
      <p:ext uri="{BB962C8B-B14F-4D97-AF65-F5344CB8AC3E}">
        <p14:creationId xmlns:p14="http://schemas.microsoft.com/office/powerpoint/2010/main" val="14550405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7"/>
          <p:cNvSpPr>
            <a:spLocks noChangeArrowheads="1"/>
          </p:cNvSpPr>
          <p:nvPr/>
        </p:nvSpPr>
        <p:spPr bwMode="auto">
          <a:xfrm>
            <a:off x="457200" y="381000"/>
            <a:ext cx="8229600" cy="762000"/>
          </a:xfrm>
          <a:prstGeom prst="rect">
            <a:avLst/>
          </a:prstGeom>
          <a:noFill/>
          <a:ln w="9525">
            <a:noFill/>
            <a:miter lim="800000"/>
            <a:headEnd/>
            <a:tailEnd/>
          </a:ln>
        </p:spPr>
        <p:txBody>
          <a:bodyPr anchor="ctr"/>
          <a:lstStyle/>
          <a:p>
            <a:pPr algn="ctr"/>
            <a:r>
              <a:rPr lang="en-US" altLang="ja-JP" sz="3200">
                <a:solidFill>
                  <a:srgbClr val="FF3300"/>
                </a:solidFill>
                <a:latin typeface="Arial" pitchFamily="34" charset="0"/>
                <a:ea typeface="MS PGothic" pitchFamily="34" charset="-128"/>
              </a:rPr>
              <a:t>WARNING SYSTEM</a:t>
            </a:r>
          </a:p>
        </p:txBody>
      </p:sp>
      <p:sp>
        <p:nvSpPr>
          <p:cNvPr id="6" name="Rectangle 3"/>
          <p:cNvSpPr>
            <a:spLocks noChangeArrowheads="1"/>
          </p:cNvSpPr>
          <p:nvPr/>
        </p:nvSpPr>
        <p:spPr bwMode="auto">
          <a:xfrm>
            <a:off x="2819400" y="1143000"/>
            <a:ext cx="3657600" cy="381000"/>
          </a:xfrm>
          <a:prstGeom prst="rect">
            <a:avLst/>
          </a:prstGeom>
          <a:solidFill>
            <a:srgbClr val="FFCCFF"/>
          </a:solidFill>
          <a:ln w="12700" cap="sq">
            <a:solidFill>
              <a:srgbClr val="00FF00"/>
            </a:solidFill>
            <a:miter lim="800000"/>
            <a:headEnd type="none" w="sm" len="sm"/>
            <a:tailEnd type="none" w="sm" len="sm"/>
          </a:ln>
        </p:spPr>
        <p:txBody>
          <a:bodyPr wrap="none" anchor="ctr"/>
          <a:lstStyle/>
          <a:p>
            <a:pPr algn="ctr" eaLnBrk="0" hangingPunct="0"/>
            <a:r>
              <a:rPr lang="en-AU" sz="2000" dirty="0">
                <a:solidFill>
                  <a:srgbClr val="FF0000"/>
                </a:solidFill>
                <a:cs typeface="Times New Roman" pitchFamily="18" charset="0"/>
              </a:rPr>
              <a:t>DATA PROCESSING</a:t>
            </a:r>
          </a:p>
        </p:txBody>
      </p:sp>
      <p:pic>
        <p:nvPicPr>
          <p:cNvPr id="102401" name="Picture 1"/>
          <p:cNvPicPr>
            <a:picLocks noChangeAspect="1" noChangeArrowheads="1"/>
          </p:cNvPicPr>
          <p:nvPr/>
        </p:nvPicPr>
        <p:blipFill>
          <a:blip r:embed="rId3" cstate="print"/>
          <a:srcRect/>
          <a:stretch>
            <a:fillRect/>
          </a:stretch>
        </p:blipFill>
        <p:spPr bwMode="auto">
          <a:xfrm>
            <a:off x="3124200" y="1752600"/>
            <a:ext cx="5715000" cy="4572000"/>
          </a:xfrm>
          <a:prstGeom prst="rect">
            <a:avLst/>
          </a:prstGeom>
          <a:noFill/>
          <a:ln w="9525">
            <a:noFill/>
            <a:miter lim="800000"/>
            <a:headEnd/>
            <a:tailEnd/>
          </a:ln>
        </p:spPr>
      </p:pic>
      <p:sp>
        <p:nvSpPr>
          <p:cNvPr id="7" name="Rectangle 7"/>
          <p:cNvSpPr>
            <a:spLocks noChangeArrowheads="1"/>
          </p:cNvSpPr>
          <p:nvPr/>
        </p:nvSpPr>
        <p:spPr bwMode="auto">
          <a:xfrm>
            <a:off x="381000" y="2302933"/>
            <a:ext cx="4648200" cy="1200329"/>
          </a:xfrm>
          <a:prstGeom prst="rect">
            <a:avLst/>
          </a:prstGeom>
          <a:noFill/>
          <a:ln w="9525">
            <a:noFill/>
            <a:miter lim="800000"/>
            <a:headEnd/>
            <a:tailEnd/>
          </a:ln>
        </p:spPr>
        <p:txBody>
          <a:bodyPr wrap="square" anchor="ctr">
            <a:spAutoFit/>
          </a:bodyPr>
          <a:lstStyle/>
          <a:p>
            <a:pPr algn="just">
              <a:buFont typeface="Arial" pitchFamily="34" charset="0"/>
              <a:buChar char="•"/>
            </a:pPr>
            <a:r>
              <a:rPr lang="en-US" dirty="0"/>
              <a:t> </a:t>
            </a:r>
            <a:r>
              <a:rPr lang="en-US" dirty="0" err="1"/>
              <a:t>SeisComp</a:t>
            </a:r>
            <a:endParaRPr lang="en-US" dirty="0"/>
          </a:p>
          <a:p>
            <a:pPr algn="just">
              <a:buFont typeface="Arial" pitchFamily="34" charset="0"/>
              <a:buChar char="•"/>
            </a:pPr>
            <a:r>
              <a:rPr lang="en-US" dirty="0"/>
              <a:t>Earthworm</a:t>
            </a:r>
          </a:p>
          <a:p>
            <a:pPr algn="just">
              <a:buFont typeface="Arial" pitchFamily="34" charset="0"/>
              <a:buChar char="•"/>
            </a:pPr>
            <a:r>
              <a:rPr lang="en-US" dirty="0" err="1"/>
              <a:t>SeisAn</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par>
                                <p:cTn id="13" presetID="4" presetClass="entr" presetSubtype="16" fill="hold" nodeType="withEffect">
                                  <p:stCondLst>
                                    <p:cond delay="0"/>
                                  </p:stCondLst>
                                  <p:childTnLst>
                                    <p:set>
                                      <p:cBhvr>
                                        <p:cTn id="14" dur="1" fill="hold">
                                          <p:stCondLst>
                                            <p:cond delay="0"/>
                                          </p:stCondLst>
                                        </p:cTn>
                                        <p:tgtEl>
                                          <p:spTgt spid="102401"/>
                                        </p:tgtEl>
                                        <p:attrNameLst>
                                          <p:attrName>style.visibility</p:attrName>
                                        </p:attrNameLst>
                                      </p:cBhvr>
                                      <p:to>
                                        <p:strVal val="visible"/>
                                      </p:to>
                                    </p:set>
                                    <p:animEffect transition="in" filter="box(in)">
                                      <p:cBhvr>
                                        <p:cTn id="15" dur="1000"/>
                                        <p:tgtEl>
                                          <p:spTgt spid="102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Grp="1" noChangeArrowheads="1"/>
          </p:cNvSpPr>
          <p:nvPr>
            <p:ph type="title"/>
          </p:nvPr>
        </p:nvSpPr>
        <p:spPr bwMode="auto">
          <a:xfrm>
            <a:off x="457200" y="533400"/>
            <a:ext cx="8305800" cy="584200"/>
          </a:xfrm>
          <a:noFill/>
          <a:ln algn="ctr">
            <a:miter lim="800000"/>
            <a:headEnd/>
            <a:tailEnd/>
          </a:ln>
        </p:spPr>
        <p:txBody>
          <a:bodyPr vert="horz" wrap="square" lIns="91440" tIns="45720" rIns="91440" bIns="45720" numCol="1" anchor="t" anchorCtr="0" compatLnSpc="1">
            <a:prstTxWarp prst="textNoShape">
              <a:avLst/>
            </a:prstTxWarp>
            <a:spAutoFit/>
          </a:bodyPr>
          <a:lstStyle/>
          <a:p>
            <a:pPr algn="ctr" eaLnBrk="1" hangingPunct="1">
              <a:lnSpc>
                <a:spcPct val="100000"/>
              </a:lnSpc>
            </a:pPr>
            <a:r>
              <a:rPr lang="en-US" sz="3200" b="0" dirty="0">
                <a:solidFill>
                  <a:srgbClr val="FF3300"/>
                </a:solidFill>
                <a:effectLst/>
                <a:latin typeface="Arial" pitchFamily="34" charset="0"/>
                <a:cs typeface="Arial" pitchFamily="34" charset="0"/>
              </a:rPr>
              <a:t>SEIMICITY IN VIETNAM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0100" y="1219200"/>
            <a:ext cx="4017577" cy="4876800"/>
          </a:xfrm>
          <a:prstGeom prst="rect">
            <a:avLst/>
          </a:prstGeom>
        </p:spPr>
      </p:pic>
      <p:sp>
        <p:nvSpPr>
          <p:cNvPr id="3" name="Rectangle 2"/>
          <p:cNvSpPr/>
          <p:nvPr/>
        </p:nvSpPr>
        <p:spPr>
          <a:xfrm>
            <a:off x="5943600" y="2971800"/>
            <a:ext cx="609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457200" y="1379289"/>
            <a:ext cx="3886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kumimoji="0" lang="en-US" altLang="en-US" dirty="0">
                <a:solidFill>
                  <a:srgbClr val="0000FF"/>
                </a:solidFill>
                <a:cs typeface="Times New Roman" panose="02020603050405020304" pitchFamily="18" charset="0"/>
              </a:rPr>
              <a:t> </a:t>
            </a:r>
            <a:r>
              <a:rPr kumimoji="0" lang="en-US" altLang="en-US" dirty="0" err="1">
                <a:solidFill>
                  <a:srgbClr val="0000FF"/>
                </a:solidFill>
                <a:cs typeface="Times New Roman" panose="02020603050405020304" pitchFamily="18" charset="0"/>
              </a:rPr>
              <a:t>Đien</a:t>
            </a:r>
            <a:r>
              <a:rPr kumimoji="0" lang="en-US" altLang="en-US" dirty="0">
                <a:solidFill>
                  <a:srgbClr val="0000FF"/>
                </a:solidFill>
                <a:cs typeface="Times New Roman" panose="02020603050405020304" pitchFamily="18" charset="0"/>
              </a:rPr>
              <a:t> Bien 1935 (M=6.7)  </a:t>
            </a:r>
          </a:p>
          <a:p>
            <a:pPr eaLnBrk="1" hangingPunct="1">
              <a:buFont typeface="Arial" panose="020B0604020202020204" pitchFamily="34" charset="0"/>
              <a:buChar char="•"/>
            </a:pPr>
            <a:r>
              <a:rPr kumimoji="0" lang="en-US" altLang="en-US" dirty="0">
                <a:solidFill>
                  <a:srgbClr val="0000FF"/>
                </a:solidFill>
                <a:cs typeface="Times New Roman" panose="02020603050405020304" pitchFamily="18" charset="0"/>
              </a:rPr>
              <a:t> Tuan </a:t>
            </a:r>
            <a:r>
              <a:rPr kumimoji="0" lang="en-US" altLang="en-US" dirty="0" err="1">
                <a:solidFill>
                  <a:srgbClr val="0000FF"/>
                </a:solidFill>
                <a:cs typeface="Times New Roman" panose="02020603050405020304" pitchFamily="18" charset="0"/>
              </a:rPr>
              <a:t>Giao</a:t>
            </a:r>
            <a:r>
              <a:rPr kumimoji="0" lang="en-US" altLang="en-US" dirty="0">
                <a:solidFill>
                  <a:srgbClr val="0000FF"/>
                </a:solidFill>
                <a:cs typeface="Times New Roman" panose="02020603050405020304" pitchFamily="18" charset="0"/>
              </a:rPr>
              <a:t> 1983 (M=6.7)</a:t>
            </a:r>
          </a:p>
          <a:p>
            <a:pPr eaLnBrk="1" hangingPunct="1">
              <a:buFont typeface="Arial" panose="020B0604020202020204" pitchFamily="34" charset="0"/>
              <a:buChar char="•"/>
            </a:pPr>
            <a:endParaRPr kumimoji="0" lang="en-US" altLang="en-US" dirty="0">
              <a:solidFill>
                <a:srgbClr val="FF0000"/>
              </a:solidFill>
              <a:cs typeface="Times New Roman" panose="02020603050405020304" pitchFamily="18" charset="0"/>
            </a:endParaRPr>
          </a:p>
          <a:p>
            <a:pPr eaLnBrk="1" hangingPunct="1">
              <a:buFont typeface="Arial" panose="020B0604020202020204" pitchFamily="34" charset="0"/>
              <a:buChar char="•"/>
            </a:pPr>
            <a:endParaRPr kumimoji="0" lang="en-US" altLang="en-US" dirty="0">
              <a:solidFill>
                <a:srgbClr val="FF0000"/>
              </a:solidFill>
              <a:cs typeface="Times New Roman" panose="02020603050405020304" pitchFamily="18" charset="0"/>
            </a:endParaRPr>
          </a:p>
          <a:p>
            <a:pPr eaLnBrk="1" hangingPunct="1">
              <a:buFont typeface="Arial" panose="020B0604020202020204" pitchFamily="34" charset="0"/>
              <a:buChar char="•"/>
            </a:pPr>
            <a:r>
              <a:rPr kumimoji="0" lang="en-US" altLang="en-US">
                <a:solidFill>
                  <a:srgbClr val="FF0000"/>
                </a:solidFill>
                <a:cs typeface="Times New Roman" panose="02020603050405020304" pitchFamily="18" charset="0"/>
              </a:rPr>
              <a:t>Induced earthquakes (M = 5.0, Kon Tum)</a:t>
            </a:r>
            <a:endParaRPr kumimoji="0" lang="en-US" altLang="en-US" dirty="0">
              <a:solidFill>
                <a:srgbClr val="FF0000"/>
              </a:solidFill>
              <a:cs typeface="Times New Roman" panose="02020603050405020304" pitchFamily="18" charset="0"/>
            </a:endParaRPr>
          </a:p>
          <a:p>
            <a:pPr eaLnBrk="1" hangingPunct="1">
              <a:buFont typeface="Arial" panose="020B0604020202020204" pitchFamily="34" charset="0"/>
              <a:buChar char="•"/>
            </a:pPr>
            <a:endParaRPr kumimoji="0" lang="en-US" altLang="en-US" dirty="0">
              <a:solidFill>
                <a:srgbClr val="FF0000"/>
              </a:solidFill>
              <a:cs typeface="Times New Roman" panose="02020603050405020304" pitchFamily="18" charset="0"/>
            </a:endParaRPr>
          </a:p>
          <a:p>
            <a:pPr eaLnBrk="1" hangingPunct="1">
              <a:buFont typeface="Arial" panose="020B0604020202020204" pitchFamily="34" charset="0"/>
              <a:buChar char="•"/>
            </a:pPr>
            <a:endParaRPr kumimoji="0" lang="en-US" altLang="en-US" dirty="0">
              <a:solidFill>
                <a:srgbClr val="FF0000"/>
              </a:solidFill>
              <a:cs typeface="Times New Roman" panose="02020603050405020304" pitchFamily="18" charset="0"/>
            </a:endParaRPr>
          </a:p>
          <a:p>
            <a:pPr eaLnBrk="1" hangingPunct="1">
              <a:buFont typeface="Arial" panose="020B0604020202020204" pitchFamily="34" charset="0"/>
              <a:buChar char="•"/>
            </a:pPr>
            <a:endParaRPr kumimoji="0" lang="en-US" altLang="en-US" dirty="0">
              <a:solidFill>
                <a:srgbClr val="FF0000"/>
              </a:solidFill>
              <a:cs typeface="Times New Roman" panose="02020603050405020304" pitchFamily="18" charset="0"/>
            </a:endParaRPr>
          </a:p>
          <a:p>
            <a:pPr eaLnBrk="1" hangingPunct="1">
              <a:buFontTx/>
              <a:buChar char="•"/>
            </a:pPr>
            <a:r>
              <a:rPr kumimoji="0" lang="en-US" altLang="en-US" dirty="0">
                <a:solidFill>
                  <a:srgbClr val="9933FF"/>
                </a:solidFill>
                <a:cs typeface="Times New Roman" panose="02020603050405020304" pitchFamily="18" charset="0"/>
              </a:rPr>
              <a:t>  Volcanic earthquake 1923 (M=6.1)</a:t>
            </a:r>
          </a:p>
        </p:txBody>
      </p:sp>
      <p:sp>
        <p:nvSpPr>
          <p:cNvPr id="4" name="Rectangle 3"/>
          <p:cNvSpPr/>
          <p:nvPr/>
        </p:nvSpPr>
        <p:spPr>
          <a:xfrm>
            <a:off x="4953000" y="1563955"/>
            <a:ext cx="533400" cy="41724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343400"/>
            <a:ext cx="446688" cy="457200"/>
          </a:xfrm>
          <a:prstGeom prst="rect">
            <a:avLst/>
          </a:prstGeom>
          <a:noFill/>
          <a:ln w="190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733800" y="1828800"/>
            <a:ext cx="1066800" cy="152400"/>
          </a:xfrm>
          <a:prstGeom prst="straightConnector1">
            <a:avLst/>
          </a:prstGeom>
          <a:ln>
            <a:solidFill>
              <a:srgbClr val="0000FF"/>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3962400" y="3276600"/>
            <a:ext cx="1905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962400" y="4648200"/>
            <a:ext cx="2057400" cy="152400"/>
          </a:xfrm>
          <a:prstGeom prst="straightConnector1">
            <a:avLst/>
          </a:prstGeom>
          <a:ln w="19050">
            <a:solidFill>
              <a:srgbClr val="993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8217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bwMode="auto">
          <a:xfrm>
            <a:off x="381000" y="1143000"/>
            <a:ext cx="8229600" cy="4648200"/>
          </a:xfrm>
          <a:prstGeom prst="rect">
            <a:avLst/>
          </a:prstGeom>
          <a:noFill/>
          <a:ln w="9525" algn="ctr">
            <a:noFill/>
            <a:miter lim="800000"/>
            <a:headEnd/>
            <a:tailEnd/>
          </a:ln>
        </p:spPr>
        <p:txBody>
          <a:bodyPr/>
          <a:lstStyle/>
          <a:p>
            <a:pPr algn="just" eaLnBrk="0" hangingPunct="0"/>
            <a:r>
              <a:rPr lang="it-IT" dirty="0"/>
              <a:t>	The </a:t>
            </a:r>
            <a:r>
              <a:rPr lang="en-US" dirty="0"/>
              <a:t>National </a:t>
            </a:r>
            <a:r>
              <a:rPr lang="it-IT" dirty="0"/>
              <a:t>Hydro-Meteorological Service of Vietnam (NHMS), is operating a national </a:t>
            </a:r>
            <a:r>
              <a:rPr lang="en-US" dirty="0"/>
              <a:t>hydro-meteorological</a:t>
            </a:r>
            <a:r>
              <a:rPr lang="it-IT" dirty="0"/>
              <a:t> network, which consists of 22 stations</a:t>
            </a:r>
            <a:r>
              <a:rPr lang="it-IT"/>
              <a:t>. </a:t>
            </a:r>
            <a:endParaRPr lang="en-US" dirty="0"/>
          </a:p>
          <a:p>
            <a:pPr algn="just" eaLnBrk="0" hangingPunct="0"/>
            <a:r>
              <a:rPr lang="it-IT" dirty="0"/>
              <a:t>	</a:t>
            </a:r>
            <a:endParaRPr lang="en-US" dirty="0"/>
          </a:p>
          <a:p>
            <a:pPr algn="just" eaLnBrk="0" hangingPunct="0"/>
            <a:endParaRPr lang="it-IT" dirty="0"/>
          </a:p>
        </p:txBody>
      </p:sp>
      <p:sp>
        <p:nvSpPr>
          <p:cNvPr id="20483" name="Rectangle 6"/>
          <p:cNvSpPr>
            <a:spLocks noGrp="1" noChangeArrowheads="1"/>
          </p:cNvSpPr>
          <p:nvPr>
            <p:ph type="title"/>
          </p:nvPr>
        </p:nvSpPr>
        <p:spPr bwMode="auto">
          <a:xfrm>
            <a:off x="457200" y="533400"/>
            <a:ext cx="8305800" cy="584200"/>
          </a:xfrm>
          <a:noFill/>
          <a:ln algn="ctr">
            <a:miter lim="800000"/>
            <a:headEnd/>
            <a:tailEnd/>
          </a:ln>
        </p:spPr>
        <p:txBody>
          <a:bodyPr vert="horz" wrap="square" lIns="91440" tIns="45720" rIns="91440" bIns="45720" numCol="1" anchor="t" anchorCtr="0" compatLnSpc="1">
            <a:prstTxWarp prst="textNoShape">
              <a:avLst/>
            </a:prstTxWarp>
            <a:spAutoFit/>
          </a:bodyPr>
          <a:lstStyle/>
          <a:p>
            <a:pPr algn="ctr" eaLnBrk="1" hangingPunct="1">
              <a:lnSpc>
                <a:spcPct val="100000"/>
              </a:lnSpc>
            </a:pPr>
            <a:r>
              <a:rPr lang="en-US" sz="3200" b="0" dirty="0">
                <a:solidFill>
                  <a:srgbClr val="FF3300"/>
                </a:solidFill>
                <a:effectLst/>
                <a:latin typeface="Arial" pitchFamily="34" charset="0"/>
                <a:cs typeface="Arial" pitchFamily="34" charset="0"/>
              </a:rPr>
              <a:t>NATIONAL SEA LEVEL NETWORK</a:t>
            </a:r>
          </a:p>
        </p:txBody>
      </p:sp>
    </p:spTree>
    <p:extLst>
      <p:ext uri="{BB962C8B-B14F-4D97-AF65-F5344CB8AC3E}">
        <p14:creationId xmlns:p14="http://schemas.microsoft.com/office/powerpoint/2010/main" val="3657067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1000" fill="hold"/>
                                        <p:tgtEl>
                                          <p:spTgt spid="20483"/>
                                        </p:tgtEl>
                                        <p:attrNameLst>
                                          <p:attrName>ppt_x</p:attrName>
                                        </p:attrNameLst>
                                      </p:cBhvr>
                                      <p:tavLst>
                                        <p:tav tm="0">
                                          <p:val>
                                            <p:strVal val="#ppt_x"/>
                                          </p:val>
                                        </p:tav>
                                        <p:tav tm="100000">
                                          <p:val>
                                            <p:strVal val="#ppt_x"/>
                                          </p:val>
                                        </p:tav>
                                      </p:tavLst>
                                    </p:anim>
                                    <p:anim calcmode="lin" valueType="num">
                                      <p:cBhvr additive="base">
                                        <p:cTn id="8" dur="1000" fill="hold"/>
                                        <p:tgtEl>
                                          <p:spTgt spid="2048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slide(fromRight)">
                                      <p:cBhvr>
                                        <p:cTn id="12" dur="1000"/>
                                        <p:tgtEl>
                                          <p:spTgt spid="8">
                                            <p:txEl>
                                              <p:pRg st="0" end="0"/>
                                            </p:txEl>
                                          </p:spTgt>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slide(fromRight)">
                                      <p:cBhvr>
                                        <p:cTn id="15"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204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bwMode="auto">
          <a:xfrm>
            <a:off x="21771" y="1136445"/>
            <a:ext cx="4419600" cy="533400"/>
          </a:xfrm>
          <a:prstGeom prst="rect">
            <a:avLst/>
          </a:prstGeom>
          <a:noFill/>
          <a:ln w="9525" algn="ctr">
            <a:noFill/>
            <a:miter lim="800000"/>
            <a:headEnd/>
            <a:tailEnd/>
          </a:ln>
        </p:spPr>
        <p:txBody>
          <a:bodyPr/>
          <a:lstStyle/>
          <a:p>
            <a:pPr algn="ctr" eaLnBrk="0" hangingPunct="0"/>
            <a:r>
              <a:rPr lang="en-US" dirty="0"/>
              <a:t>Distribution of the hydro-meteorological stations of </a:t>
            </a:r>
            <a:r>
              <a:rPr lang="en-US"/>
              <a:t>Vietnam. </a:t>
            </a:r>
            <a:r>
              <a:rPr lang="it-IT"/>
              <a:t>The network includes 7 coastal, 13 island and 02 floating (on drilling rigs) stations .</a:t>
            </a:r>
            <a:endParaRPr lang="en-US" dirty="0"/>
          </a:p>
          <a:p>
            <a:pPr algn="ctr" eaLnBrk="0" hangingPunct="0"/>
            <a:endParaRPr lang="en-US" dirty="0"/>
          </a:p>
          <a:p>
            <a:pPr algn="ctr" eaLnBrk="0" hangingPunct="0"/>
            <a:r>
              <a:rPr lang="it-IT" dirty="0"/>
              <a:t>	</a:t>
            </a:r>
            <a:endParaRPr lang="en-US" dirty="0"/>
          </a:p>
          <a:p>
            <a:pPr algn="ctr" eaLnBrk="0" hangingPunct="0"/>
            <a:endParaRPr lang="en-US" dirty="0"/>
          </a:p>
          <a:p>
            <a:pPr algn="ctr" eaLnBrk="0" hangingPunct="0"/>
            <a:endParaRPr lang="it-IT" dirty="0"/>
          </a:p>
        </p:txBody>
      </p:sp>
      <p:sp>
        <p:nvSpPr>
          <p:cNvPr id="23555" name="Rectangle 6"/>
          <p:cNvSpPr>
            <a:spLocks noGrp="1" noChangeArrowheads="1"/>
          </p:cNvSpPr>
          <p:nvPr>
            <p:ph type="title"/>
          </p:nvPr>
        </p:nvSpPr>
        <p:spPr bwMode="auto">
          <a:xfrm>
            <a:off x="457200" y="533400"/>
            <a:ext cx="8305800" cy="584200"/>
          </a:xfrm>
          <a:noFill/>
          <a:ln algn="ctr">
            <a:miter lim="800000"/>
            <a:headEnd/>
            <a:tailEnd/>
          </a:ln>
        </p:spPr>
        <p:txBody>
          <a:bodyPr vert="horz" wrap="square" lIns="91440" tIns="45720" rIns="91440" bIns="45720" numCol="1" anchor="t" anchorCtr="0" compatLnSpc="1">
            <a:prstTxWarp prst="textNoShape">
              <a:avLst/>
            </a:prstTxWarp>
            <a:spAutoFit/>
          </a:bodyPr>
          <a:lstStyle/>
          <a:p>
            <a:pPr algn="ctr" eaLnBrk="1" hangingPunct="1">
              <a:lnSpc>
                <a:spcPct val="100000"/>
              </a:lnSpc>
            </a:pPr>
            <a:r>
              <a:rPr lang="en-US" sz="3200" b="0" dirty="0">
                <a:solidFill>
                  <a:srgbClr val="FF3300"/>
                </a:solidFill>
                <a:effectLst/>
                <a:latin typeface="Arial" pitchFamily="34" charset="0"/>
                <a:cs typeface="Arial" pitchFamily="34" charset="0"/>
              </a:rPr>
              <a:t>NATIONAL SEA LEVEL NETWORK</a:t>
            </a:r>
          </a:p>
        </p:txBody>
      </p:sp>
      <p:pic>
        <p:nvPicPr>
          <p:cNvPr id="71682" name="Picture 1" descr="bandohientrang"/>
          <p:cNvPicPr>
            <a:picLocks noChangeAspect="1" noChangeArrowheads="1"/>
          </p:cNvPicPr>
          <p:nvPr/>
        </p:nvPicPr>
        <p:blipFill rotWithShape="1">
          <a:blip r:embed="rId2" cstate="print"/>
          <a:srcRect t="7938"/>
          <a:stretch/>
        </p:blipFill>
        <p:spPr bwMode="auto">
          <a:xfrm>
            <a:off x="4367981" y="1085645"/>
            <a:ext cx="4419600" cy="5260439"/>
          </a:xfrm>
          <a:prstGeom prst="rect">
            <a:avLst/>
          </a:prstGeom>
          <a:noFill/>
          <a:ln w="9525">
            <a:noFill/>
            <a:miter lim="800000"/>
            <a:headEnd/>
            <a:tailEnd/>
          </a:ln>
        </p:spPr>
      </p:pic>
    </p:spTree>
    <p:extLst>
      <p:ext uri="{BB962C8B-B14F-4D97-AF65-F5344CB8AC3E}">
        <p14:creationId xmlns:p14="http://schemas.microsoft.com/office/powerpoint/2010/main" val="24693642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Right)">
                                      <p:cBhvr>
                                        <p:cTn id="7" dur="1000"/>
                                        <p:tgtEl>
                                          <p:spTgt spid="8">
                                            <p:txEl>
                                              <p:pRg st="0" end="0"/>
                                            </p:txEl>
                                          </p:spTgt>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slide(fromRight)">
                                      <p:cBhvr>
                                        <p:cTn id="10" dur="1000"/>
                                        <p:tgtEl>
                                          <p:spTgt spid="8">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1682"/>
                                        </p:tgtEl>
                                        <p:attrNameLst>
                                          <p:attrName>style.visibility</p:attrName>
                                        </p:attrNameLst>
                                      </p:cBhvr>
                                      <p:to>
                                        <p:strVal val="visible"/>
                                      </p:to>
                                    </p:set>
                                    <p:animEffect transition="in" filter="box(in)">
                                      <p:cBhvr>
                                        <p:cTn id="13" dur="1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
  <TotalTime>6859</TotalTime>
  <Words>845</Words>
  <Application>Microsoft Macintosh PowerPoint</Application>
  <PresentationFormat>On-screen Show (4:3)</PresentationFormat>
  <Paragraphs>127</Paragraphs>
  <Slides>27</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41" baseType="lpstr">
      <vt:lpstr>.VnArial</vt:lpstr>
      <vt:lpstr>Arial </vt:lpstr>
      <vt:lpstr>MS PGothic</vt:lpstr>
      <vt:lpstr>Söhne</vt:lpstr>
      <vt:lpstr>Arial</vt:lpstr>
      <vt:lpstr>Calibri</vt:lpstr>
      <vt:lpstr>Calibri Light</vt:lpstr>
      <vt:lpstr>Tahoma</vt:lpstr>
      <vt:lpstr>Times New Roman</vt:lpstr>
      <vt:lpstr>Verdana</vt:lpstr>
      <vt:lpstr>Wingdings</vt:lpstr>
      <vt:lpstr>Retrospect</vt:lpstr>
      <vt:lpstr>Clip</vt:lpstr>
      <vt:lpstr>Bitmap Image</vt:lpstr>
      <vt:lpstr>PowerPoint Presentation</vt:lpstr>
      <vt:lpstr>PowerPoint Presentation</vt:lpstr>
      <vt:lpstr>PowerPoint Presentation</vt:lpstr>
      <vt:lpstr>PowerPoint Presentation</vt:lpstr>
      <vt:lpstr>PowerPoint Presentation</vt:lpstr>
      <vt:lpstr>PowerPoint Presentation</vt:lpstr>
      <vt:lpstr>SEIMICITY IN VIETNAM</vt:lpstr>
      <vt:lpstr>NATIONAL SEA LEVEL NETWORK</vt:lpstr>
      <vt:lpstr>NATIONAL SEA LEVEL NETWORK</vt:lpstr>
      <vt:lpstr>NATIONAL SEA LEVEL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Hanoi Institute of Oceanography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Bao cao nghiem thu DOSTE Hanoi nam 2001</dc:title>
  <dc:creator>NguyÔn Hång Ph­¬ng</dc:creator>
  <cp:lastModifiedBy>Jeong, Hyeonjeong</cp:lastModifiedBy>
  <cp:revision>552</cp:revision>
  <cp:lastPrinted>1995-12-08T18:02:18Z</cp:lastPrinted>
  <dcterms:created xsi:type="dcterms:W3CDTF">1999-12-08T04:06:40Z</dcterms:created>
  <dcterms:modified xsi:type="dcterms:W3CDTF">2025-11-18T07:57:18Z</dcterms:modified>
</cp:coreProperties>
</file>