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3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 dirty="0"/>
            <a:t>Problem Identification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Identify the issue or situation that requires policy intervention</a:t>
          </a:r>
          <a:endParaRPr lang="en-US" sz="2400" dirty="0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Consider Solutions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Explore different ways to address the problem</a:t>
          </a:r>
          <a:endParaRPr lang="en-US" sz="2400" dirty="0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Policy       Selection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Select the best solution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1166167" y="903961"/>
          <a:ext cx="1252124" cy="1252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3479" y="2309951"/>
          <a:ext cx="3577499" cy="98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Problem Identification</a:t>
          </a:r>
        </a:p>
      </dsp:txBody>
      <dsp:txXfrm>
        <a:off x="3479" y="2309951"/>
        <a:ext cx="3577499" cy="989402"/>
      </dsp:txXfrm>
    </dsp:sp>
    <dsp:sp modelId="{DD091D0A-5A25-4241-91F3-18D32B0BDD4F}">
      <dsp:nvSpPr>
        <dsp:cNvPr id="0" name=""/>
        <dsp:cNvSpPr/>
      </dsp:nvSpPr>
      <dsp:spPr>
        <a:xfrm>
          <a:off x="3479" y="3370919"/>
          <a:ext cx="3577499" cy="111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Identify the issue or situation that requires policy intervention</a:t>
          </a:r>
          <a:endParaRPr lang="en-US" sz="2400" kern="1200" dirty="0"/>
        </a:p>
      </dsp:txBody>
      <dsp:txXfrm>
        <a:off x="3479" y="3370919"/>
        <a:ext cx="3577499" cy="1111309"/>
      </dsp:txXfrm>
    </dsp:sp>
    <dsp:sp modelId="{210823F6-AC1A-46E3-9D99-A319DF497539}">
      <dsp:nvSpPr>
        <dsp:cNvPr id="0" name=""/>
        <dsp:cNvSpPr/>
      </dsp:nvSpPr>
      <dsp:spPr>
        <a:xfrm>
          <a:off x="5369729" y="903961"/>
          <a:ext cx="1252124" cy="1252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4207042" y="2309951"/>
          <a:ext cx="3577499" cy="98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Consider Solutions</a:t>
          </a:r>
        </a:p>
      </dsp:txBody>
      <dsp:txXfrm>
        <a:off x="4207042" y="2309951"/>
        <a:ext cx="3577499" cy="989402"/>
      </dsp:txXfrm>
    </dsp:sp>
    <dsp:sp modelId="{7CD40649-A74C-4AD8-B9D0-2573A1955C91}">
      <dsp:nvSpPr>
        <dsp:cNvPr id="0" name=""/>
        <dsp:cNvSpPr/>
      </dsp:nvSpPr>
      <dsp:spPr>
        <a:xfrm>
          <a:off x="4207042" y="3370919"/>
          <a:ext cx="3577499" cy="111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Explore different ways to address the problem</a:t>
          </a:r>
          <a:endParaRPr lang="en-US" sz="2400" kern="1200" dirty="0"/>
        </a:p>
      </dsp:txBody>
      <dsp:txXfrm>
        <a:off x="4207042" y="3370919"/>
        <a:ext cx="3577499" cy="1111309"/>
      </dsp:txXfrm>
    </dsp:sp>
    <dsp:sp modelId="{B0A3ABD2-C471-4A21-8AEF-3843C86919E1}">
      <dsp:nvSpPr>
        <dsp:cNvPr id="0" name=""/>
        <dsp:cNvSpPr/>
      </dsp:nvSpPr>
      <dsp:spPr>
        <a:xfrm>
          <a:off x="9573292" y="903961"/>
          <a:ext cx="1252124" cy="1252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8410604" y="2309951"/>
          <a:ext cx="3577499" cy="98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Policy       Selection</a:t>
          </a:r>
        </a:p>
      </dsp:txBody>
      <dsp:txXfrm>
        <a:off x="8410604" y="2309951"/>
        <a:ext cx="3577499" cy="989402"/>
      </dsp:txXfrm>
    </dsp:sp>
    <dsp:sp modelId="{6418EBED-F111-425B-8EE2-06B8B2297A68}">
      <dsp:nvSpPr>
        <dsp:cNvPr id="0" name=""/>
        <dsp:cNvSpPr/>
      </dsp:nvSpPr>
      <dsp:spPr>
        <a:xfrm>
          <a:off x="8410604" y="3370919"/>
          <a:ext cx="3577499" cy="1111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Select the best solution</a:t>
          </a:r>
        </a:p>
      </dsp:txBody>
      <dsp:txXfrm>
        <a:off x="8410604" y="3370919"/>
        <a:ext cx="3577499" cy="1111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PTWS-TPCA:</a:t>
            </a:r>
            <a:br>
              <a:rPr lang="en-US" sz="4000" dirty="0"/>
            </a:br>
            <a:r>
              <a:rPr lang="en-US" sz="4000" dirty="0"/>
              <a:t>From Analysis to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5792BA"/>
                </a:solidFill>
              </a:rPr>
              <a:t>David Coetzee</a:t>
            </a:r>
          </a:p>
          <a:p>
            <a:pPr algn="l"/>
            <a:r>
              <a:rPr lang="en-US" sz="2000" dirty="0">
                <a:solidFill>
                  <a:srgbClr val="5792BA"/>
                </a:solidFill>
              </a:rPr>
              <a:t>PTWS-TPCA Workshop, May 2025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569935"/>
            <a:ext cx="10353762" cy="1257300"/>
          </a:xfrm>
        </p:spPr>
        <p:txBody>
          <a:bodyPr>
            <a:normAutofit/>
          </a:bodyPr>
          <a:lstStyle/>
          <a:p>
            <a:r>
              <a:rPr lang="en-US" b="1" dirty="0"/>
              <a:t>Policy Development: Common Doctrine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477531"/>
              </p:ext>
            </p:extLst>
          </p:nvPr>
        </p:nvGraphicFramePr>
        <p:xfrm>
          <a:off x="200416" y="1589241"/>
          <a:ext cx="11991584" cy="538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4DA2-71DA-7663-B14F-BA54BAB6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15" y="147181"/>
            <a:ext cx="11824569" cy="656363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NZ" sz="3200" b="1" dirty="0"/>
          </a:p>
          <a:p>
            <a:pPr marL="36900" indent="0">
              <a:buNone/>
            </a:pPr>
            <a:r>
              <a:rPr lang="en-NZ" sz="3200" b="1" dirty="0"/>
              <a:t>Problem Identification</a:t>
            </a:r>
          </a:p>
          <a:p>
            <a:r>
              <a:rPr lang="en-N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Defining the issue that needs to be addressed: Based on available data and its analysis to understand the problem's scope and reason</a:t>
            </a:r>
          </a:p>
          <a:p>
            <a:pPr marL="36900" indent="0">
              <a:buNone/>
            </a:pPr>
            <a:r>
              <a:rPr lang="en-NZ" sz="3200" b="1" dirty="0"/>
              <a:t>Consider Solutions</a:t>
            </a:r>
          </a:p>
          <a:p>
            <a:r>
              <a:rPr lang="en-NZ" sz="2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Deliberating potential solutions, considering feasibility factors like costs and practicality vs benefits</a:t>
            </a:r>
          </a:p>
          <a:p>
            <a:pPr marL="36900" indent="0">
              <a:buNone/>
            </a:pPr>
            <a:r>
              <a:rPr lang="en-NZ" sz="3200" b="1" dirty="0"/>
              <a:t>Policy Selection</a:t>
            </a:r>
          </a:p>
          <a:p>
            <a:r>
              <a:rPr lang="en-NZ" sz="2800" kern="1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Choosing the policy that offer the best potential of impact and feasibility, while aligning with the goals &amp; objectives</a:t>
            </a:r>
          </a:p>
          <a:p>
            <a:pPr marL="36900" indent="0">
              <a:buNone/>
            </a:pPr>
            <a:endParaRPr lang="en-NZ" sz="3200" b="1" dirty="0"/>
          </a:p>
          <a:p>
            <a:pPr marL="36900" indent="0">
              <a:buNone/>
            </a:pPr>
            <a:endParaRPr lang="en-NZ" sz="3200" b="1" dirty="0"/>
          </a:p>
          <a:p>
            <a:pPr marL="36900" indent="0">
              <a:buNone/>
            </a:pP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85250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3CF3-C874-ECFD-B8F9-7B7D7EC8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862"/>
            <a:ext cx="11999331" cy="776243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NZ" sz="3200" b="1" dirty="0">
                <a:solidFill>
                  <a:schemeClr val="tx1"/>
                </a:solidFill>
              </a:rPr>
              <a:t>In the context of the PTWS-TPCA, Policy analysis should also involve: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7927D-181D-E062-8D7B-EAA5A2319167}"/>
              </a:ext>
            </a:extLst>
          </p:cNvPr>
          <p:cNvSpPr txBox="1"/>
          <p:nvPr/>
        </p:nvSpPr>
        <p:spPr>
          <a:xfrm>
            <a:off x="96335" y="992035"/>
            <a:ext cx="11999330" cy="586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NZ" sz="2800" b="1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Existing policies: </a:t>
            </a:r>
            <a:r>
              <a:rPr lang="en-NZ" sz="2800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Consider the ITSU Master Plan &amp; PTWS Medium Term Strategy (on agenda next). Check our progress against these, and shape our recs to  align with these.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NZ" sz="2800" b="1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Stakeholder support: </a:t>
            </a:r>
            <a:r>
              <a:rPr lang="en-NZ" sz="2800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Engaging stakeholders &amp; building consensus -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NZ" sz="2800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This workshop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NZ" sz="2800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Share draft Status Report with ICG Steering Committee for comment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NZ" sz="2800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Share final Status Report &amp; next steps with Member States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NZ" sz="2800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Share ESCAP Policy document with global stakeholders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NZ" sz="2800" b="1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Implementation: </a:t>
            </a:r>
            <a:r>
              <a:rPr lang="en-NZ" sz="2800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ICG to approve the recs (Steering Committee?); assign to Inter-sessional WGs/Task Teams as appropriate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NZ" sz="2800" b="1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Evaluation: </a:t>
            </a:r>
            <a:r>
              <a:rPr lang="en-NZ" sz="2800" kern="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Future surveys to compare status (progress</a:t>
            </a:r>
            <a:r>
              <a:rPr lang="en-N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438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6F139-0E3D-A46E-9293-F983F4C91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D554-AD57-4ECD-B867-9677B997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2249"/>
            <a:ext cx="11142748" cy="97045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NZ" sz="3200" b="1" dirty="0">
                <a:solidFill>
                  <a:schemeClr val="tx1"/>
                </a:solidFill>
              </a:rPr>
              <a:t>Some considerations re in-Country policy development -</a:t>
            </a:r>
            <a:br>
              <a:rPr lang="en-NZ" sz="3200" b="1" dirty="0">
                <a:solidFill>
                  <a:schemeClr val="tx1"/>
                </a:solidFill>
              </a:rPr>
            </a:br>
            <a:r>
              <a:rPr lang="en-NZ" sz="3200" b="1" dirty="0">
                <a:solidFill>
                  <a:schemeClr val="tx1"/>
                </a:solidFill>
              </a:rPr>
              <a:t>Policy can be initiated: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B541C8-E5D1-BDBF-5315-106CD112D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6012" y="2702103"/>
            <a:ext cx="4779581" cy="396030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Politically or Chief Executive driven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 on external influence, formal inquiries/reviews, or personal interest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 compete with other priorities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Need an enthusiastic/interested politician/CE to advocate for/drive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    </a:t>
            </a: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 be difficult to initiate from the bottom, but high chance on success</a:t>
            </a:r>
          </a:p>
          <a:p>
            <a:endParaRPr lang="en-NZ" sz="22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62EB8D-1A32-DAC6-4F3D-17F6458F6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013" y="2079321"/>
            <a:ext cx="4764764" cy="468326"/>
          </a:xfrm>
        </p:spPr>
        <p:txBody>
          <a:bodyPr/>
          <a:lstStyle/>
          <a:p>
            <a:r>
              <a:rPr lang="en-NZ" sz="3200" dirty="0"/>
              <a:t>Top-down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2E9B67-1E1B-9907-603D-402E09126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3167" y="2702104"/>
            <a:ext cx="5135726" cy="396030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Sector driven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 on stakeholders agreeing change is necessary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 driven by a dedicated official/team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 Policy to CE/Political level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    </a:t>
            </a: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Easy to initiate; good chance on success if only policy, more difficult if funding is involved</a:t>
            </a:r>
          </a:p>
          <a:p>
            <a:endParaRPr lang="en-NZ" sz="2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692E4-B78E-12F3-3686-2EBC881A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sz="3200" dirty="0"/>
              <a:t>Bottom-up</a:t>
            </a:r>
          </a:p>
        </p:txBody>
      </p:sp>
    </p:spTree>
    <p:extLst>
      <p:ext uri="{BB962C8B-B14F-4D97-AF65-F5344CB8AC3E}">
        <p14:creationId xmlns:p14="http://schemas.microsoft.com/office/powerpoint/2010/main" val="12115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{DD8CA2E1-417E-44B9-AC86-EC3D8FAAFC10}tf11665031_win32</Template>
  <TotalTime>205</TotalTime>
  <Words>330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 Nova</vt:lpstr>
      <vt:lpstr>Arial Nova Light</vt:lpstr>
      <vt:lpstr>Symbol</vt:lpstr>
      <vt:lpstr>Wingdings</vt:lpstr>
      <vt:lpstr>Wingdings 2</vt:lpstr>
      <vt:lpstr>SlateVTI</vt:lpstr>
      <vt:lpstr>PTWS-TPCA: From Analysis to Policy</vt:lpstr>
      <vt:lpstr>Policy Development: Common Doctrine</vt:lpstr>
      <vt:lpstr>PowerPoint Presentation</vt:lpstr>
      <vt:lpstr>In the context of the PTWS-TPCA, Policy analysis should also involve:</vt:lpstr>
      <vt:lpstr>Some considerations re in-Country policy development - Policy can be initiated: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Coetzee</dc:creator>
  <cp:lastModifiedBy>David Coetzee</cp:lastModifiedBy>
  <cp:revision>23</cp:revision>
  <dcterms:created xsi:type="dcterms:W3CDTF">2025-05-11T19:06:16Z</dcterms:created>
  <dcterms:modified xsi:type="dcterms:W3CDTF">2025-05-15T02:17:19Z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