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6" r:id="rId3"/>
    <p:sldMasterId id="2147483680" r:id="rId4"/>
    <p:sldMasterId id="2147483682" r:id="rId5"/>
  </p:sldMasterIdLst>
  <p:notesMasterIdLst>
    <p:notesMasterId r:id="rId14"/>
  </p:notesMasterIdLst>
  <p:sldIdLst>
    <p:sldId id="256" r:id="rId6"/>
    <p:sldId id="269" r:id="rId7"/>
    <p:sldId id="285" r:id="rId8"/>
    <p:sldId id="272" r:id="rId9"/>
    <p:sldId id="273" r:id="rId10"/>
    <p:sldId id="282" r:id="rId11"/>
    <p:sldId id="284" r:id="rId12"/>
    <p:sldId id="268" r:id="rId13"/>
  </p:sldIdLst>
  <p:sldSz cx="12192000" cy="685800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2"/>
    <p:restoredTop sz="94634"/>
  </p:normalViewPr>
  <p:slideViewPr>
    <p:cSldViewPr snapToGrid="0">
      <p:cViewPr varScale="1">
        <p:scale>
          <a:sx n="73" d="100"/>
          <a:sy n="73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27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5842DCC4-75D3-B219-1043-8326B323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8472E025-42A5-0C93-C6CC-8EA382950D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4289A171-526E-2919-C45C-0EE6664A00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32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56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04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73333721-C7BF-84FD-2249-09E6C05E5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EBFC4A48-E5F0-8261-127D-0F457A8E3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E3A80943-F7E1-C5E3-2572-2AD023874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33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FE358C79-4C14-B5F1-C57D-253827FE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3F513B5F-6325-E9F6-AD94-CFD8E224DF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8670FA39-2E1B-BA6F-9BE8-099EB0C5EB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25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ftr" idx="11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4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4"/>
          <p:cNvPicPr preferRelativeResize="0"/>
          <p:nvPr/>
        </p:nvPicPr>
        <p:blipFill rotWithShape="1">
          <a:blip r:embed="rId3">
            <a:alphaModFix/>
          </a:blip>
          <a:srcRect t="24095" r="-1567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7"/>
          <p:cNvSpPr/>
          <p:nvPr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7"/>
          <p:cNvSpPr txBox="1"/>
          <p:nvPr/>
        </p:nvSpPr>
        <p:spPr>
          <a:xfrm>
            <a:off x="1697784" y="3511090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47"/>
          <p:cNvSpPr txBox="1"/>
          <p:nvPr/>
        </p:nvSpPr>
        <p:spPr>
          <a:xfrm>
            <a:off x="5592372" y="3291783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7"/>
          <p:cNvSpPr/>
          <p:nvPr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7"/>
          <p:cNvSpPr/>
          <p:nvPr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7"/>
          <p:cNvSpPr txBox="1"/>
          <p:nvPr/>
        </p:nvSpPr>
        <p:spPr>
          <a:xfrm>
            <a:off x="9529307" y="3526718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47"/>
          <p:cNvSpPr/>
          <p:nvPr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7"/>
          <p:cNvSpPr/>
          <p:nvPr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7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/>
          <p:nvPr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9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nesdoc.unesco.org/ark:/48223/pf0000392227.locale=en" TargetMode="External"/><Relationship Id="rId3" Type="http://schemas.openxmlformats.org/officeDocument/2006/relationships/hyperlink" Target="https://oceanexpert.org/event/4562" TargetMode="External"/><Relationship Id="rId7" Type="http://schemas.openxmlformats.org/officeDocument/2006/relationships/hyperlink" Target="https://unesdoc.unesco.org/ark:/48223/pf00003922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esdoc.unesco.org/ark:/48223/pf0000384274" TargetMode="External"/><Relationship Id="rId5" Type="http://schemas.openxmlformats.org/officeDocument/2006/relationships/hyperlink" Target="https://unesdoc.unesco.org/ark:/48223/pf0000388062" TargetMode="External"/><Relationship Id="rId4" Type="http://schemas.openxmlformats.org/officeDocument/2006/relationships/hyperlink" Target="https://oceanexpert.org/document/3349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expert.org/document/14576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6224954" y="2123999"/>
            <a:ext cx="5697415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3.2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ICG/CARIBE-EWS Secretariat Report</a:t>
            </a:r>
          </a:p>
          <a:p>
            <a:pPr algn="ctr"/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ICG/CARIBE-EWS XVIII</a:t>
            </a:r>
          </a:p>
          <a:p>
            <a:pPr algn="ctr"/>
            <a:endParaRPr lang="en-US" sz="2000" b="1" dirty="0">
              <a:solidFill>
                <a:schemeClr val="lt1"/>
              </a:solidFill>
            </a:endParaRPr>
          </a:p>
          <a:p>
            <a:pPr algn="ctr"/>
            <a:r>
              <a:rPr lang="en-US" sz="2000" b="1" dirty="0">
                <a:solidFill>
                  <a:schemeClr val="lt1"/>
                </a:solidFill>
              </a:rPr>
              <a:t>online</a:t>
            </a:r>
          </a:p>
          <a:p>
            <a:pPr algn="ctr"/>
            <a:r>
              <a:rPr lang="en-US" sz="2000" b="1" dirty="0">
                <a:solidFill>
                  <a:schemeClr val="lt1"/>
                </a:solidFill>
              </a:rPr>
              <a:t>5-7 &amp; 9 May 2025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6096001" y="5277898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Öcal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Necmioğlu</a:t>
            </a: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Technical Secretary of ICG/CARIBE-EWS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Tsunami Resilience Section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Secretariat support to the ICG/CARIBE-EWS </a:t>
            </a:r>
          </a:p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during the intersessional period (I)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EB9F3-EBC4-35BC-131C-B8B2DF0FAE16}"/>
              </a:ext>
            </a:extLst>
          </p:cNvPr>
          <p:cNvSpPr txBox="1"/>
          <p:nvPr/>
        </p:nvSpPr>
        <p:spPr>
          <a:xfrm>
            <a:off x="496986" y="1598828"/>
            <a:ext cx="113302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Continued to support both IOC ICG/PTWS and IOC ICG/CARIBE-EWS and their TSPs through the continuous update of TNCs/NTWCs/TWFPs, Working Groups and Task Teams contact databases in direct contact with the Member States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  <a:ea typeface="DengXian" panose="02010600030101010101" pitchFamily="2" charset="-122"/>
              </a:rPr>
              <a:t>O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rganized 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an </a:t>
            </a:r>
            <a:r>
              <a:rPr lang="en-GB" sz="1600" u="sng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Expert Meeting on Seismic Sources in the Northwest Caribbean and on Non-Seismic Sources of Tsunamis for the Caribbean and Adjacent Regions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 in Heredia, Costa Rica, 2-6 December 2024 in close collaboration with WG-1 and SINAMOT.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 The draft report of the Expert Meeting is expected to be published by 2025/Q3</a:t>
            </a:r>
            <a:r>
              <a:rPr lang="en-GB" sz="1600" dirty="0">
                <a:effectLst/>
                <a:latin typeface="+mj-lt"/>
              </a:rPr>
              <a:t>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rovided active support to CARIBE WAVE 24 (</a:t>
            </a:r>
            <a:r>
              <a:rPr lang="en-GB" sz="1600" u="sng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4"/>
              </a:rPr>
              <a:t>CL-2979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 on CARIBEWAVE24 and </a:t>
            </a:r>
            <a:r>
              <a:rPr lang="en-GB" sz="1600" u="sng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5"/>
              </a:rPr>
              <a:t>TS-187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 CARIBEWAVE24 Participant Handbook). </a:t>
            </a:r>
          </a:p>
          <a:p>
            <a:endParaRPr lang="en-GB" sz="1600" dirty="0">
              <a:latin typeface="+mj-lt"/>
              <a:ea typeface="DengXian" panose="02010600030101010101" pitchFamily="2" charset="-122"/>
            </a:endParaRPr>
          </a:p>
          <a:p>
            <a:r>
              <a:rPr lang="en-GB" sz="1600" dirty="0">
                <a:latin typeface="+mj-lt"/>
                <a:ea typeface="DengXian" panose="02010600030101010101" pitchFamily="2" charset="-122"/>
              </a:rPr>
              <a:t>A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ssisted the implementation of the TRRP.</a:t>
            </a:r>
          </a:p>
          <a:p>
            <a:endParaRPr lang="en-GB" sz="1600" dirty="0">
              <a:latin typeface="+mj-lt"/>
              <a:ea typeface="DengXian" panose="02010600030101010101" pitchFamily="2" charset="-122"/>
            </a:endParaRPr>
          </a:p>
          <a:p>
            <a:r>
              <a:rPr lang="en-GB" sz="16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3 Additional IOC-Technical Series were issued during 2024 </a:t>
            </a:r>
          </a:p>
          <a:p>
            <a:r>
              <a:rPr lang="en-GB" sz="1600" u="sng" kern="100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6"/>
              </a:rPr>
              <a:t>TS-178</a:t>
            </a:r>
            <a:r>
              <a:rPr lang="en-GB" sz="16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(EXERCISE CARIBE WAVE 23 - Summary Report) </a:t>
            </a:r>
          </a:p>
          <a:p>
            <a:r>
              <a:rPr lang="en-GB" sz="1600" u="sng" kern="100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7"/>
              </a:rPr>
              <a:t>TS-194</a:t>
            </a:r>
            <a:r>
              <a:rPr lang="en-GB" sz="16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(CARIBE WAVE </a:t>
            </a:r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GB" sz="16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General Guidelines)</a:t>
            </a:r>
          </a:p>
          <a:p>
            <a:r>
              <a:rPr lang="en-GB" sz="1600" u="sng" kern="100" dirty="0">
                <a:solidFill>
                  <a:srgbClr val="0563C1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8"/>
              </a:rPr>
              <a:t>TS-195</a:t>
            </a:r>
            <a:r>
              <a:rPr lang="en-GB" sz="16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600" kern="10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(CARIBEWAVE25 - Participant </a:t>
            </a:r>
            <a:r>
              <a:rPr lang="en-GB" sz="16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Handbook).</a:t>
            </a:r>
          </a:p>
          <a:p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99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A07ED7F5-DDF0-8322-7051-1C443730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1CB39678-DBC0-A1F9-C871-B7F186A1A912}"/>
              </a:ext>
            </a:extLst>
          </p:cNvPr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Secretariat support to the ICG/CARIBE-EWS </a:t>
            </a:r>
          </a:p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during the intersessional period (I)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D895B-B1F0-1879-0F06-01FA5DE91F55}"/>
              </a:ext>
            </a:extLst>
          </p:cNvPr>
          <p:cNvSpPr txBox="1"/>
          <p:nvPr/>
        </p:nvSpPr>
        <p:spPr>
          <a:xfrm>
            <a:off x="496984" y="1627406"/>
            <a:ext cx="7518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In response to the M7.6 earthquake and Tsunami Threat Messages issued by the PTWC, a Post-Event Assessment “Hot-Wash” Webinar was </a:t>
            </a:r>
            <a:r>
              <a:rPr lang="en-GB" sz="1600" dirty="0">
                <a:latin typeface="+mj-lt"/>
                <a:ea typeface="DengXian" panose="02010600030101010101" pitchFamily="2" charset="-122"/>
              </a:rPr>
              <a:t>organized 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on 12 February 2025, in which more than 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100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Member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 State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Representatives</a:t>
            </a:r>
            <a:r>
              <a:rPr lang="en-GB" sz="1600" dirty="0">
                <a:latin typeface="+mj-lt"/>
                <a:ea typeface="DengXian" panose="02010600030101010101" pitchFamily="2" charset="-122"/>
              </a:rPr>
              <a:t>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from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 25 ICG/CARIBE-EWS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Member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 States/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Territories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 (Antigua and Barbuda,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Barbados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, Belize, Brazil, British Virgin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Islands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, Cayman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Islands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, Colombia, Costa Rica, Cuba,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Curacao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,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Dominican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 Republic, Guatemala, Guyana,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Haiti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, Honduras,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Jamaica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, Martinique, Mexico, Nicaragua, Panama, Puerto Rico, Trinidad and Tobago, UK, USA, Venezuela) </a:t>
            </a:r>
            <a:r>
              <a:rPr lang="fr-FR" sz="1600" dirty="0" err="1">
                <a:effectLst/>
                <a:latin typeface="+mj-lt"/>
                <a:ea typeface="DengXian" panose="02010600030101010101" pitchFamily="2" charset="-122"/>
              </a:rPr>
              <a:t>participated</a:t>
            </a:r>
            <a:r>
              <a:rPr lang="fr-FR" sz="1600" dirty="0">
                <a:effectLst/>
                <a:latin typeface="+mj-lt"/>
                <a:ea typeface="DengXian" panose="02010600030101010101" pitchFamily="2" charset="-122"/>
              </a:rPr>
              <a:t>.</a:t>
            </a:r>
          </a:p>
          <a:p>
            <a:pPr algn="just"/>
            <a:endParaRPr lang="en-GB" sz="1600" kern="1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endParaRPr lang="en-GB" sz="16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A6E44-48F3-BB10-4115-A43A018D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62" y="1633456"/>
            <a:ext cx="3886199" cy="2109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FCB4C-B7CF-360E-A821-9C4F293F3C37}"/>
              </a:ext>
            </a:extLst>
          </p:cNvPr>
          <p:cNvSpPr txBox="1"/>
          <p:nvPr/>
        </p:nvSpPr>
        <p:spPr>
          <a:xfrm>
            <a:off x="496983" y="3854803"/>
            <a:ext cx="11585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The report of the CARIBE WAVE 24 Exercise was published as TS-187 in 2025/01. CARIBE WAVE 25 webinars were hosted by the Secretariat (21-23 January 2025 and 25-27 February 2025, followed by an Exercise Hotwash on 1 April 2025.</a:t>
            </a:r>
          </a:p>
          <a:p>
            <a:pPr algn="just"/>
            <a:endParaRPr lang="en-GB" sz="1600" kern="1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latin typeface="+mj-lt"/>
                <a:ea typeface="DengXian" panose="02010600030101010101" pitchFamily="2" charset="-122"/>
              </a:rPr>
              <a:t>Work is</a:t>
            </a:r>
            <a:r>
              <a:rPr lang="en-GB" sz="1600" dirty="0">
                <a:effectLst/>
                <a:latin typeface="+mj-lt"/>
                <a:ea typeface="DengXian" panose="02010600030101010101" pitchFamily="2" charset="-122"/>
              </a:rPr>
              <a:t> in progress for organizing a CARIBE-EWS Training on Sea-Level Station and Tide-Gauge Data Analysis (Venue TBD, 2025 November) and CARIBE-EWS Digital Elevation Models for Tsunami Inundation Modelling (Venue TBD, 2025/Q4).</a:t>
            </a:r>
            <a:r>
              <a:rPr lang="en-GB" sz="1600" dirty="0">
                <a:effectLst/>
                <a:latin typeface="+mj-lt"/>
              </a:rPr>
              <a:t> </a:t>
            </a:r>
          </a:p>
          <a:p>
            <a:pPr algn="just"/>
            <a:endParaRPr lang="en-GB" sz="1600" dirty="0">
              <a:latin typeface="+mj-lt"/>
            </a:endParaRPr>
          </a:p>
          <a:p>
            <a:pPr algn="just"/>
            <a:r>
              <a:rPr lang="en-GB" sz="1600" dirty="0">
                <a:effectLst/>
                <a:latin typeface="+mj-lt"/>
              </a:rPr>
              <a:t>CL-3006 on the Cessation of fax transmissions of tsunami information products by Tsunami Service Providers by 31 March 2025 was issued on </a:t>
            </a:r>
            <a:r>
              <a:rPr lang="en-GB" sz="1600">
                <a:effectLst/>
                <a:latin typeface="+mj-lt"/>
              </a:rPr>
              <a:t>27 September 2024</a:t>
            </a:r>
            <a:r>
              <a:rPr lang="en-GB" sz="1600" kern="10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en-GB" sz="16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6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ICG/CARIBE-EWS WGs/TTs Membership Status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263F1-ED91-B070-F5CD-3239C6EE904C}"/>
              </a:ext>
            </a:extLst>
          </p:cNvPr>
          <p:cNvSpPr txBox="1"/>
          <p:nvPr/>
        </p:nvSpPr>
        <p:spPr>
          <a:xfrm>
            <a:off x="5719238" y="1214519"/>
            <a:ext cx="479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Member States were invited on 9 October 2023 through CL-2965 to nominate experts to the ICG/CARIBE-EWS Working Groups and Task Team.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CE0C7-741A-3098-C1B0-E9B33D48CD45}"/>
              </a:ext>
            </a:extLst>
          </p:cNvPr>
          <p:cNvSpPr txBox="1"/>
          <p:nvPr/>
        </p:nvSpPr>
        <p:spPr>
          <a:xfrm>
            <a:off x="5752123" y="2780116"/>
            <a:ext cx="2260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600" dirty="0"/>
              <a:t>BARBADOS	3</a:t>
            </a:r>
          </a:p>
          <a:p>
            <a:pPr algn="just"/>
            <a:r>
              <a:rPr lang="en-GB" sz="1600" dirty="0"/>
              <a:t>BRAZIL		1</a:t>
            </a:r>
          </a:p>
          <a:p>
            <a:pPr algn="just"/>
            <a:r>
              <a:rPr lang="en-GB" sz="1600" dirty="0"/>
              <a:t>COLOMBIA	5</a:t>
            </a:r>
          </a:p>
          <a:p>
            <a:pPr algn="just"/>
            <a:r>
              <a:rPr lang="en-GB" sz="1600" dirty="0"/>
              <a:t>COSTA RICA	6</a:t>
            </a:r>
          </a:p>
          <a:p>
            <a:pPr algn="just"/>
            <a:r>
              <a:rPr lang="en-GB" sz="1600" dirty="0"/>
              <a:t>CUBA		5</a:t>
            </a:r>
          </a:p>
          <a:p>
            <a:pPr algn="just"/>
            <a:r>
              <a:rPr lang="en-GB" sz="1600" dirty="0"/>
              <a:t>FRANCE		14</a:t>
            </a:r>
          </a:p>
          <a:p>
            <a:pPr algn="just"/>
            <a:r>
              <a:rPr lang="en-GB" sz="1600" dirty="0"/>
              <a:t>GUATEMALA	1</a:t>
            </a:r>
          </a:p>
          <a:p>
            <a:pPr algn="just"/>
            <a:r>
              <a:rPr lang="en-GB" sz="1600" dirty="0"/>
              <a:t>HAITI		1</a:t>
            </a:r>
          </a:p>
          <a:p>
            <a:pPr algn="just"/>
            <a:r>
              <a:rPr lang="en-GB" sz="1600" dirty="0"/>
              <a:t>NICARAGUA</a:t>
            </a:r>
            <a:r>
              <a:rPr lang="en-GB" sz="1600"/>
              <a:t>	2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6FF27-62A4-4EB3-A55D-982D1AB3271E}"/>
              </a:ext>
            </a:extLst>
          </p:cNvPr>
          <p:cNvSpPr txBox="1"/>
          <p:nvPr/>
        </p:nvSpPr>
        <p:spPr>
          <a:xfrm>
            <a:off x="5752122" y="5088440"/>
            <a:ext cx="6194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Delegations are invited to inform the Technical Secretary in case of any updates to the ICG/CARIBE-EWS Working Groups and Task Team Membership status.</a:t>
            </a:r>
            <a:endParaRPr lang="en-TR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51A1B-28BA-1278-EBE4-0F039782ADD4}"/>
              </a:ext>
            </a:extLst>
          </p:cNvPr>
          <p:cNvSpPr txBox="1"/>
          <p:nvPr/>
        </p:nvSpPr>
        <p:spPr>
          <a:xfrm>
            <a:off x="5566509" y="5748516"/>
            <a:ext cx="638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000" b="1" dirty="0">
                <a:solidFill>
                  <a:srgbClr val="C00000"/>
                </a:solidFill>
              </a:rPr>
              <a:t>Registration to </a:t>
            </a:r>
            <a:r>
              <a:rPr lang="en-TR" sz="2000" b="1">
                <a:solidFill>
                  <a:srgbClr val="C00000"/>
                </a:solidFill>
              </a:rPr>
              <a:t>OceanExpert is </a:t>
            </a:r>
            <a:r>
              <a:rPr lang="en-TR" sz="2000" b="1" dirty="0">
                <a:solidFill>
                  <a:srgbClr val="C00000"/>
                </a:solidFill>
              </a:rPr>
              <a:t>essential!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642CC-A6CE-1165-0AA3-5816F5B9D2E7}"/>
              </a:ext>
            </a:extLst>
          </p:cNvPr>
          <p:cNvSpPr txBox="1"/>
          <p:nvPr/>
        </p:nvSpPr>
        <p:spPr>
          <a:xfrm>
            <a:off x="8176296" y="2884940"/>
            <a:ext cx="3382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ST. </a:t>
            </a:r>
            <a:r>
              <a:rPr lang="en-GB" sz="1600"/>
              <a:t>LUCIA</a:t>
            </a:r>
            <a:r>
              <a:rPr lang="en-GB" sz="1600" dirty="0"/>
              <a:t>	            	9</a:t>
            </a:r>
          </a:p>
          <a:p>
            <a:pPr algn="just"/>
            <a:r>
              <a:rPr lang="en-GB" sz="1600" dirty="0"/>
              <a:t>TRINIDAD AND TOBAGO   	1</a:t>
            </a:r>
          </a:p>
          <a:p>
            <a:pPr algn="just"/>
            <a:r>
              <a:rPr lang="en-GB" sz="1600" dirty="0"/>
              <a:t>UK		   	1</a:t>
            </a:r>
          </a:p>
          <a:p>
            <a:pPr algn="just"/>
            <a:r>
              <a:rPr lang="en-GB" sz="1600" dirty="0"/>
              <a:t>UK-ANGUILLA 	   	1</a:t>
            </a:r>
          </a:p>
          <a:p>
            <a:pPr algn="just"/>
            <a:r>
              <a:rPr lang="en-GB" sz="1600" dirty="0"/>
              <a:t>USA		   	12</a:t>
            </a:r>
          </a:p>
          <a:p>
            <a:pPr algn="just"/>
            <a:r>
              <a:rPr lang="en-GB" sz="1600" dirty="0"/>
              <a:t>USA–PUERTO RICO  	7</a:t>
            </a:r>
          </a:p>
          <a:p>
            <a:pPr algn="just"/>
            <a:r>
              <a:rPr lang="en-GB" sz="1600" dirty="0"/>
              <a:t>US VIRGIN ISLANDS  	5</a:t>
            </a:r>
          </a:p>
          <a:p>
            <a:pPr algn="just"/>
            <a:r>
              <a:rPr lang="en-GB" sz="1600" dirty="0"/>
              <a:t>VENEZUELA             	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6D88-2556-2D16-3E5D-D1D30282C5BE}"/>
              </a:ext>
            </a:extLst>
          </p:cNvPr>
          <p:cNvSpPr txBox="1"/>
          <p:nvPr/>
        </p:nvSpPr>
        <p:spPr>
          <a:xfrm>
            <a:off x="5719238" y="2188446"/>
            <a:ext cx="55376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of 31 March 2025, there are 76 experts from 17 Member States/Territories, with the following distribution: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2DC5F-2F46-703F-219F-BCFB9506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4" y="1230107"/>
            <a:ext cx="5222254" cy="47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Status of CARIBE-EWS Action Monitor</a:t>
            </a:r>
          </a:p>
          <a:p>
            <a:pPr>
              <a:buClr>
                <a:srgbClr val="002060"/>
              </a:buClr>
              <a:buSzPts val="2400"/>
            </a:pP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Completed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Failed-Delayed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Not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Started</a:t>
            </a: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Canceled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692DA-B62E-BFD3-51EF-20CCC16F6C1E}"/>
              </a:ext>
            </a:extLst>
          </p:cNvPr>
          <p:cNvSpPr txBox="1"/>
          <p:nvPr/>
        </p:nvSpPr>
        <p:spPr>
          <a:xfrm>
            <a:off x="598200" y="2816778"/>
            <a:ext cx="11330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Maintained by the Secretariat as a tool to monitor the execution of the Decisions and Recommendations of the ICG/CARIBE-EWS and relevant Ocean Decade Tsunami Program Research and Development Implementation Plan (ODTP-RDIP) milestones, </a:t>
            </a:r>
          </a:p>
          <a:p>
            <a:pPr algn="just"/>
            <a:endParaRPr lang="en-GB" sz="1600" kern="1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Updated at ICG/CARIBE-EWS Sessions and Steering Committee Meetings. </a:t>
            </a:r>
          </a:p>
          <a:p>
            <a:pPr algn="just"/>
            <a:endParaRPr lang="en-GB" sz="1600" kern="1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GB" sz="1600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File available under ICG/CARIBE-EWS XVIII Documentation.</a:t>
            </a: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BE673-D4B2-A468-B468-E5384300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8" y="1823744"/>
            <a:ext cx="11268000" cy="9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06023190-AA44-5E4E-33EF-CE6A3CBC8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A5879E6C-1495-5D4D-55F4-4D7C2C97C97B}"/>
              </a:ext>
            </a:extLst>
          </p:cNvPr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TNC/TWFP/NTWC Contact List</a:t>
            </a:r>
          </a:p>
          <a:p>
            <a:pPr>
              <a:buClr>
                <a:srgbClr val="002060"/>
              </a:buClr>
              <a:buSzPts val="2400"/>
            </a:pP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TOWS-WG-XVIII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008EB-B0C2-52AE-C1A7-9289F4C47834}"/>
              </a:ext>
            </a:extLst>
          </p:cNvPr>
          <p:cNvSpPr txBox="1"/>
          <p:nvPr/>
        </p:nvSpPr>
        <p:spPr>
          <a:xfrm>
            <a:off x="452014" y="1569061"/>
            <a:ext cx="1146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Currently, the collection of the TNC/TWFP/NTWC data is “in theory” governed through </a:t>
            </a:r>
            <a:r>
              <a:rPr lang="en-GB" sz="1600" b="0" i="0" dirty="0">
                <a:effectLst/>
                <a:latin typeface="Calibri" panose="020F0502020204030204" pitchFamily="34" charset="0"/>
                <a:hlinkClick r:id="rId3" tooltip="https://oceanexpert.org/document/14576"/>
              </a:rPr>
              <a:t>CL-2563</a:t>
            </a:r>
            <a:r>
              <a:rPr lang="en-GB" sz="1600" dirty="0">
                <a:latin typeface="Calibri" panose="020F0502020204030204" pitchFamily="34" charset="0"/>
              </a:rPr>
              <a:t>, issued in 2015.</a:t>
            </a:r>
            <a:endParaRPr lang="en-GB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F76A41-50F8-7953-20BD-260B33AF9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072" y="1907615"/>
            <a:ext cx="2772109" cy="3782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80676-77A7-A8DF-F66C-80981750E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964" y="2016878"/>
            <a:ext cx="2716382" cy="3673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AE8306-3FE2-C78C-BEE0-E3024CE79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147" y="2022972"/>
            <a:ext cx="2718853" cy="3673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CEB2F7-4ABA-759D-CB00-237A3ABA5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84" y="2022972"/>
            <a:ext cx="2708795" cy="36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4FA73825-760E-336B-39E2-615C8C22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B270CF15-EE57-20F2-03D6-81846EF429FF}"/>
              </a:ext>
            </a:extLst>
          </p:cNvPr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TNC/TWFP/NTWC Contact List</a:t>
            </a:r>
          </a:p>
          <a:p>
            <a:pPr>
              <a:buClr>
                <a:srgbClr val="002060"/>
              </a:buClr>
              <a:buSzPts val="2400"/>
            </a:pPr>
            <a:r>
              <a:rPr lang="tr-TR" sz="2400" b="1" i="0" u="none" strike="noStrike" cap="none" dirty="0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TOWS-WG-XVIII </a:t>
            </a:r>
            <a:r>
              <a:rPr lang="tr-TR" sz="2400" b="1" i="0" u="none" strike="noStrike" cap="none" dirty="0" err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A53E1-B885-C18F-56F0-BBF127C4D3E7}"/>
              </a:ext>
            </a:extLst>
          </p:cNvPr>
          <p:cNvSpPr txBox="1"/>
          <p:nvPr/>
        </p:nvSpPr>
        <p:spPr>
          <a:xfrm>
            <a:off x="430872" y="4493796"/>
            <a:ext cx="1151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TOWS-WG-XVIII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Group recommended the IOC Assembly at its 33rd session in 2025 to request the IOC Secretariat to prepare a standard and improved methodology of collecting TNC/TWFP/NTWC contact information, in close collaboration with the TT-TWO and TT-DMP and present its work at the next Joint TT-DMP and TT-TWO Meeting.</a:t>
            </a:r>
          </a:p>
          <a:p>
            <a:pPr algn="just"/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D34D5-7B18-8D0D-8F1A-DEFBF744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405" y="1717803"/>
            <a:ext cx="5099411" cy="255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04DB18-63C4-20E7-8712-F92E06FDD4D8}"/>
              </a:ext>
            </a:extLst>
          </p:cNvPr>
          <p:cNvSpPr/>
          <p:nvPr/>
        </p:nvSpPr>
        <p:spPr>
          <a:xfrm>
            <a:off x="8557846" y="2597833"/>
            <a:ext cx="839372" cy="1639969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7200C-2650-ACAA-A384-C480B077A9C6}"/>
              </a:ext>
            </a:extLst>
          </p:cNvPr>
          <p:cNvSpPr/>
          <p:nvPr/>
        </p:nvSpPr>
        <p:spPr>
          <a:xfrm>
            <a:off x="9814560" y="2597832"/>
            <a:ext cx="2100775" cy="1639969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7C501-72D6-E4B2-5E0D-FFA4196E069C}"/>
              </a:ext>
            </a:extLst>
          </p:cNvPr>
          <p:cNvSpPr/>
          <p:nvPr/>
        </p:nvSpPr>
        <p:spPr>
          <a:xfrm>
            <a:off x="7296443" y="2124661"/>
            <a:ext cx="2100775" cy="437172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9B19C-7EDF-0949-B1A3-F9A861DCA5BE}"/>
              </a:ext>
            </a:extLst>
          </p:cNvPr>
          <p:cNvSpPr/>
          <p:nvPr/>
        </p:nvSpPr>
        <p:spPr>
          <a:xfrm>
            <a:off x="9397218" y="2124661"/>
            <a:ext cx="2518117" cy="238711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5109-B3D4-3A89-285C-8AE22A6BAE96}"/>
              </a:ext>
            </a:extLst>
          </p:cNvPr>
          <p:cNvSpPr/>
          <p:nvPr/>
        </p:nvSpPr>
        <p:spPr>
          <a:xfrm>
            <a:off x="6881146" y="1756556"/>
            <a:ext cx="842018" cy="133204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15314-0221-A657-687C-053995C2A071}"/>
              </a:ext>
            </a:extLst>
          </p:cNvPr>
          <p:cNvSpPr/>
          <p:nvPr/>
        </p:nvSpPr>
        <p:spPr>
          <a:xfrm>
            <a:off x="7296442" y="2791456"/>
            <a:ext cx="1261403" cy="87732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9735F-3BD0-CF97-0958-775B10DDD160}"/>
              </a:ext>
            </a:extLst>
          </p:cNvPr>
          <p:cNvSpPr/>
          <p:nvPr/>
        </p:nvSpPr>
        <p:spPr>
          <a:xfrm>
            <a:off x="7296442" y="3123609"/>
            <a:ext cx="1261403" cy="87732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FD98-B5EE-CD22-337E-D52763046624}"/>
              </a:ext>
            </a:extLst>
          </p:cNvPr>
          <p:cNvSpPr/>
          <p:nvPr/>
        </p:nvSpPr>
        <p:spPr>
          <a:xfrm>
            <a:off x="7296142" y="3451073"/>
            <a:ext cx="1261403" cy="87732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7B2638-BA49-C732-9C0D-4EFFF11E4B88}"/>
              </a:ext>
            </a:extLst>
          </p:cNvPr>
          <p:cNvSpPr/>
          <p:nvPr/>
        </p:nvSpPr>
        <p:spPr>
          <a:xfrm>
            <a:off x="7291425" y="3783368"/>
            <a:ext cx="1261403" cy="87732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EE6B34-D4B3-A58D-207D-F97B1A5BAC92}"/>
              </a:ext>
            </a:extLst>
          </p:cNvPr>
          <p:cNvSpPr/>
          <p:nvPr/>
        </p:nvSpPr>
        <p:spPr>
          <a:xfrm>
            <a:off x="7298637" y="4127093"/>
            <a:ext cx="1261403" cy="87732"/>
          </a:xfrm>
          <a:prstGeom prst="rect">
            <a:avLst/>
          </a:prstGeom>
          <a:pattFill prst="pct7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6A9240-C0C0-AF22-A30E-4522DFB8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84" y="1717802"/>
            <a:ext cx="6313270" cy="25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760</Words>
  <Application>Microsoft Macintosh PowerPoint</Application>
  <PresentationFormat>Widescreen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Open Sans</vt:lpstr>
      <vt:lpstr>Arial</vt:lpstr>
      <vt:lpstr>Roboto</vt:lpstr>
      <vt:lpstr>Calibri</vt:lpstr>
      <vt:lpstr>9_Custom Design</vt:lpstr>
      <vt:lpstr>1_Office Theme</vt:lpstr>
      <vt:lpstr>8_Custom Design</vt:lpstr>
      <vt:lpstr>4_Custom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Ocal Necmioglu (UNESCO/IOC)</cp:lastModifiedBy>
  <cp:revision>63</cp:revision>
  <dcterms:created xsi:type="dcterms:W3CDTF">2019-09-03T09:02:06Z</dcterms:created>
  <dcterms:modified xsi:type="dcterms:W3CDTF">2025-05-09T09:51:18Z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