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0" d="100"/>
          <a:sy n="80" d="100"/>
        </p:scale>
        <p:origin x="82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21" name="Body Level One…"/>
          <p:cNvSpPr txBox="1">
            <a:spLocks noGrp="1"/>
          </p:cNvSpPr>
          <p:nvPr>
            <p:ph type="body" sz="quarter"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39" name="Body Level One…"/>
          <p:cNvSpPr txBox="1">
            <a:spLocks noGrp="1"/>
          </p:cNvSpPr>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sz="quarter"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quarter" idx="21"/>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14400" y="138112"/>
            <a:ext cx="16459200" cy="2262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914400" y="2400300"/>
            <a:ext cx="16459200" cy="7886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2"/>
          <p:cNvSpPr/>
          <p:nvPr/>
        </p:nvSpPr>
        <p:spPr>
          <a:xfrm>
            <a:off x="15528869" y="-544893"/>
            <a:ext cx="3096044" cy="3147186"/>
          </a:xfrm>
          <a:prstGeom prst="rect">
            <a:avLst/>
          </a:prstGeom>
          <a:blipFill>
            <a:blip r:embed="rId2"/>
            <a:stretch>
              <a:fillRect/>
            </a:stretch>
          </a:blipFill>
          <a:ln w="12700">
            <a:miter lim="400000"/>
          </a:ln>
        </p:spPr>
        <p:txBody>
          <a:bodyPr lIns="45719" rIns="45719"/>
          <a:lstStyle/>
          <a:p>
            <a:endParaRPr/>
          </a:p>
        </p:txBody>
      </p:sp>
      <p:sp>
        <p:nvSpPr>
          <p:cNvPr id="95" name="Freeform 3"/>
          <p:cNvSpPr/>
          <p:nvPr/>
        </p:nvSpPr>
        <p:spPr>
          <a:xfrm rot="19025147">
            <a:off x="1788046" y="8795147"/>
            <a:ext cx="3674758" cy="3674758"/>
          </a:xfrm>
          <a:prstGeom prst="rect">
            <a:avLst/>
          </a:prstGeom>
          <a:blipFill>
            <a:blip r:embed="rId3"/>
            <a:stretch>
              <a:fillRect/>
            </a:stretch>
          </a:blipFill>
          <a:ln w="12700">
            <a:miter lim="400000"/>
          </a:ln>
        </p:spPr>
        <p:txBody>
          <a:bodyPr lIns="45719" rIns="45719"/>
          <a:lstStyle/>
          <a:p>
            <a:endParaRPr/>
          </a:p>
        </p:txBody>
      </p:sp>
      <p:sp>
        <p:nvSpPr>
          <p:cNvPr id="96" name="Freeform 4"/>
          <p:cNvSpPr/>
          <p:nvPr/>
        </p:nvSpPr>
        <p:spPr>
          <a:xfrm>
            <a:off x="-856012" y="5388364"/>
            <a:ext cx="2057401" cy="2057401"/>
          </a:xfrm>
          <a:prstGeom prst="rect">
            <a:avLst/>
          </a:prstGeom>
          <a:blipFill>
            <a:blip r:embed="rId4"/>
            <a:stretch>
              <a:fillRect/>
            </a:stretch>
          </a:blipFill>
          <a:ln w="12700">
            <a:miter lim="400000"/>
          </a:ln>
        </p:spPr>
        <p:txBody>
          <a:bodyPr lIns="45719" rIns="45719"/>
          <a:lstStyle/>
          <a:p>
            <a:endParaRPr/>
          </a:p>
        </p:txBody>
      </p:sp>
      <p:sp>
        <p:nvSpPr>
          <p:cNvPr id="97" name="TextBox 5"/>
          <p:cNvSpPr txBox="1"/>
          <p:nvPr/>
        </p:nvSpPr>
        <p:spPr>
          <a:xfrm>
            <a:off x="1356950" y="305131"/>
            <a:ext cx="15574101" cy="5283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lnSpc>
                <a:spcPts val="18700"/>
              </a:lnSpc>
            </a:pPr>
            <a:endParaRPr dirty="0"/>
          </a:p>
          <a:p>
            <a:pPr algn="ctr">
              <a:lnSpc>
                <a:spcPts val="4500"/>
              </a:lnSpc>
              <a:defRPr sz="3800">
                <a:solidFill>
                  <a:srgbClr val="26459B"/>
                </a:solidFill>
                <a:latin typeface="League Spartan"/>
                <a:ea typeface="League Spartan"/>
                <a:cs typeface="League Spartan"/>
                <a:sym typeface="League Spartan"/>
              </a:defRPr>
            </a:pPr>
            <a:r>
              <a:rPr dirty="0"/>
              <a:t>REPORT ON ACTIVITIES IN CARIBE-EWS WORKING GROUP IV (WG4), SUBGROUP ON PREPAREDNESS AND RESPONSE CAPABILITIES</a:t>
            </a:r>
            <a:endParaRPr lang="tr-TR" dirty="0"/>
          </a:p>
          <a:p>
            <a:pPr algn="ctr">
              <a:lnSpc>
                <a:spcPts val="4500"/>
              </a:lnSpc>
              <a:defRPr sz="3800">
                <a:solidFill>
                  <a:srgbClr val="26459B"/>
                </a:solidFill>
                <a:latin typeface="League Spartan"/>
                <a:ea typeface="League Spartan"/>
                <a:cs typeface="League Spartan"/>
                <a:sym typeface="League Spartan"/>
              </a:defRPr>
            </a:pPr>
            <a:endParaRPr lang="en-GB" dirty="0"/>
          </a:p>
          <a:p>
            <a:pPr algn="ctr">
              <a:lnSpc>
                <a:spcPts val="4500"/>
              </a:lnSpc>
              <a:defRPr sz="3800">
                <a:solidFill>
                  <a:srgbClr val="26459B"/>
                </a:solidFill>
                <a:latin typeface="League Spartan"/>
                <a:ea typeface="League Spartan"/>
                <a:cs typeface="League Spartan"/>
                <a:sym typeface="League Spartan"/>
              </a:defRPr>
            </a:pPr>
            <a:r>
              <a:rPr lang="en-GB" dirty="0"/>
              <a:t>ICG/CARIBE-EWS XVIII</a:t>
            </a:r>
          </a:p>
          <a:p>
            <a:pPr algn="ctr">
              <a:lnSpc>
                <a:spcPts val="4500"/>
              </a:lnSpc>
              <a:defRPr sz="3800">
                <a:solidFill>
                  <a:srgbClr val="26459B"/>
                </a:solidFill>
                <a:latin typeface="League Spartan"/>
                <a:ea typeface="League Spartan"/>
                <a:cs typeface="League Spartan"/>
                <a:sym typeface="League Spartan"/>
              </a:defRPr>
            </a:pPr>
            <a:r>
              <a:rPr lang="en-GB" dirty="0"/>
              <a:t>5-7 &amp; 9 May 2025 (online)</a:t>
            </a:r>
            <a:endParaRPr dirty="0"/>
          </a:p>
        </p:txBody>
      </p:sp>
      <p:sp>
        <p:nvSpPr>
          <p:cNvPr id="98" name="Freeform 6"/>
          <p:cNvSpPr/>
          <p:nvPr/>
        </p:nvSpPr>
        <p:spPr>
          <a:xfrm rot="8681927">
            <a:off x="-1222647" y="6778860"/>
            <a:ext cx="4848072" cy="4114801"/>
          </a:xfrm>
          <a:prstGeom prst="rect">
            <a:avLst/>
          </a:prstGeom>
          <a:blipFill>
            <a:blip r:embed="rId5"/>
            <a:stretch>
              <a:fillRect/>
            </a:stretch>
          </a:blipFill>
          <a:ln w="12700">
            <a:miter lim="400000"/>
          </a:ln>
        </p:spPr>
        <p:txBody>
          <a:bodyPr lIns="45719" rIns="45719"/>
          <a:lstStyle/>
          <a:p>
            <a:endParaRPr/>
          </a:p>
        </p:txBody>
      </p:sp>
      <p:sp>
        <p:nvSpPr>
          <p:cNvPr id="100" name="TextBox 8"/>
          <p:cNvSpPr txBox="1"/>
          <p:nvPr/>
        </p:nvSpPr>
        <p:spPr>
          <a:xfrm>
            <a:off x="2433774" y="6001825"/>
            <a:ext cx="12368828" cy="9700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3900"/>
              </a:lnSpc>
              <a:defRPr sz="2800" b="1">
                <a:solidFill>
                  <a:srgbClr val="26459B"/>
                </a:solidFill>
                <a:latin typeface="Canva Sans Bold"/>
                <a:ea typeface="Canva Sans Bold"/>
                <a:cs typeface="Canva Sans Bold"/>
                <a:sym typeface="Canva Sans Bold"/>
              </a:defRPr>
            </a:lvl1pPr>
          </a:lstStyle>
          <a:p>
            <a:r>
              <a:rPr dirty="0"/>
              <a:t>Prepared by: Vice-Chair for Preparedness and Response Capabilities</a:t>
            </a:r>
            <a:endParaRPr lang="tr-TR" dirty="0"/>
          </a:p>
          <a:p>
            <a:r>
              <a:rPr lang="en-GB" dirty="0"/>
              <a:t>Jacob </a:t>
            </a:r>
            <a:r>
              <a:rPr lang="en-GB"/>
              <a:t>Ngumbah</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reeform 3"/>
          <p:cNvSpPr/>
          <p:nvPr/>
        </p:nvSpPr>
        <p:spPr>
          <a:xfrm>
            <a:off x="414277" y="3137575"/>
            <a:ext cx="18120509" cy="1234019"/>
          </a:xfrm>
          <a:custGeom>
            <a:avLst/>
            <a:gdLst/>
            <a:ahLst/>
            <a:cxnLst>
              <a:cxn ang="0">
                <a:pos x="wd2" y="hd2"/>
              </a:cxn>
              <a:cxn ang="5400000">
                <a:pos x="wd2" y="hd2"/>
              </a:cxn>
              <a:cxn ang="10800000">
                <a:pos x="wd2" y="hd2"/>
              </a:cxn>
              <a:cxn ang="16200000">
                <a:pos x="wd2" y="hd2"/>
              </a:cxn>
            </a:cxnLst>
            <a:rect l="0" t="0" r="r" b="b"/>
            <a:pathLst>
              <a:path w="21600" h="21600" extrusionOk="0">
                <a:moveTo>
                  <a:pt x="90" y="0"/>
                </a:moveTo>
                <a:lnTo>
                  <a:pt x="21510" y="0"/>
                </a:lnTo>
                <a:cubicBezTo>
                  <a:pt x="21534" y="0"/>
                  <a:pt x="21557" y="139"/>
                  <a:pt x="21574" y="387"/>
                </a:cubicBezTo>
                <a:cubicBezTo>
                  <a:pt x="21591" y="635"/>
                  <a:pt x="21600" y="971"/>
                  <a:pt x="21600" y="1322"/>
                </a:cubicBezTo>
                <a:lnTo>
                  <a:pt x="21600" y="20278"/>
                </a:lnTo>
                <a:cubicBezTo>
                  <a:pt x="21600" y="21008"/>
                  <a:pt x="21560" y="21600"/>
                  <a:pt x="21510" y="21600"/>
                </a:cubicBezTo>
                <a:lnTo>
                  <a:pt x="90" y="21600"/>
                </a:lnTo>
                <a:cubicBezTo>
                  <a:pt x="66" y="21600"/>
                  <a:pt x="43" y="21461"/>
                  <a:pt x="26" y="21213"/>
                </a:cubicBezTo>
                <a:cubicBezTo>
                  <a:pt x="9" y="20965"/>
                  <a:pt x="0" y="20629"/>
                  <a:pt x="0" y="20278"/>
                </a:cubicBezTo>
                <a:lnTo>
                  <a:pt x="0" y="1322"/>
                </a:lnTo>
                <a:cubicBezTo>
                  <a:pt x="0" y="592"/>
                  <a:pt x="40" y="0"/>
                  <a:pt x="90" y="0"/>
                </a:cubicBezTo>
                <a:close/>
              </a:path>
            </a:pathLst>
          </a:custGeom>
          <a:solidFill>
            <a:srgbClr val="0071BC"/>
          </a:solidFill>
          <a:ln w="12700">
            <a:miter lim="400000"/>
          </a:ln>
        </p:spPr>
        <p:txBody>
          <a:bodyPr lIns="45719" rIns="45719"/>
          <a:lstStyle/>
          <a:p>
            <a:endParaRPr/>
          </a:p>
        </p:txBody>
      </p:sp>
      <p:sp>
        <p:nvSpPr>
          <p:cNvPr id="190" name="Freeform 5"/>
          <p:cNvSpPr/>
          <p:nvPr/>
        </p:nvSpPr>
        <p:spPr>
          <a:xfrm>
            <a:off x="805729" y="3430004"/>
            <a:ext cx="445941" cy="421971"/>
          </a:xfrm>
          <a:prstGeom prst="rect">
            <a:avLst/>
          </a:prstGeom>
          <a:blipFill>
            <a:blip r:embed="rId2"/>
            <a:stretch>
              <a:fillRect/>
            </a:stretch>
          </a:blipFill>
          <a:ln w="12700">
            <a:miter lim="400000"/>
          </a:ln>
        </p:spPr>
        <p:txBody>
          <a:bodyPr lIns="45719" rIns="45719"/>
          <a:lstStyle/>
          <a:p>
            <a:endParaRPr/>
          </a:p>
        </p:txBody>
      </p:sp>
      <p:sp>
        <p:nvSpPr>
          <p:cNvPr id="191" name="TextBox 6"/>
          <p:cNvSpPr txBox="1"/>
          <p:nvPr/>
        </p:nvSpPr>
        <p:spPr>
          <a:xfrm>
            <a:off x="1028700" y="451406"/>
            <a:ext cx="16604635" cy="1703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200"/>
              </a:lnSpc>
              <a:defRPr sz="5500" b="1">
                <a:solidFill>
                  <a:srgbClr val="0F5995"/>
                </a:solidFill>
                <a:latin typeface="Open Sauce Bold"/>
                <a:ea typeface="Open Sauce Bold"/>
                <a:cs typeface="Open Sauce Bold"/>
                <a:sym typeface="Open Sauce Bold"/>
              </a:defRPr>
            </a:lvl1pPr>
          </a:lstStyle>
          <a:p>
            <a:r>
              <a:t>5. Alignment with WG4’s Terms of Reference</a:t>
            </a:r>
          </a:p>
        </p:txBody>
      </p:sp>
      <p:sp>
        <p:nvSpPr>
          <p:cNvPr id="192" name="TextBox 7"/>
          <p:cNvSpPr txBox="1"/>
          <p:nvPr/>
        </p:nvSpPr>
        <p:spPr>
          <a:xfrm>
            <a:off x="1460047" y="3105385"/>
            <a:ext cx="16378971" cy="14439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3900"/>
              </a:lnSpc>
              <a:defRPr sz="2800" b="1">
                <a:solidFill>
                  <a:srgbClr val="FFFFFF"/>
                </a:solidFill>
                <a:latin typeface="Open Sauce Bold"/>
                <a:ea typeface="Open Sauce Bold"/>
                <a:cs typeface="Open Sauce Bold"/>
                <a:sym typeface="Open Sauce Bold"/>
              </a:defRPr>
            </a:pPr>
            <a:r>
              <a:t>4.G1</a:t>
            </a:r>
          </a:p>
          <a:p>
            <a:pPr>
              <a:lnSpc>
                <a:spcPts val="3900"/>
              </a:lnSpc>
              <a:defRPr sz="2800" b="1">
                <a:solidFill>
                  <a:srgbClr val="FFFFFF"/>
                </a:solidFill>
                <a:latin typeface="Open Sauce Bold"/>
                <a:ea typeface="Open Sauce Bold"/>
                <a:cs typeface="Open Sauce Bold"/>
                <a:sym typeface="Open Sauce Bold"/>
              </a:defRPr>
            </a:pPr>
            <a:r>
              <a:t>Proposing CCEWS and Integrated Communication Governance as best practices.</a:t>
            </a:r>
          </a:p>
        </p:txBody>
      </p:sp>
      <p:sp>
        <p:nvSpPr>
          <p:cNvPr id="193" name="TextBox 8"/>
          <p:cNvSpPr txBox="1"/>
          <p:nvPr/>
        </p:nvSpPr>
        <p:spPr>
          <a:xfrm>
            <a:off x="9144000" y="6395377"/>
            <a:ext cx="4666282" cy="478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900"/>
              </a:lnSpc>
              <a:defRPr sz="2800" b="1">
                <a:solidFill>
                  <a:srgbClr val="FFFFFF"/>
                </a:solidFill>
                <a:latin typeface="Open Sauce Bold"/>
                <a:ea typeface="Open Sauce Bold"/>
                <a:cs typeface="Open Sauce Bold"/>
                <a:sym typeface="Open Sauce Bold"/>
              </a:defRPr>
            </a:lvl1pPr>
          </a:lstStyle>
          <a:p>
            <a:r>
              <a:t>Emerging technologies</a:t>
            </a:r>
          </a:p>
        </p:txBody>
      </p:sp>
      <p:sp>
        <p:nvSpPr>
          <p:cNvPr id="194" name="Freeform 9"/>
          <p:cNvSpPr/>
          <p:nvPr/>
        </p:nvSpPr>
        <p:spPr>
          <a:xfrm>
            <a:off x="8464391" y="4932514"/>
            <a:ext cx="445941" cy="421971"/>
          </a:xfrm>
          <a:prstGeom prst="rect">
            <a:avLst/>
          </a:prstGeom>
          <a:blipFill>
            <a:blip r:embed="rId2"/>
            <a:stretch>
              <a:fillRect/>
            </a:stretch>
          </a:blipFill>
          <a:ln w="12700">
            <a:miter lim="400000"/>
          </a:ln>
        </p:spPr>
        <p:txBody>
          <a:bodyPr lIns="45719" rIns="45719"/>
          <a:lstStyle/>
          <a:p>
            <a:endParaRPr/>
          </a:p>
        </p:txBody>
      </p:sp>
      <p:sp>
        <p:nvSpPr>
          <p:cNvPr id="195" name="Freeform 10"/>
          <p:cNvSpPr/>
          <p:nvPr/>
        </p:nvSpPr>
        <p:spPr>
          <a:xfrm>
            <a:off x="8464391" y="6453790"/>
            <a:ext cx="445941" cy="421971"/>
          </a:xfrm>
          <a:prstGeom prst="rect">
            <a:avLst/>
          </a:prstGeom>
          <a:blipFill>
            <a:blip r:embed="rId2"/>
            <a:stretch>
              <a:fillRect/>
            </a:stretch>
          </a:blipFill>
          <a:ln w="12700">
            <a:miter lim="400000"/>
          </a:ln>
        </p:spPr>
        <p:txBody>
          <a:bodyPr lIns="45719" rIns="45719"/>
          <a:lstStyle/>
          <a:p>
            <a:endParaRPr/>
          </a:p>
        </p:txBody>
      </p:sp>
      <p:sp>
        <p:nvSpPr>
          <p:cNvPr id="196" name="Freeform 11"/>
          <p:cNvSpPr/>
          <p:nvPr/>
        </p:nvSpPr>
        <p:spPr>
          <a:xfrm>
            <a:off x="8464391" y="7958765"/>
            <a:ext cx="445941" cy="421972"/>
          </a:xfrm>
          <a:prstGeom prst="rect">
            <a:avLst/>
          </a:prstGeom>
          <a:blipFill>
            <a:blip r:embed="rId2"/>
            <a:stretch>
              <a:fillRect/>
            </a:stretch>
          </a:blipFill>
          <a:ln w="12700">
            <a:miter lim="400000"/>
          </a:ln>
        </p:spPr>
        <p:txBody>
          <a:bodyPr lIns="45719" rIns="45719"/>
          <a:lstStyle/>
          <a:p>
            <a:endParaRPr/>
          </a:p>
        </p:txBody>
      </p:sp>
      <p:sp>
        <p:nvSpPr>
          <p:cNvPr id="197" name="Freeform 13"/>
          <p:cNvSpPr/>
          <p:nvPr/>
        </p:nvSpPr>
        <p:spPr>
          <a:xfrm>
            <a:off x="414277" y="4895064"/>
            <a:ext cx="18120509" cy="1234019"/>
          </a:xfrm>
          <a:custGeom>
            <a:avLst/>
            <a:gdLst/>
            <a:ahLst/>
            <a:cxnLst>
              <a:cxn ang="0">
                <a:pos x="wd2" y="hd2"/>
              </a:cxn>
              <a:cxn ang="5400000">
                <a:pos x="wd2" y="hd2"/>
              </a:cxn>
              <a:cxn ang="10800000">
                <a:pos x="wd2" y="hd2"/>
              </a:cxn>
              <a:cxn ang="16200000">
                <a:pos x="wd2" y="hd2"/>
              </a:cxn>
            </a:cxnLst>
            <a:rect l="0" t="0" r="r" b="b"/>
            <a:pathLst>
              <a:path w="21600" h="21600" extrusionOk="0">
                <a:moveTo>
                  <a:pt x="90" y="0"/>
                </a:moveTo>
                <a:lnTo>
                  <a:pt x="21510" y="0"/>
                </a:lnTo>
                <a:cubicBezTo>
                  <a:pt x="21534" y="0"/>
                  <a:pt x="21557" y="139"/>
                  <a:pt x="21574" y="387"/>
                </a:cubicBezTo>
                <a:cubicBezTo>
                  <a:pt x="21591" y="635"/>
                  <a:pt x="21600" y="971"/>
                  <a:pt x="21600" y="1322"/>
                </a:cubicBezTo>
                <a:lnTo>
                  <a:pt x="21600" y="20278"/>
                </a:lnTo>
                <a:cubicBezTo>
                  <a:pt x="21600" y="21008"/>
                  <a:pt x="21560" y="21600"/>
                  <a:pt x="21510" y="21600"/>
                </a:cubicBezTo>
                <a:lnTo>
                  <a:pt x="90" y="21600"/>
                </a:lnTo>
                <a:cubicBezTo>
                  <a:pt x="66" y="21600"/>
                  <a:pt x="43" y="21461"/>
                  <a:pt x="26" y="21213"/>
                </a:cubicBezTo>
                <a:cubicBezTo>
                  <a:pt x="9" y="20965"/>
                  <a:pt x="0" y="20629"/>
                  <a:pt x="0" y="20278"/>
                </a:cubicBezTo>
                <a:lnTo>
                  <a:pt x="0" y="1322"/>
                </a:lnTo>
                <a:cubicBezTo>
                  <a:pt x="0" y="592"/>
                  <a:pt x="40" y="0"/>
                  <a:pt x="90" y="0"/>
                </a:cubicBezTo>
                <a:close/>
              </a:path>
            </a:pathLst>
          </a:custGeom>
          <a:solidFill>
            <a:srgbClr val="0071BC"/>
          </a:solidFill>
          <a:ln w="12700">
            <a:miter lim="400000"/>
          </a:ln>
        </p:spPr>
        <p:txBody>
          <a:bodyPr lIns="45719" rIns="45719"/>
          <a:lstStyle/>
          <a:p>
            <a:endParaRPr/>
          </a:p>
        </p:txBody>
      </p:sp>
      <p:sp>
        <p:nvSpPr>
          <p:cNvPr id="198" name="Freeform 16"/>
          <p:cNvSpPr/>
          <p:nvPr/>
        </p:nvSpPr>
        <p:spPr>
          <a:xfrm>
            <a:off x="414277" y="6724746"/>
            <a:ext cx="18120509" cy="1234019"/>
          </a:xfrm>
          <a:custGeom>
            <a:avLst/>
            <a:gdLst/>
            <a:ahLst/>
            <a:cxnLst>
              <a:cxn ang="0">
                <a:pos x="wd2" y="hd2"/>
              </a:cxn>
              <a:cxn ang="5400000">
                <a:pos x="wd2" y="hd2"/>
              </a:cxn>
              <a:cxn ang="10800000">
                <a:pos x="wd2" y="hd2"/>
              </a:cxn>
              <a:cxn ang="16200000">
                <a:pos x="wd2" y="hd2"/>
              </a:cxn>
            </a:cxnLst>
            <a:rect l="0" t="0" r="r" b="b"/>
            <a:pathLst>
              <a:path w="21600" h="21600" extrusionOk="0">
                <a:moveTo>
                  <a:pt x="90" y="0"/>
                </a:moveTo>
                <a:lnTo>
                  <a:pt x="21510" y="0"/>
                </a:lnTo>
                <a:cubicBezTo>
                  <a:pt x="21534" y="0"/>
                  <a:pt x="21557" y="139"/>
                  <a:pt x="21574" y="387"/>
                </a:cubicBezTo>
                <a:cubicBezTo>
                  <a:pt x="21591" y="635"/>
                  <a:pt x="21600" y="971"/>
                  <a:pt x="21600" y="1322"/>
                </a:cubicBezTo>
                <a:lnTo>
                  <a:pt x="21600" y="20278"/>
                </a:lnTo>
                <a:cubicBezTo>
                  <a:pt x="21600" y="21008"/>
                  <a:pt x="21560" y="21600"/>
                  <a:pt x="21510" y="21600"/>
                </a:cubicBezTo>
                <a:lnTo>
                  <a:pt x="90" y="21600"/>
                </a:lnTo>
                <a:cubicBezTo>
                  <a:pt x="66" y="21600"/>
                  <a:pt x="43" y="21461"/>
                  <a:pt x="26" y="21213"/>
                </a:cubicBezTo>
                <a:cubicBezTo>
                  <a:pt x="9" y="20965"/>
                  <a:pt x="0" y="20629"/>
                  <a:pt x="0" y="20278"/>
                </a:cubicBezTo>
                <a:lnTo>
                  <a:pt x="0" y="1322"/>
                </a:lnTo>
                <a:cubicBezTo>
                  <a:pt x="0" y="592"/>
                  <a:pt x="40" y="0"/>
                  <a:pt x="90" y="0"/>
                </a:cubicBezTo>
                <a:close/>
              </a:path>
            </a:pathLst>
          </a:custGeom>
          <a:solidFill>
            <a:srgbClr val="0071BC"/>
          </a:solidFill>
          <a:ln w="12700">
            <a:miter lim="400000"/>
          </a:ln>
        </p:spPr>
        <p:txBody>
          <a:bodyPr lIns="45719" rIns="45719"/>
          <a:lstStyle/>
          <a:p>
            <a:endParaRPr/>
          </a:p>
        </p:txBody>
      </p:sp>
      <p:sp>
        <p:nvSpPr>
          <p:cNvPr id="199" name="Freeform 19"/>
          <p:cNvSpPr/>
          <p:nvPr/>
        </p:nvSpPr>
        <p:spPr>
          <a:xfrm>
            <a:off x="414277" y="8641291"/>
            <a:ext cx="18120509" cy="1234019"/>
          </a:xfrm>
          <a:custGeom>
            <a:avLst/>
            <a:gdLst/>
            <a:ahLst/>
            <a:cxnLst>
              <a:cxn ang="0">
                <a:pos x="wd2" y="hd2"/>
              </a:cxn>
              <a:cxn ang="5400000">
                <a:pos x="wd2" y="hd2"/>
              </a:cxn>
              <a:cxn ang="10800000">
                <a:pos x="wd2" y="hd2"/>
              </a:cxn>
              <a:cxn ang="16200000">
                <a:pos x="wd2" y="hd2"/>
              </a:cxn>
            </a:cxnLst>
            <a:rect l="0" t="0" r="r" b="b"/>
            <a:pathLst>
              <a:path w="21600" h="21600" extrusionOk="0">
                <a:moveTo>
                  <a:pt x="90" y="0"/>
                </a:moveTo>
                <a:lnTo>
                  <a:pt x="21510" y="0"/>
                </a:lnTo>
                <a:cubicBezTo>
                  <a:pt x="21534" y="0"/>
                  <a:pt x="21557" y="139"/>
                  <a:pt x="21574" y="387"/>
                </a:cubicBezTo>
                <a:cubicBezTo>
                  <a:pt x="21591" y="635"/>
                  <a:pt x="21600" y="971"/>
                  <a:pt x="21600" y="1322"/>
                </a:cubicBezTo>
                <a:lnTo>
                  <a:pt x="21600" y="20278"/>
                </a:lnTo>
                <a:cubicBezTo>
                  <a:pt x="21600" y="21008"/>
                  <a:pt x="21560" y="21600"/>
                  <a:pt x="21510" y="21600"/>
                </a:cubicBezTo>
                <a:lnTo>
                  <a:pt x="90" y="21600"/>
                </a:lnTo>
                <a:cubicBezTo>
                  <a:pt x="66" y="21600"/>
                  <a:pt x="43" y="21461"/>
                  <a:pt x="26" y="21213"/>
                </a:cubicBezTo>
                <a:cubicBezTo>
                  <a:pt x="9" y="20965"/>
                  <a:pt x="0" y="20629"/>
                  <a:pt x="0" y="20278"/>
                </a:cubicBezTo>
                <a:lnTo>
                  <a:pt x="0" y="1322"/>
                </a:lnTo>
                <a:cubicBezTo>
                  <a:pt x="0" y="592"/>
                  <a:pt x="40" y="0"/>
                  <a:pt x="90" y="0"/>
                </a:cubicBezTo>
                <a:close/>
              </a:path>
            </a:pathLst>
          </a:custGeom>
          <a:solidFill>
            <a:srgbClr val="0071BC"/>
          </a:solidFill>
          <a:ln w="12700">
            <a:miter lim="400000"/>
          </a:ln>
        </p:spPr>
        <p:txBody>
          <a:bodyPr lIns="45719" rIns="45719"/>
          <a:lstStyle/>
          <a:p>
            <a:endParaRPr/>
          </a:p>
        </p:txBody>
      </p:sp>
      <p:sp>
        <p:nvSpPr>
          <p:cNvPr id="200" name="TextBox 21"/>
          <p:cNvSpPr txBox="1"/>
          <p:nvPr/>
        </p:nvSpPr>
        <p:spPr>
          <a:xfrm>
            <a:off x="1460047" y="4986292"/>
            <a:ext cx="16378971" cy="1939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3900"/>
              </a:lnSpc>
              <a:defRPr sz="2800" b="1">
                <a:solidFill>
                  <a:srgbClr val="FFFFFF"/>
                </a:solidFill>
                <a:latin typeface="Open Sauce Bold"/>
                <a:ea typeface="Open Sauce Bold"/>
                <a:cs typeface="Open Sauce Bold"/>
                <a:sym typeface="Open Sauce Bold"/>
              </a:defRPr>
            </a:pPr>
            <a:r>
              <a:t>4.G3</a:t>
            </a:r>
          </a:p>
          <a:p>
            <a:pPr>
              <a:lnSpc>
                <a:spcPts val="3900"/>
              </a:lnSpc>
              <a:defRPr sz="2800" b="1">
                <a:solidFill>
                  <a:srgbClr val="FFFFFF"/>
                </a:solidFill>
                <a:latin typeface="Open Sauce Bold"/>
                <a:ea typeface="Open Sauce Bold"/>
                <a:cs typeface="Open Sauce Bold"/>
                <a:sym typeface="Open Sauce Bold"/>
              </a:defRPr>
            </a:pPr>
            <a:r>
              <a:t>Development of creative training and evacuation communication strategies.</a:t>
            </a:r>
          </a:p>
          <a:p>
            <a:pPr>
              <a:lnSpc>
                <a:spcPts val="3900"/>
              </a:lnSpc>
            </a:pPr>
            <a:endParaRPr/>
          </a:p>
        </p:txBody>
      </p:sp>
      <p:sp>
        <p:nvSpPr>
          <p:cNvPr id="201" name="TextBox 22"/>
          <p:cNvSpPr txBox="1"/>
          <p:nvPr/>
        </p:nvSpPr>
        <p:spPr>
          <a:xfrm>
            <a:off x="1460047" y="6719227"/>
            <a:ext cx="16378971" cy="1939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3900"/>
              </a:lnSpc>
              <a:defRPr sz="2800" b="1">
                <a:solidFill>
                  <a:srgbClr val="FFFFFF"/>
                </a:solidFill>
                <a:latin typeface="Open Sauce Bold"/>
                <a:ea typeface="Open Sauce Bold"/>
                <a:cs typeface="Open Sauce Bold"/>
                <a:sym typeface="Open Sauce Bold"/>
              </a:defRPr>
            </a:pPr>
            <a:r>
              <a:t>4.1.1</a:t>
            </a:r>
          </a:p>
          <a:p>
            <a:pPr>
              <a:lnSpc>
                <a:spcPts val="3900"/>
              </a:lnSpc>
              <a:defRPr sz="2800" b="1">
                <a:solidFill>
                  <a:srgbClr val="FFFFFF"/>
                </a:solidFill>
                <a:latin typeface="Open Sauce Bold"/>
                <a:ea typeface="Open Sauce Bold"/>
                <a:cs typeface="Open Sauce Bold"/>
                <a:sym typeface="Open Sauce Bold"/>
              </a:defRPr>
            </a:pPr>
            <a:r>
              <a:t>Public awareness through storytelling, murals, theater, and digital engagement.</a:t>
            </a:r>
          </a:p>
          <a:p>
            <a:pPr>
              <a:lnSpc>
                <a:spcPts val="3900"/>
              </a:lnSpc>
            </a:pPr>
            <a:endParaRPr/>
          </a:p>
        </p:txBody>
      </p:sp>
      <p:sp>
        <p:nvSpPr>
          <p:cNvPr id="202" name="TextBox 23"/>
          <p:cNvSpPr txBox="1"/>
          <p:nvPr/>
        </p:nvSpPr>
        <p:spPr>
          <a:xfrm>
            <a:off x="1460047" y="8704585"/>
            <a:ext cx="16378971" cy="1939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3900"/>
              </a:lnSpc>
              <a:defRPr sz="2800" b="1">
                <a:solidFill>
                  <a:srgbClr val="FFFFFF"/>
                </a:solidFill>
                <a:latin typeface="Open Sauce Bold"/>
                <a:ea typeface="Open Sauce Bold"/>
                <a:cs typeface="Open Sauce Bold"/>
                <a:sym typeface="Open Sauce Bold"/>
              </a:defRPr>
            </a:pPr>
            <a:r>
              <a:t>4.3.1</a:t>
            </a:r>
          </a:p>
          <a:p>
            <a:pPr>
              <a:lnSpc>
                <a:spcPts val="3900"/>
              </a:lnSpc>
              <a:defRPr sz="2800" b="1">
                <a:solidFill>
                  <a:srgbClr val="FFFFFF"/>
                </a:solidFill>
                <a:latin typeface="Open Sauce Bold"/>
                <a:ea typeface="Open Sauce Bold"/>
                <a:cs typeface="Open Sauce Bold"/>
                <a:sym typeface="Open Sauce Bold"/>
              </a:defRPr>
            </a:pPr>
            <a:r>
              <a:t>Supporting Tsunami Ready Recognition efforts in Anguilla and beyond.</a:t>
            </a:r>
          </a:p>
          <a:p>
            <a:pPr>
              <a:lnSpc>
                <a:spcPts val="3900"/>
              </a:lnSpc>
            </a:pPr>
            <a:endParaRPr/>
          </a:p>
        </p:txBody>
      </p:sp>
      <p:sp>
        <p:nvSpPr>
          <p:cNvPr id="203" name="Freeform 24"/>
          <p:cNvSpPr/>
          <p:nvPr/>
        </p:nvSpPr>
        <p:spPr>
          <a:xfrm>
            <a:off x="805729" y="5143500"/>
            <a:ext cx="445941" cy="421971"/>
          </a:xfrm>
          <a:prstGeom prst="rect">
            <a:avLst/>
          </a:prstGeom>
          <a:blipFill>
            <a:blip r:embed="rId2"/>
            <a:stretch>
              <a:fillRect/>
            </a:stretch>
          </a:blipFill>
          <a:ln w="12700">
            <a:miter lim="400000"/>
          </a:ln>
        </p:spPr>
        <p:txBody>
          <a:bodyPr lIns="45719" rIns="45719"/>
          <a:lstStyle/>
          <a:p>
            <a:endParaRPr/>
          </a:p>
        </p:txBody>
      </p:sp>
      <p:sp>
        <p:nvSpPr>
          <p:cNvPr id="204" name="Freeform 25"/>
          <p:cNvSpPr/>
          <p:nvPr/>
        </p:nvSpPr>
        <p:spPr>
          <a:xfrm>
            <a:off x="805729" y="6856994"/>
            <a:ext cx="445941" cy="421972"/>
          </a:xfrm>
          <a:prstGeom prst="rect">
            <a:avLst/>
          </a:prstGeom>
          <a:blipFill>
            <a:blip r:embed="rId2"/>
            <a:stretch>
              <a:fillRect/>
            </a:stretch>
          </a:blipFill>
          <a:ln w="12700">
            <a:miter lim="400000"/>
          </a:ln>
        </p:spPr>
        <p:txBody>
          <a:bodyPr lIns="45719" rIns="45719"/>
          <a:lstStyle/>
          <a:p>
            <a:endParaRPr/>
          </a:p>
        </p:txBody>
      </p:sp>
      <p:sp>
        <p:nvSpPr>
          <p:cNvPr id="205" name="Freeform 26"/>
          <p:cNvSpPr/>
          <p:nvPr/>
        </p:nvSpPr>
        <p:spPr>
          <a:xfrm>
            <a:off x="805729" y="8836328"/>
            <a:ext cx="445941" cy="421972"/>
          </a:xfrm>
          <a:prstGeom prst="rect">
            <a:avLst/>
          </a:prstGeom>
          <a:blipFill>
            <a:blip r:embed="rId2"/>
            <a:stretch>
              <a:fillRect/>
            </a:stretch>
          </a:blipFill>
          <a:ln w="12700">
            <a:miter lim="400000"/>
          </a:ln>
        </p:spPr>
        <p:txBody>
          <a:bodyPr lIns="45719" rIns="45719"/>
          <a:lstStyle/>
          <a:p>
            <a:endParaRPr/>
          </a:p>
        </p:txBody>
      </p:sp>
      <p:sp>
        <p:nvSpPr>
          <p:cNvPr id="206" name="TextBox 27"/>
          <p:cNvSpPr txBox="1"/>
          <p:nvPr/>
        </p:nvSpPr>
        <p:spPr>
          <a:xfrm>
            <a:off x="1460047" y="1202745"/>
            <a:ext cx="16378971" cy="19392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3900"/>
              </a:lnSpc>
            </a:pPr>
            <a:endParaRPr/>
          </a:p>
          <a:p>
            <a:pPr>
              <a:lnSpc>
                <a:spcPts val="3900"/>
              </a:lnSpc>
              <a:defRPr sz="2800" b="1">
                <a:solidFill>
                  <a:srgbClr val="26459B"/>
                </a:solidFill>
                <a:latin typeface="Open Sauce Bold"/>
                <a:ea typeface="Open Sauce Bold"/>
                <a:cs typeface="Open Sauce Bold"/>
                <a:sym typeface="Open Sauce Bold"/>
              </a:defRPr>
            </a:pPr>
            <a:r>
              <a:t>The integration of the Integrated Communication Governance for Resilience Initiative enhances WG4’s ability to merge global strategies with locally-driven execution.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Box 2"/>
          <p:cNvSpPr txBox="1"/>
          <p:nvPr/>
        </p:nvSpPr>
        <p:spPr>
          <a:xfrm>
            <a:off x="1903727" y="287718"/>
            <a:ext cx="15740061" cy="1703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200"/>
              </a:lnSpc>
              <a:defRPr sz="6000" b="1">
                <a:solidFill>
                  <a:srgbClr val="1B517B"/>
                </a:solidFill>
                <a:latin typeface="Barlow Ultra-Bold"/>
                <a:ea typeface="Barlow Ultra-Bold"/>
                <a:cs typeface="Barlow Ultra-Bold"/>
                <a:sym typeface="Barlow Ultra-Bold"/>
              </a:defRPr>
            </a:lvl1pPr>
          </a:lstStyle>
          <a:p>
            <a:r>
              <a:t>6. CALL FOR IMMEDIATE ACTION</a:t>
            </a:r>
          </a:p>
        </p:txBody>
      </p:sp>
      <p:sp>
        <p:nvSpPr>
          <p:cNvPr id="209" name="TextBox 3"/>
          <p:cNvSpPr txBox="1"/>
          <p:nvPr/>
        </p:nvSpPr>
        <p:spPr>
          <a:xfrm>
            <a:off x="1903727" y="2803661"/>
            <a:ext cx="14124112" cy="5510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669285" lvl="1" indent="-334642" algn="just">
              <a:lnSpc>
                <a:spcPts val="3700"/>
              </a:lnSpc>
              <a:buSzPct val="100000"/>
              <a:buFont typeface="Arial"/>
              <a:buChar char="•"/>
              <a:defRPr sz="3000" b="1">
                <a:solidFill>
                  <a:srgbClr val="0F4984"/>
                </a:solidFill>
                <a:latin typeface="Poppins Bold"/>
                <a:ea typeface="Poppins Bold"/>
                <a:cs typeface="Poppins Bold"/>
                <a:sym typeface="Poppins Bold"/>
              </a:defRPr>
            </a:pPr>
            <a:r>
              <a:t>Convene a WG4 meeting to align current strategies with integrated communication governance pillars.</a:t>
            </a:r>
          </a:p>
          <a:p>
            <a:pPr algn="just">
              <a:lnSpc>
                <a:spcPts val="3700"/>
              </a:lnSpc>
            </a:pPr>
            <a:endParaRPr/>
          </a:p>
          <a:p>
            <a:pPr marL="669285" lvl="1" indent="-334642" algn="just">
              <a:lnSpc>
                <a:spcPts val="3700"/>
              </a:lnSpc>
              <a:buSzPct val="100000"/>
              <a:buFont typeface="Arial"/>
              <a:buChar char="•"/>
              <a:defRPr sz="3000" b="1">
                <a:solidFill>
                  <a:srgbClr val="0F4984"/>
                </a:solidFill>
                <a:latin typeface="Poppins Bold"/>
                <a:ea typeface="Poppins Bold"/>
                <a:cs typeface="Poppins Bold"/>
                <a:sym typeface="Poppins Bold"/>
              </a:defRPr>
            </a:pPr>
            <a:r>
              <a:t>Evaluate the effectiveness of creative engagement in community preparedness.</a:t>
            </a:r>
          </a:p>
          <a:p>
            <a:pPr algn="just">
              <a:lnSpc>
                <a:spcPts val="3700"/>
              </a:lnSpc>
            </a:pPr>
            <a:endParaRPr/>
          </a:p>
          <a:p>
            <a:pPr marL="669285" lvl="1" indent="-334642" algn="just">
              <a:lnSpc>
                <a:spcPts val="3700"/>
              </a:lnSpc>
              <a:buSzPct val="100000"/>
              <a:buFont typeface="Arial"/>
              <a:buChar char="•"/>
              <a:defRPr sz="3000" b="1">
                <a:solidFill>
                  <a:srgbClr val="0F4984"/>
                </a:solidFill>
                <a:latin typeface="Poppins Bold"/>
                <a:ea typeface="Poppins Bold"/>
                <a:cs typeface="Poppins Bold"/>
                <a:sym typeface="Poppins Bold"/>
              </a:defRPr>
            </a:pPr>
            <a:r>
              <a:t>Expand the tsunami jingle and digital storytelling models regionally.</a:t>
            </a:r>
          </a:p>
          <a:p>
            <a:pPr algn="just">
              <a:lnSpc>
                <a:spcPts val="3700"/>
              </a:lnSpc>
            </a:pPr>
            <a:endParaRPr/>
          </a:p>
          <a:p>
            <a:pPr marL="669285" lvl="1" indent="-334642" algn="just">
              <a:lnSpc>
                <a:spcPts val="3700"/>
              </a:lnSpc>
              <a:buSzPct val="100000"/>
              <a:buFont typeface="Arial"/>
              <a:buChar char="•"/>
              <a:defRPr sz="3000" b="1">
                <a:solidFill>
                  <a:srgbClr val="0F4984"/>
                </a:solidFill>
                <a:latin typeface="Poppins Bold"/>
                <a:ea typeface="Poppins Bold"/>
                <a:cs typeface="Poppins Bold"/>
                <a:sym typeface="Poppins Bold"/>
              </a:defRPr>
            </a:pPr>
            <a:r>
              <a:t>Promote the "Tsunami Escape" game across member states for broader youth engagement.</a:t>
            </a:r>
          </a:p>
          <a:p>
            <a:pPr algn="just">
              <a:lnSpc>
                <a:spcPts val="3300"/>
              </a:lnSpc>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Box 2"/>
          <p:cNvSpPr txBox="1"/>
          <p:nvPr/>
        </p:nvSpPr>
        <p:spPr>
          <a:xfrm>
            <a:off x="1903727" y="287718"/>
            <a:ext cx="15740061" cy="1703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200"/>
              </a:lnSpc>
              <a:defRPr sz="6000" b="1">
                <a:solidFill>
                  <a:srgbClr val="1B517B"/>
                </a:solidFill>
                <a:latin typeface="Barlow Ultra-Bold"/>
                <a:ea typeface="Barlow Ultra-Bold"/>
                <a:cs typeface="Barlow Ultra-Bold"/>
                <a:sym typeface="Barlow Ultra-Bold"/>
              </a:defRPr>
            </a:lvl1pPr>
          </a:lstStyle>
          <a:p>
            <a:r>
              <a:t>7. CONCLUSION</a:t>
            </a:r>
          </a:p>
        </p:txBody>
      </p:sp>
      <p:sp>
        <p:nvSpPr>
          <p:cNvPr id="212" name="TextBox 3"/>
          <p:cNvSpPr txBox="1"/>
          <p:nvPr/>
        </p:nvSpPr>
        <p:spPr>
          <a:xfrm>
            <a:off x="1903727" y="2803661"/>
            <a:ext cx="14124112" cy="4735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just">
              <a:lnSpc>
                <a:spcPts val="4600"/>
              </a:lnSpc>
              <a:defRPr sz="3800">
                <a:solidFill>
                  <a:srgbClr val="0F4984"/>
                </a:solidFill>
                <a:latin typeface="Poppins"/>
                <a:ea typeface="Poppins"/>
                <a:cs typeface="Poppins"/>
                <a:sym typeface="Poppins"/>
              </a:defRPr>
            </a:pPr>
            <a:r>
              <a:t>The creative, community-driven approach applied in this initiative is proving transformative for disaster preparedness. Activities in St. Kitts &amp; Nevis and Anguilla demonstrate a scalable model for enhancing regional resilience. Through strategic communication, culturally grounded storytelling, and multi-platform engagement, WG4 can significantly elevate its impact.</a:t>
            </a:r>
          </a:p>
          <a:p>
            <a:pPr algn="just">
              <a:lnSpc>
                <a:spcPts val="3300"/>
              </a:lnSpc>
            </a:pPr>
            <a:endParaRPr/>
          </a:p>
          <a:p>
            <a:pPr algn="just">
              <a:lnSpc>
                <a:spcPts val="3300"/>
              </a:lnSpc>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Box 2"/>
          <p:cNvSpPr txBox="1"/>
          <p:nvPr/>
        </p:nvSpPr>
        <p:spPr>
          <a:xfrm>
            <a:off x="1903727" y="287718"/>
            <a:ext cx="15740061" cy="1703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200"/>
              </a:lnSpc>
              <a:defRPr sz="6000" b="1">
                <a:solidFill>
                  <a:srgbClr val="1B517B"/>
                </a:solidFill>
                <a:latin typeface="Barlow Ultra-Bold"/>
                <a:ea typeface="Barlow Ultra-Bold"/>
                <a:cs typeface="Barlow Ultra-Bold"/>
                <a:sym typeface="Barlow Ultra-Bold"/>
              </a:defRPr>
            </a:lvl1pPr>
          </a:lstStyle>
          <a:p>
            <a:r>
              <a:t>NEXT STEPS &amp; RECOMMENDATIONS</a:t>
            </a:r>
          </a:p>
        </p:txBody>
      </p:sp>
      <p:sp>
        <p:nvSpPr>
          <p:cNvPr id="215" name="TextBox 3"/>
          <p:cNvSpPr txBox="1"/>
          <p:nvPr/>
        </p:nvSpPr>
        <p:spPr>
          <a:xfrm>
            <a:off x="2081944" y="2600325"/>
            <a:ext cx="14124112" cy="4186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70710" indent="-270710" algn="just">
              <a:lnSpc>
                <a:spcPts val="3300"/>
              </a:lnSpc>
              <a:buSzPct val="100000"/>
              <a:buChar char="✔"/>
              <a:defRPr sz="2700" b="1">
                <a:solidFill>
                  <a:srgbClr val="0F4984"/>
                </a:solidFill>
                <a:latin typeface="Poppins Bold"/>
                <a:ea typeface="Poppins Bold"/>
                <a:cs typeface="Poppins Bold"/>
                <a:sym typeface="Poppins Bold"/>
              </a:defRPr>
            </a:pPr>
            <a:r>
              <a:t>Acknowledges the creative tsunami awareness efforts by Saint Kitts and Nevis—including print, audio, visual media, games, murals, and inclusive content.</a:t>
            </a:r>
          </a:p>
          <a:p>
            <a:pPr algn="just">
              <a:lnSpc>
                <a:spcPts val="3300"/>
              </a:lnSpc>
              <a:defRPr sz="2700" b="1">
                <a:solidFill>
                  <a:srgbClr val="0F4984"/>
                </a:solidFill>
                <a:latin typeface="Poppins Bold"/>
                <a:ea typeface="Poppins Bold"/>
                <a:cs typeface="Poppins Bold"/>
                <a:sym typeface="Poppins Bold"/>
              </a:defRPr>
            </a:pPr>
            <a:endParaRPr/>
          </a:p>
          <a:p>
            <a:pPr marL="270710" indent="-270710" algn="just">
              <a:lnSpc>
                <a:spcPts val="3300"/>
              </a:lnSpc>
              <a:buSzPct val="100000"/>
              <a:buChar char="✔"/>
              <a:defRPr sz="2700" b="1">
                <a:solidFill>
                  <a:srgbClr val="0F4984"/>
                </a:solidFill>
                <a:latin typeface="Poppins Bold"/>
                <a:ea typeface="Poppins Bold"/>
                <a:cs typeface="Poppins Bold"/>
                <a:sym typeface="Poppins Bold"/>
              </a:defRPr>
            </a:pPr>
            <a:r>
              <a:t>Recommends that Member States scale up creative engagement strategies across the region to strengthen community-based awareness.</a:t>
            </a:r>
          </a:p>
          <a:p>
            <a:pPr algn="just">
              <a:lnSpc>
                <a:spcPts val="3300"/>
              </a:lnSpc>
              <a:defRPr sz="2700" b="1">
                <a:solidFill>
                  <a:srgbClr val="0F4984"/>
                </a:solidFill>
                <a:latin typeface="Poppins Bold"/>
                <a:ea typeface="Poppins Bold"/>
                <a:cs typeface="Poppins Bold"/>
                <a:sym typeface="Poppins Bold"/>
              </a:defRPr>
            </a:pPr>
            <a:endParaRPr/>
          </a:p>
          <a:p>
            <a:pPr marL="270710" indent="-270710" algn="just">
              <a:lnSpc>
                <a:spcPts val="3300"/>
              </a:lnSpc>
              <a:buSzPct val="100000"/>
              <a:buChar char="✔"/>
              <a:defRPr sz="2700" b="1">
                <a:solidFill>
                  <a:srgbClr val="0F4984"/>
                </a:solidFill>
                <a:latin typeface="Poppins Bold"/>
                <a:ea typeface="Poppins Bold"/>
                <a:cs typeface="Poppins Bold"/>
                <a:sym typeface="Poppins Bold"/>
              </a:defRPr>
            </a:pPr>
            <a:r>
              <a:t>Further recommends that Member States promote Inclusive Communication Approaches by ensuring tsunami education and awareness initiatives are accessible and inclusive of persons with disabilities and differently-abled individuals.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HANK YOU"/>
          <p:cNvSpPr txBox="1">
            <a:spLocks noGrp="1"/>
          </p:cNvSpPr>
          <p:nvPr>
            <p:ph type="subTitle" sz="quarter" idx="1"/>
          </p:nvPr>
        </p:nvSpPr>
        <p:spPr>
          <a:xfrm>
            <a:off x="4947179" y="4065619"/>
            <a:ext cx="6400801" cy="1752601"/>
          </a:xfrm>
          <a:prstGeom prst="rect">
            <a:avLst/>
          </a:prstGeom>
        </p:spPr>
        <p:txBody>
          <a:bodyPr/>
          <a:lstStyle>
            <a:lvl1pPr>
              <a:defRPr sz="7800">
                <a:solidFill>
                  <a:srgbClr val="302E88"/>
                </a:solidFill>
              </a:defRPr>
            </a:lvl1pPr>
          </a:lstStyle>
          <a:p>
            <a:r>
              <a:t>THANK YOU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reeform 3"/>
          <p:cNvSpPr/>
          <p:nvPr/>
        </p:nvSpPr>
        <p:spPr>
          <a:xfrm>
            <a:off x="11013278" y="8660721"/>
            <a:ext cx="6246022" cy="597579"/>
          </a:xfrm>
          <a:prstGeom prst="ellipse">
            <a:avLst/>
          </a:prstGeom>
          <a:solidFill>
            <a:srgbClr val="1A3272"/>
          </a:solidFill>
          <a:ln w="12700">
            <a:miter lim="400000"/>
          </a:ln>
        </p:spPr>
        <p:txBody>
          <a:bodyPr lIns="45719" rIns="45719"/>
          <a:lstStyle/>
          <a:p>
            <a:endParaRPr/>
          </a:p>
        </p:txBody>
      </p:sp>
      <p:sp>
        <p:nvSpPr>
          <p:cNvPr id="103" name="Freeform 5"/>
          <p:cNvSpPr/>
          <p:nvPr/>
        </p:nvSpPr>
        <p:spPr>
          <a:xfrm rot="16200000">
            <a:off x="1726886" y="-2209726"/>
            <a:ext cx="8053007" cy="14270109"/>
          </a:xfrm>
          <a:custGeom>
            <a:avLst/>
            <a:gdLst/>
            <a:ahLst/>
            <a:cxnLst>
              <a:cxn ang="0">
                <a:pos x="wd2" y="hd2"/>
              </a:cxn>
              <a:cxn ang="5400000">
                <a:pos x="wd2" y="hd2"/>
              </a:cxn>
              <a:cxn ang="10800000">
                <a:pos x="wd2" y="hd2"/>
              </a:cxn>
              <a:cxn ang="16200000">
                <a:pos x="wd2" y="hd2"/>
              </a:cxn>
            </a:cxnLst>
            <a:rect l="0" t="0" r="r" b="b"/>
            <a:pathLst>
              <a:path w="21600" h="21600" extrusionOk="0">
                <a:moveTo>
                  <a:pt x="7204" y="21251"/>
                </a:moveTo>
                <a:cubicBezTo>
                  <a:pt x="8311" y="21462"/>
                  <a:pt x="9570" y="21600"/>
                  <a:pt x="10806" y="21600"/>
                </a:cubicBezTo>
                <a:cubicBezTo>
                  <a:pt x="12041" y="21600"/>
                  <a:pt x="13230" y="21482"/>
                  <a:pt x="14326" y="21271"/>
                </a:cubicBezTo>
                <a:cubicBezTo>
                  <a:pt x="14349" y="21265"/>
                  <a:pt x="14373" y="21265"/>
                  <a:pt x="14396" y="21258"/>
                </a:cubicBezTo>
                <a:cubicBezTo>
                  <a:pt x="18511" y="20416"/>
                  <a:pt x="21542" y="18192"/>
                  <a:pt x="21600" y="15573"/>
                </a:cubicBezTo>
                <a:lnTo>
                  <a:pt x="21600" y="0"/>
                </a:lnTo>
                <a:lnTo>
                  <a:pt x="0" y="0"/>
                </a:lnTo>
                <a:lnTo>
                  <a:pt x="0" y="15562"/>
                </a:lnTo>
                <a:cubicBezTo>
                  <a:pt x="58" y="18206"/>
                  <a:pt x="3042" y="20429"/>
                  <a:pt x="7204" y="21251"/>
                </a:cubicBezTo>
                <a:close/>
              </a:path>
            </a:pathLst>
          </a:custGeom>
          <a:solidFill>
            <a:srgbClr val="FFFFFF">
              <a:alpha val="53725"/>
            </a:srgbClr>
          </a:solidFill>
          <a:ln w="12700">
            <a:miter lim="400000"/>
          </a:ln>
        </p:spPr>
        <p:txBody>
          <a:bodyPr lIns="45719" rIns="45719"/>
          <a:lstStyle/>
          <a:p>
            <a:endParaRPr/>
          </a:p>
        </p:txBody>
      </p:sp>
      <p:sp>
        <p:nvSpPr>
          <p:cNvPr id="104" name="Freeform 6"/>
          <p:cNvSpPr/>
          <p:nvPr/>
        </p:nvSpPr>
        <p:spPr>
          <a:xfrm rot="16200000" flipH="1">
            <a:off x="15244337" y="286005"/>
            <a:ext cx="2633017" cy="2676509"/>
          </a:xfrm>
          <a:prstGeom prst="rect">
            <a:avLst/>
          </a:prstGeom>
          <a:blipFill>
            <a:blip r:embed="rId2"/>
            <a:stretch>
              <a:fillRect/>
            </a:stretch>
          </a:blipFill>
          <a:ln w="12700">
            <a:miter lim="400000"/>
          </a:ln>
        </p:spPr>
        <p:txBody>
          <a:bodyPr lIns="45719" rIns="45719"/>
          <a:lstStyle/>
          <a:p>
            <a:endParaRPr/>
          </a:p>
        </p:txBody>
      </p:sp>
      <p:sp>
        <p:nvSpPr>
          <p:cNvPr id="105" name="TextBox 7"/>
          <p:cNvSpPr txBox="1"/>
          <p:nvPr/>
        </p:nvSpPr>
        <p:spPr>
          <a:xfrm>
            <a:off x="1230380" y="3524641"/>
            <a:ext cx="9614673" cy="4751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4200"/>
              </a:lnSpc>
              <a:defRPr sz="3000">
                <a:solidFill>
                  <a:srgbClr val="13224B"/>
                </a:solidFill>
                <a:latin typeface="Glacial Indifference"/>
                <a:ea typeface="Glacial Indifference"/>
                <a:cs typeface="Glacial Indifference"/>
                <a:sym typeface="Glacial Indifference"/>
              </a:defRPr>
            </a:lvl1pPr>
          </a:lstStyle>
          <a:p>
            <a:r>
              <a:t>The Vice-Chair for Preparedness and Response Capabilities in CARIBE-EWS Working Group IV has been actively involved in enhancing tsunami preparedness and response initiatives in the region. This report provides an overview of recent contributions, including new initiatives, progress on proposals, and strategic frameworks aligned with global disaster risk reduction goals.</a:t>
            </a:r>
          </a:p>
        </p:txBody>
      </p:sp>
      <p:sp>
        <p:nvSpPr>
          <p:cNvPr id="106" name="Freeform 8"/>
          <p:cNvSpPr/>
          <p:nvPr/>
        </p:nvSpPr>
        <p:spPr>
          <a:xfrm>
            <a:off x="11590912" y="4462232"/>
            <a:ext cx="4529966" cy="4575724"/>
          </a:xfrm>
          <a:prstGeom prst="rect">
            <a:avLst/>
          </a:prstGeom>
          <a:blipFill>
            <a:blip r:embed="rId3"/>
            <a:stretch>
              <a:fillRect/>
            </a:stretch>
          </a:blipFill>
          <a:ln w="12700">
            <a:miter lim="400000"/>
          </a:ln>
        </p:spPr>
        <p:txBody>
          <a:bodyPr lIns="45719" rIns="45719"/>
          <a:lstStyle/>
          <a:p>
            <a:endParaRPr/>
          </a:p>
        </p:txBody>
      </p:sp>
      <p:sp>
        <p:nvSpPr>
          <p:cNvPr id="107" name="TextBox 9"/>
          <p:cNvSpPr txBox="1"/>
          <p:nvPr/>
        </p:nvSpPr>
        <p:spPr>
          <a:xfrm>
            <a:off x="1230381" y="1595709"/>
            <a:ext cx="8378960" cy="1088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8900"/>
              </a:lnSpc>
              <a:defRPr sz="6300">
                <a:solidFill>
                  <a:srgbClr val="26459B"/>
                </a:solidFill>
                <a:latin typeface="League Spartan"/>
                <a:ea typeface="League Spartan"/>
                <a:cs typeface="League Spartan"/>
                <a:sym typeface="League Spartan"/>
              </a:defRPr>
            </a:lvl1pPr>
          </a:lstStyle>
          <a:p>
            <a:r>
              <a:t>Introduction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Box 2"/>
          <p:cNvSpPr txBox="1"/>
          <p:nvPr/>
        </p:nvSpPr>
        <p:spPr>
          <a:xfrm>
            <a:off x="1263320" y="1009650"/>
            <a:ext cx="12203046" cy="906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200"/>
              </a:lnSpc>
              <a:defRPr sz="6000" b="1">
                <a:solidFill>
                  <a:srgbClr val="1B517B"/>
                </a:solidFill>
                <a:latin typeface="Barlow Ultra-Bold"/>
                <a:ea typeface="Barlow Ultra-Bold"/>
                <a:cs typeface="Barlow Ultra-Bold"/>
                <a:sym typeface="Barlow Ultra-Bold"/>
              </a:defRPr>
            </a:lvl1pPr>
          </a:lstStyle>
          <a:p>
            <a:r>
              <a:t>KEY ACTIVITIES &amp; INITIATIVES</a:t>
            </a:r>
          </a:p>
        </p:txBody>
      </p:sp>
      <p:sp>
        <p:nvSpPr>
          <p:cNvPr id="110" name="TextBox 3"/>
          <p:cNvSpPr txBox="1"/>
          <p:nvPr/>
        </p:nvSpPr>
        <p:spPr>
          <a:xfrm>
            <a:off x="1903726" y="2564192"/>
            <a:ext cx="11156569" cy="880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600"/>
              </a:lnSpc>
              <a:defRPr sz="3000" b="1">
                <a:solidFill>
                  <a:srgbClr val="1B517B"/>
                </a:solidFill>
                <a:latin typeface="Poppins Bold"/>
                <a:ea typeface="Poppins Bold"/>
                <a:cs typeface="Poppins Bold"/>
                <a:sym typeface="Poppins Bold"/>
              </a:defRPr>
            </a:lvl1pPr>
          </a:lstStyle>
          <a:p>
            <a:r>
              <a:t>2.1 TSUNAMI JINGLE INITIATIVE (ST. KITTS AND NEVIS)</a:t>
            </a:r>
          </a:p>
        </p:txBody>
      </p:sp>
      <p:sp>
        <p:nvSpPr>
          <p:cNvPr id="111" name="TextBox 4"/>
          <p:cNvSpPr txBox="1"/>
          <p:nvPr/>
        </p:nvSpPr>
        <p:spPr>
          <a:xfrm>
            <a:off x="1903726" y="5026921"/>
            <a:ext cx="11562640" cy="880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600"/>
              </a:lnSpc>
              <a:defRPr sz="3000" b="1">
                <a:solidFill>
                  <a:srgbClr val="1B517B"/>
                </a:solidFill>
                <a:latin typeface="Poppins Bold"/>
                <a:ea typeface="Poppins Bold"/>
                <a:cs typeface="Poppins Bold"/>
                <a:sym typeface="Poppins Bold"/>
              </a:defRPr>
            </a:lvl1pPr>
          </a:lstStyle>
          <a:p>
            <a:r>
              <a:t>2.2 ANGUILLA'S RENEWAL OF TSUNAMI READINESS</a:t>
            </a:r>
          </a:p>
        </p:txBody>
      </p:sp>
      <p:sp>
        <p:nvSpPr>
          <p:cNvPr id="112" name="TextBox 5"/>
          <p:cNvSpPr txBox="1"/>
          <p:nvPr/>
        </p:nvSpPr>
        <p:spPr>
          <a:xfrm>
            <a:off x="1903727" y="3126167"/>
            <a:ext cx="14124112" cy="1408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just">
              <a:lnSpc>
                <a:spcPts val="2800"/>
              </a:lnSpc>
              <a:defRPr sz="2400">
                <a:latin typeface="Poppins"/>
                <a:ea typeface="Poppins"/>
                <a:cs typeface="Poppins"/>
                <a:sym typeface="Poppins"/>
              </a:defRPr>
            </a:lvl1pPr>
          </a:lstStyle>
          <a:p>
            <a:r>
              <a:t>A tsunami awareness jingle was developed and introduced in St. Kitts and Nevis to enhance public engagement and awareness. This initiative aligns with the Community-Centric Early Warning Systems (CCEWS) approach, emphasizing creative and localized engagement to improve disaster preparedness.</a:t>
            </a:r>
          </a:p>
        </p:txBody>
      </p:sp>
      <p:sp>
        <p:nvSpPr>
          <p:cNvPr id="113" name="TextBox 6"/>
          <p:cNvSpPr txBox="1"/>
          <p:nvPr/>
        </p:nvSpPr>
        <p:spPr>
          <a:xfrm>
            <a:off x="1903727" y="5588896"/>
            <a:ext cx="14124112" cy="1408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just">
              <a:lnSpc>
                <a:spcPts val="2800"/>
              </a:lnSpc>
              <a:defRPr sz="2400">
                <a:latin typeface="Poppins"/>
                <a:ea typeface="Poppins"/>
                <a:cs typeface="Poppins"/>
                <a:sym typeface="Poppins"/>
              </a:defRPr>
            </a:lvl1pPr>
          </a:lstStyle>
          <a:p>
            <a:r>
              <a:t>Anguilla has renewed its Tsunami Ready status, reinforcing its commitment to early warning systems and disaster preparedness. This initiative supports WG4’s objective (4.3.1) of ensuring 100% of at-risk communities achieve UNESCO/IOC Tsunami Ready recognition.</a:t>
            </a:r>
          </a:p>
        </p:txBody>
      </p:sp>
      <p:sp>
        <p:nvSpPr>
          <p:cNvPr id="114" name="TextBox 7"/>
          <p:cNvSpPr txBox="1"/>
          <p:nvPr/>
        </p:nvSpPr>
        <p:spPr>
          <a:xfrm>
            <a:off x="1903727" y="7489648"/>
            <a:ext cx="10330620" cy="880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600"/>
              </a:lnSpc>
              <a:defRPr sz="3000" b="1">
                <a:solidFill>
                  <a:srgbClr val="1B517B"/>
                </a:solidFill>
                <a:latin typeface="Poppins Bold"/>
                <a:ea typeface="Poppins Bold"/>
                <a:cs typeface="Poppins Bold"/>
                <a:sym typeface="Poppins Bold"/>
              </a:defRPr>
            </a:lvl1pPr>
          </a:lstStyle>
          <a:p>
            <a:r>
              <a:t>2.3 TSUNAMI ESCAPE GAME DEVELOPMENT</a:t>
            </a:r>
          </a:p>
        </p:txBody>
      </p:sp>
      <p:sp>
        <p:nvSpPr>
          <p:cNvPr id="115" name="TextBox 8"/>
          <p:cNvSpPr txBox="1"/>
          <p:nvPr/>
        </p:nvSpPr>
        <p:spPr>
          <a:xfrm>
            <a:off x="1903727" y="8055871"/>
            <a:ext cx="15099654" cy="21196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just">
              <a:lnSpc>
                <a:spcPts val="2800"/>
              </a:lnSpc>
              <a:defRPr sz="2400">
                <a:latin typeface="Poppins"/>
                <a:ea typeface="Poppins"/>
                <a:cs typeface="Poppins"/>
                <a:sym typeface="Poppins"/>
              </a:defRPr>
            </a:lvl1pPr>
          </a:lstStyle>
          <a:p>
            <a:r>
              <a:t>An interactive digital game called "Tsunami Escape" was developed in collaboration with the Nevis Disaster Management Department's communications team to promote tsunami safety awareness. Designed for youth and general audiences, the game offers an engaging way to learn early warning signs and proper responses. Accessible online, it supports the group's broader goals in creative engagement and digital storytelling. https://sapphsky.itch.io/tsunami-escape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BFF"/>
        </a:solidFill>
        <a:effectLst/>
      </p:bgPr>
    </p:bg>
    <p:spTree>
      <p:nvGrpSpPr>
        <p:cNvPr id="1" name=""/>
        <p:cNvGrpSpPr/>
        <p:nvPr/>
      </p:nvGrpSpPr>
      <p:grpSpPr>
        <a:xfrm>
          <a:off x="0" y="0"/>
          <a:ext cx="0" cy="0"/>
          <a:chOff x="0" y="0"/>
          <a:chExt cx="0" cy="0"/>
        </a:xfrm>
      </p:grpSpPr>
      <p:pic>
        <p:nvPicPr>
          <p:cNvPr id="117" name="Picture 3" descr="Picture 3"/>
          <p:cNvPicPr>
            <a:picLocks noChangeAspect="1"/>
          </p:cNvPicPr>
          <p:nvPr/>
        </p:nvPicPr>
        <p:blipFill>
          <a:blip r:embed="rId2"/>
          <a:srcRect l="2788" r="2788"/>
          <a:stretch>
            <a:fillRect/>
          </a:stretch>
        </p:blipFill>
        <p:spPr>
          <a:xfrm>
            <a:off x="10273383" y="-901102"/>
            <a:ext cx="6397242" cy="10159403"/>
          </a:xfrm>
          <a:prstGeom prst="rect">
            <a:avLst/>
          </a:prstGeom>
          <a:ln w="12700">
            <a:miter lim="400000"/>
          </a:ln>
        </p:spPr>
      </p:pic>
      <p:sp>
        <p:nvSpPr>
          <p:cNvPr id="118" name="Freeform 4"/>
          <p:cNvSpPr/>
          <p:nvPr/>
        </p:nvSpPr>
        <p:spPr>
          <a:xfrm rot="10800000">
            <a:off x="15422480" y="1734387"/>
            <a:ext cx="1836821" cy="1843735"/>
          </a:xfrm>
          <a:prstGeom prst="rect">
            <a:avLst/>
          </a:prstGeom>
          <a:blipFill>
            <a:blip r:embed="rId3"/>
            <a:stretch>
              <a:fillRect/>
            </a:stretch>
          </a:blipFill>
          <a:ln w="12700">
            <a:miter lim="400000"/>
          </a:ln>
        </p:spPr>
        <p:txBody>
          <a:bodyPr lIns="45719" rIns="45719"/>
          <a:lstStyle/>
          <a:p>
            <a:endParaRPr/>
          </a:p>
        </p:txBody>
      </p:sp>
      <p:sp>
        <p:nvSpPr>
          <p:cNvPr id="119" name="Freeform 6"/>
          <p:cNvSpPr/>
          <p:nvPr/>
        </p:nvSpPr>
        <p:spPr>
          <a:xfrm rot="10800000">
            <a:off x="15540722" y="1856087"/>
            <a:ext cx="1600338" cy="1600338"/>
          </a:xfrm>
          <a:prstGeom prst="ellipse">
            <a:avLst/>
          </a:prstGeom>
          <a:solidFill>
            <a:srgbClr val="FFFFFF"/>
          </a:solidFill>
          <a:ln w="12700">
            <a:miter lim="400000"/>
          </a:ln>
        </p:spPr>
        <p:txBody>
          <a:bodyPr lIns="45719" rIns="45719"/>
          <a:lstStyle/>
          <a:p>
            <a:endParaRPr/>
          </a:p>
        </p:txBody>
      </p:sp>
      <p:sp>
        <p:nvSpPr>
          <p:cNvPr id="120" name="Freeform 9"/>
          <p:cNvSpPr/>
          <p:nvPr/>
        </p:nvSpPr>
        <p:spPr>
          <a:xfrm rot="10800000">
            <a:off x="15611876" y="1927241"/>
            <a:ext cx="1458029" cy="1458029"/>
          </a:xfrm>
          <a:prstGeom prst="ellipse">
            <a:avLst/>
          </a:prstGeom>
          <a:solidFill>
            <a:srgbClr val="2978C8"/>
          </a:solidFill>
          <a:ln w="12700">
            <a:miter lim="400000"/>
          </a:ln>
        </p:spPr>
        <p:txBody>
          <a:bodyPr lIns="45719" rIns="45719"/>
          <a:lstStyle/>
          <a:p>
            <a:endParaRPr/>
          </a:p>
        </p:txBody>
      </p:sp>
      <p:sp>
        <p:nvSpPr>
          <p:cNvPr id="121" name="Freeform 12"/>
          <p:cNvSpPr/>
          <p:nvPr/>
        </p:nvSpPr>
        <p:spPr>
          <a:xfrm rot="10800000">
            <a:off x="15703687" y="2019052"/>
            <a:ext cx="1274406" cy="1274406"/>
          </a:xfrm>
          <a:prstGeom prst="ellipse">
            <a:avLst/>
          </a:prstGeom>
          <a:solidFill>
            <a:srgbClr val="16599D"/>
          </a:solidFill>
          <a:ln w="12700">
            <a:miter lim="400000"/>
          </a:ln>
        </p:spPr>
        <p:txBody>
          <a:bodyPr lIns="45719" rIns="45719"/>
          <a:lstStyle/>
          <a:p>
            <a:endParaRPr/>
          </a:p>
        </p:txBody>
      </p:sp>
      <p:sp>
        <p:nvSpPr>
          <p:cNvPr id="122" name="Freeform 14"/>
          <p:cNvSpPr/>
          <p:nvPr/>
        </p:nvSpPr>
        <p:spPr>
          <a:xfrm>
            <a:off x="400753" y="2531458"/>
            <a:ext cx="8404120" cy="3505432"/>
          </a:xfrm>
          <a:prstGeom prst="rect">
            <a:avLst/>
          </a:prstGeom>
          <a:blipFill>
            <a:blip r:embed="rId4"/>
            <a:stretch>
              <a:fillRect/>
            </a:stretch>
          </a:blipFill>
          <a:ln w="12700">
            <a:miter lim="400000"/>
          </a:ln>
        </p:spPr>
        <p:txBody>
          <a:bodyPr lIns="45719" rIns="45719"/>
          <a:lstStyle/>
          <a:p>
            <a:endParaRPr/>
          </a:p>
        </p:txBody>
      </p:sp>
      <p:sp>
        <p:nvSpPr>
          <p:cNvPr id="123" name="Freeform 15"/>
          <p:cNvSpPr/>
          <p:nvPr/>
        </p:nvSpPr>
        <p:spPr>
          <a:xfrm>
            <a:off x="16011154" y="2329817"/>
            <a:ext cx="659471" cy="652877"/>
          </a:xfrm>
          <a:prstGeom prst="rect">
            <a:avLst/>
          </a:prstGeom>
          <a:blipFill>
            <a:blip r:embed="rId5"/>
            <a:stretch>
              <a:fillRect/>
            </a:stretch>
          </a:blipFill>
          <a:ln w="12700">
            <a:miter lim="400000"/>
          </a:ln>
        </p:spPr>
        <p:txBody>
          <a:bodyPr lIns="45719" rIns="45719"/>
          <a:lstStyle/>
          <a:p>
            <a:endParaRPr/>
          </a:p>
        </p:txBody>
      </p:sp>
      <p:sp>
        <p:nvSpPr>
          <p:cNvPr id="124" name="Freeform 17"/>
          <p:cNvSpPr/>
          <p:nvPr/>
        </p:nvSpPr>
        <p:spPr>
          <a:xfrm>
            <a:off x="3485952" y="6255964"/>
            <a:ext cx="10614978" cy="2588807"/>
          </a:xfrm>
          <a:custGeom>
            <a:avLst/>
            <a:gdLst/>
            <a:ahLst/>
            <a:cxnLst>
              <a:cxn ang="0">
                <a:pos x="wd2" y="hd2"/>
              </a:cxn>
              <a:cxn ang="5400000">
                <a:pos x="wd2" y="hd2"/>
              </a:cxn>
              <a:cxn ang="10800000">
                <a:pos x="wd2" y="hd2"/>
              </a:cxn>
              <a:cxn ang="16200000">
                <a:pos x="wd2" y="hd2"/>
              </a:cxn>
            </a:cxnLst>
            <a:rect l="0" t="0" r="r" b="b"/>
            <a:pathLst>
              <a:path w="21600" h="21600" extrusionOk="0">
                <a:moveTo>
                  <a:pt x="242" y="0"/>
                </a:moveTo>
                <a:lnTo>
                  <a:pt x="21358" y="0"/>
                </a:lnTo>
                <a:cubicBezTo>
                  <a:pt x="21422" y="0"/>
                  <a:pt x="21484" y="105"/>
                  <a:pt x="21529" y="291"/>
                </a:cubicBezTo>
                <a:cubicBezTo>
                  <a:pt x="21574" y="477"/>
                  <a:pt x="21600" y="730"/>
                  <a:pt x="21600" y="994"/>
                </a:cubicBezTo>
                <a:lnTo>
                  <a:pt x="21600" y="20606"/>
                </a:lnTo>
                <a:cubicBezTo>
                  <a:pt x="21600" y="21155"/>
                  <a:pt x="21492" y="21600"/>
                  <a:pt x="21358" y="21600"/>
                </a:cubicBezTo>
                <a:lnTo>
                  <a:pt x="242" y="21600"/>
                </a:lnTo>
                <a:cubicBezTo>
                  <a:pt x="178" y="21600"/>
                  <a:pt x="116" y="21495"/>
                  <a:pt x="71" y="21309"/>
                </a:cubicBezTo>
                <a:cubicBezTo>
                  <a:pt x="26" y="21123"/>
                  <a:pt x="0" y="20870"/>
                  <a:pt x="0" y="20606"/>
                </a:cubicBezTo>
                <a:lnTo>
                  <a:pt x="0" y="994"/>
                </a:lnTo>
                <a:cubicBezTo>
                  <a:pt x="0" y="445"/>
                  <a:pt x="108" y="0"/>
                  <a:pt x="242" y="0"/>
                </a:cubicBezTo>
                <a:close/>
              </a:path>
            </a:pathLst>
          </a:custGeom>
          <a:solidFill>
            <a:srgbClr val="0F4984"/>
          </a:solidFill>
          <a:ln w="12700">
            <a:miter lim="400000"/>
          </a:ln>
        </p:spPr>
        <p:txBody>
          <a:bodyPr lIns="45719" rIns="45719"/>
          <a:lstStyle/>
          <a:p>
            <a:endParaRPr/>
          </a:p>
        </p:txBody>
      </p:sp>
      <p:sp>
        <p:nvSpPr>
          <p:cNvPr id="125" name="Freeform 20"/>
          <p:cNvSpPr/>
          <p:nvPr/>
        </p:nvSpPr>
        <p:spPr>
          <a:xfrm>
            <a:off x="1028700" y="6255964"/>
            <a:ext cx="2171503" cy="2588807"/>
          </a:xfrm>
          <a:custGeom>
            <a:avLst/>
            <a:gdLst/>
            <a:ahLst/>
            <a:cxnLst>
              <a:cxn ang="0">
                <a:pos x="wd2" y="hd2"/>
              </a:cxn>
              <a:cxn ang="5400000">
                <a:pos x="wd2" y="hd2"/>
              </a:cxn>
              <a:cxn ang="10800000">
                <a:pos x="wd2" y="hd2"/>
              </a:cxn>
              <a:cxn ang="16200000">
                <a:pos x="wd2" y="hd2"/>
              </a:cxn>
            </a:cxnLst>
            <a:rect l="0" t="0" r="r" b="b"/>
            <a:pathLst>
              <a:path w="21600" h="21600" extrusionOk="0">
                <a:moveTo>
                  <a:pt x="5790" y="0"/>
                </a:moveTo>
                <a:lnTo>
                  <a:pt x="15810" y="0"/>
                </a:lnTo>
                <a:cubicBezTo>
                  <a:pt x="17346" y="0"/>
                  <a:pt x="18818" y="512"/>
                  <a:pt x="19904" y="1422"/>
                </a:cubicBezTo>
                <a:cubicBezTo>
                  <a:pt x="20990" y="2333"/>
                  <a:pt x="21600" y="3569"/>
                  <a:pt x="21600" y="4857"/>
                </a:cubicBezTo>
                <a:lnTo>
                  <a:pt x="21600" y="16743"/>
                </a:lnTo>
                <a:cubicBezTo>
                  <a:pt x="21600" y="18031"/>
                  <a:pt x="20990" y="19267"/>
                  <a:pt x="19904" y="20178"/>
                </a:cubicBezTo>
                <a:cubicBezTo>
                  <a:pt x="18818" y="21088"/>
                  <a:pt x="17346" y="21600"/>
                  <a:pt x="15810" y="21600"/>
                </a:cubicBezTo>
                <a:lnTo>
                  <a:pt x="5790" y="21600"/>
                </a:lnTo>
                <a:cubicBezTo>
                  <a:pt x="4254" y="21600"/>
                  <a:pt x="2782" y="21088"/>
                  <a:pt x="1696" y="20178"/>
                </a:cubicBezTo>
                <a:cubicBezTo>
                  <a:pt x="610" y="19267"/>
                  <a:pt x="0" y="18031"/>
                  <a:pt x="0" y="16743"/>
                </a:cubicBezTo>
                <a:lnTo>
                  <a:pt x="0" y="4857"/>
                </a:lnTo>
                <a:cubicBezTo>
                  <a:pt x="0" y="3569"/>
                  <a:pt x="610" y="2333"/>
                  <a:pt x="1696" y="1422"/>
                </a:cubicBezTo>
                <a:cubicBezTo>
                  <a:pt x="2782" y="512"/>
                  <a:pt x="4254" y="0"/>
                  <a:pt x="5790" y="0"/>
                </a:cubicBezTo>
                <a:close/>
              </a:path>
            </a:pathLst>
          </a:custGeom>
          <a:solidFill>
            <a:srgbClr val="16599D"/>
          </a:solidFill>
          <a:ln w="12700">
            <a:miter lim="400000"/>
          </a:ln>
        </p:spPr>
        <p:txBody>
          <a:bodyPr lIns="45719" rIns="45719"/>
          <a:lstStyle/>
          <a:p>
            <a:endParaRPr/>
          </a:p>
        </p:txBody>
      </p:sp>
      <p:sp>
        <p:nvSpPr>
          <p:cNvPr id="126" name="Freeform 22"/>
          <p:cNvSpPr/>
          <p:nvPr/>
        </p:nvSpPr>
        <p:spPr>
          <a:xfrm>
            <a:off x="1589914" y="6974744"/>
            <a:ext cx="1049072" cy="1151245"/>
          </a:xfrm>
          <a:prstGeom prst="rect">
            <a:avLst/>
          </a:prstGeom>
          <a:blipFill>
            <a:blip r:embed="rId6"/>
            <a:stretch>
              <a:fillRect/>
            </a:stretch>
          </a:blipFill>
          <a:ln w="12700">
            <a:miter lim="400000"/>
          </a:ln>
        </p:spPr>
        <p:txBody>
          <a:bodyPr lIns="45719" rIns="45719"/>
          <a:lstStyle/>
          <a:p>
            <a:endParaRPr/>
          </a:p>
        </p:txBody>
      </p:sp>
      <p:sp>
        <p:nvSpPr>
          <p:cNvPr id="127" name="TextBox 23"/>
          <p:cNvSpPr txBox="1"/>
          <p:nvPr/>
        </p:nvSpPr>
        <p:spPr>
          <a:xfrm>
            <a:off x="1028700" y="1129133"/>
            <a:ext cx="9611419" cy="1279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5100"/>
              </a:lnSpc>
              <a:defRPr sz="3900" b="1">
                <a:solidFill>
                  <a:srgbClr val="16599D"/>
                </a:solidFill>
                <a:latin typeface="Helios Bold"/>
                <a:ea typeface="Helios Bold"/>
                <a:cs typeface="Helios Bold"/>
                <a:sym typeface="Helios Bold"/>
              </a:defRPr>
            </a:pPr>
            <a:r>
              <a:t>3. RECAP OF PREVIOUS PROPOSAL</a:t>
            </a:r>
          </a:p>
          <a:p>
            <a:pPr>
              <a:lnSpc>
                <a:spcPts val="5100"/>
              </a:lnSpc>
              <a:defRPr sz="3900" b="1">
                <a:solidFill>
                  <a:srgbClr val="16599D"/>
                </a:solidFill>
                <a:latin typeface="Helios Bold"/>
                <a:ea typeface="Helios Bold"/>
                <a:cs typeface="Helios Bold"/>
                <a:sym typeface="Helios Bold"/>
              </a:defRPr>
            </a:pPr>
            <a:r>
              <a:t>MARKETING</a:t>
            </a:r>
          </a:p>
        </p:txBody>
      </p:sp>
      <p:sp>
        <p:nvSpPr>
          <p:cNvPr id="128" name="TextBox 24"/>
          <p:cNvSpPr txBox="1"/>
          <p:nvPr/>
        </p:nvSpPr>
        <p:spPr>
          <a:xfrm>
            <a:off x="1467142" y="4068445"/>
            <a:ext cx="6271342" cy="1029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just">
              <a:lnSpc>
                <a:spcPts val="4700"/>
              </a:lnSpc>
              <a:defRPr sz="3300">
                <a:solidFill>
                  <a:srgbClr val="0F4984"/>
                </a:solidFill>
                <a:latin typeface="Helios"/>
                <a:ea typeface="Helios"/>
                <a:cs typeface="Helios"/>
                <a:sym typeface="Helios"/>
              </a:defRPr>
            </a:lvl1pPr>
          </a:lstStyle>
          <a:p>
            <a:r>
              <a:t>3.1 Review of Key Frameworks</a:t>
            </a:r>
          </a:p>
        </p:txBody>
      </p:sp>
      <p:sp>
        <p:nvSpPr>
          <p:cNvPr id="129" name="TextBox 25"/>
          <p:cNvSpPr txBox="1"/>
          <p:nvPr/>
        </p:nvSpPr>
        <p:spPr>
          <a:xfrm>
            <a:off x="4564612" y="6752162"/>
            <a:ext cx="8078360" cy="742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514326" lvl="1" indent="-257163">
              <a:lnSpc>
                <a:spcPts val="3000"/>
              </a:lnSpc>
              <a:buSzPct val="100000"/>
              <a:buFont typeface="Arial"/>
              <a:buChar char="•"/>
              <a:defRPr sz="2300" b="1">
                <a:solidFill>
                  <a:srgbClr val="FFFFFF"/>
                </a:solidFill>
                <a:latin typeface="Helios Bold"/>
                <a:ea typeface="Helios Bold"/>
                <a:cs typeface="Helios Bold"/>
                <a:sym typeface="Helios Bold"/>
              </a:defRPr>
            </a:pPr>
            <a:r>
              <a:t>UN Ocean Decade Tsunami Programme (ODTP)</a:t>
            </a:r>
          </a:p>
        </p:txBody>
      </p:sp>
      <p:sp>
        <p:nvSpPr>
          <p:cNvPr id="130" name="TextBox 26"/>
          <p:cNvSpPr txBox="1"/>
          <p:nvPr/>
        </p:nvSpPr>
        <p:spPr>
          <a:xfrm>
            <a:off x="4564611" y="7344258"/>
            <a:ext cx="10120904" cy="742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514326" lvl="1" indent="-257163">
              <a:lnSpc>
                <a:spcPts val="3000"/>
              </a:lnSpc>
              <a:buSzPct val="100000"/>
              <a:buFont typeface="Arial"/>
              <a:buChar char="•"/>
              <a:defRPr sz="2300" b="1">
                <a:solidFill>
                  <a:srgbClr val="FFFFFF"/>
                </a:solidFill>
                <a:latin typeface="Helios Bold"/>
                <a:ea typeface="Helios Bold"/>
                <a:cs typeface="Helios Bold"/>
                <a:sym typeface="Helios Bold"/>
              </a:defRPr>
            </a:pPr>
            <a:r>
              <a:t>Sendai Framework for Disaster Risk Reduction (2015–2030)</a:t>
            </a:r>
          </a:p>
        </p:txBody>
      </p:sp>
      <p:sp>
        <p:nvSpPr>
          <p:cNvPr id="131" name="TextBox 27"/>
          <p:cNvSpPr txBox="1"/>
          <p:nvPr/>
        </p:nvSpPr>
        <p:spPr>
          <a:xfrm>
            <a:off x="4564612" y="7936355"/>
            <a:ext cx="9536318" cy="742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514326" lvl="1" indent="-257163">
              <a:lnSpc>
                <a:spcPts val="3000"/>
              </a:lnSpc>
              <a:buSzPct val="100000"/>
              <a:buFont typeface="Arial"/>
              <a:buChar char="•"/>
              <a:defRPr sz="2300" b="1">
                <a:solidFill>
                  <a:srgbClr val="FFFFFF"/>
                </a:solidFill>
                <a:latin typeface="Helios Bold"/>
                <a:ea typeface="Helios Bold"/>
                <a:cs typeface="Helios Bold"/>
                <a:sym typeface="Helios Bold"/>
              </a:defRPr>
            </a:pPr>
            <a:r>
              <a:t>UN Early Warnings for All Initiative (EW4ALL)</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BFF"/>
        </a:solidFill>
        <a:effectLst/>
      </p:bgPr>
    </p:bg>
    <p:spTree>
      <p:nvGrpSpPr>
        <p:cNvPr id="1" name=""/>
        <p:cNvGrpSpPr/>
        <p:nvPr/>
      </p:nvGrpSpPr>
      <p:grpSpPr>
        <a:xfrm>
          <a:off x="0" y="0"/>
          <a:ext cx="0" cy="0"/>
          <a:chOff x="0" y="0"/>
          <a:chExt cx="0" cy="0"/>
        </a:xfrm>
      </p:grpSpPr>
      <p:pic>
        <p:nvPicPr>
          <p:cNvPr id="133" name="Picture 3" descr="Picture 3"/>
          <p:cNvPicPr>
            <a:picLocks noChangeAspect="1"/>
          </p:cNvPicPr>
          <p:nvPr/>
        </p:nvPicPr>
        <p:blipFill>
          <a:blip r:embed="rId2"/>
          <a:srcRect l="2788" r="2788"/>
          <a:stretch>
            <a:fillRect/>
          </a:stretch>
        </p:blipFill>
        <p:spPr>
          <a:xfrm>
            <a:off x="10273383" y="-901102"/>
            <a:ext cx="6397242" cy="10159403"/>
          </a:xfrm>
          <a:prstGeom prst="rect">
            <a:avLst/>
          </a:prstGeom>
          <a:ln w="12700">
            <a:miter lim="400000"/>
          </a:ln>
        </p:spPr>
      </p:pic>
      <p:sp>
        <p:nvSpPr>
          <p:cNvPr id="134" name="Freeform 4"/>
          <p:cNvSpPr/>
          <p:nvPr/>
        </p:nvSpPr>
        <p:spPr>
          <a:xfrm rot="10800000">
            <a:off x="15422480" y="1734387"/>
            <a:ext cx="1836821" cy="1843735"/>
          </a:xfrm>
          <a:prstGeom prst="rect">
            <a:avLst/>
          </a:prstGeom>
          <a:blipFill>
            <a:blip r:embed="rId3"/>
            <a:stretch>
              <a:fillRect/>
            </a:stretch>
          </a:blipFill>
          <a:ln w="12700">
            <a:miter lim="400000"/>
          </a:ln>
        </p:spPr>
        <p:txBody>
          <a:bodyPr lIns="45719" rIns="45719"/>
          <a:lstStyle/>
          <a:p>
            <a:endParaRPr/>
          </a:p>
        </p:txBody>
      </p:sp>
      <p:sp>
        <p:nvSpPr>
          <p:cNvPr id="135" name="Freeform 6"/>
          <p:cNvSpPr/>
          <p:nvPr/>
        </p:nvSpPr>
        <p:spPr>
          <a:xfrm rot="10800000">
            <a:off x="15540722" y="1856087"/>
            <a:ext cx="1600338" cy="1600338"/>
          </a:xfrm>
          <a:prstGeom prst="ellipse">
            <a:avLst/>
          </a:prstGeom>
          <a:solidFill>
            <a:srgbClr val="FFFFFF"/>
          </a:solidFill>
          <a:ln w="12700">
            <a:miter lim="400000"/>
          </a:ln>
        </p:spPr>
        <p:txBody>
          <a:bodyPr lIns="45719" rIns="45719"/>
          <a:lstStyle/>
          <a:p>
            <a:endParaRPr/>
          </a:p>
        </p:txBody>
      </p:sp>
      <p:sp>
        <p:nvSpPr>
          <p:cNvPr id="136" name="Freeform 9"/>
          <p:cNvSpPr/>
          <p:nvPr/>
        </p:nvSpPr>
        <p:spPr>
          <a:xfrm rot="10800000">
            <a:off x="15611876" y="1927241"/>
            <a:ext cx="1458029" cy="1458029"/>
          </a:xfrm>
          <a:prstGeom prst="ellipse">
            <a:avLst/>
          </a:prstGeom>
          <a:solidFill>
            <a:srgbClr val="2978C8"/>
          </a:solidFill>
          <a:ln w="12700">
            <a:miter lim="400000"/>
          </a:ln>
        </p:spPr>
        <p:txBody>
          <a:bodyPr lIns="45719" rIns="45719"/>
          <a:lstStyle/>
          <a:p>
            <a:endParaRPr/>
          </a:p>
        </p:txBody>
      </p:sp>
      <p:sp>
        <p:nvSpPr>
          <p:cNvPr id="137" name="Freeform 12"/>
          <p:cNvSpPr/>
          <p:nvPr/>
        </p:nvSpPr>
        <p:spPr>
          <a:xfrm rot="10800000">
            <a:off x="15703687" y="2019052"/>
            <a:ext cx="1274406" cy="1274406"/>
          </a:xfrm>
          <a:prstGeom prst="ellipse">
            <a:avLst/>
          </a:prstGeom>
          <a:solidFill>
            <a:srgbClr val="16599D"/>
          </a:solidFill>
          <a:ln w="12700">
            <a:miter lim="400000"/>
          </a:ln>
        </p:spPr>
        <p:txBody>
          <a:bodyPr lIns="45719" rIns="45719"/>
          <a:lstStyle/>
          <a:p>
            <a:endParaRPr/>
          </a:p>
        </p:txBody>
      </p:sp>
      <p:sp>
        <p:nvSpPr>
          <p:cNvPr id="138" name="Freeform 14"/>
          <p:cNvSpPr/>
          <p:nvPr/>
        </p:nvSpPr>
        <p:spPr>
          <a:xfrm>
            <a:off x="400753" y="2531458"/>
            <a:ext cx="8404120" cy="3505432"/>
          </a:xfrm>
          <a:prstGeom prst="rect">
            <a:avLst/>
          </a:prstGeom>
          <a:blipFill>
            <a:blip r:embed="rId4"/>
            <a:stretch>
              <a:fillRect/>
            </a:stretch>
          </a:blipFill>
          <a:ln w="12700">
            <a:miter lim="400000"/>
          </a:ln>
        </p:spPr>
        <p:txBody>
          <a:bodyPr lIns="45719" rIns="45719"/>
          <a:lstStyle/>
          <a:p>
            <a:endParaRPr/>
          </a:p>
        </p:txBody>
      </p:sp>
      <p:sp>
        <p:nvSpPr>
          <p:cNvPr id="139" name="Freeform 15"/>
          <p:cNvSpPr/>
          <p:nvPr/>
        </p:nvSpPr>
        <p:spPr>
          <a:xfrm>
            <a:off x="16011154" y="2329817"/>
            <a:ext cx="659471" cy="652877"/>
          </a:xfrm>
          <a:prstGeom prst="rect">
            <a:avLst/>
          </a:prstGeom>
          <a:blipFill>
            <a:blip r:embed="rId5"/>
            <a:stretch>
              <a:fillRect/>
            </a:stretch>
          </a:blipFill>
          <a:ln w="12700">
            <a:miter lim="400000"/>
          </a:ln>
        </p:spPr>
        <p:txBody>
          <a:bodyPr lIns="45719" rIns="45719"/>
          <a:lstStyle/>
          <a:p>
            <a:endParaRPr/>
          </a:p>
        </p:txBody>
      </p:sp>
      <p:sp>
        <p:nvSpPr>
          <p:cNvPr id="140" name="Freeform 17"/>
          <p:cNvSpPr/>
          <p:nvPr/>
        </p:nvSpPr>
        <p:spPr>
          <a:xfrm>
            <a:off x="3485952" y="6255964"/>
            <a:ext cx="12054770" cy="2588807"/>
          </a:xfrm>
          <a:custGeom>
            <a:avLst/>
            <a:gdLst/>
            <a:ahLst/>
            <a:cxnLst>
              <a:cxn ang="0">
                <a:pos x="wd2" y="hd2"/>
              </a:cxn>
              <a:cxn ang="5400000">
                <a:pos x="wd2" y="hd2"/>
              </a:cxn>
              <a:cxn ang="10800000">
                <a:pos x="wd2" y="hd2"/>
              </a:cxn>
              <a:cxn ang="16200000">
                <a:pos x="wd2" y="hd2"/>
              </a:cxn>
            </a:cxnLst>
            <a:rect l="0" t="0" r="r" b="b"/>
            <a:pathLst>
              <a:path w="21600" h="21600" extrusionOk="0">
                <a:moveTo>
                  <a:pt x="188" y="0"/>
                </a:moveTo>
                <a:lnTo>
                  <a:pt x="21412" y="0"/>
                </a:lnTo>
                <a:cubicBezTo>
                  <a:pt x="21462" y="0"/>
                  <a:pt x="21510" y="92"/>
                  <a:pt x="21545" y="256"/>
                </a:cubicBezTo>
                <a:cubicBezTo>
                  <a:pt x="21580" y="420"/>
                  <a:pt x="21600" y="643"/>
                  <a:pt x="21600" y="875"/>
                </a:cubicBezTo>
                <a:lnTo>
                  <a:pt x="21600" y="20725"/>
                </a:lnTo>
                <a:cubicBezTo>
                  <a:pt x="21600" y="21208"/>
                  <a:pt x="21516" y="21600"/>
                  <a:pt x="21412" y="21600"/>
                </a:cubicBezTo>
                <a:lnTo>
                  <a:pt x="188" y="21600"/>
                </a:lnTo>
                <a:cubicBezTo>
                  <a:pt x="84" y="21600"/>
                  <a:pt x="0" y="21208"/>
                  <a:pt x="0" y="20725"/>
                </a:cubicBezTo>
                <a:lnTo>
                  <a:pt x="0" y="875"/>
                </a:lnTo>
                <a:cubicBezTo>
                  <a:pt x="0" y="392"/>
                  <a:pt x="84" y="0"/>
                  <a:pt x="188" y="0"/>
                </a:cubicBezTo>
                <a:close/>
              </a:path>
            </a:pathLst>
          </a:custGeom>
          <a:solidFill>
            <a:srgbClr val="0F4984"/>
          </a:solidFill>
          <a:ln w="12700">
            <a:miter lim="400000"/>
          </a:ln>
        </p:spPr>
        <p:txBody>
          <a:bodyPr lIns="45719" rIns="45719"/>
          <a:lstStyle/>
          <a:p>
            <a:endParaRPr/>
          </a:p>
        </p:txBody>
      </p:sp>
      <p:sp>
        <p:nvSpPr>
          <p:cNvPr id="141" name="Freeform 20"/>
          <p:cNvSpPr/>
          <p:nvPr/>
        </p:nvSpPr>
        <p:spPr>
          <a:xfrm>
            <a:off x="1028700" y="6255964"/>
            <a:ext cx="2171503" cy="2588807"/>
          </a:xfrm>
          <a:custGeom>
            <a:avLst/>
            <a:gdLst/>
            <a:ahLst/>
            <a:cxnLst>
              <a:cxn ang="0">
                <a:pos x="wd2" y="hd2"/>
              </a:cxn>
              <a:cxn ang="5400000">
                <a:pos x="wd2" y="hd2"/>
              </a:cxn>
              <a:cxn ang="10800000">
                <a:pos x="wd2" y="hd2"/>
              </a:cxn>
              <a:cxn ang="16200000">
                <a:pos x="wd2" y="hd2"/>
              </a:cxn>
            </a:cxnLst>
            <a:rect l="0" t="0" r="r" b="b"/>
            <a:pathLst>
              <a:path w="21600" h="21600" extrusionOk="0">
                <a:moveTo>
                  <a:pt x="5790" y="0"/>
                </a:moveTo>
                <a:lnTo>
                  <a:pt x="15810" y="0"/>
                </a:lnTo>
                <a:cubicBezTo>
                  <a:pt x="17346" y="0"/>
                  <a:pt x="18818" y="512"/>
                  <a:pt x="19904" y="1422"/>
                </a:cubicBezTo>
                <a:cubicBezTo>
                  <a:pt x="20990" y="2333"/>
                  <a:pt x="21600" y="3569"/>
                  <a:pt x="21600" y="4857"/>
                </a:cubicBezTo>
                <a:lnTo>
                  <a:pt x="21600" y="16743"/>
                </a:lnTo>
                <a:cubicBezTo>
                  <a:pt x="21600" y="18031"/>
                  <a:pt x="20990" y="19267"/>
                  <a:pt x="19904" y="20178"/>
                </a:cubicBezTo>
                <a:cubicBezTo>
                  <a:pt x="18818" y="21088"/>
                  <a:pt x="17346" y="21600"/>
                  <a:pt x="15810" y="21600"/>
                </a:cubicBezTo>
                <a:lnTo>
                  <a:pt x="5790" y="21600"/>
                </a:lnTo>
                <a:cubicBezTo>
                  <a:pt x="4254" y="21600"/>
                  <a:pt x="2782" y="21088"/>
                  <a:pt x="1696" y="20178"/>
                </a:cubicBezTo>
                <a:cubicBezTo>
                  <a:pt x="610" y="19267"/>
                  <a:pt x="0" y="18031"/>
                  <a:pt x="0" y="16743"/>
                </a:cubicBezTo>
                <a:lnTo>
                  <a:pt x="0" y="4857"/>
                </a:lnTo>
                <a:cubicBezTo>
                  <a:pt x="0" y="3569"/>
                  <a:pt x="610" y="2333"/>
                  <a:pt x="1696" y="1422"/>
                </a:cubicBezTo>
                <a:cubicBezTo>
                  <a:pt x="2782" y="512"/>
                  <a:pt x="4254" y="0"/>
                  <a:pt x="5790" y="0"/>
                </a:cubicBezTo>
                <a:close/>
              </a:path>
            </a:pathLst>
          </a:custGeom>
          <a:solidFill>
            <a:srgbClr val="16599D"/>
          </a:solidFill>
          <a:ln w="12700">
            <a:miter lim="400000"/>
          </a:ln>
        </p:spPr>
        <p:txBody>
          <a:bodyPr lIns="45719" rIns="45719"/>
          <a:lstStyle/>
          <a:p>
            <a:endParaRPr/>
          </a:p>
        </p:txBody>
      </p:sp>
      <p:sp>
        <p:nvSpPr>
          <p:cNvPr id="142" name="Freeform 22"/>
          <p:cNvSpPr/>
          <p:nvPr/>
        </p:nvSpPr>
        <p:spPr>
          <a:xfrm>
            <a:off x="1589914" y="6974744"/>
            <a:ext cx="1049072" cy="1151245"/>
          </a:xfrm>
          <a:prstGeom prst="rect">
            <a:avLst/>
          </a:prstGeom>
          <a:blipFill>
            <a:blip r:embed="rId6"/>
            <a:stretch>
              <a:fillRect/>
            </a:stretch>
          </a:blipFill>
          <a:ln w="12700">
            <a:miter lim="400000"/>
          </a:ln>
        </p:spPr>
        <p:txBody>
          <a:bodyPr lIns="45719" rIns="45719"/>
          <a:lstStyle/>
          <a:p>
            <a:endParaRPr/>
          </a:p>
        </p:txBody>
      </p:sp>
      <p:sp>
        <p:nvSpPr>
          <p:cNvPr id="143" name="TextBox 23"/>
          <p:cNvSpPr txBox="1"/>
          <p:nvPr/>
        </p:nvSpPr>
        <p:spPr>
          <a:xfrm>
            <a:off x="1028700" y="1129133"/>
            <a:ext cx="9611419" cy="1870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5100"/>
              </a:lnSpc>
              <a:defRPr sz="3900" b="1">
                <a:solidFill>
                  <a:srgbClr val="16599D"/>
                </a:solidFill>
                <a:latin typeface="Helios Bold"/>
                <a:ea typeface="Helios Bold"/>
                <a:cs typeface="Helios Bold"/>
                <a:sym typeface="Helios Bold"/>
              </a:defRPr>
            </a:lvl1pPr>
          </a:lstStyle>
          <a:p>
            <a:r>
              <a:t>3.2 COMMUNITY-CENTRIC EARLY WARNING SYSTEMS (CCEWS)</a:t>
            </a:r>
          </a:p>
        </p:txBody>
      </p:sp>
      <p:sp>
        <p:nvSpPr>
          <p:cNvPr id="144" name="TextBox 24"/>
          <p:cNvSpPr txBox="1"/>
          <p:nvPr/>
        </p:nvSpPr>
        <p:spPr>
          <a:xfrm>
            <a:off x="1467142" y="4068445"/>
            <a:ext cx="6271342" cy="1029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just">
              <a:lnSpc>
                <a:spcPts val="4700"/>
              </a:lnSpc>
              <a:defRPr sz="3300">
                <a:solidFill>
                  <a:srgbClr val="0F4984"/>
                </a:solidFill>
                <a:latin typeface="Helios"/>
                <a:ea typeface="Helios"/>
                <a:cs typeface="Helios"/>
                <a:sym typeface="Helios"/>
              </a:defRPr>
            </a:lvl1pPr>
          </a:lstStyle>
          <a:p>
            <a:r>
              <a:t>CCEWS integrates:</a:t>
            </a:r>
          </a:p>
        </p:txBody>
      </p:sp>
      <p:sp>
        <p:nvSpPr>
          <p:cNvPr id="145" name="TextBox 25"/>
          <p:cNvSpPr txBox="1"/>
          <p:nvPr/>
        </p:nvSpPr>
        <p:spPr>
          <a:xfrm>
            <a:off x="4564612" y="6752162"/>
            <a:ext cx="9150668" cy="1123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514326" lvl="1" indent="-257163">
              <a:lnSpc>
                <a:spcPts val="3000"/>
              </a:lnSpc>
              <a:buSzPct val="100000"/>
              <a:buFont typeface="Arial"/>
              <a:buChar char="•"/>
              <a:defRPr sz="2300" b="1">
                <a:solidFill>
                  <a:srgbClr val="FFFFFF"/>
                </a:solidFill>
                <a:latin typeface="Helios Bold"/>
                <a:ea typeface="Helios Bold"/>
                <a:cs typeface="Helios Bold"/>
                <a:sym typeface="Helios Bold"/>
              </a:defRPr>
            </a:pPr>
            <a:r>
              <a:t>Local and Indigenous Knowledge with scientific data.</a:t>
            </a:r>
          </a:p>
          <a:p>
            <a:pPr>
              <a:lnSpc>
                <a:spcPts val="3000"/>
              </a:lnSpc>
            </a:pPr>
            <a:endParaRPr/>
          </a:p>
        </p:txBody>
      </p:sp>
      <p:sp>
        <p:nvSpPr>
          <p:cNvPr id="146" name="TextBox 26"/>
          <p:cNvSpPr txBox="1"/>
          <p:nvPr/>
        </p:nvSpPr>
        <p:spPr>
          <a:xfrm>
            <a:off x="4564611" y="7344258"/>
            <a:ext cx="10120904" cy="742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514326" lvl="1" indent="-257163">
              <a:lnSpc>
                <a:spcPts val="3000"/>
              </a:lnSpc>
              <a:buSzPct val="100000"/>
              <a:buFont typeface="Arial"/>
              <a:buChar char="•"/>
              <a:defRPr sz="2300" b="1">
                <a:solidFill>
                  <a:srgbClr val="FFFFFF"/>
                </a:solidFill>
                <a:latin typeface="Helios Bold"/>
                <a:ea typeface="Helios Bold"/>
                <a:cs typeface="Helios Bold"/>
                <a:sym typeface="Helios Bold"/>
              </a:defRPr>
            </a:pPr>
            <a:r>
              <a:t>Multi-hazard preparedness approaches.</a:t>
            </a:r>
          </a:p>
        </p:txBody>
      </p:sp>
      <p:sp>
        <p:nvSpPr>
          <p:cNvPr id="147" name="TextBox 27"/>
          <p:cNvSpPr txBox="1"/>
          <p:nvPr/>
        </p:nvSpPr>
        <p:spPr>
          <a:xfrm>
            <a:off x="4564612" y="7936355"/>
            <a:ext cx="10511861" cy="742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514326" lvl="1" indent="-257163">
              <a:lnSpc>
                <a:spcPts val="3000"/>
              </a:lnSpc>
              <a:buSzPct val="100000"/>
              <a:buFont typeface="Arial"/>
              <a:buChar char="•"/>
              <a:defRPr sz="2300" b="1">
                <a:solidFill>
                  <a:srgbClr val="FFFFFF"/>
                </a:solidFill>
                <a:latin typeface="Helios Bold"/>
                <a:ea typeface="Helios Bold"/>
                <a:cs typeface="Helios Bold"/>
                <a:sym typeface="Helios Bold"/>
              </a:defRPr>
            </a:pPr>
            <a:r>
              <a:t>Education and preparedness training for sustainable awareness.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2"/>
          <p:cNvSpPr txBox="1"/>
          <p:nvPr/>
        </p:nvSpPr>
        <p:spPr>
          <a:xfrm>
            <a:off x="1903727" y="287718"/>
            <a:ext cx="15740061" cy="3531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200"/>
              </a:lnSpc>
              <a:defRPr sz="6000" b="1">
                <a:solidFill>
                  <a:srgbClr val="1B517B"/>
                </a:solidFill>
                <a:latin typeface="Barlow Ultra-Bold"/>
                <a:ea typeface="Barlow Ultra-Bold"/>
                <a:cs typeface="Barlow Ultra-Bold"/>
                <a:sym typeface="Barlow Ultra-Bold"/>
              </a:defRPr>
            </a:lvl1pPr>
          </a:lstStyle>
          <a:p>
            <a:r>
              <a:t>4. PROPOSAL STRATEGY FOR GROUP 4G1: INTEGRATING CREATIVE ENGAGEMENT</a:t>
            </a:r>
          </a:p>
        </p:txBody>
      </p:sp>
      <p:sp>
        <p:nvSpPr>
          <p:cNvPr id="150" name="TextBox 3"/>
          <p:cNvSpPr txBox="1"/>
          <p:nvPr/>
        </p:nvSpPr>
        <p:spPr>
          <a:xfrm>
            <a:off x="1903726" y="2564192"/>
            <a:ext cx="11156569" cy="880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600"/>
              </a:lnSpc>
              <a:defRPr sz="3000" b="1">
                <a:solidFill>
                  <a:srgbClr val="1B517B"/>
                </a:solidFill>
                <a:latin typeface="Poppins Bold"/>
                <a:ea typeface="Poppins Bold"/>
                <a:cs typeface="Poppins Bold"/>
                <a:sym typeface="Poppins Bold"/>
              </a:defRPr>
            </a:lvl1pPr>
          </a:lstStyle>
          <a:p>
            <a:r>
              <a:t>4.1 RATIONALE</a:t>
            </a:r>
          </a:p>
        </p:txBody>
      </p:sp>
      <p:sp>
        <p:nvSpPr>
          <p:cNvPr id="151" name="TextBox 4"/>
          <p:cNvSpPr txBox="1"/>
          <p:nvPr/>
        </p:nvSpPr>
        <p:spPr>
          <a:xfrm>
            <a:off x="1903726" y="5026921"/>
            <a:ext cx="11562640" cy="880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600"/>
              </a:lnSpc>
              <a:defRPr sz="3000" b="1">
                <a:solidFill>
                  <a:srgbClr val="1B517B"/>
                </a:solidFill>
                <a:latin typeface="Poppins Bold"/>
                <a:ea typeface="Poppins Bold"/>
                <a:cs typeface="Poppins Bold"/>
                <a:sym typeface="Poppins Bold"/>
              </a:defRPr>
            </a:lvl1pPr>
          </a:lstStyle>
          <a:p>
            <a:r>
              <a:t>4.2 STRATEGIC OBJECTIVES</a:t>
            </a:r>
          </a:p>
        </p:txBody>
      </p:sp>
      <p:sp>
        <p:nvSpPr>
          <p:cNvPr id="152" name="TextBox 5"/>
          <p:cNvSpPr txBox="1"/>
          <p:nvPr/>
        </p:nvSpPr>
        <p:spPr>
          <a:xfrm>
            <a:off x="1903727" y="3126167"/>
            <a:ext cx="14124112" cy="1052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just">
              <a:lnSpc>
                <a:spcPts val="2800"/>
              </a:lnSpc>
              <a:defRPr sz="2400">
                <a:latin typeface="Poppins"/>
                <a:ea typeface="Poppins"/>
                <a:cs typeface="Poppins"/>
                <a:sym typeface="Poppins"/>
              </a:defRPr>
            </a:lvl1pPr>
          </a:lstStyle>
          <a:p>
            <a:r>
              <a:t>Traditional DRR communication methods often lack deep engagement. Creative mediums (storytelling, digital media, drama, and art) make preparedness efforts more relatable and impactful.</a:t>
            </a:r>
          </a:p>
        </p:txBody>
      </p:sp>
      <p:sp>
        <p:nvSpPr>
          <p:cNvPr id="153" name="TextBox 6"/>
          <p:cNvSpPr txBox="1"/>
          <p:nvPr/>
        </p:nvSpPr>
        <p:spPr>
          <a:xfrm>
            <a:off x="1903727" y="5588896"/>
            <a:ext cx="14124112" cy="1408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518159" lvl="1" indent="-259079" algn="just">
              <a:lnSpc>
                <a:spcPts val="2800"/>
              </a:lnSpc>
              <a:buSzPct val="100000"/>
              <a:buFont typeface="Arial"/>
              <a:buChar char="•"/>
              <a:defRPr sz="2400">
                <a:latin typeface="Poppins"/>
                <a:ea typeface="Poppins"/>
                <a:cs typeface="Poppins"/>
                <a:sym typeface="Poppins"/>
              </a:defRPr>
            </a:pPr>
            <a:r>
              <a:t>Enhance Public Awareness using culturally relevant creative content.</a:t>
            </a:r>
          </a:p>
          <a:p>
            <a:pPr marL="518159" lvl="1" indent="-259079" algn="just">
              <a:lnSpc>
                <a:spcPts val="2800"/>
              </a:lnSpc>
              <a:buSzPct val="100000"/>
              <a:buFont typeface="Arial"/>
              <a:buChar char="•"/>
              <a:defRPr sz="2400">
                <a:latin typeface="Poppins"/>
                <a:ea typeface="Poppins"/>
                <a:cs typeface="Poppins"/>
                <a:sym typeface="Poppins"/>
              </a:defRPr>
            </a:pPr>
            <a:r>
              <a:t>Strengthen Preparedness &amp; Response by embedding DRR messages into everyday culture.</a:t>
            </a:r>
          </a:p>
          <a:p>
            <a:pPr marL="518159" lvl="1" indent="-259079" algn="just">
              <a:lnSpc>
                <a:spcPts val="2800"/>
              </a:lnSpc>
              <a:buSzPct val="100000"/>
              <a:buFont typeface="Arial"/>
              <a:buChar char="•"/>
              <a:defRPr sz="2400">
                <a:latin typeface="Poppins"/>
                <a:ea typeface="Poppins"/>
                <a:cs typeface="Poppins"/>
                <a:sym typeface="Poppins"/>
              </a:defRPr>
            </a:pPr>
            <a:r>
              <a:t>Foster Community Resilience by making preparedness a social and cultural norm.</a:t>
            </a:r>
          </a:p>
        </p:txBody>
      </p:sp>
      <p:sp>
        <p:nvSpPr>
          <p:cNvPr id="154" name="TextBox 7"/>
          <p:cNvSpPr txBox="1"/>
          <p:nvPr/>
        </p:nvSpPr>
        <p:spPr>
          <a:xfrm>
            <a:off x="1903727" y="8055871"/>
            <a:ext cx="15099654" cy="17640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just">
              <a:lnSpc>
                <a:spcPts val="2800"/>
              </a:lnSpc>
              <a:defRPr sz="2400">
                <a:latin typeface="Poppins"/>
                <a:ea typeface="Poppins"/>
                <a:cs typeface="Poppins"/>
                <a:sym typeface="Poppins"/>
              </a:defRPr>
            </a:lvl1pPr>
          </a:lstStyle>
          <a:p>
            <a:r>
              <a:t>This strategy is further strengthened when aligned with the Integrated Communication Governance for Resilience Initiative—a seven-pillar framework emphasizing holistic disaster communication. The pillars of Message Formation, Marketing, and Public Relations ensure preparedness messages are well-structured, culturally relevant, and broadly disseminated for maximum public impact.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Box 2"/>
          <p:cNvSpPr txBox="1"/>
          <p:nvPr/>
        </p:nvSpPr>
        <p:spPr>
          <a:xfrm>
            <a:off x="1903727" y="287718"/>
            <a:ext cx="15740061" cy="3531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200"/>
              </a:lnSpc>
              <a:defRPr sz="6000" b="1">
                <a:solidFill>
                  <a:srgbClr val="1B517B"/>
                </a:solidFill>
                <a:latin typeface="Barlow Ultra-Bold"/>
                <a:ea typeface="Barlow Ultra-Bold"/>
                <a:cs typeface="Barlow Ultra-Bold"/>
                <a:sym typeface="Barlow Ultra-Bold"/>
              </a:defRPr>
            </a:lvl1pPr>
          </a:lstStyle>
          <a:p>
            <a:r>
              <a:t>4. PROPOSAL STRATEGY FOR GROUP 4G1: INTEGRATING CREATIVE ENGAGEMENT</a:t>
            </a:r>
          </a:p>
        </p:txBody>
      </p:sp>
      <p:sp>
        <p:nvSpPr>
          <p:cNvPr id="157" name="TextBox 3"/>
          <p:cNvSpPr txBox="1"/>
          <p:nvPr/>
        </p:nvSpPr>
        <p:spPr>
          <a:xfrm>
            <a:off x="1903726" y="2564192"/>
            <a:ext cx="11156569" cy="880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600"/>
              </a:lnSpc>
              <a:defRPr sz="3000" b="1">
                <a:solidFill>
                  <a:srgbClr val="1B517B"/>
                </a:solidFill>
                <a:latin typeface="Poppins Bold"/>
                <a:ea typeface="Poppins Bold"/>
                <a:cs typeface="Poppins Bold"/>
                <a:sym typeface="Poppins Bold"/>
              </a:defRPr>
            </a:lvl1pPr>
          </a:lstStyle>
          <a:p>
            <a:r>
              <a:t>4.3 PROPOSED INITIATIVES</a:t>
            </a:r>
          </a:p>
        </p:txBody>
      </p:sp>
      <p:sp>
        <p:nvSpPr>
          <p:cNvPr id="158" name="TextBox 4"/>
          <p:cNvSpPr txBox="1"/>
          <p:nvPr/>
        </p:nvSpPr>
        <p:spPr>
          <a:xfrm>
            <a:off x="1903727" y="3795219"/>
            <a:ext cx="14124112" cy="3186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518159" lvl="1" indent="-259079" algn="just">
              <a:lnSpc>
                <a:spcPts val="2800"/>
              </a:lnSpc>
              <a:buSzPct val="100000"/>
              <a:buFont typeface="Arial"/>
              <a:buChar char="•"/>
              <a:defRPr sz="2400">
                <a:latin typeface="Poppins"/>
                <a:ea typeface="Poppins"/>
                <a:cs typeface="Poppins"/>
                <a:sym typeface="Poppins"/>
              </a:defRPr>
            </a:pPr>
            <a:r>
              <a:t>Educational Outreach – DRR in school curricula through storytelling and interactive media.</a:t>
            </a:r>
          </a:p>
          <a:p>
            <a:pPr marL="518159" lvl="1" indent="-259079" algn="just">
              <a:lnSpc>
                <a:spcPts val="2800"/>
              </a:lnSpc>
              <a:buSzPct val="100000"/>
              <a:buFont typeface="Arial"/>
              <a:buChar char="•"/>
              <a:defRPr sz="2400">
                <a:latin typeface="Poppins"/>
                <a:ea typeface="Poppins"/>
                <a:cs typeface="Poppins"/>
                <a:sym typeface="Poppins"/>
              </a:defRPr>
            </a:pPr>
            <a:r>
              <a:t>Community Art &amp; Murals – Visual reminders in public spaces.</a:t>
            </a:r>
          </a:p>
          <a:p>
            <a:pPr marL="518159" lvl="1" indent="-259079" algn="just">
              <a:lnSpc>
                <a:spcPts val="2800"/>
              </a:lnSpc>
              <a:buSzPct val="100000"/>
              <a:buFont typeface="Arial"/>
              <a:buChar char="•"/>
              <a:defRPr sz="2400">
                <a:latin typeface="Poppins"/>
                <a:ea typeface="Poppins"/>
                <a:cs typeface="Poppins"/>
                <a:sym typeface="Poppins"/>
              </a:defRPr>
            </a:pPr>
            <a:r>
              <a:t>Digital Storytelling Platforms – Animations, games, and films on preparedness actions.</a:t>
            </a:r>
          </a:p>
          <a:p>
            <a:pPr marL="518159" lvl="1" indent="-259079" algn="just">
              <a:lnSpc>
                <a:spcPts val="2800"/>
              </a:lnSpc>
              <a:buSzPct val="100000"/>
              <a:buFont typeface="Arial"/>
              <a:buChar char="•"/>
              <a:defRPr sz="2400">
                <a:latin typeface="Poppins"/>
                <a:ea typeface="Poppins"/>
                <a:cs typeface="Poppins"/>
                <a:sym typeface="Poppins"/>
              </a:defRPr>
            </a:pPr>
            <a:r>
              <a:t>Local Theater &amp; Performances – Live re-enactments of tsunami response drills.</a:t>
            </a:r>
          </a:p>
          <a:p>
            <a:pPr marL="518159" lvl="1" indent="-259079" algn="just">
              <a:lnSpc>
                <a:spcPts val="2800"/>
              </a:lnSpc>
              <a:buSzPct val="100000"/>
              <a:buFont typeface="Arial"/>
              <a:buChar char="•"/>
              <a:defRPr sz="2400">
                <a:latin typeface="Poppins"/>
                <a:ea typeface="Poppins"/>
                <a:cs typeface="Poppins"/>
                <a:sym typeface="Poppins"/>
              </a:defRPr>
            </a:pPr>
            <a:r>
              <a:t>DRR Workshops – Collaboration among artists, educators, and DRR experts.</a:t>
            </a:r>
          </a:p>
          <a:p>
            <a:pPr marL="518159" lvl="1" indent="-259079" algn="just">
              <a:lnSpc>
                <a:spcPts val="2800"/>
              </a:lnSpc>
              <a:buSzPct val="100000"/>
              <a:buFont typeface="Arial"/>
              <a:buChar char="•"/>
              <a:defRPr sz="2400">
                <a:latin typeface="Poppins"/>
                <a:ea typeface="Poppins"/>
                <a:cs typeface="Poppins"/>
                <a:sym typeface="Poppins"/>
              </a:defRPr>
            </a:pPr>
            <a:r>
              <a:t>Interactive Games – Incorporate digital games like "Tsunami Escape" to make learning immersive and fun.</a:t>
            </a:r>
          </a:p>
          <a:p>
            <a:pPr algn="just">
              <a:lnSpc>
                <a:spcPts val="2800"/>
              </a:lnSpc>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2"/>
          <p:cNvSpPr txBox="1"/>
          <p:nvPr/>
        </p:nvSpPr>
        <p:spPr>
          <a:xfrm>
            <a:off x="1903727" y="287718"/>
            <a:ext cx="15740061" cy="3531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7200"/>
              </a:lnSpc>
              <a:defRPr sz="6000" b="1">
                <a:solidFill>
                  <a:srgbClr val="1B517B"/>
                </a:solidFill>
                <a:latin typeface="Barlow Ultra-Bold"/>
                <a:ea typeface="Barlow Ultra-Bold"/>
                <a:cs typeface="Barlow Ultra-Bold"/>
                <a:sym typeface="Barlow Ultra-Bold"/>
              </a:defRPr>
            </a:lvl1pPr>
          </a:lstStyle>
          <a:p>
            <a:r>
              <a:t>4. PROPOSAL STRATEGY FOR GROUP 4G1: INTEGRATING CREATIVE ENGAGEMENT</a:t>
            </a:r>
          </a:p>
        </p:txBody>
      </p:sp>
      <p:sp>
        <p:nvSpPr>
          <p:cNvPr id="161" name="TextBox 3"/>
          <p:cNvSpPr txBox="1"/>
          <p:nvPr/>
        </p:nvSpPr>
        <p:spPr>
          <a:xfrm>
            <a:off x="1903726" y="3021392"/>
            <a:ext cx="11156569" cy="880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600"/>
              </a:lnSpc>
              <a:defRPr sz="3000" b="1">
                <a:solidFill>
                  <a:srgbClr val="1B517B"/>
                </a:solidFill>
                <a:latin typeface="Poppins Bold"/>
                <a:ea typeface="Poppins Bold"/>
                <a:cs typeface="Poppins Bold"/>
                <a:sym typeface="Poppins Bold"/>
              </a:defRPr>
            </a:lvl1pPr>
          </a:lstStyle>
          <a:p>
            <a:r>
              <a:t>4.4 IMPLEMENTATION FRAMEWORK</a:t>
            </a:r>
          </a:p>
        </p:txBody>
      </p:sp>
      <p:sp>
        <p:nvSpPr>
          <p:cNvPr id="162" name="TextBox 4"/>
          <p:cNvSpPr txBox="1"/>
          <p:nvPr/>
        </p:nvSpPr>
        <p:spPr>
          <a:xfrm>
            <a:off x="1903727" y="4407542"/>
            <a:ext cx="14124112" cy="3326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604517" lvl="1" indent="-302258" algn="just">
              <a:lnSpc>
                <a:spcPts val="3300"/>
              </a:lnSpc>
              <a:buSzPct val="100000"/>
              <a:buFont typeface="Arial"/>
              <a:buChar char="•"/>
              <a:defRPr sz="2700" b="1">
                <a:solidFill>
                  <a:srgbClr val="0F4984"/>
                </a:solidFill>
                <a:latin typeface="Poppins Bold"/>
                <a:ea typeface="Poppins Bold"/>
                <a:cs typeface="Poppins Bold"/>
                <a:sym typeface="Poppins Bold"/>
              </a:defRPr>
            </a:pPr>
            <a:r>
              <a:t>Phase 1: Partnership Formation – Engage governments, NGOs, and communities.</a:t>
            </a:r>
          </a:p>
          <a:p>
            <a:pPr algn="just">
              <a:lnSpc>
                <a:spcPts val="3300"/>
              </a:lnSpc>
            </a:pPr>
            <a:endParaRPr/>
          </a:p>
          <a:p>
            <a:pPr marL="604517" lvl="1" indent="-302258" algn="just">
              <a:lnSpc>
                <a:spcPts val="3300"/>
              </a:lnSpc>
              <a:buSzPct val="100000"/>
              <a:buFont typeface="Arial"/>
              <a:buChar char="•"/>
              <a:defRPr sz="2700" b="1">
                <a:solidFill>
                  <a:srgbClr val="0F4984"/>
                </a:solidFill>
                <a:latin typeface="Poppins Bold"/>
                <a:ea typeface="Poppins Bold"/>
                <a:cs typeface="Poppins Bold"/>
                <a:sym typeface="Poppins Bold"/>
              </a:defRPr>
            </a:pPr>
            <a:r>
              <a:t>Phase 2: Content Development – Co-create engaging DRR materials.</a:t>
            </a:r>
          </a:p>
          <a:p>
            <a:pPr algn="just">
              <a:lnSpc>
                <a:spcPts val="3300"/>
              </a:lnSpc>
            </a:pPr>
            <a:endParaRPr/>
          </a:p>
          <a:p>
            <a:pPr marL="604517" lvl="1" indent="-302258" algn="just">
              <a:lnSpc>
                <a:spcPts val="3300"/>
              </a:lnSpc>
              <a:buSzPct val="100000"/>
              <a:buFont typeface="Arial"/>
              <a:buChar char="•"/>
              <a:defRPr sz="2700" b="1">
                <a:solidFill>
                  <a:srgbClr val="0F4984"/>
                </a:solidFill>
                <a:latin typeface="Poppins Bold"/>
                <a:ea typeface="Poppins Bold"/>
                <a:cs typeface="Poppins Bold"/>
                <a:sym typeface="Poppins Bold"/>
              </a:defRPr>
            </a:pPr>
            <a:r>
              <a:t>Phase 3: Dissemination – Utilize events, media, and schools.</a:t>
            </a:r>
          </a:p>
          <a:p>
            <a:pPr algn="just">
              <a:lnSpc>
                <a:spcPts val="3300"/>
              </a:lnSpc>
            </a:pPr>
            <a:endParaRPr/>
          </a:p>
          <a:p>
            <a:pPr marL="604517" lvl="1" indent="-302258" algn="just">
              <a:lnSpc>
                <a:spcPts val="3300"/>
              </a:lnSpc>
              <a:buSzPct val="100000"/>
              <a:buFont typeface="Arial"/>
              <a:buChar char="•"/>
              <a:defRPr sz="2700" b="1">
                <a:solidFill>
                  <a:srgbClr val="0F4984"/>
                </a:solidFill>
                <a:latin typeface="Poppins Bold"/>
                <a:ea typeface="Poppins Bold"/>
                <a:cs typeface="Poppins Bold"/>
                <a:sym typeface="Poppins Bold"/>
              </a:defRPr>
            </a:pPr>
            <a:r>
              <a:t>Phase 4: Monitoring &amp; Evaluation – Assess impact and refine strategy.</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Freeform 3"/>
          <p:cNvSpPr/>
          <p:nvPr/>
        </p:nvSpPr>
        <p:spPr>
          <a:xfrm>
            <a:off x="-1" y="1513292"/>
            <a:ext cx="6425773" cy="8773709"/>
          </a:xfrm>
          <a:custGeom>
            <a:avLst/>
            <a:gdLst/>
            <a:ahLst/>
            <a:cxnLst>
              <a:cxn ang="0">
                <a:pos x="wd2" y="hd2"/>
              </a:cxn>
              <a:cxn ang="5400000">
                <a:pos x="wd2" y="hd2"/>
              </a:cxn>
              <a:cxn ang="10800000">
                <a:pos x="wd2" y="hd2"/>
              </a:cxn>
              <a:cxn ang="16200000">
                <a:pos x="wd2" y="hd2"/>
              </a:cxn>
            </a:cxnLst>
            <a:rect l="0" t="0" r="r" b="b"/>
            <a:pathLst>
              <a:path w="21600" h="21600" extrusionOk="0">
                <a:moveTo>
                  <a:pt x="784" y="0"/>
                </a:moveTo>
                <a:lnTo>
                  <a:pt x="20816" y="0"/>
                </a:lnTo>
                <a:cubicBezTo>
                  <a:pt x="21249" y="0"/>
                  <a:pt x="21600" y="257"/>
                  <a:pt x="21600" y="574"/>
                </a:cubicBezTo>
                <a:lnTo>
                  <a:pt x="21600" y="21026"/>
                </a:lnTo>
                <a:cubicBezTo>
                  <a:pt x="21600" y="21178"/>
                  <a:pt x="21517" y="21324"/>
                  <a:pt x="21370" y="21432"/>
                </a:cubicBezTo>
                <a:cubicBezTo>
                  <a:pt x="21223" y="21539"/>
                  <a:pt x="21024" y="21600"/>
                  <a:pt x="20816" y="21600"/>
                </a:cubicBezTo>
                <a:lnTo>
                  <a:pt x="784" y="21600"/>
                </a:lnTo>
                <a:cubicBezTo>
                  <a:pt x="576" y="21600"/>
                  <a:pt x="377" y="21539"/>
                  <a:pt x="230" y="21432"/>
                </a:cubicBezTo>
                <a:cubicBezTo>
                  <a:pt x="83" y="21324"/>
                  <a:pt x="0" y="21178"/>
                  <a:pt x="0" y="21026"/>
                </a:cubicBezTo>
                <a:lnTo>
                  <a:pt x="0" y="574"/>
                </a:lnTo>
                <a:cubicBezTo>
                  <a:pt x="0" y="257"/>
                  <a:pt x="351" y="0"/>
                  <a:pt x="784" y="0"/>
                </a:cubicBezTo>
                <a:close/>
              </a:path>
            </a:pathLst>
          </a:custGeom>
          <a:solidFill>
            <a:srgbClr val="0F4984"/>
          </a:solidFill>
          <a:ln w="12700">
            <a:miter lim="400000"/>
          </a:ln>
        </p:spPr>
        <p:txBody>
          <a:bodyPr lIns="45719" rIns="45719"/>
          <a:lstStyle/>
          <a:p>
            <a:endParaRPr/>
          </a:p>
        </p:txBody>
      </p:sp>
      <p:sp>
        <p:nvSpPr>
          <p:cNvPr id="165" name="Freeform 6"/>
          <p:cNvSpPr/>
          <p:nvPr/>
        </p:nvSpPr>
        <p:spPr>
          <a:xfrm>
            <a:off x="6854711" y="1513291"/>
            <a:ext cx="12230853" cy="882990"/>
          </a:xfrm>
          <a:custGeom>
            <a:avLst/>
            <a:gdLst/>
            <a:ahLst/>
            <a:cxnLst>
              <a:cxn ang="0">
                <a:pos x="wd2" y="hd2"/>
              </a:cxn>
              <a:cxn ang="5400000">
                <a:pos x="wd2" y="hd2"/>
              </a:cxn>
              <a:cxn ang="10800000">
                <a:pos x="wd2" y="hd2"/>
              </a:cxn>
              <a:cxn ang="16200000">
                <a:pos x="wd2" y="hd2"/>
              </a:cxn>
            </a:cxnLst>
            <a:rect l="0" t="0" r="r" b="b"/>
            <a:pathLst>
              <a:path w="21600" h="21600" extrusionOk="0">
                <a:moveTo>
                  <a:pt x="216" y="0"/>
                </a:moveTo>
                <a:lnTo>
                  <a:pt x="21384" y="0"/>
                </a:lnTo>
                <a:cubicBezTo>
                  <a:pt x="21441" y="0"/>
                  <a:pt x="21496" y="316"/>
                  <a:pt x="21537" y="878"/>
                </a:cubicBezTo>
                <a:cubicBezTo>
                  <a:pt x="21577" y="1440"/>
                  <a:pt x="21600" y="2203"/>
                  <a:pt x="21600" y="2998"/>
                </a:cubicBezTo>
                <a:lnTo>
                  <a:pt x="21600" y="18602"/>
                </a:lnTo>
                <a:cubicBezTo>
                  <a:pt x="21600" y="19397"/>
                  <a:pt x="21577" y="20159"/>
                  <a:pt x="21537" y="20722"/>
                </a:cubicBezTo>
                <a:cubicBezTo>
                  <a:pt x="21496" y="21284"/>
                  <a:pt x="21441" y="21600"/>
                  <a:pt x="21384" y="21600"/>
                </a:cubicBezTo>
                <a:lnTo>
                  <a:pt x="216" y="21600"/>
                </a:lnTo>
                <a:cubicBezTo>
                  <a:pt x="97" y="21600"/>
                  <a:pt x="0" y="20258"/>
                  <a:pt x="0" y="18602"/>
                </a:cubicBezTo>
                <a:lnTo>
                  <a:pt x="0" y="2998"/>
                </a:lnTo>
                <a:cubicBezTo>
                  <a:pt x="0" y="2203"/>
                  <a:pt x="23" y="1440"/>
                  <a:pt x="63" y="878"/>
                </a:cubicBezTo>
                <a:cubicBezTo>
                  <a:pt x="104" y="316"/>
                  <a:pt x="159" y="0"/>
                  <a:pt x="216" y="0"/>
                </a:cubicBezTo>
                <a:close/>
              </a:path>
            </a:pathLst>
          </a:custGeom>
          <a:solidFill>
            <a:srgbClr val="2978C8"/>
          </a:solidFill>
          <a:ln w="12700">
            <a:miter lim="400000"/>
          </a:ln>
        </p:spPr>
        <p:txBody>
          <a:bodyPr lIns="45719" rIns="45719"/>
          <a:lstStyle/>
          <a:p>
            <a:endParaRPr/>
          </a:p>
        </p:txBody>
      </p:sp>
      <p:sp>
        <p:nvSpPr>
          <p:cNvPr id="166" name="Freeform 9"/>
          <p:cNvSpPr/>
          <p:nvPr/>
        </p:nvSpPr>
        <p:spPr>
          <a:xfrm>
            <a:off x="6854711" y="2738258"/>
            <a:ext cx="13593304" cy="882990"/>
          </a:xfrm>
          <a:custGeom>
            <a:avLst/>
            <a:gdLst/>
            <a:ahLst/>
            <a:cxnLst>
              <a:cxn ang="0">
                <a:pos x="wd2" y="hd2"/>
              </a:cxn>
              <a:cxn ang="5400000">
                <a:pos x="wd2" y="hd2"/>
              </a:cxn>
              <a:cxn ang="10800000">
                <a:pos x="wd2" y="hd2"/>
              </a:cxn>
              <a:cxn ang="16200000">
                <a:pos x="wd2" y="hd2"/>
              </a:cxn>
            </a:cxnLst>
            <a:rect l="0" t="0" r="r" b="b"/>
            <a:pathLst>
              <a:path w="21600" h="21600" extrusionOk="0">
                <a:moveTo>
                  <a:pt x="175" y="0"/>
                </a:moveTo>
                <a:lnTo>
                  <a:pt x="21425" y="0"/>
                </a:lnTo>
                <a:cubicBezTo>
                  <a:pt x="21522" y="0"/>
                  <a:pt x="21600" y="1208"/>
                  <a:pt x="21600" y="2698"/>
                </a:cubicBezTo>
                <a:lnTo>
                  <a:pt x="21600" y="18902"/>
                </a:lnTo>
                <a:cubicBezTo>
                  <a:pt x="21600" y="19618"/>
                  <a:pt x="21582" y="20304"/>
                  <a:pt x="21549" y="20810"/>
                </a:cubicBezTo>
                <a:cubicBezTo>
                  <a:pt x="21516" y="21316"/>
                  <a:pt x="21471" y="21600"/>
                  <a:pt x="21425" y="21600"/>
                </a:cubicBezTo>
                <a:lnTo>
                  <a:pt x="175" y="21600"/>
                </a:lnTo>
                <a:cubicBezTo>
                  <a:pt x="129" y="21600"/>
                  <a:pt x="84" y="21316"/>
                  <a:pt x="51" y="20810"/>
                </a:cubicBezTo>
                <a:cubicBezTo>
                  <a:pt x="18" y="20304"/>
                  <a:pt x="0" y="19618"/>
                  <a:pt x="0" y="18902"/>
                </a:cubicBezTo>
                <a:lnTo>
                  <a:pt x="0" y="2698"/>
                </a:lnTo>
                <a:cubicBezTo>
                  <a:pt x="0" y="1982"/>
                  <a:pt x="18" y="1296"/>
                  <a:pt x="51" y="790"/>
                </a:cubicBezTo>
                <a:cubicBezTo>
                  <a:pt x="84" y="284"/>
                  <a:pt x="129" y="0"/>
                  <a:pt x="175" y="0"/>
                </a:cubicBezTo>
                <a:close/>
              </a:path>
            </a:pathLst>
          </a:custGeom>
          <a:solidFill>
            <a:srgbClr val="2978C8"/>
          </a:solidFill>
          <a:ln w="12700">
            <a:miter lim="400000"/>
          </a:ln>
        </p:spPr>
        <p:txBody>
          <a:bodyPr lIns="45719" rIns="45719"/>
          <a:lstStyle/>
          <a:p>
            <a:endParaRPr/>
          </a:p>
        </p:txBody>
      </p:sp>
      <p:sp>
        <p:nvSpPr>
          <p:cNvPr id="167" name="Freeform 12"/>
          <p:cNvSpPr/>
          <p:nvPr/>
        </p:nvSpPr>
        <p:spPr>
          <a:xfrm>
            <a:off x="6854711" y="3963227"/>
            <a:ext cx="14520929" cy="882989"/>
          </a:xfrm>
          <a:custGeom>
            <a:avLst/>
            <a:gdLst/>
            <a:ahLst/>
            <a:cxnLst>
              <a:cxn ang="0">
                <a:pos x="wd2" y="hd2"/>
              </a:cxn>
              <a:cxn ang="5400000">
                <a:pos x="wd2" y="hd2"/>
              </a:cxn>
              <a:cxn ang="10800000">
                <a:pos x="wd2" y="hd2"/>
              </a:cxn>
              <a:cxn ang="16200000">
                <a:pos x="wd2" y="hd2"/>
              </a:cxn>
            </a:cxnLst>
            <a:rect l="0" t="0" r="r" b="b"/>
            <a:pathLst>
              <a:path w="21600" h="21600" extrusionOk="0">
                <a:moveTo>
                  <a:pt x="154" y="0"/>
                </a:moveTo>
                <a:lnTo>
                  <a:pt x="21446" y="0"/>
                </a:lnTo>
                <a:cubicBezTo>
                  <a:pt x="21531" y="0"/>
                  <a:pt x="21600" y="1131"/>
                  <a:pt x="21600" y="2526"/>
                </a:cubicBezTo>
                <a:lnTo>
                  <a:pt x="21600" y="19074"/>
                </a:lnTo>
                <a:cubicBezTo>
                  <a:pt x="21600" y="20469"/>
                  <a:pt x="21531" y="21600"/>
                  <a:pt x="21446" y="21600"/>
                </a:cubicBezTo>
                <a:lnTo>
                  <a:pt x="154" y="21600"/>
                </a:lnTo>
                <a:cubicBezTo>
                  <a:pt x="69" y="21600"/>
                  <a:pt x="0" y="20469"/>
                  <a:pt x="0" y="19074"/>
                </a:cubicBezTo>
                <a:lnTo>
                  <a:pt x="0" y="2526"/>
                </a:lnTo>
                <a:cubicBezTo>
                  <a:pt x="0" y="1131"/>
                  <a:pt x="69" y="0"/>
                  <a:pt x="154" y="0"/>
                </a:cubicBezTo>
                <a:close/>
              </a:path>
            </a:pathLst>
          </a:custGeom>
          <a:solidFill>
            <a:srgbClr val="2978C8"/>
          </a:solidFill>
          <a:ln w="12700">
            <a:miter lim="400000"/>
          </a:ln>
        </p:spPr>
        <p:txBody>
          <a:bodyPr lIns="45719" rIns="45719"/>
          <a:lstStyle/>
          <a:p>
            <a:endParaRPr/>
          </a:p>
        </p:txBody>
      </p:sp>
      <p:sp>
        <p:nvSpPr>
          <p:cNvPr id="168" name="Freeform 15"/>
          <p:cNvSpPr/>
          <p:nvPr/>
        </p:nvSpPr>
        <p:spPr>
          <a:xfrm>
            <a:off x="6854711" y="5188194"/>
            <a:ext cx="14520929" cy="882989"/>
          </a:xfrm>
          <a:custGeom>
            <a:avLst/>
            <a:gdLst/>
            <a:ahLst/>
            <a:cxnLst>
              <a:cxn ang="0">
                <a:pos x="wd2" y="hd2"/>
              </a:cxn>
              <a:cxn ang="5400000">
                <a:pos x="wd2" y="hd2"/>
              </a:cxn>
              <a:cxn ang="10800000">
                <a:pos x="wd2" y="hd2"/>
              </a:cxn>
              <a:cxn ang="16200000">
                <a:pos x="wd2" y="hd2"/>
              </a:cxn>
            </a:cxnLst>
            <a:rect l="0" t="0" r="r" b="b"/>
            <a:pathLst>
              <a:path w="21600" h="21600" extrusionOk="0">
                <a:moveTo>
                  <a:pt x="154" y="0"/>
                </a:moveTo>
                <a:lnTo>
                  <a:pt x="21446" y="0"/>
                </a:lnTo>
                <a:cubicBezTo>
                  <a:pt x="21531" y="0"/>
                  <a:pt x="21600" y="1131"/>
                  <a:pt x="21600" y="2526"/>
                </a:cubicBezTo>
                <a:lnTo>
                  <a:pt x="21600" y="19074"/>
                </a:lnTo>
                <a:cubicBezTo>
                  <a:pt x="21600" y="20469"/>
                  <a:pt x="21531" y="21600"/>
                  <a:pt x="21446" y="21600"/>
                </a:cubicBezTo>
                <a:lnTo>
                  <a:pt x="154" y="21600"/>
                </a:lnTo>
                <a:cubicBezTo>
                  <a:pt x="69" y="21600"/>
                  <a:pt x="0" y="20469"/>
                  <a:pt x="0" y="19074"/>
                </a:cubicBezTo>
                <a:lnTo>
                  <a:pt x="0" y="2526"/>
                </a:lnTo>
                <a:cubicBezTo>
                  <a:pt x="0" y="1131"/>
                  <a:pt x="69" y="0"/>
                  <a:pt x="154" y="0"/>
                </a:cubicBezTo>
                <a:close/>
              </a:path>
            </a:pathLst>
          </a:custGeom>
          <a:solidFill>
            <a:srgbClr val="2978C8"/>
          </a:solidFill>
          <a:ln w="12700">
            <a:miter lim="400000"/>
          </a:ln>
        </p:spPr>
        <p:txBody>
          <a:bodyPr lIns="45719" rIns="45719"/>
          <a:lstStyle/>
          <a:p>
            <a:endParaRPr/>
          </a:p>
        </p:txBody>
      </p:sp>
      <p:sp>
        <p:nvSpPr>
          <p:cNvPr id="169" name="Freeform 18"/>
          <p:cNvSpPr/>
          <p:nvPr/>
        </p:nvSpPr>
        <p:spPr>
          <a:xfrm>
            <a:off x="6854711" y="6414082"/>
            <a:ext cx="12984552" cy="882989"/>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lnTo>
                  <a:pt x="21408" y="0"/>
                </a:lnTo>
                <a:cubicBezTo>
                  <a:pt x="21459" y="0"/>
                  <a:pt x="21508" y="298"/>
                  <a:pt x="21544" y="827"/>
                </a:cubicBezTo>
                <a:cubicBezTo>
                  <a:pt x="21580" y="1357"/>
                  <a:pt x="21600" y="2075"/>
                  <a:pt x="21600" y="2824"/>
                </a:cubicBezTo>
                <a:lnTo>
                  <a:pt x="21600" y="18776"/>
                </a:lnTo>
                <a:cubicBezTo>
                  <a:pt x="21600" y="20335"/>
                  <a:pt x="21514" y="21600"/>
                  <a:pt x="21408" y="21600"/>
                </a:cubicBezTo>
                <a:lnTo>
                  <a:pt x="192" y="21600"/>
                </a:lnTo>
                <a:cubicBezTo>
                  <a:pt x="86" y="21600"/>
                  <a:pt x="0" y="20335"/>
                  <a:pt x="0" y="18776"/>
                </a:cubicBezTo>
                <a:lnTo>
                  <a:pt x="0" y="2824"/>
                </a:lnTo>
                <a:cubicBezTo>
                  <a:pt x="0" y="1264"/>
                  <a:pt x="86" y="0"/>
                  <a:pt x="192" y="0"/>
                </a:cubicBezTo>
                <a:close/>
              </a:path>
            </a:pathLst>
          </a:custGeom>
          <a:solidFill>
            <a:srgbClr val="2978C8"/>
          </a:solidFill>
          <a:ln w="12700">
            <a:miter lim="400000"/>
          </a:ln>
        </p:spPr>
        <p:txBody>
          <a:bodyPr lIns="45719" rIns="45719"/>
          <a:lstStyle/>
          <a:p>
            <a:endParaRPr/>
          </a:p>
        </p:txBody>
      </p:sp>
      <p:sp>
        <p:nvSpPr>
          <p:cNvPr id="170" name="Freeform 21"/>
          <p:cNvSpPr/>
          <p:nvPr/>
        </p:nvSpPr>
        <p:spPr>
          <a:xfrm>
            <a:off x="6854711" y="7639970"/>
            <a:ext cx="13825208" cy="882989"/>
          </a:xfrm>
          <a:custGeom>
            <a:avLst/>
            <a:gdLst/>
            <a:ahLst/>
            <a:cxnLst>
              <a:cxn ang="0">
                <a:pos x="wd2" y="hd2"/>
              </a:cxn>
              <a:cxn ang="5400000">
                <a:pos x="wd2" y="hd2"/>
              </a:cxn>
              <a:cxn ang="10800000">
                <a:pos x="wd2" y="hd2"/>
              </a:cxn>
              <a:cxn ang="16200000">
                <a:pos x="wd2" y="hd2"/>
              </a:cxn>
            </a:cxnLst>
            <a:rect l="0" t="0" r="r" b="b"/>
            <a:pathLst>
              <a:path w="21600" h="21600" extrusionOk="0">
                <a:moveTo>
                  <a:pt x="169" y="0"/>
                </a:moveTo>
                <a:lnTo>
                  <a:pt x="21431" y="0"/>
                </a:lnTo>
                <a:cubicBezTo>
                  <a:pt x="21476" y="0"/>
                  <a:pt x="21519" y="279"/>
                  <a:pt x="21550" y="777"/>
                </a:cubicBezTo>
                <a:cubicBezTo>
                  <a:pt x="21582" y="1274"/>
                  <a:pt x="21600" y="1949"/>
                  <a:pt x="21600" y="2653"/>
                </a:cubicBezTo>
                <a:lnTo>
                  <a:pt x="21600" y="18947"/>
                </a:lnTo>
                <a:cubicBezTo>
                  <a:pt x="21600" y="20412"/>
                  <a:pt x="21524" y="21600"/>
                  <a:pt x="21431" y="21600"/>
                </a:cubicBezTo>
                <a:lnTo>
                  <a:pt x="169" y="21600"/>
                </a:lnTo>
                <a:cubicBezTo>
                  <a:pt x="76" y="21600"/>
                  <a:pt x="0" y="20412"/>
                  <a:pt x="0" y="18947"/>
                </a:cubicBezTo>
                <a:lnTo>
                  <a:pt x="0" y="2653"/>
                </a:lnTo>
                <a:cubicBezTo>
                  <a:pt x="0" y="1188"/>
                  <a:pt x="76" y="0"/>
                  <a:pt x="169" y="0"/>
                </a:cubicBezTo>
                <a:close/>
              </a:path>
            </a:pathLst>
          </a:custGeom>
          <a:solidFill>
            <a:srgbClr val="2978C8"/>
          </a:solidFill>
          <a:ln w="12700">
            <a:miter lim="400000"/>
          </a:ln>
        </p:spPr>
        <p:txBody>
          <a:bodyPr lIns="45719" rIns="45719"/>
          <a:lstStyle/>
          <a:p>
            <a:endParaRPr/>
          </a:p>
        </p:txBody>
      </p:sp>
      <p:sp>
        <p:nvSpPr>
          <p:cNvPr id="171" name="Freeform 24"/>
          <p:cNvSpPr/>
          <p:nvPr/>
        </p:nvSpPr>
        <p:spPr>
          <a:xfrm>
            <a:off x="6854711" y="8865858"/>
            <a:ext cx="15013730" cy="882989"/>
          </a:xfrm>
          <a:custGeom>
            <a:avLst/>
            <a:gdLst/>
            <a:ahLst/>
            <a:cxnLst>
              <a:cxn ang="0">
                <a:pos x="wd2" y="hd2"/>
              </a:cxn>
              <a:cxn ang="5400000">
                <a:pos x="wd2" y="hd2"/>
              </a:cxn>
              <a:cxn ang="10800000">
                <a:pos x="wd2" y="hd2"/>
              </a:cxn>
              <a:cxn ang="16200000">
                <a:pos x="wd2" y="hd2"/>
              </a:cxn>
            </a:cxnLst>
            <a:rect l="0" t="0" r="r" b="b"/>
            <a:pathLst>
              <a:path w="21600" h="21600" extrusionOk="0">
                <a:moveTo>
                  <a:pt x="144" y="0"/>
                </a:moveTo>
                <a:lnTo>
                  <a:pt x="21456" y="0"/>
                </a:lnTo>
                <a:cubicBezTo>
                  <a:pt x="21536" y="0"/>
                  <a:pt x="21600" y="1094"/>
                  <a:pt x="21600" y="2443"/>
                </a:cubicBezTo>
                <a:lnTo>
                  <a:pt x="21600" y="19157"/>
                </a:lnTo>
                <a:cubicBezTo>
                  <a:pt x="21600" y="19805"/>
                  <a:pt x="21585" y="20426"/>
                  <a:pt x="21558" y="20885"/>
                </a:cubicBezTo>
                <a:cubicBezTo>
                  <a:pt x="21531" y="21343"/>
                  <a:pt x="21494" y="21600"/>
                  <a:pt x="21456" y="21600"/>
                </a:cubicBezTo>
                <a:lnTo>
                  <a:pt x="144" y="21600"/>
                </a:lnTo>
                <a:cubicBezTo>
                  <a:pt x="106" y="21600"/>
                  <a:pt x="69" y="21343"/>
                  <a:pt x="42" y="20885"/>
                </a:cubicBezTo>
                <a:cubicBezTo>
                  <a:pt x="15" y="20426"/>
                  <a:pt x="0" y="19805"/>
                  <a:pt x="0" y="19157"/>
                </a:cubicBezTo>
                <a:lnTo>
                  <a:pt x="0" y="2443"/>
                </a:lnTo>
                <a:cubicBezTo>
                  <a:pt x="0" y="1795"/>
                  <a:pt x="15" y="1174"/>
                  <a:pt x="42" y="715"/>
                </a:cubicBezTo>
                <a:cubicBezTo>
                  <a:pt x="69" y="257"/>
                  <a:pt x="106" y="0"/>
                  <a:pt x="144" y="0"/>
                </a:cubicBezTo>
                <a:close/>
              </a:path>
            </a:pathLst>
          </a:custGeom>
          <a:solidFill>
            <a:srgbClr val="2978C8"/>
          </a:solidFill>
          <a:ln w="12700">
            <a:miter lim="400000"/>
          </a:ln>
        </p:spPr>
        <p:txBody>
          <a:bodyPr lIns="45719" rIns="45719"/>
          <a:lstStyle/>
          <a:p>
            <a:endParaRPr/>
          </a:p>
        </p:txBody>
      </p:sp>
      <p:sp>
        <p:nvSpPr>
          <p:cNvPr id="172" name="TextBox 26"/>
          <p:cNvSpPr txBox="1"/>
          <p:nvPr/>
        </p:nvSpPr>
        <p:spPr>
          <a:xfrm>
            <a:off x="1914474" y="122554"/>
            <a:ext cx="2168010" cy="953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7800"/>
              </a:lnSpc>
              <a:defRPr sz="5500" b="1">
                <a:solidFill>
                  <a:srgbClr val="26459B"/>
                </a:solidFill>
                <a:latin typeface="Canva Sans Bold"/>
                <a:ea typeface="Canva Sans Bold"/>
                <a:cs typeface="Canva Sans Bold"/>
                <a:sym typeface="Canva Sans Bold"/>
              </a:defRPr>
            </a:lvl1pPr>
          </a:lstStyle>
          <a:p>
            <a:r>
              <a:t>Pillars</a:t>
            </a:r>
          </a:p>
        </p:txBody>
      </p:sp>
      <p:sp>
        <p:nvSpPr>
          <p:cNvPr id="173" name="TextBox 27"/>
          <p:cNvSpPr txBox="1"/>
          <p:nvPr/>
        </p:nvSpPr>
        <p:spPr>
          <a:xfrm>
            <a:off x="9219568" y="66039"/>
            <a:ext cx="5674877" cy="953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7800"/>
              </a:lnSpc>
              <a:defRPr sz="5500" b="1">
                <a:solidFill>
                  <a:srgbClr val="26459B"/>
                </a:solidFill>
                <a:latin typeface="Canva Sans Bold"/>
                <a:ea typeface="Canva Sans Bold"/>
                <a:cs typeface="Canva Sans Bold"/>
                <a:sym typeface="Canva Sans Bold"/>
              </a:defRPr>
            </a:lvl1pPr>
          </a:lstStyle>
          <a:p>
            <a:r>
              <a:t>WG4 Integration</a:t>
            </a:r>
          </a:p>
        </p:txBody>
      </p:sp>
      <p:sp>
        <p:nvSpPr>
          <p:cNvPr id="174" name="TextBox 28"/>
          <p:cNvSpPr txBox="1"/>
          <p:nvPr/>
        </p:nvSpPr>
        <p:spPr>
          <a:xfrm>
            <a:off x="2039250" y="1471719"/>
            <a:ext cx="1918455" cy="6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500"/>
              </a:lnSpc>
              <a:defRPr sz="3900" b="1">
                <a:solidFill>
                  <a:srgbClr val="FFFFFF"/>
                </a:solidFill>
                <a:latin typeface="Canva Sans Bold"/>
                <a:ea typeface="Canva Sans Bold"/>
                <a:cs typeface="Canva Sans Bold"/>
                <a:sym typeface="Canva Sans Bold"/>
              </a:defRPr>
            </a:lvl1pPr>
          </a:lstStyle>
          <a:p>
            <a:r>
              <a:t>Policies</a:t>
            </a:r>
          </a:p>
        </p:txBody>
      </p:sp>
      <p:sp>
        <p:nvSpPr>
          <p:cNvPr id="175" name="TextBox 29"/>
          <p:cNvSpPr txBox="1"/>
          <p:nvPr/>
        </p:nvSpPr>
        <p:spPr>
          <a:xfrm>
            <a:off x="400892" y="2662059"/>
            <a:ext cx="5195173" cy="672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500"/>
              </a:lnSpc>
              <a:defRPr sz="3900" b="1">
                <a:solidFill>
                  <a:srgbClr val="FFFFFF"/>
                </a:solidFill>
                <a:latin typeface="Canva Sans Bold"/>
                <a:ea typeface="Canva Sans Bold"/>
                <a:cs typeface="Canva Sans Bold"/>
                <a:sym typeface="Canva Sans Bold"/>
              </a:defRPr>
            </a:lvl1pPr>
          </a:lstStyle>
          <a:p>
            <a:r>
              <a:t>Database &amp; Research</a:t>
            </a:r>
          </a:p>
        </p:txBody>
      </p:sp>
      <p:sp>
        <p:nvSpPr>
          <p:cNvPr id="176" name="TextBox 30"/>
          <p:cNvSpPr txBox="1"/>
          <p:nvPr/>
        </p:nvSpPr>
        <p:spPr>
          <a:xfrm>
            <a:off x="707536" y="4026896"/>
            <a:ext cx="4830486" cy="672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500"/>
              </a:lnSpc>
              <a:defRPr sz="3900" b="1">
                <a:solidFill>
                  <a:srgbClr val="FFFFFF"/>
                </a:solidFill>
                <a:latin typeface="Canva Sans Bold"/>
                <a:ea typeface="Canva Sans Bold"/>
                <a:cs typeface="Canva Sans Bold"/>
                <a:sym typeface="Canva Sans Bold"/>
              </a:defRPr>
            </a:lvl1pPr>
          </a:lstStyle>
          <a:p>
            <a:r>
              <a:t>Message Formation</a:t>
            </a:r>
          </a:p>
        </p:txBody>
      </p:sp>
      <p:sp>
        <p:nvSpPr>
          <p:cNvPr id="177" name="TextBox 31"/>
          <p:cNvSpPr txBox="1"/>
          <p:nvPr/>
        </p:nvSpPr>
        <p:spPr>
          <a:xfrm>
            <a:off x="1870955" y="5251863"/>
            <a:ext cx="2503647" cy="672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500"/>
              </a:lnSpc>
              <a:defRPr sz="3900" b="1">
                <a:solidFill>
                  <a:srgbClr val="FFFFFF"/>
                </a:solidFill>
                <a:latin typeface="Canva Sans Bold"/>
                <a:ea typeface="Canva Sans Bold"/>
                <a:cs typeface="Canva Sans Bold"/>
                <a:sym typeface="Canva Sans Bold"/>
              </a:defRPr>
            </a:lvl1pPr>
          </a:lstStyle>
          <a:p>
            <a:r>
              <a:t>Marketing</a:t>
            </a:r>
          </a:p>
        </p:txBody>
      </p:sp>
      <p:sp>
        <p:nvSpPr>
          <p:cNvPr id="178" name="TextBox 32"/>
          <p:cNvSpPr txBox="1"/>
          <p:nvPr/>
        </p:nvSpPr>
        <p:spPr>
          <a:xfrm>
            <a:off x="1124314" y="6477751"/>
            <a:ext cx="3996930" cy="6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500"/>
              </a:lnSpc>
              <a:defRPr sz="3900" b="1">
                <a:solidFill>
                  <a:srgbClr val="FFFFFF"/>
                </a:solidFill>
                <a:latin typeface="Canva Sans Bold"/>
                <a:ea typeface="Canva Sans Bold"/>
                <a:cs typeface="Canva Sans Bold"/>
                <a:sym typeface="Canva Sans Bold"/>
              </a:defRPr>
            </a:lvl1pPr>
          </a:lstStyle>
          <a:p>
            <a:r>
              <a:t>Public Relations</a:t>
            </a:r>
          </a:p>
        </p:txBody>
      </p:sp>
      <p:sp>
        <p:nvSpPr>
          <p:cNvPr id="179" name="TextBox 33"/>
          <p:cNvSpPr txBox="1"/>
          <p:nvPr/>
        </p:nvSpPr>
        <p:spPr>
          <a:xfrm>
            <a:off x="707537" y="7703639"/>
            <a:ext cx="5165884" cy="6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500"/>
              </a:lnSpc>
              <a:defRPr sz="3900" b="1">
                <a:solidFill>
                  <a:srgbClr val="FFFFFF"/>
                </a:solidFill>
                <a:latin typeface="Canva Sans Bold"/>
                <a:ea typeface="Canva Sans Bold"/>
                <a:cs typeface="Canva Sans Bold"/>
                <a:sym typeface="Canva Sans Bold"/>
              </a:defRPr>
            </a:lvl1pPr>
          </a:lstStyle>
          <a:p>
            <a:r>
              <a:t>Telecommunications</a:t>
            </a:r>
          </a:p>
        </p:txBody>
      </p:sp>
      <p:sp>
        <p:nvSpPr>
          <p:cNvPr id="180" name="TextBox 34"/>
          <p:cNvSpPr txBox="1"/>
          <p:nvPr/>
        </p:nvSpPr>
        <p:spPr>
          <a:xfrm>
            <a:off x="0" y="8789658"/>
            <a:ext cx="6580958" cy="6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5500"/>
              </a:lnSpc>
              <a:defRPr sz="3900" b="1">
                <a:solidFill>
                  <a:srgbClr val="FFFFFF"/>
                </a:solidFill>
                <a:latin typeface="Canva Sans Bold"/>
                <a:ea typeface="Canva Sans Bold"/>
                <a:cs typeface="Canva Sans Bold"/>
                <a:sym typeface="Canva Sans Bold"/>
              </a:defRPr>
            </a:lvl1pPr>
          </a:lstStyle>
          <a:p>
            <a:r>
              <a:t>Incident Command System</a:t>
            </a:r>
          </a:p>
        </p:txBody>
      </p:sp>
      <p:sp>
        <p:nvSpPr>
          <p:cNvPr id="181" name="TextBox 35"/>
          <p:cNvSpPr txBox="1"/>
          <p:nvPr/>
        </p:nvSpPr>
        <p:spPr>
          <a:xfrm>
            <a:off x="7412748" y="1750485"/>
            <a:ext cx="10592991" cy="742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3000"/>
              </a:lnSpc>
              <a:defRPr sz="2200" b="1">
                <a:solidFill>
                  <a:srgbClr val="FFFFFF"/>
                </a:solidFill>
                <a:latin typeface="Canva Sans Bold"/>
                <a:ea typeface="Canva Sans Bold"/>
                <a:cs typeface="Canva Sans Bold"/>
                <a:sym typeface="Canva Sans Bold"/>
              </a:defRPr>
            </a:lvl1pPr>
          </a:lstStyle>
          <a:p>
            <a:r>
              <a:t>Embed creative DRR engagement into national disaster communication plans.</a:t>
            </a:r>
          </a:p>
        </p:txBody>
      </p:sp>
      <p:sp>
        <p:nvSpPr>
          <p:cNvPr id="182" name="TextBox 36"/>
          <p:cNvSpPr txBox="1"/>
          <p:nvPr/>
        </p:nvSpPr>
        <p:spPr>
          <a:xfrm>
            <a:off x="8508955" y="2940824"/>
            <a:ext cx="8400575" cy="742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3000"/>
              </a:lnSpc>
              <a:defRPr sz="2200" b="1">
                <a:solidFill>
                  <a:srgbClr val="FFFFFF"/>
                </a:solidFill>
                <a:latin typeface="Canva Sans Bold"/>
                <a:ea typeface="Canva Sans Bold"/>
                <a:cs typeface="Canva Sans Bold"/>
                <a:sym typeface="Canva Sans Bold"/>
              </a:defRPr>
            </a:lvl1pPr>
          </a:lstStyle>
          <a:p>
            <a:r>
              <a:t>Track metrics such as digital reach and audience engagement.</a:t>
            </a:r>
          </a:p>
        </p:txBody>
      </p:sp>
      <p:sp>
        <p:nvSpPr>
          <p:cNvPr id="183" name="TextBox 37"/>
          <p:cNvSpPr txBox="1"/>
          <p:nvPr/>
        </p:nvSpPr>
        <p:spPr>
          <a:xfrm>
            <a:off x="9019912" y="4151769"/>
            <a:ext cx="7378663" cy="742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3000"/>
              </a:lnSpc>
              <a:defRPr sz="2200" b="1">
                <a:solidFill>
                  <a:srgbClr val="FFFFFF"/>
                </a:solidFill>
                <a:latin typeface="Canva Sans Bold"/>
                <a:ea typeface="Canva Sans Bold"/>
                <a:cs typeface="Canva Sans Bold"/>
                <a:sym typeface="Canva Sans Bold"/>
              </a:defRPr>
            </a:lvl1pPr>
          </a:lstStyle>
          <a:p>
            <a:r>
              <a:t>Structure simple, memorable, and localized messages.</a:t>
            </a:r>
          </a:p>
        </p:txBody>
      </p:sp>
      <p:sp>
        <p:nvSpPr>
          <p:cNvPr id="184" name="TextBox 38"/>
          <p:cNvSpPr txBox="1"/>
          <p:nvPr/>
        </p:nvSpPr>
        <p:spPr>
          <a:xfrm>
            <a:off x="8368580" y="5362712"/>
            <a:ext cx="9703238" cy="742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3000"/>
              </a:lnSpc>
              <a:defRPr sz="2200" b="1">
                <a:solidFill>
                  <a:srgbClr val="FFFFFF"/>
                </a:solidFill>
                <a:latin typeface="Canva Sans Bold"/>
                <a:ea typeface="Canva Sans Bold"/>
                <a:cs typeface="Canva Sans Bold"/>
                <a:sym typeface="Canva Sans Bold"/>
              </a:defRPr>
            </a:lvl1pPr>
          </a:lstStyle>
          <a:p>
            <a:r>
              <a:t>Promote campaigns via community events, media, and social networks.</a:t>
            </a:r>
          </a:p>
        </p:txBody>
      </p:sp>
      <p:sp>
        <p:nvSpPr>
          <p:cNvPr id="185" name="TextBox 39"/>
          <p:cNvSpPr txBox="1"/>
          <p:nvPr/>
        </p:nvSpPr>
        <p:spPr>
          <a:xfrm>
            <a:off x="8529256" y="6573656"/>
            <a:ext cx="8359973" cy="742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3000"/>
              </a:lnSpc>
              <a:defRPr sz="2200" b="1">
                <a:solidFill>
                  <a:srgbClr val="FFFFFF"/>
                </a:solidFill>
                <a:latin typeface="Canva Sans Bold"/>
                <a:ea typeface="Canva Sans Bold"/>
                <a:cs typeface="Canva Sans Bold"/>
                <a:sym typeface="Canva Sans Bold"/>
              </a:defRPr>
            </a:lvl1pPr>
          </a:lstStyle>
          <a:p>
            <a:r>
              <a:t>Engage influencers, cultural leaders, and trusted messengers.</a:t>
            </a:r>
          </a:p>
        </p:txBody>
      </p:sp>
      <p:sp>
        <p:nvSpPr>
          <p:cNvPr id="186" name="TextBox 40"/>
          <p:cNvSpPr txBox="1"/>
          <p:nvPr/>
        </p:nvSpPr>
        <p:spPr>
          <a:xfrm>
            <a:off x="8672013" y="7784600"/>
            <a:ext cx="8395812" cy="742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3000"/>
              </a:lnSpc>
              <a:defRPr sz="2200" b="1">
                <a:solidFill>
                  <a:srgbClr val="FFFFFF"/>
                </a:solidFill>
                <a:latin typeface="Canva Sans Bold"/>
                <a:ea typeface="Canva Sans Bold"/>
                <a:cs typeface="Canva Sans Bold"/>
                <a:sym typeface="Canva Sans Bold"/>
              </a:defRPr>
            </a:lvl1pPr>
          </a:lstStyle>
          <a:p>
            <a:r>
              <a:t>Expand emergency alert systems and broadcast partnerships.</a:t>
            </a:r>
          </a:p>
        </p:txBody>
      </p:sp>
      <p:sp>
        <p:nvSpPr>
          <p:cNvPr id="187" name="TextBox 41"/>
          <p:cNvSpPr txBox="1"/>
          <p:nvPr/>
        </p:nvSpPr>
        <p:spPr>
          <a:xfrm>
            <a:off x="8889717" y="8995543"/>
            <a:ext cx="7960401" cy="742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3000"/>
              </a:lnSpc>
              <a:defRPr sz="2200" b="1">
                <a:solidFill>
                  <a:srgbClr val="FFFFFF"/>
                </a:solidFill>
                <a:latin typeface="Canva Sans Bold"/>
                <a:ea typeface="Canva Sans Bold"/>
                <a:cs typeface="Canva Sans Bold"/>
                <a:sym typeface="Canva Sans Bold"/>
              </a:defRPr>
            </a:lvl1pPr>
          </a:lstStyle>
          <a:p>
            <a:r>
              <a:t>Integrate storytelling-based drills into response protocols.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0</TotalTime>
  <Words>996</Words>
  <Application>Microsoft Macintosh PowerPoint</Application>
  <PresentationFormat>Custom</PresentationFormat>
  <Paragraphs>97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Ocal Necmioglu (UNESCO/IOC)</cp:lastModifiedBy>
  <cp:revision>1</cp:revision>
  <dcterms:modified xsi:type="dcterms:W3CDTF">2025-05-09T07:54:24Z</dcterms:modified>
</cp:coreProperties>
</file>