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85" r:id="rId3"/>
    <p:sldId id="286" r:id="rId4"/>
    <p:sldId id="287"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85" autoAdjust="0"/>
    <p:restoredTop sz="94598" autoAdjust="0"/>
  </p:normalViewPr>
  <p:slideViewPr>
    <p:cSldViewPr snapToGrid="0">
      <p:cViewPr varScale="1">
        <p:scale>
          <a:sx n="79" d="100"/>
          <a:sy n="79" d="100"/>
        </p:scale>
        <p:origin x="75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din  Frederic" userId="fe2ae44e-0c3f-4154-a9b4-b5fcaa8d86fd" providerId="ADAL" clId="{CBC07835-6078-4A35-A86B-1EF7AE1C3EDE}"/>
    <pc:docChg chg="custSel modSld">
      <pc:chgData name="Dondin  Frederic" userId="fe2ae44e-0c3f-4154-a9b4-b5fcaa8d86fd" providerId="ADAL" clId="{CBC07835-6078-4A35-A86B-1EF7AE1C3EDE}" dt="2025-05-05T14:45:19.749" v="416" actId="20577"/>
      <pc:docMkLst>
        <pc:docMk/>
      </pc:docMkLst>
      <pc:sldChg chg="modSp mod">
        <pc:chgData name="Dondin  Frederic" userId="fe2ae44e-0c3f-4154-a9b4-b5fcaa8d86fd" providerId="ADAL" clId="{CBC07835-6078-4A35-A86B-1EF7AE1C3EDE}" dt="2025-05-05T13:32:48.411" v="5" actId="113"/>
        <pc:sldMkLst>
          <pc:docMk/>
          <pc:sldMk cId="2503631977" sldId="258"/>
        </pc:sldMkLst>
        <pc:spChg chg="mod">
          <ac:chgData name="Dondin  Frederic" userId="fe2ae44e-0c3f-4154-a9b4-b5fcaa8d86fd" providerId="ADAL" clId="{CBC07835-6078-4A35-A86B-1EF7AE1C3EDE}" dt="2025-05-05T13:32:48.411" v="5" actId="113"/>
          <ac:spMkLst>
            <pc:docMk/>
            <pc:sldMk cId="2503631977" sldId="258"/>
            <ac:spMk id="2" creationId="{00000000-0000-0000-0000-000000000000}"/>
          </ac:spMkLst>
        </pc:spChg>
      </pc:sldChg>
      <pc:sldChg chg="modSp mod">
        <pc:chgData name="Dondin  Frederic" userId="fe2ae44e-0c3f-4154-a9b4-b5fcaa8d86fd" providerId="ADAL" clId="{CBC07835-6078-4A35-A86B-1EF7AE1C3EDE}" dt="2025-05-05T14:45:19.749" v="416" actId="20577"/>
        <pc:sldMkLst>
          <pc:docMk/>
          <pc:sldMk cId="1630859693" sldId="285"/>
        </pc:sldMkLst>
        <pc:spChg chg="mod">
          <ac:chgData name="Dondin  Frederic" userId="fe2ae44e-0c3f-4154-a9b4-b5fcaa8d86fd" providerId="ADAL" clId="{CBC07835-6078-4A35-A86B-1EF7AE1C3EDE}" dt="2025-05-05T14:45:19.749" v="416" actId="20577"/>
          <ac:spMkLst>
            <pc:docMk/>
            <pc:sldMk cId="1630859693" sldId="285"/>
            <ac:spMk id="2" creationId="{00000000-0000-0000-0000-000000000000}"/>
          </ac:spMkLst>
        </pc:spChg>
      </pc:sldChg>
    </pc:docChg>
  </pc:docChgLst>
  <pc:docChgLst>
    <pc:chgData name="Dondin  Frederic" userId="fe2ae44e-0c3f-4154-a9b4-b5fcaa8d86fd" providerId="ADAL" clId="{D2BE860E-7AA4-441E-8FCA-35E2C1C7D447}"/>
    <pc:docChg chg="modSld">
      <pc:chgData name="Dondin  Frederic" userId="fe2ae44e-0c3f-4154-a9b4-b5fcaa8d86fd" providerId="ADAL" clId="{D2BE860E-7AA4-441E-8FCA-35E2C1C7D447}" dt="2025-01-24T18:29:21.853" v="17" actId="113"/>
      <pc:docMkLst>
        <pc:docMk/>
      </pc:docMkLst>
      <pc:sldChg chg="modSp mod">
        <pc:chgData name="Dondin  Frederic" userId="fe2ae44e-0c3f-4154-a9b4-b5fcaa8d86fd" providerId="ADAL" clId="{D2BE860E-7AA4-441E-8FCA-35E2C1C7D447}" dt="2025-01-24T18:29:21.853" v="17" actId="113"/>
        <pc:sldMkLst>
          <pc:docMk/>
          <pc:sldMk cId="4186094420" sldId="273"/>
        </pc:sldMkLst>
      </pc:sldChg>
      <pc:sldChg chg="modSp mod">
        <pc:chgData name="Dondin  Frederic" userId="fe2ae44e-0c3f-4154-a9b4-b5fcaa8d86fd" providerId="ADAL" clId="{D2BE860E-7AA4-441E-8FCA-35E2C1C7D447}" dt="2025-01-24T18:24:25.916" v="5" actId="113"/>
        <pc:sldMkLst>
          <pc:docMk/>
          <pc:sldMk cId="3095551715" sldId="282"/>
        </pc:sldMkLst>
      </pc:sldChg>
      <pc:sldChg chg="modSp mod">
        <pc:chgData name="Dondin  Frederic" userId="fe2ae44e-0c3f-4154-a9b4-b5fcaa8d86fd" providerId="ADAL" clId="{D2BE860E-7AA4-441E-8FCA-35E2C1C7D447}" dt="2025-01-24T18:28:12.129" v="11" actId="113"/>
        <pc:sldMkLst>
          <pc:docMk/>
          <pc:sldMk cId="2585860995" sldId="28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251570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089690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424468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647621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206404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DA6B4F7-78B8-4149-B0B2-CE6F47762CD2}" type="datetimeFigureOut">
              <a:rPr lang="fr-FR" smtClean="0"/>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129556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DA6B4F7-78B8-4149-B0B2-CE6F47762CD2}" type="datetimeFigureOut">
              <a:rPr lang="fr-FR" smtClean="0"/>
              <a:t>07/05/2025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417734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DA6B4F7-78B8-4149-B0B2-CE6F47762CD2}" type="datetimeFigureOut">
              <a:rPr lang="fr-FR" smtClean="0"/>
              <a:t>07/05/2025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733417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DA6B4F7-78B8-4149-B0B2-CE6F47762CD2}" type="datetimeFigureOut">
              <a:rPr lang="fr-FR" smtClean="0"/>
              <a:t>07/05/2025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465222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6DA6B4F7-78B8-4149-B0B2-CE6F47762CD2}" type="datetimeFigureOut">
              <a:rPr lang="fr-FR" smtClean="0"/>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26852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6DA6B4F7-78B8-4149-B0B2-CE6F47762CD2}" type="datetimeFigureOut">
              <a:rPr lang="fr-FR" smtClean="0"/>
              <a:t>07/05/2025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67A6F8-D5EA-4487-888A-3DF1D81C536A}" type="slidenum">
              <a:rPr lang="fr-FR" smtClean="0"/>
              <a:t>‹N°›</a:t>
            </a:fld>
            <a:endParaRPr lang="fr-FR"/>
          </a:p>
        </p:txBody>
      </p:sp>
    </p:spTree>
    <p:extLst>
      <p:ext uri="{BB962C8B-B14F-4D97-AF65-F5344CB8AC3E}">
        <p14:creationId xmlns:p14="http://schemas.microsoft.com/office/powerpoint/2010/main" val="349397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A6B4F7-78B8-4149-B0B2-CE6F47762CD2}" type="datetimeFigureOut">
              <a:rPr lang="fr-FR" smtClean="0"/>
              <a:t>07/05/2025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67A6F8-D5EA-4487-888A-3DF1D81C536A}" type="slidenum">
              <a:rPr lang="fr-FR" smtClean="0"/>
              <a:t>‹N°›</a:t>
            </a:fld>
            <a:endParaRPr lang="fr-FR"/>
          </a:p>
        </p:txBody>
      </p:sp>
    </p:spTree>
    <p:extLst>
      <p:ext uri="{BB962C8B-B14F-4D97-AF65-F5344CB8AC3E}">
        <p14:creationId xmlns:p14="http://schemas.microsoft.com/office/powerpoint/2010/main" val="116602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57084" y="295981"/>
            <a:ext cx="11300933" cy="6309420"/>
          </a:xfrm>
          <a:prstGeom prst="rect">
            <a:avLst/>
          </a:prstGeom>
          <a:noFill/>
        </p:spPr>
        <p:txBody>
          <a:bodyPr wrap="square" rtlCol="0">
            <a:spAutoFit/>
          </a:bodyPr>
          <a:lstStyle/>
          <a:p>
            <a:r>
              <a:rPr lang="fr-FR" i="1" dirty="0"/>
              <a:t>18th session ICG CARIBE-EWS, 5-7 May 2025</a:t>
            </a:r>
          </a:p>
          <a:p>
            <a:endParaRPr lang="fr-FR" sz="2000" dirty="0"/>
          </a:p>
          <a:p>
            <a:r>
              <a:rPr lang="en-US" sz="2000" b="1" dirty="0">
                <a:solidFill>
                  <a:srgbClr val="000000"/>
                </a:solidFill>
              </a:rPr>
              <a:t>Working Group 1: Risk Knowledge - report</a:t>
            </a:r>
          </a:p>
          <a:p>
            <a:endParaRPr lang="en-US" sz="2000" b="1" dirty="0">
              <a:solidFill>
                <a:srgbClr val="000000"/>
              </a:solidFill>
            </a:endParaRPr>
          </a:p>
          <a:p>
            <a:r>
              <a:rPr lang="fr-FR" i="1" dirty="0">
                <a:solidFill>
                  <a:srgbClr val="000000"/>
                </a:solidFill>
              </a:rPr>
              <a:t>Chair: Frédéric </a:t>
            </a:r>
            <a:r>
              <a:rPr lang="fr-FR" i="1" dirty="0" err="1">
                <a:solidFill>
                  <a:srgbClr val="000000"/>
                </a:solidFill>
              </a:rPr>
              <a:t>Dondin</a:t>
            </a:r>
            <a:r>
              <a:rPr lang="fr-FR" i="1" dirty="0">
                <a:solidFill>
                  <a:srgbClr val="000000"/>
                </a:solidFill>
              </a:rPr>
              <a:t> (France) </a:t>
            </a:r>
          </a:p>
          <a:p>
            <a:r>
              <a:rPr lang="fr-FR" i="1" dirty="0">
                <a:solidFill>
                  <a:srgbClr val="000000"/>
                </a:solidFill>
              </a:rPr>
              <a:t>Vice-Chair: Raphaël Paris (France)</a:t>
            </a:r>
          </a:p>
          <a:p>
            <a:endParaRPr lang="fr-FR" i="1" dirty="0">
              <a:solidFill>
                <a:srgbClr val="000000"/>
              </a:solidFill>
            </a:endParaRPr>
          </a:p>
          <a:p>
            <a:endParaRPr lang="fr-FR" i="1" dirty="0">
              <a:solidFill>
                <a:srgbClr val="000000"/>
              </a:solidFill>
            </a:endParaRPr>
          </a:p>
          <a:p>
            <a:r>
              <a:rPr lang="en-US" dirty="0">
                <a:solidFill>
                  <a:srgbClr val="000000"/>
                </a:solidFill>
              </a:rPr>
              <a:t>Purpose of the WG: to advise the ICG on the identification and characterization of the </a:t>
            </a:r>
            <a:r>
              <a:rPr lang="en-US" b="1" dirty="0">
                <a:solidFill>
                  <a:srgbClr val="000000"/>
                </a:solidFill>
              </a:rPr>
              <a:t>risk</a:t>
            </a:r>
            <a:r>
              <a:rPr lang="en-US" dirty="0">
                <a:solidFill>
                  <a:srgbClr val="000000"/>
                </a:solidFill>
              </a:rPr>
              <a:t> associated with tsunami and other coastal hazards, and their assessment and required modelling. </a:t>
            </a:r>
          </a:p>
          <a:p>
            <a:endParaRPr lang="fr-FR" dirty="0">
              <a:solidFill>
                <a:srgbClr val="000000"/>
              </a:solidFill>
            </a:endParaRPr>
          </a:p>
          <a:p>
            <a:r>
              <a:rPr lang="fr-FR" u="sng" dirty="0" err="1">
                <a:solidFill>
                  <a:srgbClr val="000000"/>
                </a:solidFill>
              </a:rPr>
              <a:t>Tasks</a:t>
            </a:r>
            <a:r>
              <a:rPr lang="fr-FR" dirty="0">
                <a:solidFill>
                  <a:srgbClr val="000000"/>
                </a:solidFill>
              </a:rPr>
              <a:t>:</a:t>
            </a:r>
          </a:p>
          <a:p>
            <a:endParaRPr lang="fr-FR" dirty="0">
              <a:solidFill>
                <a:srgbClr val="000000"/>
              </a:solidFill>
            </a:endParaRPr>
          </a:p>
          <a:p>
            <a:r>
              <a:rPr lang="en-US" dirty="0">
                <a:solidFill>
                  <a:srgbClr val="000000"/>
                </a:solidFill>
              </a:rPr>
              <a:t>• </a:t>
            </a:r>
            <a:r>
              <a:rPr lang="en-US" b="1" dirty="0">
                <a:solidFill>
                  <a:srgbClr val="000000"/>
                </a:solidFill>
              </a:rPr>
              <a:t>Review and evaluate required methods and data sets</a:t>
            </a:r>
            <a:r>
              <a:rPr lang="en-US" dirty="0">
                <a:solidFill>
                  <a:srgbClr val="000000"/>
                </a:solidFill>
              </a:rPr>
              <a:t>, including bathymetry and coastal topography for determining coastal hazards. </a:t>
            </a:r>
          </a:p>
          <a:p>
            <a:r>
              <a:rPr lang="en-US" dirty="0">
                <a:solidFill>
                  <a:srgbClr val="000000"/>
                </a:solidFill>
              </a:rPr>
              <a:t>• </a:t>
            </a:r>
            <a:r>
              <a:rPr lang="en-US" b="1" dirty="0">
                <a:solidFill>
                  <a:srgbClr val="000000"/>
                </a:solidFill>
              </a:rPr>
              <a:t>Advise</a:t>
            </a:r>
            <a:r>
              <a:rPr lang="en-US" dirty="0">
                <a:solidFill>
                  <a:srgbClr val="000000"/>
                </a:solidFill>
              </a:rPr>
              <a:t> Member States on the requirements for operating the appropriate models for risk assessment. </a:t>
            </a:r>
          </a:p>
          <a:p>
            <a:r>
              <a:rPr lang="en-US" dirty="0">
                <a:solidFill>
                  <a:srgbClr val="000000"/>
                </a:solidFill>
              </a:rPr>
              <a:t>• </a:t>
            </a:r>
            <a:r>
              <a:rPr lang="en-US" b="1" dirty="0">
                <a:solidFill>
                  <a:srgbClr val="000000"/>
                </a:solidFill>
              </a:rPr>
              <a:t>Advise and build capacity</a:t>
            </a:r>
            <a:r>
              <a:rPr lang="en-US" dirty="0">
                <a:solidFill>
                  <a:srgbClr val="000000"/>
                </a:solidFill>
              </a:rPr>
              <a:t> for risk assessments and their interpretation. </a:t>
            </a:r>
          </a:p>
          <a:p>
            <a:r>
              <a:rPr lang="en-US" b="1" dirty="0">
                <a:solidFill>
                  <a:srgbClr val="000000"/>
                </a:solidFill>
              </a:rPr>
              <a:t>• Present a progress report</a:t>
            </a:r>
            <a:r>
              <a:rPr lang="en-US" dirty="0">
                <a:solidFill>
                  <a:srgbClr val="000000"/>
                </a:solidFill>
              </a:rPr>
              <a:t> based on the Key Performance Indicators related to the United Nations (UN) Ocean Decade Tsunami </a:t>
            </a:r>
            <a:r>
              <a:rPr lang="en-US" dirty="0" err="1">
                <a:solidFill>
                  <a:srgbClr val="000000"/>
                </a:solidFill>
              </a:rPr>
              <a:t>Programme</a:t>
            </a:r>
            <a:r>
              <a:rPr lang="en-US" dirty="0">
                <a:solidFill>
                  <a:srgbClr val="000000"/>
                </a:solidFill>
              </a:rPr>
              <a:t> (ODTP). </a:t>
            </a:r>
          </a:p>
          <a:p>
            <a:r>
              <a:rPr lang="en-US" dirty="0">
                <a:solidFill>
                  <a:srgbClr val="000000"/>
                </a:solidFill>
              </a:rPr>
              <a:t>• </a:t>
            </a:r>
            <a:r>
              <a:rPr lang="en-US" b="1" dirty="0">
                <a:solidFill>
                  <a:srgbClr val="000000"/>
                </a:solidFill>
              </a:rPr>
              <a:t>Advise and seek advice </a:t>
            </a:r>
            <a:r>
              <a:rPr lang="en-US" dirty="0">
                <a:solidFill>
                  <a:srgbClr val="000000"/>
                </a:solidFill>
              </a:rPr>
              <a:t>from Member States about other coastal hazards that can be included into the warning system. </a:t>
            </a:r>
          </a:p>
          <a:p>
            <a:r>
              <a:rPr lang="en-US" dirty="0">
                <a:solidFill>
                  <a:srgbClr val="000000"/>
                </a:solidFill>
              </a:rPr>
              <a:t>• </a:t>
            </a:r>
            <a:r>
              <a:rPr lang="en-US" b="1" dirty="0">
                <a:solidFill>
                  <a:srgbClr val="000000"/>
                </a:solidFill>
              </a:rPr>
              <a:t>Promote</a:t>
            </a:r>
            <a:r>
              <a:rPr lang="en-US" dirty="0">
                <a:solidFill>
                  <a:srgbClr val="000000"/>
                </a:solidFill>
              </a:rPr>
              <a:t> the sharing of experience and expertise, and capacity building essential to effective tsunami risk knowledge.</a:t>
            </a:r>
            <a:endParaRPr lang="fr-FR" b="1" dirty="0">
              <a:cs typeface="Arial" panose="020B0604020202020204" pitchFamily="34" charset="0"/>
            </a:endParaRPr>
          </a:p>
        </p:txBody>
      </p:sp>
    </p:spTree>
    <p:extLst>
      <p:ext uri="{BB962C8B-B14F-4D97-AF65-F5344CB8AC3E}">
        <p14:creationId xmlns:p14="http://schemas.microsoft.com/office/powerpoint/2010/main" val="2503631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89106" y="238569"/>
            <a:ext cx="11322996" cy="6309420"/>
          </a:xfrm>
          <a:prstGeom prst="rect">
            <a:avLst/>
          </a:prstGeom>
          <a:noFill/>
        </p:spPr>
        <p:txBody>
          <a:bodyPr wrap="square" rtlCol="0">
            <a:spAutoFit/>
          </a:bodyPr>
          <a:lstStyle/>
          <a:p>
            <a:r>
              <a:rPr lang="fr-FR" dirty="0">
                <a:cs typeface="Arial" panose="020B0604020202020204" pitchFamily="34" charset="0"/>
              </a:rPr>
              <a:t>Our </a:t>
            </a:r>
            <a:r>
              <a:rPr lang="fr-FR" dirty="0" err="1">
                <a:cs typeface="Arial" panose="020B0604020202020204" pitchFamily="34" charset="0"/>
              </a:rPr>
              <a:t>tasks</a:t>
            </a:r>
            <a:r>
              <a:rPr lang="fr-FR" dirty="0">
                <a:cs typeface="Arial" panose="020B0604020202020204" pitchFamily="34" charset="0"/>
              </a:rPr>
              <a:t>: </a:t>
            </a:r>
            <a:r>
              <a:rPr lang="fr-FR" dirty="0" err="1">
                <a:cs typeface="Arial" panose="020B0604020202020204" pitchFamily="34" charset="0"/>
              </a:rPr>
              <a:t>from</a:t>
            </a:r>
            <a:r>
              <a:rPr lang="fr-FR" dirty="0">
                <a:cs typeface="Arial" panose="020B0604020202020204" pitchFamily="34" charset="0"/>
              </a:rPr>
              <a:t> 17th session ICG CARIBE-EWS, April 2023, </a:t>
            </a:r>
            <a:r>
              <a:rPr lang="en-US" dirty="0">
                <a:cs typeface="Arial" panose="020B0604020202020204" pitchFamily="34" charset="0"/>
              </a:rPr>
              <a:t>recommendations</a:t>
            </a:r>
            <a:r>
              <a:rPr lang="fr-FR" dirty="0">
                <a:cs typeface="Arial" panose="020B0604020202020204" pitchFamily="34" charset="0"/>
              </a:rPr>
              <a:t>:</a:t>
            </a:r>
          </a:p>
          <a:p>
            <a:endParaRPr lang="fr-FR" dirty="0"/>
          </a:p>
          <a:p>
            <a:r>
              <a:rPr lang="en-US" sz="1600" dirty="0"/>
              <a:t>To member states:</a:t>
            </a:r>
          </a:p>
          <a:p>
            <a:endParaRPr lang="en-US" sz="1600" dirty="0"/>
          </a:p>
          <a:p>
            <a:pPr marL="285750" indent="-285750">
              <a:buFont typeface="Arial" panose="020B0604020202020204" pitchFamily="34" charset="0"/>
              <a:buChar char="•"/>
            </a:pPr>
            <a:r>
              <a:rPr lang="en-US" sz="1600" dirty="0"/>
              <a:t>Member States to nominate members to actively engage in the Working Group. </a:t>
            </a:r>
          </a:p>
          <a:p>
            <a:pPr marL="285750" indent="-285750">
              <a:buFont typeface="Arial" panose="020B0604020202020204" pitchFamily="34" charset="0"/>
              <a:buChar char="•"/>
            </a:pPr>
            <a:endParaRPr lang="en-US" sz="1600" dirty="0"/>
          </a:p>
          <a:p>
            <a:pPr marL="742950" lvl="1" indent="-285750">
              <a:buFont typeface="Wingdings" panose="05000000000000000000" pitchFamily="2" charset="2"/>
              <a:buChar char="q"/>
            </a:pPr>
            <a:r>
              <a:rPr lang="en-US" sz="1600" dirty="0">
                <a:solidFill>
                  <a:srgbClr val="0070C0"/>
                </a:solidFill>
              </a:rPr>
              <a:t>Last updated list of members (experts) dates back to April 2023</a:t>
            </a:r>
          </a:p>
          <a:p>
            <a:pPr marL="742950" lvl="1" indent="-285750">
              <a:buFont typeface="Wingdings" panose="05000000000000000000" pitchFamily="2" charset="2"/>
              <a:buChar char="q"/>
            </a:pPr>
            <a:r>
              <a:rPr lang="en-US" sz="1600" dirty="0">
                <a:solidFill>
                  <a:srgbClr val="0070C0"/>
                </a:solidFill>
              </a:rPr>
              <a:t>New nominated member: </a:t>
            </a:r>
            <a:r>
              <a:rPr lang="en-US" sz="1600" dirty="0" err="1">
                <a:solidFill>
                  <a:srgbClr val="0070C0"/>
                </a:solidFill>
              </a:rPr>
              <a:t>Joël</a:t>
            </a:r>
            <a:r>
              <a:rPr lang="en-US" sz="1600" dirty="0">
                <a:solidFill>
                  <a:srgbClr val="0070C0"/>
                </a:solidFill>
              </a:rPr>
              <a:t> </a:t>
            </a:r>
            <a:r>
              <a:rPr lang="en-US" sz="1600" dirty="0" err="1">
                <a:solidFill>
                  <a:srgbClr val="0070C0"/>
                </a:solidFill>
              </a:rPr>
              <a:t>Letang</a:t>
            </a:r>
            <a:r>
              <a:rPr lang="en-US" sz="1600" dirty="0">
                <a:solidFill>
                  <a:srgbClr val="0070C0"/>
                </a:solidFill>
              </a:rPr>
              <a:t> (USVI)</a:t>
            </a:r>
          </a:p>
          <a:p>
            <a:pPr marL="742950" lvl="1" indent="-285750">
              <a:buFont typeface="Wingdings" panose="05000000000000000000" pitchFamily="2" charset="2"/>
              <a:buChar char="q"/>
            </a:pPr>
            <a:r>
              <a:rPr lang="en-US" sz="1600" dirty="0">
                <a:solidFill>
                  <a:srgbClr val="0070C0"/>
                </a:solidFill>
              </a:rPr>
              <a:t>Last email sent in March 2025 to ask members about their motivation to continue with WG -&gt; </a:t>
            </a:r>
            <a:r>
              <a:rPr lang="en-US" sz="1600" b="1" dirty="0">
                <a:solidFill>
                  <a:srgbClr val="0070C0"/>
                </a:solidFill>
              </a:rPr>
              <a:t>10</a:t>
            </a:r>
            <a:r>
              <a:rPr lang="en-US" sz="1600" dirty="0">
                <a:solidFill>
                  <a:srgbClr val="0070C0"/>
                </a:solidFill>
              </a:rPr>
              <a:t> replies over a total of 31 members…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Member States to nominate members with modeling experience to assist to get files prepared for display on CATSAM.</a:t>
            </a:r>
          </a:p>
          <a:p>
            <a:pPr marL="285750" indent="-285750">
              <a:buFont typeface="Arial" panose="020B0604020202020204" pitchFamily="34" charset="0"/>
              <a:buChar char="•"/>
            </a:pPr>
            <a:endParaRPr lang="en-US" sz="1600" dirty="0"/>
          </a:p>
          <a:p>
            <a:pPr marL="742950" lvl="1" indent="-285750">
              <a:buFont typeface="Wingdings" panose="05000000000000000000" pitchFamily="2" charset="2"/>
              <a:buChar char="q"/>
            </a:pPr>
            <a:r>
              <a:rPr lang="en-US" sz="1600" dirty="0">
                <a:solidFill>
                  <a:srgbClr val="0070C0"/>
                </a:solidFill>
              </a:rPr>
              <a:t>There are currently </a:t>
            </a:r>
            <a:r>
              <a:rPr lang="en-US" sz="1600" b="1" dirty="0">
                <a:solidFill>
                  <a:srgbClr val="0070C0"/>
                </a:solidFill>
              </a:rPr>
              <a:t>6 members </a:t>
            </a:r>
            <a:r>
              <a:rPr lang="en-US" sz="1600" dirty="0">
                <a:solidFill>
                  <a:srgbClr val="0070C0"/>
                </a:solidFill>
              </a:rPr>
              <a:t>with a numerical modeling experience. This task is thus well satisfied.</a:t>
            </a:r>
          </a:p>
          <a:p>
            <a:pPr marL="742950" lvl="1" indent="-285750">
              <a:buFont typeface="Wingdings" panose="05000000000000000000" pitchFamily="2" charset="2"/>
              <a:buChar char="q"/>
            </a:pPr>
            <a:r>
              <a:rPr lang="en-US" sz="1600" b="1" dirty="0">
                <a:solidFill>
                  <a:srgbClr val="0070C0"/>
                </a:solidFill>
              </a:rPr>
              <a:t>Question: </a:t>
            </a:r>
            <a:r>
              <a:rPr lang="en-US" sz="1600" dirty="0">
                <a:solidFill>
                  <a:srgbClr val="0070C0"/>
                </a:solidFill>
              </a:rPr>
              <a:t>WG1 now focuses on Risk Knowledge, including not only hazard assessment but also vulnerability, whereas the composition of the WG is rather hazard-oriented. We thus recommend having a discussion on the </a:t>
            </a:r>
            <a:r>
              <a:rPr lang="en-US" sz="1600" b="1" dirty="0">
                <a:solidFill>
                  <a:srgbClr val="0070C0"/>
                </a:solidFill>
              </a:rPr>
              <a:t>relevance of the WG1 composition facing its new contours.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Member States to upload their elevation data, at a minimum to provide status of available data (e.g., extent, resolution, access, etc.).</a:t>
            </a:r>
          </a:p>
          <a:p>
            <a:pPr marL="285750" indent="-285750">
              <a:buFont typeface="Arial" panose="020B0604020202020204" pitchFamily="34" charset="0"/>
              <a:buChar char="•"/>
            </a:pPr>
            <a:endParaRPr lang="en-US" sz="1600" dirty="0"/>
          </a:p>
          <a:p>
            <a:pPr marL="742950" lvl="1" indent="-285750">
              <a:buFont typeface="Wingdings" panose="05000000000000000000" pitchFamily="2" charset="2"/>
              <a:buChar char="q"/>
            </a:pPr>
            <a:r>
              <a:rPr lang="en-US" sz="1600" dirty="0">
                <a:solidFill>
                  <a:srgbClr val="0070C0"/>
                </a:solidFill>
              </a:rPr>
              <a:t>It’s always a challenge… but:</a:t>
            </a:r>
          </a:p>
          <a:p>
            <a:pPr marL="742950" lvl="1" indent="-285750">
              <a:buFont typeface="Wingdings" panose="05000000000000000000" pitchFamily="2" charset="2"/>
              <a:buChar char="q"/>
            </a:pPr>
            <a:r>
              <a:rPr lang="en-US" sz="1600" dirty="0">
                <a:solidFill>
                  <a:srgbClr val="0070C0"/>
                </a:solidFill>
              </a:rPr>
              <a:t>Recent initiatives include (1) an internal work carried by the French Geological Survey (BRGM), who is developing a database of publicly available bathymetric data in the Caribbean, and (2) 10 m resolution satellite-derived bathymetry covering many sites in the Caribbean, proposed by </a:t>
            </a:r>
            <a:r>
              <a:rPr lang="en-US" sz="1600" dirty="0" err="1">
                <a:solidFill>
                  <a:srgbClr val="0070C0"/>
                </a:solidFill>
              </a:rPr>
              <a:t>TCarta</a:t>
            </a:r>
            <a:r>
              <a:rPr lang="en-US" sz="1600" dirty="0">
                <a:solidFill>
                  <a:srgbClr val="0070C0"/>
                </a:solidFill>
              </a:rPr>
              <a:t> company (who had recent contacts with Christa).</a:t>
            </a:r>
            <a:endParaRPr lang="en-US" sz="1600" b="1" dirty="0">
              <a:solidFill>
                <a:srgbClr val="FF0000"/>
              </a:solidFill>
            </a:endParaRPr>
          </a:p>
        </p:txBody>
      </p:sp>
    </p:spTree>
    <p:extLst>
      <p:ext uri="{BB962C8B-B14F-4D97-AF65-F5344CB8AC3E}">
        <p14:creationId xmlns:p14="http://schemas.microsoft.com/office/powerpoint/2010/main" val="1630859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11171" y="286252"/>
            <a:ext cx="11213382" cy="5878532"/>
          </a:xfrm>
          <a:prstGeom prst="rect">
            <a:avLst/>
          </a:prstGeom>
          <a:noFill/>
        </p:spPr>
        <p:txBody>
          <a:bodyPr wrap="square" rtlCol="0">
            <a:spAutoFit/>
          </a:bodyPr>
          <a:lstStyle/>
          <a:p>
            <a:r>
              <a:rPr lang="fr-FR" dirty="0">
                <a:cs typeface="Arial" panose="020B0604020202020204" pitchFamily="34" charset="0"/>
              </a:rPr>
              <a:t>Our </a:t>
            </a:r>
            <a:r>
              <a:rPr lang="fr-FR" dirty="0" err="1">
                <a:cs typeface="Arial" panose="020B0604020202020204" pitchFamily="34" charset="0"/>
              </a:rPr>
              <a:t>tasks</a:t>
            </a:r>
            <a:r>
              <a:rPr lang="fr-FR" dirty="0">
                <a:cs typeface="Arial" panose="020B0604020202020204" pitchFamily="34" charset="0"/>
              </a:rPr>
              <a:t>: </a:t>
            </a:r>
            <a:r>
              <a:rPr lang="fr-FR" dirty="0" err="1">
                <a:cs typeface="Arial" panose="020B0604020202020204" pitchFamily="34" charset="0"/>
              </a:rPr>
              <a:t>from</a:t>
            </a:r>
            <a:r>
              <a:rPr lang="fr-FR" dirty="0">
                <a:cs typeface="Arial" panose="020B0604020202020204" pitchFamily="34" charset="0"/>
              </a:rPr>
              <a:t> 17th session ICG CARIBE-EWS, April 2023, </a:t>
            </a:r>
            <a:r>
              <a:rPr lang="fr-FR" dirty="0" err="1">
                <a:cs typeface="Arial" panose="020B0604020202020204" pitchFamily="34" charset="0"/>
              </a:rPr>
              <a:t>recommendations</a:t>
            </a:r>
            <a:r>
              <a:rPr lang="fr-FR" sz="2000" dirty="0">
                <a:cs typeface="Arial" panose="020B0604020202020204" pitchFamily="34" charset="0"/>
              </a:rPr>
              <a:t>:</a:t>
            </a:r>
          </a:p>
          <a:p>
            <a:endParaRPr lang="fr-FR" sz="2000" dirty="0">
              <a:cs typeface="Arial" panose="020B0604020202020204" pitchFamily="34" charset="0"/>
            </a:endParaRPr>
          </a:p>
          <a:p>
            <a:pPr marL="285750" indent="-285750">
              <a:buFont typeface="Arial" panose="020B0604020202020204" pitchFamily="34" charset="0"/>
              <a:buChar char="•"/>
            </a:pPr>
            <a:r>
              <a:rPr lang="en-US" sz="1600" dirty="0">
                <a:cs typeface="Arial" panose="020B0604020202020204" pitchFamily="34" charset="0"/>
              </a:rPr>
              <a:t>To organize an Experts Meetings on “Non-Seismic Sources of Tsunamis for the Caribbean”.</a:t>
            </a:r>
          </a:p>
          <a:p>
            <a:pPr marL="285750" indent="-285750">
              <a:buFont typeface="Arial" panose="020B0604020202020204" pitchFamily="34" charset="0"/>
              <a:buChar char="•"/>
            </a:pPr>
            <a:endParaRPr lang="en-US" sz="1600" dirty="0">
              <a:cs typeface="Arial" panose="020B0604020202020204" pitchFamily="34" charset="0"/>
            </a:endParaRPr>
          </a:p>
          <a:p>
            <a:pPr marL="285750" indent="-285750">
              <a:buFont typeface="Arial" panose="020B0604020202020204" pitchFamily="34" charset="0"/>
              <a:buChar char="•"/>
            </a:pPr>
            <a:r>
              <a:rPr lang="en-US" sz="1600" dirty="0">
                <a:cs typeface="Arial" panose="020B0604020202020204" pitchFamily="34" charset="0"/>
              </a:rPr>
              <a:t>To organize an Experts Meetings on “Seismic Sources of Tsunamis in the NW Caribbean”.</a:t>
            </a:r>
          </a:p>
          <a:p>
            <a:pPr marL="719138" indent="-285750">
              <a:buFont typeface="Wingdings" panose="05000000000000000000" pitchFamily="2" charset="2"/>
              <a:buChar char="q"/>
            </a:pPr>
            <a:r>
              <a:rPr lang="en-US" sz="1600" b="1" dirty="0">
                <a:solidFill>
                  <a:srgbClr val="0070C0"/>
                </a:solidFill>
                <a:cs typeface="Arial" panose="020B0604020202020204" pitchFamily="34" charset="0"/>
              </a:rPr>
              <a:t>Joint meeting </a:t>
            </a:r>
            <a:r>
              <a:rPr lang="en-US" sz="1600" dirty="0">
                <a:solidFill>
                  <a:srgbClr val="0070C0"/>
                </a:solidFill>
                <a:cs typeface="Arial" panose="020B0604020202020204" pitchFamily="34" charset="0"/>
              </a:rPr>
              <a:t>organized in December 3-5, 2024, Heredia, Costa Rica.</a:t>
            </a:r>
          </a:p>
          <a:p>
            <a:pPr marL="285750" indent="-285750">
              <a:buFont typeface="Arial" panose="020B0604020202020204" pitchFamily="34" charset="0"/>
              <a:buChar char="•"/>
            </a:pPr>
            <a:endParaRPr lang="en-US" sz="1600" dirty="0">
              <a:cs typeface="Arial" panose="020B0604020202020204" pitchFamily="34" charset="0"/>
            </a:endParaRPr>
          </a:p>
          <a:p>
            <a:pPr marL="285750" indent="-285750">
              <a:buFont typeface="Arial" panose="020B0604020202020204" pitchFamily="34" charset="0"/>
              <a:buChar char="•"/>
            </a:pPr>
            <a:r>
              <a:rPr lang="en-US" sz="1600" dirty="0">
                <a:cs typeface="Arial" panose="020B0604020202020204" pitchFamily="34" charset="0"/>
              </a:rPr>
              <a:t>To compile and prioritize a list of non-seismic sources; encourages models of scenarios to be available, when possible.</a:t>
            </a:r>
          </a:p>
          <a:p>
            <a:pPr marL="719138" indent="-285750">
              <a:buFont typeface="Wingdings" panose="05000000000000000000" pitchFamily="2" charset="2"/>
              <a:buChar char="q"/>
            </a:pPr>
            <a:r>
              <a:rPr lang="en-US" sz="1600" dirty="0">
                <a:solidFill>
                  <a:srgbClr val="0070C0"/>
                </a:solidFill>
                <a:cs typeface="Arial" panose="020B0604020202020204" pitchFamily="34" charset="0"/>
              </a:rPr>
              <a:t>Included in the report of the Costa Rica expert meeting (available second half 2025).</a:t>
            </a:r>
          </a:p>
          <a:p>
            <a:pPr marL="285750" indent="-285750">
              <a:buFont typeface="Arial" panose="020B0604020202020204" pitchFamily="34" charset="0"/>
              <a:buChar char="•"/>
            </a:pPr>
            <a:endParaRPr lang="en-US" sz="1600" dirty="0">
              <a:cs typeface="Arial" panose="020B0604020202020204" pitchFamily="34" charset="0"/>
            </a:endParaRPr>
          </a:p>
          <a:p>
            <a:pPr marL="285750" indent="-285750">
              <a:buFont typeface="Arial" panose="020B0604020202020204" pitchFamily="34" charset="0"/>
              <a:buChar char="•"/>
            </a:pPr>
            <a:r>
              <a:rPr lang="en-US" sz="1600" dirty="0">
                <a:cs typeface="Arial" panose="020B0604020202020204" pitchFamily="34" charset="0"/>
              </a:rPr>
              <a:t>To provide WG2 with the parameters, including associated files (e.g., </a:t>
            </a:r>
            <a:r>
              <a:rPr lang="en-US" sz="1600" dirty="0" err="1">
                <a:cs typeface="Arial" panose="020B0604020202020204" pitchFamily="34" charset="0"/>
              </a:rPr>
              <a:t>shapefiles</a:t>
            </a:r>
            <a:r>
              <a:rPr lang="en-US" sz="1600" dirty="0">
                <a:cs typeface="Arial" panose="020B0604020202020204" pitchFamily="34" charset="0"/>
              </a:rPr>
              <a:t>, </a:t>
            </a:r>
            <a:r>
              <a:rPr lang="en-US" sz="1600" dirty="0" err="1">
                <a:cs typeface="Arial" panose="020B0604020202020204" pitchFamily="34" charset="0"/>
              </a:rPr>
              <a:t>geotiff</a:t>
            </a:r>
            <a:r>
              <a:rPr lang="en-US" sz="1600" dirty="0">
                <a:cs typeface="Arial" panose="020B0604020202020204" pitchFamily="34" charset="0"/>
              </a:rPr>
              <a:t>, etc.) of tsunami scenarios once they are available for future Caribe Wave exercises.</a:t>
            </a:r>
          </a:p>
          <a:p>
            <a:pPr marL="719138" indent="-285750">
              <a:buFont typeface="Wingdings" panose="05000000000000000000" pitchFamily="2" charset="2"/>
              <a:buChar char="q"/>
            </a:pPr>
            <a:r>
              <a:rPr lang="en-US" sz="1600" dirty="0">
                <a:solidFill>
                  <a:srgbClr val="0070C0"/>
                </a:solidFill>
                <a:cs typeface="Arial" panose="020B0604020202020204" pitchFamily="34" charset="0"/>
              </a:rPr>
              <a:t>An updated list of scenarios, including table of parameters and associated results from numerical simulations, will be provided with the report of the Costa Rica expert meeting.</a:t>
            </a:r>
          </a:p>
          <a:p>
            <a:pPr marL="719138" indent="-285750">
              <a:buFont typeface="Wingdings" panose="05000000000000000000" pitchFamily="2" charset="2"/>
              <a:buChar char="q"/>
            </a:pPr>
            <a:r>
              <a:rPr lang="en-US" sz="1600" dirty="0">
                <a:solidFill>
                  <a:srgbClr val="0070C0"/>
                </a:solidFill>
                <a:cs typeface="Arial" panose="020B0604020202020204" pitchFamily="34" charset="0"/>
              </a:rPr>
              <a:t>BRGM is also developing a new database of all available tsunami sources in the Caribbean (contact: Anne </a:t>
            </a:r>
            <a:r>
              <a:rPr lang="en-US" sz="1600" dirty="0" err="1">
                <a:solidFill>
                  <a:srgbClr val="0070C0"/>
                </a:solidFill>
                <a:cs typeface="Arial" panose="020B0604020202020204" pitchFamily="34" charset="0"/>
              </a:rPr>
              <a:t>Lemoine</a:t>
            </a:r>
            <a:r>
              <a:rPr lang="en-US" sz="1600" dirty="0">
                <a:solidFill>
                  <a:srgbClr val="0070C0"/>
                </a:solidFill>
                <a:cs typeface="Arial" panose="020B0604020202020204" pitchFamily="34" charset="0"/>
              </a:rPr>
              <a:t>)</a:t>
            </a:r>
          </a:p>
          <a:p>
            <a:pPr marL="285750" indent="-285750">
              <a:buFont typeface="Arial" panose="020B0604020202020204" pitchFamily="34" charset="0"/>
              <a:buChar char="•"/>
            </a:pPr>
            <a:endParaRPr lang="en-US" sz="1600" dirty="0">
              <a:cs typeface="Arial" panose="020B0604020202020204" pitchFamily="34" charset="0"/>
            </a:endParaRPr>
          </a:p>
          <a:p>
            <a:pPr marL="285750" indent="-285750">
              <a:buFont typeface="Arial" panose="020B0604020202020204" pitchFamily="34" charset="0"/>
              <a:buChar char="•"/>
            </a:pPr>
            <a:r>
              <a:rPr lang="en-US" sz="1600" dirty="0">
                <a:cs typeface="Arial" panose="020B0604020202020204" pitchFamily="34" charset="0"/>
              </a:rPr>
              <a:t>To organize a regional training on the development of digital elevation models (DEMs) for tsunami inundation modeling.</a:t>
            </a:r>
          </a:p>
          <a:p>
            <a:pPr marL="719138" lvl="4" indent="-285750">
              <a:buFont typeface="Wingdings" panose="05000000000000000000" pitchFamily="2" charset="2"/>
              <a:buChar char="q"/>
            </a:pPr>
            <a:r>
              <a:rPr lang="en-US" sz="1600" dirty="0">
                <a:solidFill>
                  <a:srgbClr val="0070C0"/>
                </a:solidFill>
              </a:rPr>
              <a:t>Objectives: (1) Review and evaluate the required methods and data sets, including bathymetry and coastal topography for determining the coastal hazards, (2) Advise the member states on the requirements for operating the appropriate models, and (3) Develop capacity building for the appropriate modelling.</a:t>
            </a:r>
          </a:p>
          <a:p>
            <a:pPr marL="285750" indent="-285750">
              <a:buFont typeface="Arial" panose="020B0604020202020204" pitchFamily="34" charset="0"/>
              <a:buChar char="•"/>
            </a:pPr>
            <a:endParaRPr lang="en-US" sz="1600" dirty="0">
              <a:cs typeface="Arial" panose="020B0604020202020204" pitchFamily="34" charset="0"/>
            </a:endParaRPr>
          </a:p>
          <a:p>
            <a:pPr marL="719138" indent="-285750">
              <a:buFont typeface="Wingdings" panose="05000000000000000000" pitchFamily="2" charset="2"/>
              <a:buChar char="q"/>
            </a:pPr>
            <a:r>
              <a:rPr lang="en-US" sz="1600" dirty="0">
                <a:solidFill>
                  <a:srgbClr val="0070C0"/>
                </a:solidFill>
              </a:rPr>
              <a:t>Training will be organized in November-December 2025. Discussions with NOAA_NCEI and Univ. Colorado are underway to define the arrangements for the workshop (selection of the 12 participants, technical needs, etc.).</a:t>
            </a:r>
            <a:endParaRPr lang="fr-FR" sz="2400" dirty="0">
              <a:solidFill>
                <a:srgbClr val="000000"/>
              </a:solidFill>
            </a:endParaRPr>
          </a:p>
        </p:txBody>
      </p:sp>
    </p:spTree>
    <p:extLst>
      <p:ext uri="{BB962C8B-B14F-4D97-AF65-F5344CB8AC3E}">
        <p14:creationId xmlns:p14="http://schemas.microsoft.com/office/powerpoint/2010/main" val="2904721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6A488F71-9C9C-0D7E-0DD5-D2444FE66571}"/>
              </a:ext>
            </a:extLst>
          </p:cNvPr>
          <p:cNvSpPr txBox="1"/>
          <p:nvPr/>
        </p:nvSpPr>
        <p:spPr>
          <a:xfrm>
            <a:off x="447472" y="359050"/>
            <a:ext cx="11147898" cy="5940088"/>
          </a:xfrm>
          <a:prstGeom prst="rect">
            <a:avLst/>
          </a:prstGeom>
          <a:noFill/>
        </p:spPr>
        <p:txBody>
          <a:bodyPr wrap="square">
            <a:spAutoFit/>
          </a:bodyPr>
          <a:lstStyle/>
          <a:p>
            <a:pPr>
              <a:buNone/>
            </a:pPr>
            <a:r>
              <a:rPr lang="en-US" dirty="0"/>
              <a:t>Our recommendations:</a:t>
            </a:r>
          </a:p>
          <a:p>
            <a:pPr>
              <a:buNone/>
            </a:pPr>
            <a:br>
              <a:rPr lang="en-US" dirty="0"/>
            </a:br>
            <a:endParaRPr lang="en-US" sz="2000" dirty="0"/>
          </a:p>
          <a:p>
            <a:pPr>
              <a:buNone/>
            </a:pPr>
            <a:r>
              <a:rPr lang="en-US" dirty="0"/>
              <a:t>1. Developing SOPs between volcano observatories in the Caribbean and the ICG CARIBE-EWS. As an example, the VONUT bulletin procedure (</a:t>
            </a:r>
            <a:r>
              <a:rPr lang="en-US" dirty="0" err="1"/>
              <a:t>Clouard</a:t>
            </a:r>
            <a:r>
              <a:rPr lang="en-US" dirty="0"/>
              <a:t> et al., 2024) was tested last year for the Caribe-Wave exercise (Mount </a:t>
            </a:r>
            <a:r>
              <a:rPr lang="en-US" dirty="0" err="1"/>
              <a:t>Pelée</a:t>
            </a:r>
            <a:r>
              <a:rPr lang="en-US" dirty="0"/>
              <a:t> scenario).</a:t>
            </a:r>
          </a:p>
          <a:p>
            <a:pPr>
              <a:buNone/>
            </a:pPr>
            <a:endParaRPr lang="en-US" dirty="0"/>
          </a:p>
          <a:p>
            <a:pPr>
              <a:buNone/>
            </a:pPr>
            <a:r>
              <a:rPr lang="en-US" dirty="0"/>
              <a:t>2. Selecting a non-seismic tsunami scenario for the next future CW-26 exercise. The scenario could be selected from the new tsunami scenarios (including volcanic and landslide tsunamis) that will be included in the report of the expert meeting in Costa Rica.</a:t>
            </a:r>
          </a:p>
          <a:p>
            <a:pPr>
              <a:buNone/>
            </a:pPr>
            <a:endParaRPr lang="en-US" dirty="0"/>
          </a:p>
          <a:p>
            <a:pPr>
              <a:buNone/>
            </a:pPr>
            <a:r>
              <a:rPr lang="en-US" dirty="0"/>
              <a:t>3. Review the literature on real-time detection of submarine landslides. This could be future task for WG1, in connection with WG2.</a:t>
            </a:r>
          </a:p>
          <a:p>
            <a:pPr>
              <a:buNone/>
            </a:pPr>
            <a:endParaRPr lang="en-US" dirty="0"/>
          </a:p>
          <a:p>
            <a:pPr>
              <a:buNone/>
            </a:pPr>
            <a:r>
              <a:rPr lang="en-US" dirty="0"/>
              <a:t>4. Encouraging projects of Probabilistic Tsunami Hazard Assessment (PTHA) in the Caribbean region, including both seismic and non-seismic sources. This requires external funding and engagement of many partners and datasets, but it would be a great advance.</a:t>
            </a:r>
          </a:p>
          <a:p>
            <a:pPr>
              <a:buNone/>
            </a:pPr>
            <a:endParaRPr lang="en-US" dirty="0"/>
          </a:p>
          <a:p>
            <a:r>
              <a:rPr lang="en-US" dirty="0"/>
              <a:t>5. Updating the list of members of the WG in order to better fit with its new contours, i.e. introduce more risk expertise, in synergy with the other WGs (e.g. WG4). This expertise could come from people working for civil protection, and academic experts working on tsunami risk.</a:t>
            </a:r>
          </a:p>
        </p:txBody>
      </p:sp>
    </p:spTree>
    <p:extLst>
      <p:ext uri="{BB962C8B-B14F-4D97-AF65-F5344CB8AC3E}">
        <p14:creationId xmlns:p14="http://schemas.microsoft.com/office/powerpoint/2010/main" val="287485335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5155</TotalTime>
  <Words>953</Words>
  <Application>Microsoft Office PowerPoint</Application>
  <PresentationFormat>Grand écran</PresentationFormat>
  <Paragraphs>66</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Calibri</vt:lpstr>
      <vt:lpstr>Calibri Light</vt:lpstr>
      <vt:lpstr>Wingdings</vt:lpstr>
      <vt:lpstr>Thème Office</vt:lpstr>
      <vt:lpstr>Présentation PowerPoint</vt:lpstr>
      <vt:lpstr>Présentation PowerPoint</vt:lpstr>
      <vt:lpstr>Présentation PowerPoint</vt:lpstr>
      <vt:lpstr>Présentation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Raphael PARIS</dc:creator>
  <cp:lastModifiedBy>Raphael Paris</cp:lastModifiedBy>
  <cp:revision>59</cp:revision>
  <dcterms:created xsi:type="dcterms:W3CDTF">2024-01-18T10:08:37Z</dcterms:created>
  <dcterms:modified xsi:type="dcterms:W3CDTF">2025-05-07T19:57:45Z</dcterms:modified>
</cp:coreProperties>
</file>