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22"/>
  </p:notesMasterIdLst>
  <p:sldIdLst>
    <p:sldId id="256" r:id="rId3"/>
    <p:sldId id="257" r:id="rId4"/>
    <p:sldId id="258" r:id="rId5"/>
    <p:sldId id="259" r:id="rId6"/>
    <p:sldId id="261" r:id="rId7"/>
    <p:sldId id="272" r:id="rId8"/>
    <p:sldId id="262" r:id="rId9"/>
    <p:sldId id="263" r:id="rId10"/>
    <p:sldId id="265" r:id="rId11"/>
    <p:sldId id="271" r:id="rId12"/>
    <p:sldId id="266" r:id="rId13"/>
    <p:sldId id="273" r:id="rId14"/>
    <p:sldId id="275" r:id="rId15"/>
    <p:sldId id="276" r:id="rId16"/>
    <p:sldId id="277" r:id="rId17"/>
    <p:sldId id="278" r:id="rId18"/>
    <p:sldId id="279" r:id="rId19"/>
    <p:sldId id="274" r:id="rId20"/>
    <p:sldId id="270"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x/mCK9dXK3U3Q7VM63k1b3Oi+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3366C0-7ED3-4161-B8EF-B64D4A1506A9}">
  <a:tblStyle styleId="{FA3366C0-7ED3-4161-B8EF-B64D4A1506A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6692240-20DE-4513-A396-2EA532AE837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251f3b83c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251f3b83c7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005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251f3b83c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3251f3b83c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c07dedc1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ac07dedc1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2ac07dedc1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2519a4934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32519a4934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b63250492_0_243:notes"/>
          <p:cNvSpPr txBox="1">
            <a:spLocks noGrp="1"/>
          </p:cNvSpPr>
          <p:nvPr>
            <p:ph type="body" idx="1"/>
          </p:nvPr>
        </p:nvSpPr>
        <p:spPr>
          <a:xfrm>
            <a:off x="686421" y="4400238"/>
            <a:ext cx="5485200" cy="36009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75" name="Google Shape;175;g2ab63250492_0_2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686421" y="4400238"/>
            <a:ext cx="5485109" cy="3600885"/>
          </a:xfrm>
          <a:prstGeom prst="rect">
            <a:avLst/>
          </a:prstGeom>
          <a:noFill/>
          <a:ln>
            <a:noFill/>
          </a:ln>
        </p:spPr>
        <p:txBody>
          <a:bodyPr spcFirstLastPara="1" wrap="square" lIns="89700" tIns="89700" rIns="89700" bIns="89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2:notes"/>
          <p:cNvSpPr txBox="1">
            <a:spLocks noGrp="1"/>
          </p:cNvSpPr>
          <p:nvPr>
            <p:ph type="sldNum" idx="12"/>
          </p:nvPr>
        </p:nvSpPr>
        <p:spPr>
          <a:xfrm>
            <a:off x="3884025" y="8684926"/>
            <a:ext cx="2972348" cy="459148"/>
          </a:xfrm>
          <a:prstGeom prst="rect">
            <a:avLst/>
          </a:prstGeom>
          <a:noFill/>
          <a:ln>
            <a:noFill/>
          </a:ln>
        </p:spPr>
        <p:txBody>
          <a:bodyPr spcFirstLastPara="1" wrap="square" lIns="89700" tIns="44825" rIns="89700" bIns="448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686421" y="4400238"/>
            <a:ext cx="5485109" cy="3600885"/>
          </a:xfrm>
          <a:prstGeom prst="rect">
            <a:avLst/>
          </a:prstGeom>
          <a:noFill/>
          <a:ln>
            <a:noFill/>
          </a:ln>
        </p:spPr>
        <p:txBody>
          <a:bodyPr spcFirstLastPara="1" wrap="square" lIns="89700" tIns="89700" rIns="89700" bIns="89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2:notes"/>
          <p:cNvSpPr txBox="1">
            <a:spLocks noGrp="1"/>
          </p:cNvSpPr>
          <p:nvPr>
            <p:ph type="sldNum" idx="12"/>
          </p:nvPr>
        </p:nvSpPr>
        <p:spPr>
          <a:xfrm>
            <a:off x="3884025" y="8684926"/>
            <a:ext cx="2972348" cy="459148"/>
          </a:xfrm>
          <a:prstGeom prst="rect">
            <a:avLst/>
          </a:prstGeom>
          <a:noFill/>
          <a:ln>
            <a:noFill/>
          </a:ln>
        </p:spPr>
        <p:txBody>
          <a:bodyPr spcFirstLastPara="1" wrap="square" lIns="89700" tIns="44825" rIns="89700" bIns="448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81374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ab6948a0c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ab6948a0c5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251f3b83c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3251f3b83c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251f3b83c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251f3b83c7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8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g2ab63250492_0_203"/>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85" name="Google Shape;85;g2ab63250492_0_203"/>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g2ab63250492_0_203"/>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 name="Google Shape;87;g2ab63250492_0_203"/>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g2ab63250492_0_203"/>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g2ab63250492_0_20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g2ab63250492_0_20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g2ab63250492_0_2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g2ab63250492_0_212"/>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94" name="Google Shape;94;g2ab63250492_0_2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g2ab63250492_0_2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g2ab63250492_0_2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g2ab63250492_0_180"/>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99" name="Google Shape;99;g2ab63250492_0_18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g2ab63250492_0_180"/>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g2ab63250492_0_18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g2ab63250492_0_18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g2ab63250492_0_1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g2ab63250492_0_187"/>
          <p:cNvSpPr txBox="1">
            <a:spLocks noGrp="1"/>
          </p:cNvSpPr>
          <p:nvPr>
            <p:ph type="ctrTitle"/>
          </p:nvPr>
        </p:nvSpPr>
        <p:spPr>
          <a:xfrm>
            <a:off x="685800" y="2130425"/>
            <a:ext cx="7772400" cy="1470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06" name="Google Shape;106;g2ab63250492_0_18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7" name="Google Shape;107;g2ab63250492_0_18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g2ab63250492_0_18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g2ab63250492_0_18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g2ab63250492_0_19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g2ab63250492_0_19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g2ab63250492_0_1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g2ab63250492_0_197"/>
          <p:cNvSpPr txBox="1">
            <a:spLocks noGrp="1"/>
          </p:cNvSpPr>
          <p:nvPr>
            <p:ph type="title"/>
          </p:nvPr>
        </p:nvSpPr>
        <p:spPr>
          <a:xfrm>
            <a:off x="722312" y="4406900"/>
            <a:ext cx="7772400" cy="1362000"/>
          </a:xfrm>
          <a:prstGeom prst="rect">
            <a:avLst/>
          </a:prstGeom>
          <a:solidFill>
            <a:srgbClr val="366092"/>
          </a:solid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2F2F2"/>
              </a:buClr>
              <a:buSzPts val="4000"/>
              <a:buFont typeface="Calibri"/>
              <a:buNone/>
              <a:defRPr sz="4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16" name="Google Shape;116;g2ab63250492_0_197"/>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7" name="Google Shape;117;g2ab63250492_0_19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g2ab63250492_0_19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g2ab63250492_0_19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0"/>
        <p:cNvGrpSpPr/>
        <p:nvPr/>
      </p:nvGrpSpPr>
      <p:grpSpPr>
        <a:xfrm>
          <a:off x="0" y="0"/>
          <a:ext cx="0" cy="0"/>
          <a:chOff x="0" y="0"/>
          <a:chExt cx="0" cy="0"/>
        </a:xfrm>
      </p:grpSpPr>
      <p:sp>
        <p:nvSpPr>
          <p:cNvPr id="121" name="Google Shape;121;g2ab63250492_0_217"/>
          <p:cNvSpPr txBox="1">
            <a:spLocks noGrp="1"/>
          </p:cNvSpPr>
          <p:nvPr>
            <p:ph type="title"/>
          </p:nvPr>
        </p:nvSpPr>
        <p:spPr>
          <a:xfrm>
            <a:off x="457200" y="273050"/>
            <a:ext cx="3008400" cy="1161900"/>
          </a:xfrm>
          <a:prstGeom prst="rect">
            <a:avLst/>
          </a:prstGeom>
          <a:solidFill>
            <a:srgbClr val="366092"/>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22" name="Google Shape;122;g2ab63250492_0_217"/>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g2ab63250492_0_217"/>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4" name="Google Shape;124;g2ab63250492_0_2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g2ab63250492_0_2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g2ab63250492_0_2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2ab63250492_0_224"/>
          <p:cNvSpPr txBox="1">
            <a:spLocks noGrp="1"/>
          </p:cNvSpPr>
          <p:nvPr>
            <p:ph type="title"/>
          </p:nvPr>
        </p:nvSpPr>
        <p:spPr>
          <a:xfrm>
            <a:off x="1792288" y="4800600"/>
            <a:ext cx="5486400" cy="566700"/>
          </a:xfrm>
          <a:prstGeom prst="rect">
            <a:avLst/>
          </a:prstGeom>
          <a:solidFill>
            <a:srgbClr val="366092"/>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29" name="Google Shape;129;g2ab63250492_0_224"/>
          <p:cNvSpPr>
            <a:spLocks noGrp="1"/>
          </p:cNvSpPr>
          <p:nvPr>
            <p:ph type="pic" idx="2"/>
          </p:nvPr>
        </p:nvSpPr>
        <p:spPr>
          <a:xfrm>
            <a:off x="1792288" y="612775"/>
            <a:ext cx="5486400" cy="4114800"/>
          </a:xfrm>
          <a:prstGeom prst="rect">
            <a:avLst/>
          </a:prstGeom>
          <a:noFill/>
          <a:ln>
            <a:noFill/>
          </a:ln>
        </p:spPr>
      </p:sp>
      <p:sp>
        <p:nvSpPr>
          <p:cNvPr id="130" name="Google Shape;130;g2ab63250492_0_224"/>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1" name="Google Shape;131;g2ab63250492_0_2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g2ab63250492_0_2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g2ab63250492_0_2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g2ab63250492_0_231"/>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36" name="Google Shape;136;g2ab63250492_0_231"/>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g2ab63250492_0_23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g2ab63250492_0_2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g2ab63250492_0_2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g2ab63250492_0_237"/>
          <p:cNvSpPr txBox="1">
            <a:spLocks noGrp="1"/>
          </p:cNvSpPr>
          <p:nvPr>
            <p:ph type="title"/>
          </p:nvPr>
        </p:nvSpPr>
        <p:spPr>
          <a:xfrm rot="5400000">
            <a:off x="4732349" y="2171688"/>
            <a:ext cx="5851500" cy="20574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42" name="Google Shape;142;g2ab63250492_0_237"/>
          <p:cNvSpPr txBox="1">
            <a:spLocks noGrp="1"/>
          </p:cNvSpPr>
          <p:nvPr>
            <p:ph type="body" idx="1"/>
          </p:nvPr>
        </p:nvSpPr>
        <p:spPr>
          <a:xfrm rot="5400000">
            <a:off x="541347" y="190486"/>
            <a:ext cx="5851500" cy="60198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g2ab63250492_0_23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g2ab63250492_0_23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g2ab63250492_0_2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
        <p:cNvGrpSpPr/>
        <p:nvPr/>
      </p:nvGrpSpPr>
      <p:grpSpPr>
        <a:xfrm>
          <a:off x="0" y="0"/>
          <a:ext cx="0" cy="0"/>
          <a:chOff x="0" y="0"/>
          <a:chExt cx="0" cy="0"/>
        </a:xfrm>
      </p:grpSpPr>
      <p:sp>
        <p:nvSpPr>
          <p:cNvPr id="26" name="Google Shape;26;p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8" name="Google Shape;28;p8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9" name="Google Shape;29;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8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8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8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7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 name="Google Shape;44;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7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0" name="Google Shape;50;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8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3"/>
          <p:cNvSpPr>
            <a:spLocks noGrp="1"/>
          </p:cNvSpPr>
          <p:nvPr>
            <p:ph type="pic" idx="2"/>
          </p:nvPr>
        </p:nvSpPr>
        <p:spPr>
          <a:xfrm>
            <a:off x="1792288" y="612775"/>
            <a:ext cx="5486400" cy="4114800"/>
          </a:xfrm>
          <a:prstGeom prst="rect">
            <a:avLst/>
          </a:prstGeom>
          <a:noFill/>
          <a:ln>
            <a:noFill/>
          </a:ln>
        </p:spPr>
      </p:sp>
      <p:sp>
        <p:nvSpPr>
          <p:cNvPr id="61" name="Google Shape;61;p8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g2ab63250492_0_168"/>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g2ab63250492_0_16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g2ab63250492_0_16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g2ab63250492_0_16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g2ab63250492_0_1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p:nvPr/>
        </p:nvSpPr>
        <p:spPr>
          <a:xfrm>
            <a:off x="417503" y="4472933"/>
            <a:ext cx="8038979"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2400" b="0" i="0" u="none" strike="noStrike" cap="none" dirty="0">
                <a:solidFill>
                  <a:srgbClr val="0C0C0C"/>
                </a:solidFill>
                <a:latin typeface="Calibri"/>
                <a:ea typeface="Calibri"/>
                <a:cs typeface="Calibri"/>
                <a:sym typeface="Calibri"/>
              </a:rPr>
              <a:t>4.3 WG3: Tsunami Warning Dissemination and Communication Progress Report and Recommendations</a:t>
            </a:r>
            <a:endParaRPr sz="2400" b="0" i="0" u="none" strike="noStrike" cap="none" dirty="0">
              <a:solidFill>
                <a:srgbClr val="0C0C0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2800" b="0" i="0" u="none" strike="noStrike" cap="none" dirty="0">
              <a:solidFill>
                <a:srgbClr val="0C0C0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r>
              <a:rPr lang="en-US" sz="2000" b="0" i="0" u="none" strike="noStrike" cap="none" dirty="0">
                <a:solidFill>
                  <a:srgbClr val="0C0C0C"/>
                </a:solidFill>
                <a:latin typeface="Calibri"/>
                <a:ea typeface="Calibri"/>
                <a:cs typeface="Calibri"/>
                <a:sym typeface="Calibri"/>
              </a:rPr>
              <a:t>Christa von Hillebrandt, Chair</a:t>
            </a:r>
            <a:endParaRPr dirty="0"/>
          </a:p>
          <a:p>
            <a:pPr marL="0" marR="0" lvl="0" indent="0" algn="l" rtl="0">
              <a:lnSpc>
                <a:spcPct val="100000"/>
              </a:lnSpc>
              <a:spcBef>
                <a:spcPts val="0"/>
              </a:spcBef>
              <a:spcAft>
                <a:spcPts val="0"/>
              </a:spcAft>
              <a:buClr>
                <a:srgbClr val="000000"/>
              </a:buClr>
              <a:buSzPts val="3500"/>
              <a:buFont typeface="Arial"/>
              <a:buNone/>
            </a:pPr>
            <a:r>
              <a:rPr lang="en-US" sz="2000" b="0" i="0" u="none" strike="noStrike" cap="none" dirty="0">
                <a:solidFill>
                  <a:srgbClr val="0C0C0C"/>
                </a:solidFill>
                <a:latin typeface="Calibri"/>
                <a:ea typeface="Calibri"/>
                <a:cs typeface="Calibri"/>
                <a:sym typeface="Calibri"/>
              </a:rPr>
              <a:t>Susan Hodge, Vice Chair</a:t>
            </a:r>
            <a:endParaRPr sz="2000" b="0" i="0" u="none" strike="noStrike" cap="none" dirty="0">
              <a:solidFill>
                <a:srgbClr val="0C0C0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2000" b="0" i="0" u="none" strike="noStrike" cap="none" dirty="0">
              <a:solidFill>
                <a:srgbClr val="0C0C0C"/>
              </a:solidFill>
              <a:latin typeface="Times New Roman"/>
              <a:ea typeface="Times New Roman"/>
              <a:cs typeface="Times New Roman"/>
              <a:sym typeface="Times New Roman"/>
            </a:endParaRPr>
          </a:p>
        </p:txBody>
      </p:sp>
      <p:sp>
        <p:nvSpPr>
          <p:cNvPr id="153" name="Google Shape;153;p1"/>
          <p:cNvSpPr txBox="1"/>
          <p:nvPr/>
        </p:nvSpPr>
        <p:spPr>
          <a:xfrm>
            <a:off x="218377" y="1374570"/>
            <a:ext cx="8695500" cy="3724066"/>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dirty="0">
                <a:solidFill>
                  <a:schemeClr val="dk1"/>
                </a:solidFill>
                <a:highlight>
                  <a:srgbClr val="FFFFFF"/>
                </a:highlight>
                <a:latin typeface="Calibri"/>
                <a:ea typeface="Calibri"/>
                <a:cs typeface="Calibri"/>
                <a:sym typeface="Calibri"/>
              </a:rPr>
              <a:t>The Intergovernmental Coordination Group for the Tsunami and Other Coastal Hazards Warning System for the Caribbean and Adjacent Regions (ICG/CARIBE-EWS)</a:t>
            </a:r>
          </a:p>
          <a:p>
            <a:pPr marL="0" marR="0" lvl="0" indent="0" algn="ctr" rtl="0">
              <a:lnSpc>
                <a:spcPct val="115000"/>
              </a:lnSpc>
              <a:spcBef>
                <a:spcPts val="0"/>
              </a:spcBef>
              <a:spcAft>
                <a:spcPts val="0"/>
              </a:spcAft>
              <a:buClr>
                <a:srgbClr val="000000"/>
              </a:buClr>
              <a:buSzPts val="2400"/>
              <a:buFont typeface="Arial"/>
              <a:buNone/>
            </a:pPr>
            <a:endParaRPr lang="en-US" sz="2400" b="1" dirty="0">
              <a:solidFill>
                <a:schemeClr val="dk1"/>
              </a:solidFill>
              <a:highlight>
                <a:srgbClr val="FFFFFF"/>
              </a:highlight>
              <a:latin typeface="Calibri"/>
              <a:cs typeface="Calibri"/>
              <a:sym typeface="Calibri"/>
            </a:endParaRPr>
          </a:p>
          <a:p>
            <a:pPr marL="0" marR="0" lvl="0" indent="0" algn="ctr" rtl="0">
              <a:lnSpc>
                <a:spcPct val="115000"/>
              </a:lnSpc>
              <a:spcBef>
                <a:spcPts val="0"/>
              </a:spcBef>
              <a:spcAft>
                <a:spcPts val="0"/>
              </a:spcAft>
              <a:buClr>
                <a:srgbClr val="000000"/>
              </a:buClr>
              <a:buSzPts val="2400"/>
              <a:buFont typeface="Arial"/>
              <a:buNone/>
            </a:pPr>
            <a:r>
              <a:rPr lang="en-US" sz="2400" b="1" dirty="0">
                <a:solidFill>
                  <a:schemeClr val="dk1"/>
                </a:solidFill>
                <a:highlight>
                  <a:srgbClr val="FFFFFF"/>
                </a:highlight>
                <a:latin typeface="Calibri"/>
                <a:cs typeface="Calibri"/>
                <a:sym typeface="Calibri"/>
              </a:rPr>
              <a:t>XVIII Session </a:t>
            </a:r>
          </a:p>
          <a:p>
            <a:pPr marL="0" marR="0" lvl="0" indent="0" algn="ctr" rtl="0">
              <a:lnSpc>
                <a:spcPct val="115000"/>
              </a:lnSpc>
              <a:spcBef>
                <a:spcPts val="0"/>
              </a:spcBef>
              <a:spcAft>
                <a:spcPts val="0"/>
              </a:spcAft>
              <a:buClr>
                <a:srgbClr val="000000"/>
              </a:buClr>
              <a:buSzPts val="2400"/>
              <a:buFont typeface="Arial"/>
              <a:buNone/>
            </a:pPr>
            <a:r>
              <a:rPr lang="en-US" sz="2400" b="1" dirty="0">
                <a:solidFill>
                  <a:schemeClr val="dk1"/>
                </a:solidFill>
                <a:highlight>
                  <a:srgbClr val="FFFFFF"/>
                </a:highlight>
                <a:latin typeface="Calibri"/>
                <a:cs typeface="Calibri"/>
                <a:sym typeface="Calibri"/>
              </a:rPr>
              <a:t>May 5-7 and 9, 2025</a:t>
            </a:r>
          </a:p>
          <a:p>
            <a:pPr marL="0" marR="0" lvl="0" indent="0" algn="ctr" rtl="0">
              <a:lnSpc>
                <a:spcPct val="115000"/>
              </a:lnSpc>
              <a:spcBef>
                <a:spcPts val="0"/>
              </a:spcBef>
              <a:spcAft>
                <a:spcPts val="0"/>
              </a:spcAft>
              <a:buClr>
                <a:srgbClr val="000000"/>
              </a:buClr>
              <a:buSzPts val="2400"/>
              <a:buFont typeface="Arial"/>
              <a:buNone/>
            </a:pPr>
            <a:endParaRPr dirty="0"/>
          </a:p>
          <a:p>
            <a:pPr marL="0" marR="0" lvl="0" indent="0" algn="ctr" rtl="0">
              <a:lnSpc>
                <a:spcPct val="115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154" name="Google Shape;154;p1"/>
          <p:cNvPicPr preferRelativeResize="0"/>
          <p:nvPr/>
        </p:nvPicPr>
        <p:blipFill rotWithShape="1">
          <a:blip r:embed="rId3">
            <a:alphaModFix/>
          </a:blip>
          <a:srcRect/>
          <a:stretch/>
        </p:blipFill>
        <p:spPr>
          <a:xfrm>
            <a:off x="3801674" y="56707"/>
            <a:ext cx="1528907" cy="14732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251f3b83c7_0_24"/>
          <p:cNvSpPr txBox="1">
            <a:spLocks noGrp="1"/>
          </p:cNvSpPr>
          <p:nvPr>
            <p:ph type="title"/>
          </p:nvPr>
        </p:nvSpPr>
        <p:spPr>
          <a:xfrm>
            <a:off x="711599" y="275181"/>
            <a:ext cx="7720800" cy="65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990"/>
              <a:buFont typeface="Arial"/>
              <a:buNone/>
            </a:pPr>
            <a:r>
              <a:rPr lang="en-US" dirty="0"/>
              <a:t>Inventory of Tsunami Warning Dissemination and Communication Methods for the Caribbean and Adjacent Regions</a:t>
            </a:r>
            <a:endParaRPr dirty="0"/>
          </a:p>
        </p:txBody>
      </p:sp>
      <p:sp>
        <p:nvSpPr>
          <p:cNvPr id="224" name="Google Shape;224;g3251f3b83c7_0_24"/>
          <p:cNvSpPr txBox="1">
            <a:spLocks noGrp="1"/>
          </p:cNvSpPr>
          <p:nvPr>
            <p:ph type="title"/>
          </p:nvPr>
        </p:nvSpPr>
        <p:spPr>
          <a:xfrm>
            <a:off x="711599" y="6397297"/>
            <a:ext cx="7720800" cy="652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dirty="0"/>
              <a:t>Least Used</a:t>
            </a:r>
            <a:endParaRPr dirty="0"/>
          </a:p>
        </p:txBody>
      </p:sp>
      <p:pic>
        <p:nvPicPr>
          <p:cNvPr id="2" name="Picture 1"/>
          <p:cNvPicPr>
            <a:picLocks noChangeAspect="1"/>
          </p:cNvPicPr>
          <p:nvPr/>
        </p:nvPicPr>
        <p:blipFill>
          <a:blip r:embed="rId3"/>
          <a:stretch>
            <a:fillRect/>
          </a:stretch>
        </p:blipFill>
        <p:spPr>
          <a:xfrm>
            <a:off x="1585912" y="4038961"/>
            <a:ext cx="5972175" cy="2486025"/>
          </a:xfrm>
          <a:prstGeom prst="rect">
            <a:avLst/>
          </a:prstGeom>
        </p:spPr>
      </p:pic>
      <p:pic>
        <p:nvPicPr>
          <p:cNvPr id="3" name="Picture 2"/>
          <p:cNvPicPr>
            <a:picLocks noChangeAspect="1"/>
          </p:cNvPicPr>
          <p:nvPr/>
        </p:nvPicPr>
        <p:blipFill>
          <a:blip r:embed="rId4"/>
          <a:stretch>
            <a:fillRect/>
          </a:stretch>
        </p:blipFill>
        <p:spPr>
          <a:xfrm>
            <a:off x="1601410" y="927381"/>
            <a:ext cx="5953125" cy="3209925"/>
          </a:xfrm>
          <a:prstGeom prst="rect">
            <a:avLst/>
          </a:prstGeom>
        </p:spPr>
      </p:pic>
    </p:spTree>
    <p:extLst>
      <p:ext uri="{BB962C8B-B14F-4D97-AF65-F5344CB8AC3E}">
        <p14:creationId xmlns:p14="http://schemas.microsoft.com/office/powerpoint/2010/main" val="177230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251f3b83c7_0_12"/>
          <p:cNvSpPr txBox="1">
            <a:spLocks noGrp="1"/>
          </p:cNvSpPr>
          <p:nvPr>
            <p:ph type="title"/>
          </p:nvPr>
        </p:nvSpPr>
        <p:spPr>
          <a:xfrm>
            <a:off x="491213" y="187100"/>
            <a:ext cx="7720800" cy="56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sz="2400"/>
              <a:t>Training Priorities</a:t>
            </a:r>
            <a:endParaRPr sz="2400"/>
          </a:p>
        </p:txBody>
      </p:sp>
      <p:pic>
        <p:nvPicPr>
          <p:cNvPr id="2" name="Picture 1"/>
          <p:cNvPicPr>
            <a:picLocks noChangeAspect="1"/>
          </p:cNvPicPr>
          <p:nvPr/>
        </p:nvPicPr>
        <p:blipFill>
          <a:blip r:embed="rId3"/>
          <a:stretch>
            <a:fillRect/>
          </a:stretch>
        </p:blipFill>
        <p:spPr>
          <a:xfrm>
            <a:off x="774914" y="875085"/>
            <a:ext cx="7811146" cy="58499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Recommendations for ICG/CARIBE EWS XVIII</a:t>
            </a:r>
          </a:p>
        </p:txBody>
      </p:sp>
      <p:sp>
        <p:nvSpPr>
          <p:cNvPr id="6" name="Text Placeholder 5"/>
          <p:cNvSpPr>
            <a:spLocks noGrp="1"/>
          </p:cNvSpPr>
          <p:nvPr>
            <p:ph type="body" idx="1"/>
          </p:nvPr>
        </p:nvSpPr>
        <p:spPr>
          <a:xfrm>
            <a:off x="185980" y="1600200"/>
            <a:ext cx="8741044" cy="5064071"/>
          </a:xfrm>
        </p:spPr>
        <p:txBody>
          <a:bodyPr>
            <a:normAutofit fontScale="92500" lnSpcReduction="20000"/>
          </a:bodyPr>
          <a:lstStyle/>
          <a:p>
            <a:r>
              <a:rPr lang="en-US" dirty="0"/>
              <a:t>Recognizes the actions of the Working Group 3 towards the advancement of tsunami warning dissemination and communication.</a:t>
            </a:r>
          </a:p>
          <a:p>
            <a:r>
              <a:rPr lang="en-US" dirty="0"/>
              <a:t>Welcomes the representatives of WMO and UNDRR in the Working Group 3 as well as other new members nominated by the Member States. </a:t>
            </a:r>
          </a:p>
          <a:p>
            <a:r>
              <a:rPr lang="en-US" dirty="0"/>
              <a:t>Noting the lack of participation of some of the Working Group members,</a:t>
            </a:r>
          </a:p>
          <a:p>
            <a:r>
              <a:rPr lang="en-US" dirty="0">
                <a:solidFill>
                  <a:srgbClr val="FF0000"/>
                </a:solidFill>
              </a:rPr>
              <a:t>Requests Tsunami National Contacts to encourage active participation of all its members and communicate to the Secretariat changes in designations.</a:t>
            </a:r>
          </a:p>
        </p:txBody>
      </p:sp>
    </p:spTree>
    <p:extLst>
      <p:ext uri="{BB962C8B-B14F-4D97-AF65-F5344CB8AC3E}">
        <p14:creationId xmlns:p14="http://schemas.microsoft.com/office/powerpoint/2010/main" val="2130741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4779"/>
          </a:xfrm>
        </p:spPr>
        <p:txBody>
          <a:bodyPr>
            <a:normAutofit fontScale="90000"/>
          </a:bodyPr>
          <a:lstStyle/>
          <a:p>
            <a:r>
              <a:rPr lang="en-US" dirty="0"/>
              <a:t>Cont. (Inventory)</a:t>
            </a:r>
          </a:p>
        </p:txBody>
      </p:sp>
      <p:sp>
        <p:nvSpPr>
          <p:cNvPr id="3" name="Text Placeholder 2"/>
          <p:cNvSpPr>
            <a:spLocks noGrp="1"/>
          </p:cNvSpPr>
          <p:nvPr>
            <p:ph type="body" idx="1"/>
          </p:nvPr>
        </p:nvSpPr>
        <p:spPr>
          <a:xfrm>
            <a:off x="457200" y="1084881"/>
            <a:ext cx="8229600" cy="5304753"/>
          </a:xfrm>
        </p:spPr>
        <p:txBody>
          <a:bodyPr>
            <a:normAutofit fontScale="77500" lnSpcReduction="20000"/>
          </a:bodyPr>
          <a:lstStyle/>
          <a:p>
            <a:r>
              <a:rPr lang="en-US" dirty="0"/>
              <a:t>Noting the advances in the implementation plan for the Ocean Decade Tsunami Programme and its recommended actions for advancing Tsunami Warning, Dissemination and Communication, </a:t>
            </a:r>
          </a:p>
          <a:p>
            <a:endParaRPr lang="en-US" dirty="0"/>
          </a:p>
          <a:p>
            <a:r>
              <a:rPr lang="en-US" dirty="0"/>
              <a:t>Additionally noting the findings and recommendations of the UN Early Warnings for All Initiative (EW4ALL),</a:t>
            </a:r>
          </a:p>
          <a:p>
            <a:endParaRPr lang="en-US" dirty="0"/>
          </a:p>
          <a:p>
            <a:r>
              <a:rPr lang="en-US" dirty="0"/>
              <a:t>Acknowledging the updates to the CARIBE EWS Inventory of Tsunami Warning Dissemination and Communication Methods for the Caribbean and Adjacent Regions.   	</a:t>
            </a:r>
          </a:p>
          <a:p>
            <a:endParaRPr lang="en-US" dirty="0"/>
          </a:p>
          <a:p>
            <a:r>
              <a:rPr lang="en-US" dirty="0">
                <a:solidFill>
                  <a:srgbClr val="FF0000"/>
                </a:solidFill>
              </a:rPr>
              <a:t>Recommends the Working Group 3 to work with UNESCO/IOC Tsunami Resilience Section to post and share the report and findings as a living document.</a:t>
            </a:r>
          </a:p>
          <a:p>
            <a:endParaRPr lang="en-US" dirty="0"/>
          </a:p>
        </p:txBody>
      </p:sp>
    </p:spTree>
    <p:extLst>
      <p:ext uri="{BB962C8B-B14F-4D97-AF65-F5344CB8AC3E}">
        <p14:creationId xmlns:p14="http://schemas.microsoft.com/office/powerpoint/2010/main" val="305323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4264"/>
          </a:xfrm>
        </p:spPr>
        <p:txBody>
          <a:bodyPr>
            <a:normAutofit fontScale="90000"/>
          </a:bodyPr>
          <a:lstStyle/>
          <a:p>
            <a:r>
              <a:rPr lang="en-US" dirty="0"/>
              <a:t>Cont. (Training)</a:t>
            </a:r>
          </a:p>
        </p:txBody>
      </p:sp>
      <p:sp>
        <p:nvSpPr>
          <p:cNvPr id="3" name="Text Placeholder 2"/>
          <p:cNvSpPr>
            <a:spLocks noGrp="1"/>
          </p:cNvSpPr>
          <p:nvPr>
            <p:ph type="body" idx="1"/>
          </p:nvPr>
        </p:nvSpPr>
        <p:spPr>
          <a:xfrm>
            <a:off x="457200" y="1022888"/>
            <a:ext cx="8229600" cy="5835112"/>
          </a:xfrm>
        </p:spPr>
        <p:txBody>
          <a:bodyPr>
            <a:normAutofit fontScale="70000" lnSpcReduction="20000"/>
          </a:bodyPr>
          <a:lstStyle/>
          <a:p>
            <a:r>
              <a:rPr lang="en-US" dirty="0"/>
              <a:t>Acknowledging the WG 3 report on the survey conducted among Member States on communication methods used and training required,</a:t>
            </a:r>
          </a:p>
          <a:p>
            <a:endParaRPr lang="en-US" dirty="0"/>
          </a:p>
          <a:p>
            <a:r>
              <a:rPr lang="en-US" dirty="0"/>
              <a:t>Noting that some of the training priorities can best be done locally (telecoms) and others regionally (online or in person),</a:t>
            </a:r>
          </a:p>
          <a:p>
            <a:pPr marL="114300" indent="0">
              <a:buNone/>
            </a:pPr>
            <a:endParaRPr lang="en-US" dirty="0"/>
          </a:p>
          <a:p>
            <a:r>
              <a:rPr lang="en-US" dirty="0"/>
              <a:t>Further Noting TOWS recommendation and the results of the CARIBE EWS survey for the need of Common Alerting Protocol (CAP) training and the efforts underway through EW4ALL, </a:t>
            </a:r>
          </a:p>
          <a:p>
            <a:endParaRPr lang="en-US" dirty="0"/>
          </a:p>
          <a:p>
            <a:r>
              <a:rPr lang="en-US" dirty="0">
                <a:solidFill>
                  <a:srgbClr val="FF0000"/>
                </a:solidFill>
              </a:rPr>
              <a:t>Requests UNESCO/IOC Tsunami Resilience Sector to enhance coordination, including training, with UNDRR, International Telecommunications Union and WMO on CAP.</a:t>
            </a:r>
          </a:p>
          <a:p>
            <a:endParaRPr lang="en-US" dirty="0">
              <a:solidFill>
                <a:srgbClr val="FF0000"/>
              </a:solidFill>
            </a:endParaRPr>
          </a:p>
          <a:p>
            <a:r>
              <a:rPr lang="en-US" dirty="0">
                <a:solidFill>
                  <a:srgbClr val="FF0000"/>
                </a:solidFill>
              </a:rPr>
              <a:t>Recommends WG3 to develop a training strategy for tsunami warning dissemination and communication taking into consideration international, regional and national resources and activities.</a:t>
            </a:r>
          </a:p>
          <a:p>
            <a:endParaRPr lang="en-US" dirty="0"/>
          </a:p>
        </p:txBody>
      </p:sp>
    </p:spTree>
    <p:extLst>
      <p:ext uri="{BB962C8B-B14F-4D97-AF65-F5344CB8AC3E}">
        <p14:creationId xmlns:p14="http://schemas.microsoft.com/office/powerpoint/2010/main" val="9628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4264"/>
          </a:xfrm>
        </p:spPr>
        <p:txBody>
          <a:bodyPr>
            <a:normAutofit fontScale="90000"/>
          </a:bodyPr>
          <a:lstStyle/>
          <a:p>
            <a:r>
              <a:rPr lang="en-US" dirty="0" err="1"/>
              <a:t>Cont</a:t>
            </a:r>
            <a:r>
              <a:rPr lang="en-US" dirty="0"/>
              <a:t> (PTWC Users Guide, EEW)</a:t>
            </a:r>
          </a:p>
        </p:txBody>
      </p:sp>
      <p:sp>
        <p:nvSpPr>
          <p:cNvPr id="3" name="Text Placeholder 2"/>
          <p:cNvSpPr>
            <a:spLocks noGrp="1"/>
          </p:cNvSpPr>
          <p:nvPr>
            <p:ph type="body" idx="1"/>
          </p:nvPr>
        </p:nvSpPr>
        <p:spPr>
          <a:xfrm>
            <a:off x="457200" y="1022888"/>
            <a:ext cx="8229600" cy="5835112"/>
          </a:xfrm>
        </p:spPr>
        <p:txBody>
          <a:bodyPr>
            <a:normAutofit fontScale="70000" lnSpcReduction="20000"/>
          </a:bodyPr>
          <a:lstStyle/>
          <a:p>
            <a:r>
              <a:rPr lang="en-US" dirty="0"/>
              <a:t>Noting the updates to the PTWC Users Guide for the CARIBE EWS, and the integration of the 2006 PTWC Communications Plan for the CARBE EWS,</a:t>
            </a:r>
          </a:p>
          <a:p>
            <a:endParaRPr lang="en-US" dirty="0"/>
          </a:p>
          <a:p>
            <a:r>
              <a:rPr lang="en-US" dirty="0">
                <a:solidFill>
                  <a:srgbClr val="FF0000"/>
                </a:solidFill>
              </a:rPr>
              <a:t>Recommends the adoption of the 2025 PTWC Users Guide for the CARIBE EWS,</a:t>
            </a:r>
          </a:p>
          <a:p>
            <a:endParaRPr lang="en-US" dirty="0">
              <a:solidFill>
                <a:srgbClr val="FF0000"/>
              </a:solidFill>
            </a:endParaRPr>
          </a:p>
          <a:p>
            <a:r>
              <a:rPr lang="en-US" dirty="0">
                <a:solidFill>
                  <a:srgbClr val="FF0000"/>
                </a:solidFill>
              </a:rPr>
              <a:t>Further recommends the implementation of the new products by PTWC following notification to Member States with three months in advance.</a:t>
            </a:r>
          </a:p>
          <a:p>
            <a:endParaRPr lang="en-US" dirty="0"/>
          </a:p>
          <a:p>
            <a:r>
              <a:rPr lang="en-US" dirty="0"/>
              <a:t>Noting further advances by CATAC in Earthquake Early Warning, and potential applications for Tsunami warning and communication,</a:t>
            </a:r>
          </a:p>
          <a:p>
            <a:endParaRPr lang="en-US" dirty="0"/>
          </a:p>
          <a:p>
            <a:r>
              <a:rPr lang="en-US" dirty="0">
                <a:solidFill>
                  <a:srgbClr val="FF0000"/>
                </a:solidFill>
              </a:rPr>
              <a:t>Recommends CATAC to continue to share, explore and integrate EQEW applications into its tsunami services and products for its TWFP and NTWCs.</a:t>
            </a:r>
          </a:p>
          <a:p>
            <a:endParaRPr lang="en-US" dirty="0"/>
          </a:p>
        </p:txBody>
      </p:sp>
    </p:spTree>
    <p:extLst>
      <p:ext uri="{BB962C8B-B14F-4D97-AF65-F5344CB8AC3E}">
        <p14:creationId xmlns:p14="http://schemas.microsoft.com/office/powerpoint/2010/main" val="404272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4264"/>
          </a:xfrm>
        </p:spPr>
        <p:txBody>
          <a:bodyPr>
            <a:normAutofit fontScale="90000"/>
          </a:bodyPr>
          <a:lstStyle/>
          <a:p>
            <a:r>
              <a:rPr lang="en-US" dirty="0"/>
              <a:t>Cont. (GSDD, Supplement)</a:t>
            </a:r>
          </a:p>
        </p:txBody>
      </p:sp>
      <p:sp>
        <p:nvSpPr>
          <p:cNvPr id="3" name="Text Placeholder 2"/>
          <p:cNvSpPr>
            <a:spLocks noGrp="1"/>
          </p:cNvSpPr>
          <p:nvPr>
            <p:ph type="body" idx="1"/>
          </p:nvPr>
        </p:nvSpPr>
        <p:spPr>
          <a:xfrm>
            <a:off x="457200" y="898902"/>
            <a:ext cx="8229600" cy="6369804"/>
          </a:xfrm>
        </p:spPr>
        <p:txBody>
          <a:bodyPr>
            <a:normAutofit fontScale="62500" lnSpcReduction="20000"/>
          </a:bodyPr>
          <a:lstStyle/>
          <a:p>
            <a:r>
              <a:rPr lang="en-US" dirty="0"/>
              <a:t>Acknowledging that the Global Service Definition Document updated and approved by TOWS in 2025 is based on agreed concepts and guidelines and describes global tsunami warning services that are provided by regional tsunami warning systems operating in different ocean basins as a global system of systems and coordinated by the Intergovernmental Oceanographic Commission,</a:t>
            </a:r>
          </a:p>
          <a:p>
            <a:endParaRPr lang="en-US" dirty="0"/>
          </a:p>
          <a:p>
            <a:r>
              <a:rPr lang="en-US" dirty="0"/>
              <a:t>Noting that there are some items of the CARIBE EWS Tsunami Service Provider that are not included or are inconsistent with the Global Service Definition Document,</a:t>
            </a:r>
          </a:p>
          <a:p>
            <a:endParaRPr lang="en-US" dirty="0"/>
          </a:p>
          <a:p>
            <a:r>
              <a:rPr lang="en-US" dirty="0"/>
              <a:t>Further noting the duplications between the TOWS Global Service Definition Document and the CARIBE EWS Technical, Logistical and Administrative Requirements of a Regional Tsunami Service Provider for CARIBE-EWS.</a:t>
            </a:r>
          </a:p>
          <a:p>
            <a:endParaRPr lang="en-US" dirty="0"/>
          </a:p>
          <a:p>
            <a:r>
              <a:rPr lang="en-US" dirty="0">
                <a:solidFill>
                  <a:srgbClr val="FF0000"/>
                </a:solidFill>
              </a:rPr>
              <a:t>Recommends the ICG CARIBE EWS Steering Group to prepare a CARIBE EWS supplement to the GSDD.</a:t>
            </a:r>
          </a:p>
          <a:p>
            <a:endParaRPr lang="en-US" dirty="0">
              <a:solidFill>
                <a:srgbClr val="FF0000"/>
              </a:solidFill>
            </a:endParaRPr>
          </a:p>
          <a:p>
            <a:r>
              <a:rPr lang="en-US" dirty="0">
                <a:solidFill>
                  <a:srgbClr val="FF0000"/>
                </a:solidFill>
              </a:rPr>
              <a:t>Further recommends that both the GSDD and the CARIBE EWS supplement guide the operations of the CARIBE EWS Tsunami Service Providers.</a:t>
            </a:r>
          </a:p>
          <a:p>
            <a:endParaRPr lang="en-US" dirty="0"/>
          </a:p>
        </p:txBody>
      </p:sp>
    </p:spTree>
    <p:extLst>
      <p:ext uri="{BB962C8B-B14F-4D97-AF65-F5344CB8AC3E}">
        <p14:creationId xmlns:p14="http://schemas.microsoft.com/office/powerpoint/2010/main" val="125810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4264"/>
          </a:xfrm>
        </p:spPr>
        <p:txBody>
          <a:bodyPr>
            <a:normAutofit fontScale="90000"/>
          </a:bodyPr>
          <a:lstStyle/>
          <a:p>
            <a:r>
              <a:rPr lang="en-US" dirty="0"/>
              <a:t>Cont. (SOPs)</a:t>
            </a:r>
          </a:p>
        </p:txBody>
      </p:sp>
      <p:sp>
        <p:nvSpPr>
          <p:cNvPr id="3" name="Text Placeholder 2"/>
          <p:cNvSpPr>
            <a:spLocks noGrp="1"/>
          </p:cNvSpPr>
          <p:nvPr>
            <p:ph type="body" idx="1"/>
          </p:nvPr>
        </p:nvSpPr>
        <p:spPr>
          <a:xfrm>
            <a:off x="457200" y="898902"/>
            <a:ext cx="8229600" cy="6369804"/>
          </a:xfrm>
        </p:spPr>
        <p:txBody>
          <a:bodyPr>
            <a:normAutofit fontScale="92500" lnSpcReduction="20000"/>
          </a:bodyPr>
          <a:lstStyle/>
          <a:p>
            <a:r>
              <a:rPr lang="en-US" dirty="0"/>
              <a:t>Noting the task of the WG 3 to create a communication protocol and standardized information identifying the minimum acceptable levels for communication and dissemination of tsunami early warning in all countries for approval by the ICG,</a:t>
            </a:r>
          </a:p>
          <a:p>
            <a:endParaRPr lang="en-US" dirty="0"/>
          </a:p>
          <a:p>
            <a:r>
              <a:rPr lang="en-US" dirty="0">
                <a:solidFill>
                  <a:srgbClr val="FF0000"/>
                </a:solidFill>
              </a:rPr>
              <a:t>Requests the Working Group 3 to review existing national and local SOPs and provide a report for the ICG XIX.</a:t>
            </a:r>
          </a:p>
          <a:p>
            <a:endParaRPr lang="en-US" dirty="0"/>
          </a:p>
          <a:p>
            <a:r>
              <a:rPr lang="en-US" dirty="0"/>
              <a:t>Appreciates the support that the International Tsunami Information Centre Caribbean Office has provided to Working Group 3 with as the contributions of other stakeholders;</a:t>
            </a:r>
          </a:p>
          <a:p>
            <a:endParaRPr lang="en-US" dirty="0"/>
          </a:p>
        </p:txBody>
      </p:sp>
    </p:spTree>
    <p:extLst>
      <p:ext uri="{BB962C8B-B14F-4D97-AF65-F5344CB8AC3E}">
        <p14:creationId xmlns:p14="http://schemas.microsoft.com/office/powerpoint/2010/main" val="263998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Internal Work Plan/Key Proposed Activities</a:t>
            </a:r>
          </a:p>
        </p:txBody>
      </p:sp>
      <p:pic>
        <p:nvPicPr>
          <p:cNvPr id="7" name="Picture 6"/>
          <p:cNvPicPr>
            <a:picLocks noChangeAspect="1"/>
          </p:cNvPicPr>
          <p:nvPr/>
        </p:nvPicPr>
        <p:blipFill>
          <a:blip r:embed="rId2"/>
          <a:stretch>
            <a:fillRect/>
          </a:stretch>
        </p:blipFill>
        <p:spPr>
          <a:xfrm>
            <a:off x="1069383" y="1485900"/>
            <a:ext cx="6115050" cy="5372100"/>
          </a:xfrm>
          <a:prstGeom prst="rect">
            <a:avLst/>
          </a:prstGeom>
        </p:spPr>
      </p:pic>
    </p:spTree>
    <p:extLst>
      <p:ext uri="{BB962C8B-B14F-4D97-AF65-F5344CB8AC3E}">
        <p14:creationId xmlns:p14="http://schemas.microsoft.com/office/powerpoint/2010/main" val="78898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67"/>
          <p:cNvSpPr txBox="1"/>
          <p:nvPr/>
        </p:nvSpPr>
        <p:spPr>
          <a:xfrm>
            <a:off x="685800" y="2130425"/>
            <a:ext cx="7772400" cy="14700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800"/>
              <a:buFont typeface="Calibri"/>
              <a:buNone/>
            </a:pPr>
            <a:r>
              <a:rPr lang="en-US" sz="3200" b="0" i="0" u="none" strike="noStrike" cap="none">
                <a:solidFill>
                  <a:srgbClr val="F2F2F2"/>
                </a:solidFill>
                <a:latin typeface="Times New Roman"/>
                <a:ea typeface="Times New Roman"/>
                <a:cs typeface="Times New Roman"/>
                <a:sym typeface="Times New Roman"/>
              </a:rPr>
              <a:t>Thank You!</a:t>
            </a:r>
            <a:endParaRPr sz="3200" b="0" i="0" u="none" strike="noStrike" cap="none">
              <a:solidFill>
                <a:srgbClr val="F2F2F2"/>
              </a:solidFill>
              <a:latin typeface="Times New Roman"/>
              <a:ea typeface="Times New Roman"/>
              <a:cs typeface="Times New Roman"/>
              <a:sym typeface="Times New Roman"/>
            </a:endParaRPr>
          </a:p>
        </p:txBody>
      </p:sp>
      <p:sp>
        <p:nvSpPr>
          <p:cNvPr id="254" name="Google Shape;254;p67"/>
          <p:cNvSpPr txBox="1"/>
          <p:nvPr/>
        </p:nvSpPr>
        <p:spPr>
          <a:xfrm>
            <a:off x="-1" y="6473739"/>
            <a:ext cx="308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#TSUNAMIREADY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ac07dedc10_0_0"/>
          <p:cNvSpPr txBox="1">
            <a:spLocks noGrp="1"/>
          </p:cNvSpPr>
          <p:nvPr>
            <p:ph type="title"/>
          </p:nvPr>
        </p:nvSpPr>
        <p:spPr>
          <a:xfrm>
            <a:off x="457200" y="274624"/>
            <a:ext cx="8229600" cy="551400"/>
          </a:xfrm>
          <a:prstGeom prst="rect">
            <a:avLst/>
          </a:prstGeom>
          <a:solidFill>
            <a:srgbClr val="36609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Terms of Reference</a:t>
            </a:r>
            <a:endParaRPr/>
          </a:p>
        </p:txBody>
      </p:sp>
      <p:sp>
        <p:nvSpPr>
          <p:cNvPr id="161" name="Google Shape;161;g2ac07dedc10_0_0"/>
          <p:cNvSpPr txBox="1">
            <a:spLocks noGrp="1"/>
          </p:cNvSpPr>
          <p:nvPr>
            <p:ph type="body" idx="1"/>
          </p:nvPr>
        </p:nvSpPr>
        <p:spPr>
          <a:xfrm>
            <a:off x="457200" y="1308225"/>
            <a:ext cx="8229600" cy="639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480"/>
              </a:spcBef>
              <a:spcAft>
                <a:spcPts val="0"/>
              </a:spcAft>
              <a:buClr>
                <a:schemeClr val="dk1"/>
              </a:buClr>
              <a:buSzPts val="1100"/>
              <a:buFont typeface="Arial"/>
              <a:buNone/>
            </a:pPr>
            <a:endParaRPr sz="1200"/>
          </a:p>
          <a:p>
            <a:pPr marL="0" lvl="0" indent="0" algn="just" rtl="0">
              <a:lnSpc>
                <a:spcPct val="100000"/>
              </a:lnSpc>
              <a:spcBef>
                <a:spcPts val="480"/>
              </a:spcBef>
              <a:spcAft>
                <a:spcPts val="0"/>
              </a:spcAft>
              <a:buClr>
                <a:schemeClr val="dk1"/>
              </a:buClr>
              <a:buSzPts val="1100"/>
              <a:buFont typeface="Arial"/>
              <a:buNone/>
            </a:pPr>
            <a:r>
              <a:rPr lang="en-US" sz="1800"/>
              <a:t>Purpose: </a:t>
            </a:r>
            <a:r>
              <a:rPr lang="en-US" sz="1800" b="0"/>
              <a:t>To examine current and developing capacities and advise the ICG about the definition and composition of early warnings and tsunami products and the methods and best practices for effective end-to-end dissemination and communication.</a:t>
            </a:r>
            <a:endParaRPr sz="1800" b="0"/>
          </a:p>
        </p:txBody>
      </p:sp>
      <p:sp>
        <p:nvSpPr>
          <p:cNvPr id="162" name="Google Shape;162;g2ac07dedc10_0_0"/>
          <p:cNvSpPr txBox="1">
            <a:spLocks noGrp="1"/>
          </p:cNvSpPr>
          <p:nvPr>
            <p:ph type="body" idx="2"/>
          </p:nvPr>
        </p:nvSpPr>
        <p:spPr>
          <a:xfrm>
            <a:off x="583525" y="2091900"/>
            <a:ext cx="3648600" cy="429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Clr>
                <a:schemeClr val="dk1"/>
              </a:buClr>
              <a:buSzPts val="1100"/>
              <a:buFont typeface="Arial"/>
              <a:buNone/>
            </a:pPr>
            <a:r>
              <a:rPr lang="en-US" sz="1400" b="1" dirty="0"/>
              <a:t>Tasks:</a:t>
            </a:r>
            <a:endParaRPr sz="1400" b="1" dirty="0"/>
          </a:p>
          <a:p>
            <a:pPr marL="0" lvl="0" indent="0" algn="just" rtl="0">
              <a:lnSpc>
                <a:spcPct val="100000"/>
              </a:lnSpc>
              <a:spcBef>
                <a:spcPts val="480"/>
              </a:spcBef>
              <a:spcAft>
                <a:spcPts val="0"/>
              </a:spcAft>
              <a:buClr>
                <a:schemeClr val="dk1"/>
              </a:buClr>
              <a:buSzPts val="1100"/>
              <a:buFont typeface="Arial"/>
              <a:buNone/>
            </a:pPr>
            <a:r>
              <a:rPr lang="en-US" sz="1400" dirty="0"/>
              <a:t>- </a:t>
            </a:r>
            <a:r>
              <a:rPr lang="en-US" sz="1400" b="1" dirty="0"/>
              <a:t>Explore and document </a:t>
            </a:r>
            <a:r>
              <a:rPr lang="en-US" sz="1400" dirty="0"/>
              <a:t>the dissemination capabilities and existing alert guidance in the countries of the region. </a:t>
            </a:r>
            <a:endParaRPr sz="1400" dirty="0"/>
          </a:p>
          <a:p>
            <a:pPr marL="0" lvl="0" indent="0" algn="just" rtl="0">
              <a:lnSpc>
                <a:spcPct val="100000"/>
              </a:lnSpc>
              <a:spcBef>
                <a:spcPts val="480"/>
              </a:spcBef>
              <a:spcAft>
                <a:spcPts val="0"/>
              </a:spcAft>
              <a:buClr>
                <a:schemeClr val="dk1"/>
              </a:buClr>
              <a:buSzPts val="1100"/>
              <a:buFont typeface="Arial"/>
              <a:buNone/>
            </a:pPr>
            <a:r>
              <a:rPr lang="en-US" sz="1400" dirty="0"/>
              <a:t>- </a:t>
            </a:r>
            <a:r>
              <a:rPr lang="en-US" sz="1400" b="1" dirty="0"/>
              <a:t>Identify the difficulties and challenges </a:t>
            </a:r>
            <a:r>
              <a:rPr lang="en-US" sz="1400" dirty="0"/>
              <a:t>existing in the region that hinder the impact of “end to end” dissemination and communication of early warnings.  </a:t>
            </a:r>
            <a:endParaRPr sz="1400" dirty="0"/>
          </a:p>
          <a:p>
            <a:pPr marL="0" lvl="0" indent="0" algn="just" rtl="0">
              <a:lnSpc>
                <a:spcPct val="100000"/>
              </a:lnSpc>
              <a:spcBef>
                <a:spcPts val="480"/>
              </a:spcBef>
              <a:spcAft>
                <a:spcPts val="0"/>
              </a:spcAft>
              <a:buClr>
                <a:schemeClr val="dk1"/>
              </a:buClr>
              <a:buSzPts val="1100"/>
              <a:buFont typeface="Arial"/>
              <a:buNone/>
            </a:pPr>
            <a:r>
              <a:rPr lang="en-US" sz="1400" dirty="0"/>
              <a:t>- </a:t>
            </a:r>
            <a:r>
              <a:rPr lang="en-US" sz="1400" b="1" dirty="0"/>
              <a:t>Establish strategies </a:t>
            </a:r>
            <a:r>
              <a:rPr lang="en-US" sz="1400" dirty="0"/>
              <a:t>for the development and implementation of methods and technologies to strengthen the interaction with the media and dissemination of early warnings within the countries of the region. </a:t>
            </a:r>
            <a:endParaRPr sz="1400" dirty="0"/>
          </a:p>
          <a:p>
            <a:pPr marL="0" lvl="0" indent="0" algn="just" rtl="0">
              <a:lnSpc>
                <a:spcPct val="100000"/>
              </a:lnSpc>
              <a:spcBef>
                <a:spcPts val="480"/>
              </a:spcBef>
              <a:spcAft>
                <a:spcPts val="0"/>
              </a:spcAft>
              <a:buClr>
                <a:schemeClr val="dk1"/>
              </a:buClr>
              <a:buSzPts val="1100"/>
              <a:buFont typeface="Arial"/>
              <a:buNone/>
            </a:pPr>
            <a:r>
              <a:rPr lang="en-US" sz="1400" dirty="0"/>
              <a:t>- </a:t>
            </a:r>
            <a:r>
              <a:rPr lang="en-US" sz="1400" b="1" dirty="0"/>
              <a:t>Evaluate communication tests and tsunami exercises</a:t>
            </a:r>
            <a:r>
              <a:rPr lang="en-US" sz="1400" dirty="0"/>
              <a:t>, in order to identify weaknesses and make recommendations to help strengthen these delivery systems</a:t>
            </a:r>
            <a:endParaRPr sz="1400" dirty="0"/>
          </a:p>
          <a:p>
            <a:pPr marL="0" lvl="0" indent="0" algn="just" rtl="0">
              <a:lnSpc>
                <a:spcPct val="100000"/>
              </a:lnSpc>
              <a:spcBef>
                <a:spcPts val="480"/>
              </a:spcBef>
              <a:spcAft>
                <a:spcPts val="0"/>
              </a:spcAft>
              <a:buClr>
                <a:schemeClr val="dk1"/>
              </a:buClr>
              <a:buSzPts val="1100"/>
              <a:buFont typeface="Arial"/>
              <a:buNone/>
            </a:pPr>
            <a:endParaRPr sz="1400" b="1" dirty="0"/>
          </a:p>
          <a:p>
            <a:pPr marL="0" lvl="0" indent="0" algn="just" rtl="0">
              <a:lnSpc>
                <a:spcPct val="100000"/>
              </a:lnSpc>
              <a:spcBef>
                <a:spcPts val="480"/>
              </a:spcBef>
              <a:spcAft>
                <a:spcPts val="0"/>
              </a:spcAft>
              <a:buSzPts val="2400"/>
              <a:buNone/>
            </a:pPr>
            <a:endParaRPr sz="1400" dirty="0"/>
          </a:p>
        </p:txBody>
      </p:sp>
      <p:sp>
        <p:nvSpPr>
          <p:cNvPr id="163" name="Google Shape;163;g2ac07dedc10_0_0"/>
          <p:cNvSpPr txBox="1">
            <a:spLocks noGrp="1"/>
          </p:cNvSpPr>
          <p:nvPr>
            <p:ph type="body" idx="4"/>
          </p:nvPr>
        </p:nvSpPr>
        <p:spPr>
          <a:xfrm>
            <a:off x="4827675" y="2257225"/>
            <a:ext cx="3926400" cy="4102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480"/>
              </a:spcBef>
              <a:spcAft>
                <a:spcPts val="0"/>
              </a:spcAft>
              <a:buSzPts val="2400"/>
              <a:buNone/>
            </a:pPr>
            <a:r>
              <a:rPr lang="en-US" sz="1400"/>
              <a:t>- </a:t>
            </a:r>
            <a:r>
              <a:rPr lang="en-US" sz="1400" b="1"/>
              <a:t>Create communication protocol and standardized information </a:t>
            </a:r>
            <a:r>
              <a:rPr lang="en-US" sz="1400"/>
              <a:t>identifying the minimum acceptable levels for communication and dissemination of tsunami early warning in all countries for approval by the ICG. </a:t>
            </a:r>
            <a:endParaRPr sz="1400"/>
          </a:p>
          <a:p>
            <a:pPr marL="0" lvl="0" indent="0" algn="just" rtl="0">
              <a:lnSpc>
                <a:spcPct val="100000"/>
              </a:lnSpc>
              <a:spcBef>
                <a:spcPts val="480"/>
              </a:spcBef>
              <a:spcAft>
                <a:spcPts val="0"/>
              </a:spcAft>
              <a:buClr>
                <a:schemeClr val="dk1"/>
              </a:buClr>
              <a:buSzPts val="1100"/>
              <a:buFont typeface="Arial"/>
              <a:buNone/>
            </a:pPr>
            <a:r>
              <a:rPr lang="en-US" sz="1400"/>
              <a:t>- </a:t>
            </a:r>
            <a:r>
              <a:rPr lang="en-US" sz="1400" b="1"/>
              <a:t>Provide feedback to the Tsunami Service Providers</a:t>
            </a:r>
            <a:r>
              <a:rPr lang="en-US" sz="1400"/>
              <a:t> on its products and communication procedures. </a:t>
            </a:r>
            <a:endParaRPr sz="1400"/>
          </a:p>
          <a:p>
            <a:pPr marL="0" lvl="0" indent="0" algn="just" rtl="0">
              <a:lnSpc>
                <a:spcPct val="100000"/>
              </a:lnSpc>
              <a:spcBef>
                <a:spcPts val="480"/>
              </a:spcBef>
              <a:spcAft>
                <a:spcPts val="0"/>
              </a:spcAft>
              <a:buClr>
                <a:schemeClr val="dk1"/>
              </a:buClr>
              <a:buSzPts val="1100"/>
              <a:buFont typeface="Arial"/>
              <a:buNone/>
            </a:pPr>
            <a:r>
              <a:rPr lang="en-US" sz="1400"/>
              <a:t>- </a:t>
            </a:r>
            <a:r>
              <a:rPr lang="en-US" sz="1400" b="1"/>
              <a:t>Serve as a reviewing and approving body for proposed changes to TSP </a:t>
            </a:r>
            <a:r>
              <a:rPr lang="en-US" sz="1400"/>
              <a:t>products for the CARIBE-EWS, or determine if proposed changes warrant going to the ICG for review and approval. </a:t>
            </a:r>
            <a:endParaRPr sz="1400"/>
          </a:p>
          <a:p>
            <a:pPr marL="0" lvl="0" indent="0" algn="just" rtl="0">
              <a:lnSpc>
                <a:spcPct val="100000"/>
              </a:lnSpc>
              <a:spcBef>
                <a:spcPts val="480"/>
              </a:spcBef>
              <a:spcAft>
                <a:spcPts val="0"/>
              </a:spcAft>
              <a:buClr>
                <a:schemeClr val="dk1"/>
              </a:buClr>
              <a:buSzPts val="1100"/>
              <a:buFont typeface="Arial"/>
              <a:buNone/>
            </a:pPr>
            <a:r>
              <a:rPr lang="en-US" sz="1400"/>
              <a:t>- </a:t>
            </a:r>
            <a:r>
              <a:rPr lang="en-US" sz="1400" b="1"/>
              <a:t>Present a progress report</a:t>
            </a:r>
            <a:r>
              <a:rPr lang="en-US" sz="1400"/>
              <a:t> based on the Key Performance Indicators related to the UN ODTP.  </a:t>
            </a:r>
            <a:endParaRPr sz="1400"/>
          </a:p>
          <a:p>
            <a:pPr marL="0" lvl="0" indent="0" algn="just" rtl="0">
              <a:lnSpc>
                <a:spcPct val="100000"/>
              </a:lnSpc>
              <a:spcBef>
                <a:spcPts val="480"/>
              </a:spcBef>
              <a:spcAft>
                <a:spcPts val="0"/>
              </a:spcAft>
              <a:buClr>
                <a:schemeClr val="dk1"/>
              </a:buClr>
              <a:buSzPts val="1100"/>
              <a:buFont typeface="Arial"/>
              <a:buNone/>
            </a:pPr>
            <a:r>
              <a:rPr lang="en-US" sz="1400"/>
              <a:t>- </a:t>
            </a:r>
            <a:r>
              <a:rPr lang="en-US" sz="1400" b="1"/>
              <a:t>Promote the sharing of experience and expertise, and capacity building</a:t>
            </a:r>
            <a:r>
              <a:rPr lang="en-US" sz="1400"/>
              <a:t> essential to effective tsunami warning dissemination and communication. </a:t>
            </a:r>
            <a:endParaRPr sz="1400"/>
          </a:p>
          <a:p>
            <a:pPr marL="0" lvl="0" indent="0" algn="l" rtl="0">
              <a:lnSpc>
                <a:spcPct val="100000"/>
              </a:lnSpc>
              <a:spcBef>
                <a:spcPts val="480"/>
              </a:spcBef>
              <a:spcAft>
                <a:spcPts val="0"/>
              </a:spcAft>
              <a:buSzPts val="2400"/>
              <a:buNone/>
            </a:pPr>
            <a:endParaRPr sz="1500"/>
          </a:p>
        </p:txBody>
      </p:sp>
      <p:sp>
        <p:nvSpPr>
          <p:cNvPr id="164" name="Google Shape;164;g2ac07dedc10_0_0"/>
          <p:cNvSpPr txBox="1"/>
          <p:nvPr/>
        </p:nvSpPr>
        <p:spPr>
          <a:xfrm>
            <a:off x="-1" y="6473739"/>
            <a:ext cx="308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#TSUNAMIREADY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2519a4934c_0_0"/>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2F2F2"/>
              </a:buClr>
              <a:buSzPts val="3200"/>
              <a:buFont typeface="Calibri"/>
              <a:buNone/>
            </a:pPr>
            <a:r>
              <a:rPr lang="en-US" sz="4800" b="1"/>
              <a:t>The Focus Area of WG 3</a:t>
            </a:r>
            <a:endParaRPr sz="4800" b="1"/>
          </a:p>
        </p:txBody>
      </p:sp>
      <p:pic>
        <p:nvPicPr>
          <p:cNvPr id="170" name="Google Shape;170;g32519a4934c_0_0"/>
          <p:cNvPicPr preferRelativeResize="0"/>
          <p:nvPr/>
        </p:nvPicPr>
        <p:blipFill rotWithShape="1">
          <a:blip r:embed="rId3">
            <a:alphaModFix/>
          </a:blip>
          <a:srcRect/>
          <a:stretch/>
        </p:blipFill>
        <p:spPr>
          <a:xfrm>
            <a:off x="990289" y="1528801"/>
            <a:ext cx="7163420" cy="4901608"/>
          </a:xfrm>
          <a:prstGeom prst="rect">
            <a:avLst/>
          </a:prstGeom>
          <a:noFill/>
          <a:ln>
            <a:noFill/>
          </a:ln>
        </p:spPr>
      </p:pic>
      <p:sp>
        <p:nvSpPr>
          <p:cNvPr id="171" name="Google Shape;171;g32519a4934c_0_0"/>
          <p:cNvSpPr/>
          <p:nvPr/>
        </p:nvSpPr>
        <p:spPr>
          <a:xfrm>
            <a:off x="2517058" y="2438400"/>
            <a:ext cx="3933000" cy="3362700"/>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g32519a4934c_0_0"/>
          <p:cNvSpPr/>
          <p:nvPr/>
        </p:nvSpPr>
        <p:spPr>
          <a:xfrm>
            <a:off x="1484671" y="471948"/>
            <a:ext cx="6263100" cy="766800"/>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ab63250492_0_243"/>
          <p:cNvSpPr txBox="1">
            <a:spLocks noGrp="1"/>
          </p:cNvSpPr>
          <p:nvPr>
            <p:ph type="title"/>
          </p:nvPr>
        </p:nvSpPr>
        <p:spPr>
          <a:xfrm>
            <a:off x="457200" y="274638"/>
            <a:ext cx="8229600" cy="11430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Calibri"/>
              <a:buNone/>
            </a:pPr>
            <a:r>
              <a:rPr lang="en-US">
                <a:solidFill>
                  <a:schemeClr val="lt1"/>
                </a:solidFill>
                <a:latin typeface="Times New Roman"/>
                <a:ea typeface="Times New Roman"/>
                <a:cs typeface="Times New Roman"/>
                <a:sym typeface="Times New Roman"/>
              </a:rPr>
              <a:t>Membership</a:t>
            </a:r>
            <a:endParaRPr sz="6600">
              <a:highlight>
                <a:srgbClr val="FFFF00"/>
              </a:highlight>
            </a:endParaRPr>
          </a:p>
        </p:txBody>
      </p:sp>
      <p:sp>
        <p:nvSpPr>
          <p:cNvPr id="178" name="Google Shape;178;g2ab63250492_0_243"/>
          <p:cNvSpPr txBox="1">
            <a:spLocks noGrp="1"/>
          </p:cNvSpPr>
          <p:nvPr>
            <p:ph type="body" idx="1"/>
          </p:nvPr>
        </p:nvSpPr>
        <p:spPr>
          <a:xfrm>
            <a:off x="501445" y="1688691"/>
            <a:ext cx="8229600" cy="4525963"/>
          </a:xfrm>
          <a:prstGeom prst="rect">
            <a:avLst/>
          </a:prstGeom>
          <a:noFill/>
          <a:ln>
            <a:noFill/>
          </a:ln>
        </p:spPr>
        <p:txBody>
          <a:bodyPr spcFirstLastPara="1" wrap="square" lIns="91425" tIns="45700" rIns="91425" bIns="45700" anchor="t" anchorCtr="0">
            <a:normAutofit/>
          </a:bodyPr>
          <a:lstStyle/>
          <a:p>
            <a:pPr marL="457200" lvl="0" indent="-352167" algn="l" rtl="0">
              <a:lnSpc>
                <a:spcPct val="100000"/>
              </a:lnSpc>
              <a:spcBef>
                <a:spcPts val="360"/>
              </a:spcBef>
              <a:spcAft>
                <a:spcPts val="0"/>
              </a:spcAft>
              <a:buClr>
                <a:schemeClr val="dk1"/>
              </a:buClr>
              <a:buSzPts val="1946"/>
              <a:buChar char="•"/>
            </a:pPr>
            <a:r>
              <a:rPr lang="en-US" dirty="0"/>
              <a:t>20 members, 18 regular (including TSP’s PTWC and CATAC), 2 Ex Officio (ICG Chair and </a:t>
            </a:r>
            <a:r>
              <a:rPr lang="en-US"/>
              <a:t>ICG Technical </a:t>
            </a:r>
            <a:r>
              <a:rPr lang="en-US" dirty="0"/>
              <a:t>Secretary)</a:t>
            </a:r>
            <a:endParaRPr dirty="0"/>
          </a:p>
          <a:p>
            <a:pPr marL="457200" lvl="0" indent="-352167" algn="l" rtl="0">
              <a:lnSpc>
                <a:spcPct val="100000"/>
              </a:lnSpc>
              <a:spcBef>
                <a:spcPts val="360"/>
              </a:spcBef>
              <a:spcAft>
                <a:spcPts val="0"/>
              </a:spcAft>
              <a:buClr>
                <a:schemeClr val="dk1"/>
              </a:buClr>
              <a:buSzPts val="1946"/>
              <a:buChar char="•"/>
            </a:pPr>
            <a:r>
              <a:rPr lang="en-US" dirty="0"/>
              <a:t>CARIBE-EWS Member States in WG 3</a:t>
            </a:r>
            <a:endParaRPr dirty="0"/>
          </a:p>
          <a:p>
            <a:pPr lvl="1" indent="-352167">
              <a:buSzPts val="1946"/>
            </a:pPr>
            <a:r>
              <a:rPr lang="en-US" dirty="0"/>
              <a:t>Barbados, Colombia, Costa Rica, France, Guatemala, Nicaragua (CATAC), Saint Lucia, </a:t>
            </a:r>
            <a:r>
              <a:rPr lang="it-IT" dirty="0"/>
              <a:t>UK (Anguilla), USA (PR, USVI, PTWC), </a:t>
            </a:r>
            <a:endParaRPr dirty="0"/>
          </a:p>
          <a:p>
            <a:pPr marL="457200" lvl="0" indent="-352167" algn="l" rtl="0">
              <a:lnSpc>
                <a:spcPct val="100000"/>
              </a:lnSpc>
              <a:spcBef>
                <a:spcPts val="360"/>
              </a:spcBef>
              <a:spcAft>
                <a:spcPts val="0"/>
              </a:spcAft>
              <a:buClr>
                <a:schemeClr val="dk1"/>
              </a:buClr>
              <a:buSzPts val="1946"/>
              <a:buChar char="•"/>
            </a:pPr>
            <a:r>
              <a:rPr lang="en-US" dirty="0"/>
              <a:t>CARIBE-EWS Observers in WG 3</a:t>
            </a:r>
            <a:endParaRPr dirty="0"/>
          </a:p>
          <a:p>
            <a:pPr marL="914400" lvl="1" indent="-352167" algn="l" rtl="0">
              <a:lnSpc>
                <a:spcPct val="100000"/>
              </a:lnSpc>
              <a:spcBef>
                <a:spcPts val="360"/>
              </a:spcBef>
              <a:spcAft>
                <a:spcPts val="0"/>
              </a:spcAft>
              <a:buSzPts val="1946"/>
              <a:buChar char="–"/>
            </a:pPr>
            <a:r>
              <a:rPr lang="en-US" dirty="0"/>
              <a:t>PRSN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p:nvPr/>
        </p:nvSpPr>
        <p:spPr>
          <a:xfrm>
            <a:off x="431800" y="228600"/>
            <a:ext cx="8229600" cy="914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Calibri"/>
              <a:buNone/>
            </a:pPr>
            <a:r>
              <a:rPr lang="en-US" sz="3600" b="0" i="0" u="none" strike="noStrike" cap="none">
                <a:solidFill>
                  <a:srgbClr val="FFFFFF"/>
                </a:solidFill>
                <a:latin typeface="Calibri"/>
                <a:ea typeface="Calibri"/>
                <a:cs typeface="Calibri"/>
                <a:sym typeface="Calibri"/>
              </a:rPr>
              <a:t>Activities</a:t>
            </a:r>
            <a:endParaRPr sz="1400" b="0" i="0" u="none" strike="noStrike" cap="none">
              <a:solidFill>
                <a:srgbClr val="000000"/>
              </a:solidFill>
              <a:latin typeface="Calibri"/>
              <a:ea typeface="Calibri"/>
              <a:cs typeface="Calibri"/>
              <a:sym typeface="Calibri"/>
            </a:endParaRPr>
          </a:p>
        </p:txBody>
      </p:sp>
      <p:sp>
        <p:nvSpPr>
          <p:cNvPr id="192" name="Google Shape;192;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457200" lvl="1" indent="0">
              <a:spcBef>
                <a:spcPts val="0"/>
              </a:spcBef>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Status on Implementation of Recommendations from ICG CARIBE EWS XVII:</a:t>
            </a:r>
          </a:p>
          <a:p>
            <a:pPr marL="457200" lvl="1" indent="0">
              <a:spcBef>
                <a:spcPts val="0"/>
              </a:spcBef>
              <a:buNone/>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342900" lvl="0">
              <a:spcBef>
                <a:spcPts val="0"/>
              </a:spcBef>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Finalize and submit the Inventory document including the results of the CARIBE WAVE 24 exercise.  </a:t>
            </a:r>
            <a:r>
              <a:rPr lang="en-US" b="1" dirty="0">
                <a:latin typeface="Times New Roman" panose="02020603050405020304" pitchFamily="18" charset="0"/>
                <a:ea typeface="Times New Roman" panose="02020603050405020304" pitchFamily="18" charset="0"/>
                <a:cs typeface="Times New Roman" panose="02020603050405020304" pitchFamily="18" charset="0"/>
              </a:rPr>
              <a:t>DONE</a:t>
            </a:r>
            <a:r>
              <a:rPr lang="en-US" dirty="0">
                <a:latin typeface="Times New Roman" panose="02020603050405020304" pitchFamily="18" charset="0"/>
                <a:ea typeface="Times New Roman" panose="02020603050405020304" pitchFamily="18" charset="0"/>
                <a:cs typeface="Times New Roman" panose="02020603050405020304" pitchFamily="18" charset="0"/>
              </a:rPr>
              <a:t> (ICG XVIII document)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a:spcBef>
                <a:spcPts val="0"/>
              </a:spcBef>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Further recommends the UNESCO-IOC Tsunami Resilience Section to promote and make available the final document to ICG/CARIBE-EWS Member States and other stakeholders. </a:t>
            </a:r>
            <a:r>
              <a:rPr lang="en-US" b="1" dirty="0">
                <a:latin typeface="Times New Roman" panose="02020603050405020304" pitchFamily="18" charset="0"/>
                <a:ea typeface="Times New Roman" panose="02020603050405020304" pitchFamily="18" charset="0"/>
                <a:cs typeface="Times New Roman" panose="02020603050405020304" pitchFamily="18" charset="0"/>
              </a:rPr>
              <a:t>DONE (Email Sent by Chair to MS in December 2024)</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a:spcBef>
                <a:spcPts val="0"/>
              </a:spcBef>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Use the Inventory and EW4ALL initiatives to document the dissemination capabilities, existing alert guidance and capacity enhancement needs in each of the Member States of the ICG/CARIBE-EWS </a:t>
            </a:r>
            <a:r>
              <a:rPr lang="en-US" b="1" dirty="0">
                <a:latin typeface="Times New Roman" panose="02020603050405020304" pitchFamily="18" charset="0"/>
                <a:ea typeface="Times New Roman" panose="02020603050405020304" pitchFamily="18" charset="0"/>
                <a:cs typeface="Times New Roman" panose="02020603050405020304" pitchFamily="18" charset="0"/>
              </a:rPr>
              <a:t>DONE</a:t>
            </a:r>
            <a:r>
              <a:rPr lang="en-US" dirty="0">
                <a:latin typeface="Times New Roman" panose="02020603050405020304" pitchFamily="18" charset="0"/>
                <a:ea typeface="Times New Roman" panose="02020603050405020304" pitchFamily="18" charset="0"/>
                <a:cs typeface="Times New Roman" panose="02020603050405020304" pitchFamily="18" charset="0"/>
              </a:rPr>
              <a:t> (ICG XVIII document)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a:spcBef>
                <a:spcPts val="0"/>
              </a:spcBef>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Review and revise Technical, Logistical and Administrative Requirements of a Regional Tsunami Service Provider for CARIBE-EWS and present at its XVIII session at the latest.  </a:t>
            </a:r>
            <a:r>
              <a:rPr lang="en-US" b="1" dirty="0">
                <a:latin typeface="Times New Roman" panose="02020603050405020304" pitchFamily="18" charset="0"/>
                <a:ea typeface="Times New Roman" panose="02020603050405020304" pitchFamily="18" charset="0"/>
                <a:cs typeface="Times New Roman" panose="02020603050405020304" pitchFamily="18" charset="0"/>
              </a:rPr>
              <a:t>DONE sent to CARIBE EWS Steering Group.</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105033" lvl="0" indent="0">
              <a:buSzPts val="1946"/>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p:nvPr/>
        </p:nvSpPr>
        <p:spPr>
          <a:xfrm>
            <a:off x="431800" y="228600"/>
            <a:ext cx="8229600" cy="914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Calibri"/>
              <a:buNone/>
            </a:pPr>
            <a:r>
              <a:rPr lang="en-US" sz="3600" b="0" i="0" u="none" strike="noStrike" cap="none">
                <a:solidFill>
                  <a:srgbClr val="FFFFFF"/>
                </a:solidFill>
                <a:latin typeface="Calibri"/>
                <a:ea typeface="Calibri"/>
                <a:cs typeface="Calibri"/>
                <a:sym typeface="Calibri"/>
              </a:rPr>
              <a:t>Activities</a:t>
            </a:r>
            <a:endParaRPr sz="1400" b="0" i="0" u="none" strike="noStrike" cap="none">
              <a:solidFill>
                <a:srgbClr val="000000"/>
              </a:solidFill>
              <a:latin typeface="Calibri"/>
              <a:ea typeface="Calibri"/>
              <a:cs typeface="Calibri"/>
              <a:sym typeface="Calibri"/>
            </a:endParaRPr>
          </a:p>
        </p:txBody>
      </p:sp>
      <p:sp>
        <p:nvSpPr>
          <p:cNvPr id="2" name="Text Placeholder 1"/>
          <p:cNvSpPr>
            <a:spLocks noGrp="1"/>
          </p:cNvSpPr>
          <p:nvPr>
            <p:ph type="body" idx="1"/>
          </p:nvPr>
        </p:nvSpPr>
        <p:spPr/>
        <p:txBody>
          <a:bodyPr>
            <a:normAutofit fontScale="77500" lnSpcReduction="20000"/>
          </a:bodyPr>
          <a:lstStyle/>
          <a:p>
            <a:pPr marL="571500" lvl="1" indent="0">
              <a:buNone/>
            </a:pPr>
            <a:r>
              <a:rPr lang="en-US" b="1" dirty="0"/>
              <a:t>Other Activities 20024-2025</a:t>
            </a:r>
            <a:endParaRPr lang="en-US" sz="1800" dirty="0"/>
          </a:p>
          <a:p>
            <a:pPr lvl="1">
              <a:buFont typeface="Arial" panose="020B0604020202020204" pitchFamily="34" charset="0"/>
              <a:buChar char="•"/>
            </a:pPr>
            <a:r>
              <a:rPr lang="en-US" dirty="0"/>
              <a:t>The working group had four virtual meetings during the intersessional 2024-2025 period.  </a:t>
            </a:r>
            <a:endParaRPr lang="en-US" sz="1600" dirty="0"/>
          </a:p>
          <a:p>
            <a:pPr lvl="1">
              <a:buFont typeface="Arial" panose="020B0604020202020204" pitchFamily="34" charset="0"/>
              <a:buChar char="•"/>
            </a:pPr>
            <a:r>
              <a:rPr lang="en-US" dirty="0"/>
              <a:t>Reviewed and suggested changes to PTWC updated User’s Guide for CARIBE EWS </a:t>
            </a:r>
            <a:endParaRPr lang="en-US" sz="1800" dirty="0"/>
          </a:p>
          <a:p>
            <a:pPr lvl="1">
              <a:buFont typeface="Arial" panose="020B0604020202020204" pitchFamily="34" charset="0"/>
              <a:buChar char="•"/>
            </a:pPr>
            <a:r>
              <a:rPr lang="en-US" dirty="0"/>
              <a:t>Received updates from CATAC on its Users Guide, shared among members the April 4, 2025 version</a:t>
            </a:r>
            <a:endParaRPr lang="en-US" sz="1800" dirty="0"/>
          </a:p>
          <a:p>
            <a:pPr lvl="1">
              <a:buFont typeface="Arial" panose="020B0604020202020204" pitchFamily="34" charset="0"/>
              <a:buChar char="•"/>
            </a:pPr>
            <a:r>
              <a:rPr lang="en-US" dirty="0"/>
              <a:t>Shared with WG 3 the Global Service Definition Document</a:t>
            </a:r>
            <a:endParaRPr lang="en-US" sz="1800" dirty="0"/>
          </a:p>
          <a:p>
            <a:pPr lvl="1">
              <a:buFont typeface="Arial" panose="020B0604020202020204" pitchFamily="34" charset="0"/>
              <a:buChar char="•"/>
            </a:pPr>
            <a:r>
              <a:rPr lang="en-US" dirty="0"/>
              <a:t>Received updates from CATAC on Earthquake Early Warning (EEW), and potential applications for tsunami warning and communication</a:t>
            </a:r>
            <a:endParaRPr lang="en-US" sz="1800" dirty="0"/>
          </a:p>
          <a:p>
            <a:pPr lvl="1">
              <a:buFont typeface="Arial" panose="020B0604020202020204" pitchFamily="34" charset="0"/>
              <a:buChar char="•"/>
            </a:pPr>
            <a:r>
              <a:rPr lang="en-US" dirty="0"/>
              <a:t>Supported the planning, conduct and evaluation of the CARIBE WAVE 2025</a:t>
            </a:r>
            <a:endParaRPr lang="en-US" sz="1800" dirty="0"/>
          </a:p>
          <a:p>
            <a:endParaRPr lang="en-US" dirty="0"/>
          </a:p>
        </p:txBody>
      </p:sp>
    </p:spTree>
    <p:extLst>
      <p:ext uri="{BB962C8B-B14F-4D97-AF65-F5344CB8AC3E}">
        <p14:creationId xmlns:p14="http://schemas.microsoft.com/office/powerpoint/2010/main" val="125147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ab6948a0c5_0_16"/>
          <p:cNvSpPr txBox="1"/>
          <p:nvPr/>
        </p:nvSpPr>
        <p:spPr>
          <a:xfrm>
            <a:off x="230685" y="6533784"/>
            <a:ext cx="308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#TSUNAMIREADY</a:t>
            </a:r>
            <a:endParaRPr sz="1400" b="0" i="0" u="none" strike="noStrike" cap="none">
              <a:solidFill>
                <a:srgbClr val="000000"/>
              </a:solidFill>
              <a:latin typeface="Arial"/>
              <a:ea typeface="Arial"/>
              <a:cs typeface="Arial"/>
              <a:sym typeface="Arial"/>
            </a:endParaRPr>
          </a:p>
        </p:txBody>
      </p:sp>
      <p:sp>
        <p:nvSpPr>
          <p:cNvPr id="198" name="Google Shape;198;g2ab6948a0c5_0_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000"/>
              <a:buFont typeface="Calibri"/>
              <a:buNone/>
            </a:pPr>
            <a:r>
              <a:rPr lang="en-US"/>
              <a:t>Working Group 3 with support of ITIC-CAR</a:t>
            </a:r>
            <a:endParaRPr/>
          </a:p>
        </p:txBody>
      </p:sp>
      <p:sp>
        <p:nvSpPr>
          <p:cNvPr id="199" name="Google Shape;199;g2ab6948a0c5_0_16"/>
          <p:cNvSpPr txBox="1">
            <a:spLocks noGrp="1"/>
          </p:cNvSpPr>
          <p:nvPr>
            <p:ph type="body" idx="2"/>
          </p:nvPr>
        </p:nvSpPr>
        <p:spPr>
          <a:xfrm>
            <a:off x="230685" y="1543255"/>
            <a:ext cx="4331483" cy="4906706"/>
          </a:xfrm>
          <a:prstGeom prst="rect">
            <a:avLst/>
          </a:prstGeom>
          <a:noFill/>
          <a:ln>
            <a:noFill/>
          </a:ln>
        </p:spPr>
        <p:txBody>
          <a:bodyPr spcFirstLastPara="1" wrap="square" lIns="91425" tIns="45700" rIns="91425" bIns="45700" anchor="t" anchorCtr="0">
            <a:normAutofit fontScale="92500" lnSpcReduction="20000"/>
          </a:bodyPr>
          <a:lstStyle/>
          <a:p>
            <a:pPr marL="514350" lvl="0" indent="-292958" algn="l" rtl="0">
              <a:lnSpc>
                <a:spcPct val="100000"/>
              </a:lnSpc>
              <a:spcBef>
                <a:spcPts val="280"/>
              </a:spcBef>
              <a:spcAft>
                <a:spcPts val="0"/>
              </a:spcAft>
              <a:buSzPts val="1514"/>
              <a:buFont typeface="Arial"/>
              <a:buChar char="•"/>
            </a:pPr>
            <a:r>
              <a:rPr lang="en-US" sz="2000" dirty="0"/>
              <a:t>Inventory of </a:t>
            </a:r>
            <a:r>
              <a:rPr lang="en-US" sz="2000" b="1" dirty="0"/>
              <a:t>&gt; 30 methods </a:t>
            </a:r>
            <a:r>
              <a:rPr lang="en-US" sz="2000" dirty="0"/>
              <a:t>available for the reception of TSP products and dissemination and reception of tsunami warnings and other related products.</a:t>
            </a:r>
            <a:endParaRPr dirty="0"/>
          </a:p>
          <a:p>
            <a:pPr marL="514350" lvl="0" indent="-292958" algn="l" rtl="0">
              <a:lnSpc>
                <a:spcPct val="100000"/>
              </a:lnSpc>
              <a:spcBef>
                <a:spcPts val="280"/>
              </a:spcBef>
              <a:spcAft>
                <a:spcPts val="0"/>
              </a:spcAft>
              <a:buSzPts val="1514"/>
              <a:buFont typeface="Arial"/>
              <a:buChar char="•"/>
            </a:pPr>
            <a:r>
              <a:rPr lang="en-US" sz="2000" dirty="0"/>
              <a:t>Overview of the methods and mechanisms used at different level and agencies from </a:t>
            </a:r>
            <a:r>
              <a:rPr lang="en-US" sz="2000" b="1" dirty="0"/>
              <a:t>TSP’s through national authorities down to the private sector, media and communities and local governments.</a:t>
            </a:r>
            <a:endParaRPr dirty="0"/>
          </a:p>
          <a:p>
            <a:pPr marL="514350" lvl="0" indent="-292958" algn="l" rtl="0">
              <a:lnSpc>
                <a:spcPct val="100000"/>
              </a:lnSpc>
              <a:spcBef>
                <a:spcPts val="280"/>
              </a:spcBef>
              <a:spcAft>
                <a:spcPts val="0"/>
              </a:spcAft>
              <a:buSzPts val="1514"/>
              <a:buFont typeface="Arial"/>
              <a:buChar char="•"/>
            </a:pPr>
            <a:r>
              <a:rPr lang="en-US" sz="2000" b="1" dirty="0"/>
              <a:t>Challenges</a:t>
            </a:r>
            <a:r>
              <a:rPr lang="en-US" sz="2000" dirty="0"/>
              <a:t> of redundant and robust methods.</a:t>
            </a:r>
            <a:endParaRPr dirty="0"/>
          </a:p>
          <a:p>
            <a:pPr marL="514350" lvl="0" indent="-292958" algn="l" rtl="0">
              <a:lnSpc>
                <a:spcPct val="100000"/>
              </a:lnSpc>
              <a:spcBef>
                <a:spcPts val="280"/>
              </a:spcBef>
              <a:spcAft>
                <a:spcPts val="0"/>
              </a:spcAft>
              <a:buSzPts val="1514"/>
              <a:buFont typeface="Arial"/>
              <a:buChar char="•"/>
            </a:pPr>
            <a:r>
              <a:rPr lang="en-US" sz="2000" dirty="0"/>
              <a:t>Systems for </a:t>
            </a:r>
            <a:r>
              <a:rPr lang="en-US" sz="2000" b="1" dirty="0"/>
              <a:t>people with disabilities.</a:t>
            </a:r>
            <a:endParaRPr dirty="0"/>
          </a:p>
          <a:p>
            <a:pPr marL="514350" lvl="0" indent="-292957" algn="l" rtl="0">
              <a:lnSpc>
                <a:spcPct val="100000"/>
              </a:lnSpc>
              <a:spcBef>
                <a:spcPts val="280"/>
              </a:spcBef>
              <a:spcAft>
                <a:spcPts val="0"/>
              </a:spcAft>
              <a:buSzPts val="1514"/>
              <a:buFont typeface="Arial"/>
              <a:buChar char="•"/>
            </a:pPr>
            <a:r>
              <a:rPr lang="en-US" sz="2000" b="1" dirty="0"/>
              <a:t>Basis for inventory within MS and to identify Capacity Development activities</a:t>
            </a:r>
            <a:endParaRPr dirty="0"/>
          </a:p>
        </p:txBody>
      </p:sp>
      <p:pic>
        <p:nvPicPr>
          <p:cNvPr id="2" name="Picture 1"/>
          <p:cNvPicPr>
            <a:picLocks noChangeAspect="1"/>
          </p:cNvPicPr>
          <p:nvPr/>
        </p:nvPicPr>
        <p:blipFill>
          <a:blip r:embed="rId3"/>
          <a:stretch>
            <a:fillRect/>
          </a:stretch>
        </p:blipFill>
        <p:spPr>
          <a:xfrm>
            <a:off x="4784263" y="738555"/>
            <a:ext cx="3871702" cy="54367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251f3b83c7_0_1"/>
          <p:cNvSpPr txBox="1">
            <a:spLocks noGrp="1"/>
          </p:cNvSpPr>
          <p:nvPr>
            <p:ph type="title"/>
          </p:nvPr>
        </p:nvSpPr>
        <p:spPr>
          <a:xfrm>
            <a:off x="609150" y="165100"/>
            <a:ext cx="7925700" cy="925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990"/>
              <a:buFont typeface="Arial"/>
              <a:buNone/>
            </a:pPr>
            <a:r>
              <a:rPr lang="en-US" sz="2200"/>
              <a:t>Inventory of Tsunami Warning Dissemination and Communication Methods for the Caribbean and Adjacent Regions</a:t>
            </a:r>
            <a:endParaRPr sz="2200"/>
          </a:p>
        </p:txBody>
      </p:sp>
      <p:sp>
        <p:nvSpPr>
          <p:cNvPr id="208" name="Google Shape;208;g3251f3b83c7_0_1"/>
          <p:cNvSpPr txBox="1"/>
          <p:nvPr/>
        </p:nvSpPr>
        <p:spPr>
          <a:xfrm>
            <a:off x="4212841" y="1596690"/>
            <a:ext cx="4272000" cy="89252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i="1" dirty="0">
                <a:solidFill>
                  <a:schemeClr val="dk1"/>
                </a:solidFill>
                <a:latin typeface="Calibri"/>
                <a:ea typeface="Calibri"/>
                <a:cs typeface="Calibri"/>
                <a:sym typeface="Calibri"/>
              </a:rPr>
              <a:t>33 responses from 48 Member States and Territories  (69%)</a:t>
            </a:r>
            <a:endParaRPr sz="2000" i="1" dirty="0">
              <a:solidFill>
                <a:schemeClr val="dk1"/>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0" y="1707200"/>
            <a:ext cx="3535665" cy="4619265"/>
          </a:xfrm>
          <a:prstGeom prst="rect">
            <a:avLst/>
          </a:prstGeom>
        </p:spPr>
      </p:pic>
      <p:pic>
        <p:nvPicPr>
          <p:cNvPr id="5" name="Picture 4"/>
          <p:cNvPicPr>
            <a:picLocks noChangeAspect="1"/>
          </p:cNvPicPr>
          <p:nvPr/>
        </p:nvPicPr>
        <p:blipFill>
          <a:blip r:embed="rId4"/>
          <a:stretch>
            <a:fillRect/>
          </a:stretch>
        </p:blipFill>
        <p:spPr>
          <a:xfrm>
            <a:off x="3828082" y="2807418"/>
            <a:ext cx="4846253" cy="2888895"/>
          </a:xfrm>
          <a:prstGeom prst="rect">
            <a:avLst/>
          </a:prstGeom>
        </p:spPr>
      </p:pic>
      <p:sp>
        <p:nvSpPr>
          <p:cNvPr id="6" name="Title 5"/>
          <p:cNvSpPr>
            <a:spLocks noGrp="1"/>
          </p:cNvSpPr>
          <p:nvPr>
            <p:ph type="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251f3b83c7_0_24"/>
          <p:cNvSpPr txBox="1">
            <a:spLocks noGrp="1"/>
          </p:cNvSpPr>
          <p:nvPr>
            <p:ph type="title"/>
          </p:nvPr>
        </p:nvSpPr>
        <p:spPr>
          <a:xfrm>
            <a:off x="711600" y="373525"/>
            <a:ext cx="7720800" cy="65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990"/>
              <a:buFont typeface="Arial"/>
              <a:buNone/>
            </a:pPr>
            <a:r>
              <a:rPr lang="en-US"/>
              <a:t>Inventory of Tsunami Warning Dissemination and Communication Methods for the Caribbean and Adjacent Regions</a:t>
            </a:r>
            <a:endParaRPr/>
          </a:p>
        </p:txBody>
      </p:sp>
      <p:sp>
        <p:nvSpPr>
          <p:cNvPr id="224" name="Google Shape;224;g3251f3b83c7_0_24"/>
          <p:cNvSpPr txBox="1">
            <a:spLocks noGrp="1"/>
          </p:cNvSpPr>
          <p:nvPr>
            <p:ph type="title"/>
          </p:nvPr>
        </p:nvSpPr>
        <p:spPr>
          <a:xfrm>
            <a:off x="711600" y="6168525"/>
            <a:ext cx="7720800" cy="652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dirty="0"/>
              <a:t>Most Used</a:t>
            </a:r>
            <a:endParaRPr dirty="0"/>
          </a:p>
        </p:txBody>
      </p:sp>
      <p:pic>
        <p:nvPicPr>
          <p:cNvPr id="3" name="Picture 2"/>
          <p:cNvPicPr>
            <a:picLocks noChangeAspect="1"/>
          </p:cNvPicPr>
          <p:nvPr/>
        </p:nvPicPr>
        <p:blipFill>
          <a:blip r:embed="rId3"/>
          <a:stretch>
            <a:fillRect/>
          </a:stretch>
        </p:blipFill>
        <p:spPr>
          <a:xfrm>
            <a:off x="1557337" y="1244450"/>
            <a:ext cx="6029325" cy="47053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385</TotalTime>
  <Words>1443</Words>
  <Application>Microsoft Macintosh PowerPoint</Application>
  <PresentationFormat>On-screen Show (4:3)</PresentationFormat>
  <Paragraphs>114</Paragraphs>
  <Slides>19</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Symbol</vt:lpstr>
      <vt:lpstr>Times New Roman</vt:lpstr>
      <vt:lpstr>Office Theme</vt:lpstr>
      <vt:lpstr>Office Theme</vt:lpstr>
      <vt:lpstr>PowerPoint Presentation</vt:lpstr>
      <vt:lpstr>Terms of Reference</vt:lpstr>
      <vt:lpstr>The Focus Area of WG 3</vt:lpstr>
      <vt:lpstr>Membership</vt:lpstr>
      <vt:lpstr>PowerPoint Presentation</vt:lpstr>
      <vt:lpstr>PowerPoint Presentation</vt:lpstr>
      <vt:lpstr>Working Group 3 with support of ITIC-CAR</vt:lpstr>
      <vt:lpstr>Inventory of Tsunami Warning Dissemination and Communication Methods for the Caribbean and Adjacent Regions</vt:lpstr>
      <vt:lpstr>Inventory of Tsunami Warning Dissemination and Communication Methods for the Caribbean and Adjacent Regions</vt:lpstr>
      <vt:lpstr>Inventory of Tsunami Warning Dissemination and Communication Methods for the Caribbean and Adjacent Regions</vt:lpstr>
      <vt:lpstr>Training Priorities</vt:lpstr>
      <vt:lpstr>Recommendations for ICG/CARIBE EWS XVIII</vt:lpstr>
      <vt:lpstr>Cont. (Inventory)</vt:lpstr>
      <vt:lpstr>Cont. (Training)</vt:lpstr>
      <vt:lpstr>Cont (PTWC Users Guide, EEW)</vt:lpstr>
      <vt:lpstr>Cont. (GSDD, Supplement)</vt:lpstr>
      <vt:lpstr>Cont. (SOPs)</vt:lpstr>
      <vt:lpstr>Internal Work Plan/Key Proposed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CTWP.SAD</dc:creator>
  <cp:lastModifiedBy>Ocal Necmioglu (UNESCO/IOC)</cp:lastModifiedBy>
  <cp:revision>7</cp:revision>
  <dcterms:created xsi:type="dcterms:W3CDTF">2017-11-27T13:10:18Z</dcterms:created>
  <dcterms:modified xsi:type="dcterms:W3CDTF">2025-05-07T16:59:28Z</dcterms:modified>
</cp:coreProperties>
</file>