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 id="2147483660" r:id="rId2"/>
  </p:sldMasterIdLst>
  <p:notesMasterIdLst>
    <p:notesMasterId r:id="rId9"/>
  </p:notesMasterIdLst>
  <p:sldIdLst>
    <p:sldId id="256" r:id="rId3"/>
    <p:sldId id="4169" r:id="rId4"/>
    <p:sldId id="4171" r:id="rId5"/>
    <p:sldId id="4170" r:id="rId6"/>
    <p:sldId id="266" r:id="rId7"/>
    <p:sldId id="4167" r:id="rId8"/>
  </p:sldIdLst>
  <p:sldSz cx="9144000" cy="5143500" type="screen16x9"/>
  <p:notesSz cx="6858000" cy="9144000"/>
  <p:embeddedFontLst>
    <p:embeddedFont>
      <p:font typeface="Libre Baskerville" panose="02000000000000000000" pitchFamily="2" charset="0"/>
      <p:regular r:id="rId10"/>
      <p:bold r:id="rId11"/>
      <p: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36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79" autoAdjust="0"/>
    <p:restoredTop sz="94660"/>
  </p:normalViewPr>
  <p:slideViewPr>
    <p:cSldViewPr snapToGrid="0">
      <p:cViewPr varScale="1">
        <p:scale>
          <a:sx n="83" d="100"/>
          <a:sy n="83" d="100"/>
        </p:scale>
        <p:origin x="70" y="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font" Target="fonts/font3.fntdata"/><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2.fntdata"/><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eda6bbceb0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eda6bbceb0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3079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F397117-F3A1-41B5-B5A5-0FD5A7D43CA4}" type="slidenum">
              <a:rPr lang="fr-FR" smtClean="0"/>
              <a:t>‹#›</a:t>
            </a:fld>
            <a:endParaRPr lang="fr-FR"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53658" y="162272"/>
            <a:ext cx="1499775" cy="713942"/>
          </a:xfrm>
          <a:prstGeom prst="rect">
            <a:avLst/>
          </a:prstGeom>
        </p:spPr>
      </p:pic>
      <p:sp>
        <p:nvSpPr>
          <p:cNvPr id="10" name="Rectangle"/>
          <p:cNvSpPr/>
          <p:nvPr userDrawn="1"/>
        </p:nvSpPr>
        <p:spPr>
          <a:xfrm rot="5400000">
            <a:off x="1290755" y="2859426"/>
            <a:ext cx="1229711" cy="82863"/>
          </a:xfrm>
          <a:prstGeom prst="rect">
            <a:avLst/>
          </a:prstGeom>
          <a:solidFill>
            <a:schemeClr val="bg1"/>
          </a:solidFill>
          <a:ln w="12700">
            <a:miter lim="400000"/>
          </a:ln>
        </p:spPr>
        <p:txBody>
          <a:bodyPr lIns="48767" tIns="48767" rIns="48767" bIns="48767" anchor="ctr"/>
          <a:lstStyle/>
          <a:p>
            <a:pPr>
              <a:defRPr>
                <a:solidFill>
                  <a:srgbClr val="3C3C3C"/>
                </a:solidFill>
              </a:defRPr>
            </a:pPr>
            <a:endParaRPr sz="1050" dirty="0"/>
          </a:p>
        </p:txBody>
      </p:sp>
      <p:sp>
        <p:nvSpPr>
          <p:cNvPr id="11" name="Rectangle 10"/>
          <p:cNvSpPr/>
          <p:nvPr userDrawn="1"/>
        </p:nvSpPr>
        <p:spPr>
          <a:xfrm>
            <a:off x="0" y="-5571"/>
            <a:ext cx="9144000" cy="51435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50" dirty="0"/>
          </a:p>
        </p:txBody>
      </p:sp>
      <p:pic>
        <p:nvPicPr>
          <p:cNvPr id="13" name="Picture 12"/>
          <p:cNvPicPr>
            <a:picLocks noChangeAspect="1"/>
          </p:cNvPicPr>
          <p:nvPr userDrawn="1"/>
        </p:nvPicPr>
        <p:blipFill>
          <a:blip r:embed="rId4">
            <a:extLst>
              <a:ext uri="{28A0092B-C50C-407E-A947-70E740481C1C}">
                <a14:useLocalDpi xmlns:a14="http://schemas.microsoft.com/office/drawing/2010/main"/>
              </a:ext>
            </a:extLst>
          </a:blip>
          <a:srcRect/>
          <a:stretch/>
        </p:blipFill>
        <p:spPr>
          <a:xfrm>
            <a:off x="1161714" y="1519421"/>
            <a:ext cx="2190127" cy="2104659"/>
          </a:xfrm>
          <a:prstGeom prst="rect">
            <a:avLst/>
          </a:prstGeom>
        </p:spPr>
      </p:pic>
      <p:sp>
        <p:nvSpPr>
          <p:cNvPr id="12" name="Rectangle">
            <a:extLst>
              <a:ext uri="{FF2B5EF4-FFF2-40B4-BE49-F238E27FC236}">
                <a16:creationId xmlns:a16="http://schemas.microsoft.com/office/drawing/2014/main" id="{21257D7F-3656-47C9-B5F0-D20A647BD6E3}"/>
              </a:ext>
            </a:extLst>
          </p:cNvPr>
          <p:cNvSpPr/>
          <p:nvPr userDrawn="1"/>
        </p:nvSpPr>
        <p:spPr>
          <a:xfrm rot="5400000">
            <a:off x="3663217" y="2534911"/>
            <a:ext cx="1817567" cy="73679"/>
          </a:xfrm>
          <a:prstGeom prst="rect">
            <a:avLst/>
          </a:prstGeom>
          <a:solidFill>
            <a:schemeClr val="bg1"/>
          </a:solidFill>
          <a:ln w="12700">
            <a:miter lim="400000"/>
          </a:ln>
        </p:spPr>
        <p:txBody>
          <a:bodyPr lIns="48767" tIns="48767" rIns="48767" bIns="48767" anchor="ctr"/>
          <a:lstStyle/>
          <a:p>
            <a:pPr>
              <a:defRPr>
                <a:solidFill>
                  <a:srgbClr val="3C3C3C"/>
                </a:solidFill>
              </a:defRPr>
            </a:pPr>
            <a:endParaRPr sz="1050" dirty="0"/>
          </a:p>
        </p:txBody>
      </p:sp>
    </p:spTree>
    <p:extLst>
      <p:ext uri="{BB962C8B-B14F-4D97-AF65-F5344CB8AC3E}">
        <p14:creationId xmlns:p14="http://schemas.microsoft.com/office/powerpoint/2010/main" val="3574979133"/>
      </p:ext>
    </p:extLst>
  </p:cSld>
  <p:clrMap bg1="lt1" tx1="dk1" bg2="lt2" tx2="dk2" accent1="accent1" accent2="accent2" accent3="accent3" accent4="accent4" accent5="accent5" accent6="accent6" hlink="hlink" folHlink="folHlink"/>
  <p:sldLayoutIdLst>
    <p:sldLayoutId id="2147483661" r:id="rId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mailto:a.brome@unesco.org" TargetMode="External"/><Relationship Id="rId2" Type="http://schemas.openxmlformats.org/officeDocument/2006/relationships/hyperlink" Target="mailto:matthieu.peroche@univ-montp3.fr"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mailto:a.necmioglu@unesco.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p13"/>
          <p:cNvSpPr txBox="1"/>
          <p:nvPr/>
        </p:nvSpPr>
        <p:spPr>
          <a:xfrm>
            <a:off x="1791725" y="261150"/>
            <a:ext cx="7262364" cy="1051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sz="2200" b="1" dirty="0">
                <a:solidFill>
                  <a:srgbClr val="0E3692"/>
                </a:solidFill>
                <a:latin typeface="Libre Baskerville"/>
                <a:ea typeface="Libre Baskerville"/>
                <a:cs typeface="Libre Baskerville"/>
                <a:sym typeface="Libre Baskerville"/>
              </a:rPr>
              <a:t>3.11.1 2nd ICG/CARIBE-EWS Tsunami Ready Summit </a:t>
            </a:r>
            <a:endParaRPr sz="2200" b="1" dirty="0">
              <a:solidFill>
                <a:srgbClr val="0E3692"/>
              </a:solidFill>
              <a:latin typeface="Libre Baskerville"/>
              <a:ea typeface="Libre Baskerville"/>
              <a:cs typeface="Libre Baskerville"/>
              <a:sym typeface="Libre Baskerville"/>
            </a:endParaRPr>
          </a:p>
        </p:txBody>
      </p:sp>
      <p:sp>
        <p:nvSpPr>
          <p:cNvPr id="55" name="Google Shape;55;p13"/>
          <p:cNvSpPr txBox="1"/>
          <p:nvPr/>
        </p:nvSpPr>
        <p:spPr>
          <a:xfrm>
            <a:off x="1791725" y="1425525"/>
            <a:ext cx="7146000" cy="446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dirty="0">
              <a:solidFill>
                <a:srgbClr val="0E3692"/>
              </a:solidFill>
              <a:latin typeface="Libre Baskerville"/>
              <a:ea typeface="Libre Baskerville"/>
              <a:cs typeface="Libre Baskerville"/>
              <a:sym typeface="Libre Baskerville"/>
            </a:endParaRPr>
          </a:p>
        </p:txBody>
      </p:sp>
      <p:sp>
        <p:nvSpPr>
          <p:cNvPr id="56" name="Google Shape;56;p13"/>
          <p:cNvSpPr txBox="1"/>
          <p:nvPr/>
        </p:nvSpPr>
        <p:spPr>
          <a:xfrm>
            <a:off x="1728900" y="1055914"/>
            <a:ext cx="7297869" cy="1446963"/>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sz="1000" b="1" dirty="0">
                <a:solidFill>
                  <a:srgbClr val="0E3692"/>
                </a:solidFill>
                <a:latin typeface="Libre Baskerville"/>
                <a:ea typeface="Libre Baskerville"/>
                <a:cs typeface="Libre Baskerville"/>
                <a:sym typeface="Libre Baskerville"/>
              </a:rPr>
              <a:t>Christa G. von Hillebrandt-Andrade, </a:t>
            </a:r>
            <a:r>
              <a:rPr lang="en-US" sz="1000" dirty="0">
                <a:solidFill>
                  <a:srgbClr val="0E3692"/>
                </a:solidFill>
                <a:latin typeface="Libre Baskerville"/>
                <a:ea typeface="Libre Baskerville"/>
                <a:cs typeface="Libre Baskerville"/>
                <a:sym typeface="Libre Baskerville"/>
              </a:rPr>
              <a:t>Manager, NOAA/NWS ITIC-CAR</a:t>
            </a:r>
          </a:p>
          <a:p>
            <a:pPr marL="0" lvl="0" indent="0" algn="l" rtl="0">
              <a:spcBef>
                <a:spcPts val="0"/>
              </a:spcBef>
              <a:spcAft>
                <a:spcPts val="0"/>
              </a:spcAft>
              <a:buNone/>
            </a:pPr>
            <a:r>
              <a:rPr lang="en-US" sz="1000" b="1" dirty="0">
                <a:solidFill>
                  <a:srgbClr val="0E3692"/>
                </a:solidFill>
                <a:latin typeface="Libre Baskerville"/>
                <a:ea typeface="Libre Baskerville"/>
                <a:cs typeface="Libre Baskerville"/>
                <a:sym typeface="Libre Baskerville"/>
              </a:rPr>
              <a:t>Alison Brome</a:t>
            </a:r>
            <a:r>
              <a:rPr lang="en-US" sz="1000" dirty="0">
                <a:solidFill>
                  <a:srgbClr val="0E3692"/>
                </a:solidFill>
                <a:latin typeface="Libre Baskerville"/>
                <a:ea typeface="Libre Baskerville"/>
                <a:cs typeface="Libre Baskerville"/>
                <a:sym typeface="Libre Baskerville"/>
              </a:rPr>
              <a:t>, Programme Officer, UNESCO.IOC-CTIC</a:t>
            </a:r>
          </a:p>
          <a:p>
            <a:r>
              <a:rPr lang="en-US" sz="1000" b="1" dirty="0">
                <a:solidFill>
                  <a:srgbClr val="0E3692"/>
                </a:solidFill>
                <a:latin typeface="Libre Baskerville"/>
                <a:ea typeface="Libre Baskerville"/>
                <a:cs typeface="Libre Baskerville"/>
                <a:sym typeface="Libre Baskerville"/>
              </a:rPr>
              <a:t>Dr. Ocal Necmioglu, </a:t>
            </a:r>
            <a:r>
              <a:rPr lang="en-US" sz="1000" dirty="0">
                <a:solidFill>
                  <a:srgbClr val="0E3692"/>
                </a:solidFill>
                <a:latin typeface="Libre Baskerville"/>
                <a:ea typeface="Libre Baskerville"/>
                <a:cs typeface="Libre Baskerville"/>
                <a:sym typeface="Libre Baskerville"/>
              </a:rPr>
              <a:t>UNESCO/IOC ICG/CARIBE EWS Technical Secretary</a:t>
            </a:r>
          </a:p>
          <a:p>
            <a:endParaRPr lang="en-US" sz="1000" dirty="0">
              <a:solidFill>
                <a:srgbClr val="0E3692"/>
              </a:solidFill>
              <a:latin typeface="Libre Baskerville"/>
              <a:ea typeface="Libre Baskerville"/>
              <a:cs typeface="Libre Baskerville"/>
              <a:sym typeface="Libre Baskerville"/>
            </a:endParaRPr>
          </a:p>
          <a:p>
            <a:pPr marL="0" lvl="0" indent="0" algn="l" rtl="0">
              <a:spcBef>
                <a:spcPts val="0"/>
              </a:spcBef>
              <a:spcAft>
                <a:spcPts val="0"/>
              </a:spcAft>
              <a:buNone/>
            </a:pPr>
            <a:endParaRPr lang="en-US" sz="1000" dirty="0">
              <a:solidFill>
                <a:srgbClr val="0E3692"/>
              </a:solidFill>
              <a:latin typeface="Libre Baskerville"/>
              <a:ea typeface="Libre Baskerville"/>
              <a:cs typeface="Libre Baskerville"/>
              <a:sym typeface="Libre Baskerville"/>
            </a:endParaRPr>
          </a:p>
        </p:txBody>
      </p:sp>
      <p:cxnSp>
        <p:nvCxnSpPr>
          <p:cNvPr id="57" name="Google Shape;57;p13"/>
          <p:cNvCxnSpPr/>
          <p:nvPr/>
        </p:nvCxnSpPr>
        <p:spPr>
          <a:xfrm flipH="1">
            <a:off x="1567050" y="261150"/>
            <a:ext cx="7200" cy="2198100"/>
          </a:xfrm>
          <a:prstGeom prst="straightConnector1">
            <a:avLst/>
          </a:prstGeom>
          <a:noFill/>
          <a:ln w="19050" cap="flat" cmpd="sng">
            <a:solidFill>
              <a:srgbClr val="46BDFF"/>
            </a:solidFill>
            <a:prstDash val="solid"/>
            <a:round/>
            <a:headEnd type="none" w="med" len="med"/>
            <a:tailEnd type="none" w="med" len="med"/>
          </a:ln>
        </p:spPr>
      </p:cxnSp>
      <p:pic>
        <p:nvPicPr>
          <p:cNvPr id="58" name="Google Shape;58;p13"/>
          <p:cNvPicPr preferRelativeResize="0"/>
          <p:nvPr/>
        </p:nvPicPr>
        <p:blipFill rotWithShape="1">
          <a:blip r:embed="rId3">
            <a:alphaModFix/>
          </a:blip>
          <a:srcRect b="4177"/>
          <a:stretch/>
        </p:blipFill>
        <p:spPr>
          <a:xfrm>
            <a:off x="348250" y="337350"/>
            <a:ext cx="938975" cy="1661324"/>
          </a:xfrm>
          <a:prstGeom prst="rect">
            <a:avLst/>
          </a:prstGeom>
          <a:noFill/>
          <a:ln>
            <a:noFill/>
          </a:ln>
        </p:spPr>
      </p:pic>
      <p:pic>
        <p:nvPicPr>
          <p:cNvPr id="60" name="Google Shape;60;p13"/>
          <p:cNvPicPr preferRelativeResize="0"/>
          <p:nvPr/>
        </p:nvPicPr>
        <p:blipFill>
          <a:blip r:embed="rId4">
            <a:alphaModFix/>
          </a:blip>
          <a:stretch>
            <a:fillRect/>
          </a:stretch>
        </p:blipFill>
        <p:spPr>
          <a:xfrm>
            <a:off x="0" y="2571750"/>
            <a:ext cx="9143999" cy="2571750"/>
          </a:xfrm>
          <a:prstGeom prst="rect">
            <a:avLst/>
          </a:prstGeom>
          <a:noFill/>
          <a:ln>
            <a:noFill/>
          </a:ln>
        </p:spPr>
      </p:pic>
      <p:sp>
        <p:nvSpPr>
          <p:cNvPr id="2" name="TextBox 1"/>
          <p:cNvSpPr txBox="1"/>
          <p:nvPr/>
        </p:nvSpPr>
        <p:spPr>
          <a:xfrm>
            <a:off x="4829907" y="3857625"/>
            <a:ext cx="4196862" cy="954107"/>
          </a:xfrm>
          <a:prstGeom prst="rect">
            <a:avLst/>
          </a:prstGeom>
          <a:solidFill>
            <a:schemeClr val="tx2"/>
          </a:solidFill>
        </p:spPr>
        <p:txBody>
          <a:bodyPr wrap="square" rtlCol="0">
            <a:spAutoFit/>
          </a:bodyPr>
          <a:lstStyle/>
          <a:p>
            <a:pPr algn="ctr"/>
            <a:r>
              <a:rPr lang="en-US" b="1" dirty="0">
                <a:solidFill>
                  <a:srgbClr val="0E3692"/>
                </a:solidFill>
              </a:rPr>
              <a:t>INTERGOVERNMENTAL OCEANOGRAPHIC COMMISSION of UNESCO</a:t>
            </a:r>
          </a:p>
          <a:p>
            <a:pPr algn="ctr"/>
            <a:r>
              <a:rPr lang="en-US" b="1" dirty="0">
                <a:solidFill>
                  <a:srgbClr val="0E3692"/>
                </a:solidFill>
              </a:rPr>
              <a:t>Eighteenth Session ICG/CARIBE-EWS XVIII</a:t>
            </a:r>
          </a:p>
          <a:p>
            <a:pPr algn="ctr"/>
            <a:r>
              <a:rPr lang="en-US" b="1" dirty="0">
                <a:solidFill>
                  <a:srgbClr val="0E3692"/>
                </a:solidFill>
              </a:rPr>
              <a:t>May 5-7 and 9,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AE65F2-35C5-4B60-3934-6AE39AC21A23}"/>
              </a:ext>
            </a:extLst>
          </p:cNvPr>
          <p:cNvSpPr txBox="1"/>
          <p:nvPr/>
        </p:nvSpPr>
        <p:spPr>
          <a:xfrm>
            <a:off x="379085" y="470567"/>
            <a:ext cx="8401912" cy="4462760"/>
          </a:xfrm>
          <a:prstGeom prst="rect">
            <a:avLst/>
          </a:prstGeom>
          <a:noFill/>
        </p:spPr>
        <p:txBody>
          <a:bodyPr wrap="square">
            <a:spAutoFit/>
          </a:bodyPr>
          <a:lstStyle/>
          <a:p>
            <a:pPr marR="0" algn="just">
              <a:tabLst>
                <a:tab pos="360045" algn="l"/>
              </a:tabLst>
            </a:pPr>
            <a:r>
              <a:rPr lang="en-US" sz="1600" b="1"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rPr>
              <a:t>Background:</a:t>
            </a:r>
          </a:p>
          <a:p>
            <a:pPr marL="171450" marR="0" indent="-171450" algn="just">
              <a:buFont typeface="Arial" panose="020B0604020202020204" pitchFamily="34" charset="0"/>
              <a:buChar char="•"/>
              <a:tabLst>
                <a:tab pos="360045" algn="l"/>
              </a:tabLst>
            </a:pPr>
            <a:r>
              <a:rPr lang="en-US" sz="1600"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rPr>
              <a:t>USA (Mrs. Christa von Hillbrandt-Andrade) noted that 2025 marks the 15th year of the tsunami-ready summit in Puerto Rico, which led to the international establishment of the TRRP by UNESCO-IOC. USA further suggested combining this with the ICG/CARIBE EWS XVIII meeting to exchange experiences and enhance capacity in terms of changes before and after the TRRP. </a:t>
            </a:r>
          </a:p>
          <a:p>
            <a:pPr marL="0" marR="0" algn="just">
              <a:buNone/>
              <a:tabLst>
                <a:tab pos="360045" algn="l"/>
              </a:tabLst>
            </a:pPr>
            <a:endParaRPr lang="en-US" sz="1600" b="1"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endParaRPr>
          </a:p>
          <a:p>
            <a:pPr marL="0" marR="0" algn="ctr">
              <a:buNone/>
              <a:tabLst>
                <a:tab pos="360045" algn="l"/>
              </a:tabLst>
            </a:pPr>
            <a:r>
              <a:rPr lang="en-US" sz="1600" b="1"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rPr>
              <a:t>Recommendation ICG/CARIBE-EWS-XVII.1</a:t>
            </a:r>
          </a:p>
          <a:p>
            <a:pPr marL="0" marR="0" algn="ctr">
              <a:buNone/>
              <a:tabLst>
                <a:tab pos="360045" algn="l"/>
              </a:tabLst>
            </a:pPr>
            <a:r>
              <a:rPr lang="en-US" sz="1600" dirty="0">
                <a:solidFill>
                  <a:srgbClr val="0E3692"/>
                </a:solidFill>
                <a:effectLst/>
                <a:highlight>
                  <a:srgbClr val="FFFF00"/>
                </a:highlight>
                <a:latin typeface="Aptos" panose="020B0004020202020204" pitchFamily="34" charset="0"/>
                <a:ea typeface="SimSun" panose="02010600030101010101" pitchFamily="2" charset="-122"/>
                <a:cs typeface="Times New Roman" panose="02020603050405020304" pitchFamily="18" charset="0"/>
              </a:rPr>
              <a:t> </a:t>
            </a:r>
            <a:endParaRPr lang="en-US" sz="1600"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endParaRPr>
          </a:p>
          <a:p>
            <a:pPr marL="0" marR="0" algn="ctr">
              <a:tabLst>
                <a:tab pos="360045" algn="l"/>
              </a:tabLst>
            </a:pPr>
            <a:r>
              <a:rPr lang="en-US" sz="1600" b="1"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rPr>
              <a:t>ICG/CARIBE-EWS Governance</a:t>
            </a:r>
            <a:endParaRPr lang="en-US" sz="1600"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endParaRPr>
          </a:p>
          <a:p>
            <a:pPr marR="0" lvl="0" algn="just">
              <a:tabLst>
                <a:tab pos="457200" algn="l"/>
              </a:tabLst>
            </a:pPr>
            <a:endParaRPr lang="en-US" sz="1600" dirty="0">
              <a:solidFill>
                <a:srgbClr val="0E3692"/>
              </a:solidFill>
              <a:latin typeface="Aptos" panose="020B0004020202020204" pitchFamily="34" charset="0"/>
              <a:ea typeface="Times New Roman" panose="02020603050405020304" pitchFamily="18" charset="0"/>
              <a:cs typeface="Aptos" panose="020B0004020202020204" pitchFamily="34" charset="0"/>
            </a:endParaRPr>
          </a:p>
          <a:p>
            <a:pPr marR="0" lvl="0" algn="just">
              <a:tabLst>
                <a:tab pos="457200" algn="l"/>
              </a:tabLst>
            </a:pPr>
            <a:endParaRPr lang="en-US" sz="1600" dirty="0">
              <a:solidFill>
                <a:srgbClr val="0E3692"/>
              </a:solidFill>
              <a:latin typeface="Aptos" panose="020B0004020202020204" pitchFamily="34" charset="0"/>
              <a:ea typeface="Times New Roman" panose="02020603050405020304" pitchFamily="18" charset="0"/>
              <a:cs typeface="Aptos" panose="020B0004020202020204" pitchFamily="34" charset="0"/>
            </a:endParaRPr>
          </a:p>
          <a:p>
            <a:pPr marL="171450" marR="0" lvl="0" indent="-171450" algn="just">
              <a:buFont typeface="Arial" panose="020B0604020202020204" pitchFamily="34" charset="0"/>
              <a:buChar char="•"/>
              <a:tabLst>
                <a:tab pos="457200" algn="l"/>
              </a:tabLst>
            </a:pPr>
            <a:r>
              <a:rPr lang="en-US" sz="1600" b="1" dirty="0">
                <a:solidFill>
                  <a:srgbClr val="0E3692"/>
                </a:solidFill>
                <a:effectLst/>
                <a:latin typeface="Aptos" panose="020B0004020202020204" pitchFamily="34" charset="0"/>
                <a:ea typeface="Times New Roman" panose="02020603050405020304" pitchFamily="18" charset="0"/>
                <a:cs typeface="Aptos" panose="020B0004020202020204" pitchFamily="34" charset="0"/>
              </a:rPr>
              <a:t>Decides</a:t>
            </a:r>
            <a:r>
              <a:rPr lang="en-US" sz="1600" dirty="0">
                <a:solidFill>
                  <a:srgbClr val="0E3692"/>
                </a:solidFill>
                <a:effectLst/>
                <a:latin typeface="Aptos" panose="020B0004020202020204" pitchFamily="34" charset="0"/>
                <a:ea typeface="Times New Roman" panose="02020603050405020304" pitchFamily="18" charset="0"/>
                <a:cs typeface="Aptos" panose="020B0004020202020204" pitchFamily="34" charset="0"/>
              </a:rPr>
              <a:t> to hold the ICG/CARIBE-EWS XVIII in-person in the week of 5 May 2025 and to consider organizing back-to-back the 2nd Tsunami Ready Summit to review the benefits and lessons learned and establish a road map towards 100% communities prepared for and resilient to tsunamis through efforts like Tsunami Ready</a:t>
            </a:r>
          </a:p>
          <a:p>
            <a:pPr marL="171450" marR="0" lvl="0" indent="-171450" algn="just">
              <a:buFont typeface="Arial" panose="020B0604020202020204" pitchFamily="34" charset="0"/>
              <a:buChar char="•"/>
              <a:tabLst>
                <a:tab pos="457200" algn="l"/>
              </a:tabLst>
            </a:pPr>
            <a:endParaRPr lang="en-US" sz="1600" dirty="0">
              <a:solidFill>
                <a:srgbClr val="0E3692"/>
              </a:solidFill>
              <a:latin typeface="Aptos" panose="020B0004020202020204" pitchFamily="34" charset="0"/>
              <a:ea typeface="Times New Roman" panose="02020603050405020304" pitchFamily="18" charset="0"/>
              <a:cs typeface="Aptos" panose="020B0004020202020204" pitchFamily="34" charset="0"/>
            </a:endParaRPr>
          </a:p>
          <a:p>
            <a:pPr marL="342900" marR="0" lvl="0" indent="-342900">
              <a:buFont typeface="+mj-lt"/>
              <a:buAutoNum type="alphaLcPeriod"/>
              <a:tabLst>
                <a:tab pos="457200" algn="l"/>
              </a:tabLst>
            </a:pPr>
            <a:endParaRPr lang="en-US" sz="12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TextBox 3">
            <a:extLst>
              <a:ext uri="{FF2B5EF4-FFF2-40B4-BE49-F238E27FC236}">
                <a16:creationId xmlns:a16="http://schemas.microsoft.com/office/drawing/2014/main" id="{F48AD90F-69BF-AE81-2830-D3BD8E8DE677}"/>
              </a:ext>
            </a:extLst>
          </p:cNvPr>
          <p:cNvSpPr txBox="1"/>
          <p:nvPr/>
        </p:nvSpPr>
        <p:spPr>
          <a:xfrm>
            <a:off x="266509" y="36760"/>
            <a:ext cx="7627658" cy="369332"/>
          </a:xfrm>
          <a:prstGeom prst="rect">
            <a:avLst/>
          </a:prstGeom>
          <a:noFill/>
        </p:spPr>
        <p:txBody>
          <a:bodyPr wrap="square" rtlCol="0">
            <a:spAutoFit/>
          </a:bodyPr>
          <a:lstStyle/>
          <a:p>
            <a:r>
              <a:rPr lang="en-US" sz="1800" b="1" dirty="0">
                <a:solidFill>
                  <a:srgbClr val="0E3692"/>
                </a:solidFill>
              </a:rPr>
              <a:t>2</a:t>
            </a:r>
            <a:r>
              <a:rPr lang="en-US" sz="1800" b="1" baseline="30000" dirty="0">
                <a:solidFill>
                  <a:srgbClr val="0E3692"/>
                </a:solidFill>
              </a:rPr>
              <a:t>nd</a:t>
            </a:r>
            <a:r>
              <a:rPr lang="en-US" sz="1800" b="1" dirty="0">
                <a:solidFill>
                  <a:srgbClr val="0E3692"/>
                </a:solidFill>
              </a:rPr>
              <a:t> Tsunami Ready Summit</a:t>
            </a:r>
          </a:p>
        </p:txBody>
      </p:sp>
    </p:spTree>
    <p:extLst>
      <p:ext uri="{BB962C8B-B14F-4D97-AF65-F5344CB8AC3E}">
        <p14:creationId xmlns:p14="http://schemas.microsoft.com/office/powerpoint/2010/main" val="187662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9EEB3-1E8B-2855-C579-6366188ABC2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8595182-5982-81CF-D000-CBE9C7B1844A}"/>
              </a:ext>
            </a:extLst>
          </p:cNvPr>
          <p:cNvSpPr txBox="1"/>
          <p:nvPr/>
        </p:nvSpPr>
        <p:spPr>
          <a:xfrm>
            <a:off x="379085" y="470567"/>
            <a:ext cx="8401912" cy="4078039"/>
          </a:xfrm>
          <a:prstGeom prst="rect">
            <a:avLst/>
          </a:prstGeom>
          <a:noFill/>
        </p:spPr>
        <p:txBody>
          <a:bodyPr wrap="square">
            <a:spAutoFit/>
          </a:bodyPr>
          <a:lstStyle/>
          <a:p>
            <a:pPr marL="171450" marR="0" lvl="0" indent="-171450" algn="just">
              <a:buFont typeface="Arial" panose="020B0604020202020204" pitchFamily="34" charset="0"/>
              <a:buChar char="•"/>
              <a:tabLst>
                <a:tab pos="457200" algn="l"/>
              </a:tabLst>
            </a:pPr>
            <a:endParaRPr lang="en-US" sz="1200" dirty="0">
              <a:solidFill>
                <a:srgbClr val="0E3692"/>
              </a:solidFill>
              <a:latin typeface="Aptos" panose="020B0004020202020204" pitchFamily="34" charset="0"/>
              <a:ea typeface="Times New Roman" panose="02020603050405020304" pitchFamily="18" charset="0"/>
              <a:cs typeface="Aptos" panose="020B0004020202020204" pitchFamily="34" charset="0"/>
            </a:endParaRPr>
          </a:p>
          <a:p>
            <a:pPr marR="0" lvl="0" algn="just">
              <a:tabLst>
                <a:tab pos="457200" algn="l"/>
              </a:tabLst>
            </a:pPr>
            <a:r>
              <a:rPr lang="en-US" sz="1600" b="1" dirty="0">
                <a:solidFill>
                  <a:srgbClr val="0E3692"/>
                </a:solidFill>
                <a:effectLst/>
                <a:latin typeface="Aptos" panose="020B0004020202020204" pitchFamily="34" charset="0"/>
                <a:ea typeface="Times New Roman" panose="02020603050405020304" pitchFamily="18" charset="0"/>
                <a:cs typeface="Aptos" panose="020B0004020202020204" pitchFamily="34" charset="0"/>
              </a:rPr>
              <a:t>Status of Planning:</a:t>
            </a:r>
          </a:p>
          <a:p>
            <a:pPr marR="0" lvl="0">
              <a:tabLst>
                <a:tab pos="457200" algn="l"/>
              </a:tabLst>
            </a:pP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Discussions convened with Technical Secretary, CTIC and ITIC-CAR and preliminary elements identified:</a:t>
            </a:r>
          </a:p>
          <a:p>
            <a:pPr marR="0" lvl="0">
              <a:tabLst>
                <a:tab pos="457200" algn="l"/>
              </a:tabLst>
            </a:pPr>
            <a:endParaRPr lang="en-US" sz="1600" dirty="0">
              <a:solidFill>
                <a:srgbClr val="0E3692"/>
              </a:solidFill>
              <a:latin typeface="Aptos" panose="020B0004020202020204" pitchFamily="34" charset="0"/>
              <a:ea typeface="Aptos" panose="020B0004020202020204" pitchFamily="34" charset="0"/>
              <a:cs typeface="Aptos" panose="020B0004020202020204" pitchFamily="34" charset="0"/>
            </a:endParaRPr>
          </a:p>
          <a:p>
            <a:pPr marL="17145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Preliminary Target dates: </a:t>
            </a: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2-4 December 2025 or 7-9 December 2025</a:t>
            </a:r>
          </a:p>
          <a:p>
            <a:pPr marL="171450" marR="0" lvl="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List of participants </a:t>
            </a: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(75 persons) – CARIBE-EWS TNCs &amp; NTRB Chairs, UNDRR, CDEMA, CEPREDENAC, WMO, ICG/CARIBE EWS Observers, other partners and stakeholders</a:t>
            </a:r>
          </a:p>
          <a:p>
            <a:pPr marL="171450" marR="0" lvl="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Member State Hosting Confirmation for Panama City: </a:t>
            </a: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Correspondence dispatched to Panama from IOC Secretariat for hosting ICG/CARIBE EWS XVIII and TR Summit, confirmation received for hosting TR Summit outside of November or December 2025</a:t>
            </a:r>
          </a:p>
          <a:p>
            <a:pPr marL="171450" marR="0" lvl="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Preliminary Budgetary Allocations </a:t>
            </a: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 UNESCO/IOC and ITIC-CAR (USAID/BHA), proposal submitted to USAID/BHA</a:t>
            </a:r>
          </a:p>
          <a:p>
            <a:pPr marL="17145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Agenda</a:t>
            </a:r>
          </a:p>
          <a:p>
            <a:pPr marL="171450" marR="0" lvl="0" indent="-171450">
              <a:buFont typeface="Arial" panose="020B0604020202020204" pitchFamily="34" charset="0"/>
              <a:buChar char="•"/>
              <a:tabLst>
                <a:tab pos="457200" algn="l"/>
              </a:tabLst>
            </a:pPr>
            <a:endParaRPr lang="en-US" sz="1600" dirty="0">
              <a:solidFill>
                <a:srgbClr val="0E3692"/>
              </a:solidFill>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mj-lt"/>
              <a:buAutoNum type="alphaLcPeriod"/>
              <a:tabLst>
                <a:tab pos="457200" algn="l"/>
              </a:tabLst>
            </a:pPr>
            <a:endParaRPr lang="en-US" sz="11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mj-lt"/>
              <a:buAutoNum type="alphaLcPeriod"/>
              <a:tabLst>
                <a:tab pos="457200" algn="l"/>
              </a:tabLst>
            </a:pPr>
            <a:endParaRPr lang="en-US" sz="12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TextBox 3">
            <a:extLst>
              <a:ext uri="{FF2B5EF4-FFF2-40B4-BE49-F238E27FC236}">
                <a16:creationId xmlns:a16="http://schemas.microsoft.com/office/drawing/2014/main" id="{A65171B5-6F90-3E9C-4812-E7E37ABBD1A2}"/>
              </a:ext>
            </a:extLst>
          </p:cNvPr>
          <p:cNvSpPr txBox="1"/>
          <p:nvPr/>
        </p:nvSpPr>
        <p:spPr>
          <a:xfrm>
            <a:off x="266509" y="36760"/>
            <a:ext cx="7627658" cy="369332"/>
          </a:xfrm>
          <a:prstGeom prst="rect">
            <a:avLst/>
          </a:prstGeom>
          <a:noFill/>
        </p:spPr>
        <p:txBody>
          <a:bodyPr wrap="square" rtlCol="0">
            <a:spAutoFit/>
          </a:bodyPr>
          <a:lstStyle/>
          <a:p>
            <a:r>
              <a:rPr lang="en-US" sz="1800" b="1" dirty="0">
                <a:solidFill>
                  <a:srgbClr val="0E3692"/>
                </a:solidFill>
              </a:rPr>
              <a:t>2</a:t>
            </a:r>
            <a:r>
              <a:rPr lang="en-US" sz="1800" b="1" baseline="30000" dirty="0">
                <a:solidFill>
                  <a:srgbClr val="0E3692"/>
                </a:solidFill>
              </a:rPr>
              <a:t>nd</a:t>
            </a:r>
            <a:r>
              <a:rPr lang="en-US" sz="1800" b="1" dirty="0">
                <a:solidFill>
                  <a:srgbClr val="0E3692"/>
                </a:solidFill>
              </a:rPr>
              <a:t> Tsunami Ready Summit</a:t>
            </a:r>
          </a:p>
        </p:txBody>
      </p:sp>
    </p:spTree>
    <p:extLst>
      <p:ext uri="{BB962C8B-B14F-4D97-AF65-F5344CB8AC3E}">
        <p14:creationId xmlns:p14="http://schemas.microsoft.com/office/powerpoint/2010/main" val="2527234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33023E7-7D7A-E043-7D81-7F4B80F6208E}"/>
              </a:ext>
            </a:extLst>
          </p:cNvPr>
          <p:cNvSpPr txBox="1"/>
          <p:nvPr/>
        </p:nvSpPr>
        <p:spPr>
          <a:xfrm>
            <a:off x="154940" y="81280"/>
            <a:ext cx="5661660" cy="369332"/>
          </a:xfrm>
          <a:prstGeom prst="rect">
            <a:avLst/>
          </a:prstGeom>
          <a:noFill/>
        </p:spPr>
        <p:txBody>
          <a:bodyPr wrap="square" rtlCol="0">
            <a:spAutoFit/>
          </a:bodyPr>
          <a:lstStyle/>
          <a:p>
            <a:r>
              <a:rPr lang="en-US" sz="1800" b="1" dirty="0">
                <a:solidFill>
                  <a:srgbClr val="0E3692"/>
                </a:solidFill>
                <a:latin typeface="Aptos" panose="020B0004020202020204" pitchFamily="34" charset="0"/>
              </a:rPr>
              <a:t>Agenda</a:t>
            </a:r>
          </a:p>
        </p:txBody>
      </p:sp>
      <p:sp>
        <p:nvSpPr>
          <p:cNvPr id="6" name="TextBox 5">
            <a:extLst>
              <a:ext uri="{FF2B5EF4-FFF2-40B4-BE49-F238E27FC236}">
                <a16:creationId xmlns:a16="http://schemas.microsoft.com/office/drawing/2014/main" id="{7737D173-C7FA-3999-B753-107E82F8BC4A}"/>
              </a:ext>
            </a:extLst>
          </p:cNvPr>
          <p:cNvSpPr txBox="1"/>
          <p:nvPr/>
        </p:nvSpPr>
        <p:spPr>
          <a:xfrm>
            <a:off x="154940" y="374412"/>
            <a:ext cx="8834120" cy="292388"/>
          </a:xfrm>
          <a:prstGeom prst="rect">
            <a:avLst/>
          </a:prstGeom>
          <a:noFill/>
        </p:spPr>
        <p:txBody>
          <a:bodyPr wrap="square">
            <a:spAutoFit/>
          </a:bodyPr>
          <a:lstStyle/>
          <a:p>
            <a:r>
              <a:rPr lang="en-US" sz="1300" b="1" dirty="0">
                <a:solidFill>
                  <a:srgbClr val="0E3692"/>
                </a:solidFill>
                <a:latin typeface="Aptos" panose="020B0004020202020204" pitchFamily="34" charset="0"/>
              </a:rPr>
              <a:t>Main Focus: </a:t>
            </a:r>
            <a:r>
              <a:rPr lang="en-US" sz="1300" dirty="0">
                <a:solidFill>
                  <a:srgbClr val="0E3692"/>
                </a:solidFill>
                <a:latin typeface="Aptos" panose="020B0004020202020204" pitchFamily="34" charset="0"/>
              </a:rPr>
              <a:t>Identifying sustainable pathways to reach the Objective 2 of the Ocean Decade Tsunami Programme</a:t>
            </a:r>
          </a:p>
        </p:txBody>
      </p:sp>
      <p:sp>
        <p:nvSpPr>
          <p:cNvPr id="8" name="TextBox 7">
            <a:extLst>
              <a:ext uri="{FF2B5EF4-FFF2-40B4-BE49-F238E27FC236}">
                <a16:creationId xmlns:a16="http://schemas.microsoft.com/office/drawing/2014/main" id="{79C7AB86-BF20-81A7-B279-5E37562B519B}"/>
              </a:ext>
            </a:extLst>
          </p:cNvPr>
          <p:cNvSpPr txBox="1"/>
          <p:nvPr/>
        </p:nvSpPr>
        <p:spPr>
          <a:xfrm>
            <a:off x="101600" y="666800"/>
            <a:ext cx="8887460" cy="5062924"/>
          </a:xfrm>
          <a:prstGeom prst="rect">
            <a:avLst/>
          </a:prstGeom>
          <a:noFill/>
        </p:spPr>
        <p:txBody>
          <a:bodyPr wrap="square">
            <a:spAutoFit/>
          </a:bodyPr>
          <a:lstStyle/>
          <a:p>
            <a:pPr marL="0" marR="0">
              <a:buNone/>
            </a:pPr>
            <a:r>
              <a:rPr lang="en-US" sz="1200" b="1" dirty="0">
                <a:solidFill>
                  <a:srgbClr val="0E3692"/>
                </a:solidFill>
                <a:effectLst/>
                <a:latin typeface="Aptos" panose="020B0004020202020204" pitchFamily="34" charset="0"/>
                <a:ea typeface="Aptos" panose="020B0004020202020204" pitchFamily="34" charset="0"/>
                <a:cs typeface="Aptos" panose="020B0004020202020204" pitchFamily="34" charset="0"/>
              </a:rPr>
              <a:t>Day-1</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History</a:t>
            </a:r>
            <a:r>
              <a:rPr lang="en-US" sz="1200" dirty="0">
                <a:solidFill>
                  <a:srgbClr val="0E3692"/>
                </a:solidFill>
                <a:latin typeface="Aptos" panose="020B0004020202020204" pitchFamily="34" charset="0"/>
                <a:ea typeface="Aptos" panose="020B0004020202020204" pitchFamily="34" charset="0"/>
                <a:cs typeface="Aptos" panose="020B0004020202020204" pitchFamily="34" charset="0"/>
              </a:rPr>
              <a:t> &amp; </a:t>
            </a: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Background of TRRP</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Overview of the Outcomes of the 1st TR Summit </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Tsunami Risk Ranking at the Community Level In The Caribbean Basin Study - First Result</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3 pillars of the TRRP and Thematic Discussions</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ICG/CARIBE-EWS Survey Result</a:t>
            </a:r>
          </a:p>
          <a:p>
            <a:pPr marL="0" marR="0">
              <a:buNone/>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 </a:t>
            </a:r>
          </a:p>
          <a:p>
            <a:pPr marL="0" marR="0">
              <a:buNone/>
            </a:pPr>
            <a:r>
              <a:rPr lang="en-US" sz="1200" b="1" dirty="0">
                <a:solidFill>
                  <a:srgbClr val="0E3692"/>
                </a:solidFill>
                <a:effectLst/>
                <a:latin typeface="Aptos" panose="020B0004020202020204" pitchFamily="34" charset="0"/>
                <a:ea typeface="Aptos" panose="020B0004020202020204" pitchFamily="34" charset="0"/>
                <a:cs typeface="Aptos" panose="020B0004020202020204" pitchFamily="34" charset="0"/>
              </a:rPr>
              <a:t>Day-2</a:t>
            </a:r>
            <a:endPar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endParaRP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Introductory Presentation and Interactive Discussions on:</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TR Application Process</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TRV</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NTRB establishment</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Funding and HR  </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Capacity Building</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Needs of persons living with disabilities</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Possible social visit (Panama Canal and dinner)</a:t>
            </a:r>
          </a:p>
          <a:p>
            <a:pPr marL="0" marR="0">
              <a:buNone/>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 </a:t>
            </a:r>
          </a:p>
          <a:p>
            <a:pPr marL="0" marR="0">
              <a:buNone/>
            </a:pPr>
            <a:r>
              <a:rPr lang="en-US" sz="1200" b="1" dirty="0">
                <a:solidFill>
                  <a:srgbClr val="0E3692"/>
                </a:solidFill>
                <a:effectLst/>
                <a:latin typeface="Aptos" panose="020B0004020202020204" pitchFamily="34" charset="0"/>
                <a:ea typeface="Aptos" panose="020B0004020202020204" pitchFamily="34" charset="0"/>
                <a:cs typeface="Aptos" panose="020B0004020202020204" pitchFamily="34" charset="0"/>
              </a:rPr>
              <a:t>Day-3</a:t>
            </a:r>
            <a:endPar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endParaRPr>
          </a:p>
          <a:p>
            <a:pPr marL="171450" marR="0" indent="-171450">
              <a:buFont typeface="Arial" panose="020B0604020202020204" pitchFamily="34" charset="0"/>
              <a:buChar char="•"/>
            </a:pPr>
            <a:r>
              <a:rPr lang="en-US" sz="1200" dirty="0">
                <a:solidFill>
                  <a:srgbClr val="0E3692"/>
                </a:solidFill>
                <a:latin typeface="Aptos" panose="020B0004020202020204" pitchFamily="34" charset="0"/>
                <a:ea typeface="Aptos" panose="020B0004020202020204" pitchFamily="34" charset="0"/>
                <a:cs typeface="Aptos" panose="020B0004020202020204" pitchFamily="34" charset="0"/>
              </a:rPr>
              <a:t>High level panel - s</a:t>
            </a: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ustainability pf TRRP under MHEWS/EW4All (UNDRR, CDEMA, CEPREDENAC, WMO</a:t>
            </a:r>
            <a:r>
              <a:rPr lang="en-US" sz="1200" dirty="0">
                <a:solidFill>
                  <a:srgbClr val="0E3692"/>
                </a:solidFill>
                <a:latin typeface="Aptos" panose="020B0004020202020204" pitchFamily="34" charset="0"/>
                <a:ea typeface="Aptos" panose="020B0004020202020204" pitchFamily="34" charset="0"/>
                <a:cs typeface="Aptos" panose="020B0004020202020204" pitchFamily="34" charset="0"/>
              </a:rPr>
              <a:t> etc.)</a:t>
            </a: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 focusing on creating synergies between the TRRP and ongoing/future disaster resilience projects/initiatives in the Caribbean</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TRC Coalition</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Summit Outcomes for Review and Approval</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TR Ceremony for newly recognised Communities</a:t>
            </a:r>
          </a:p>
          <a:p>
            <a:pPr marL="171450" marR="0" indent="-171450">
              <a:buFont typeface="Arial" panose="020B0604020202020204" pitchFamily="34" charset="0"/>
              <a:buChar char="•"/>
            </a:pPr>
            <a:r>
              <a:rPr lang="en-US" sz="1200" dirty="0">
                <a:solidFill>
                  <a:srgbClr val="0E3692"/>
                </a:solidFill>
                <a:latin typeface="Aptos" panose="020B0004020202020204" pitchFamily="34" charset="0"/>
                <a:ea typeface="Aptos" panose="020B0004020202020204" pitchFamily="34" charset="0"/>
                <a:cs typeface="Aptos" panose="020B0004020202020204" pitchFamily="34" charset="0"/>
              </a:rPr>
              <a:t>C</a:t>
            </a: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losing</a:t>
            </a:r>
          </a:p>
          <a:p>
            <a:pPr marL="0" marR="0">
              <a:buNone/>
            </a:pPr>
            <a:r>
              <a:rPr lang="en-US" sz="1100" dirty="0">
                <a:solidFill>
                  <a:srgbClr val="000000"/>
                </a:solidFill>
                <a:effectLst/>
                <a:latin typeface="Calibri" panose="020F0502020204030204" pitchFamily="34" charset="0"/>
                <a:ea typeface="Aptos" panose="020B0004020202020204" pitchFamily="34" charset="0"/>
                <a:cs typeface="Aptos" panose="020B0004020202020204" pitchFamily="34" charset="0"/>
              </a:rPr>
              <a:t> </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r>
              <a:rPr lang="en-US" sz="1200" dirty="0">
                <a:effectLst/>
                <a:latin typeface="Aptos" panose="020B0004020202020204" pitchFamily="34" charset="0"/>
                <a:ea typeface="Aptos" panose="020B0004020202020204" pitchFamily="34" charset="0"/>
                <a:cs typeface="Aptos" panose="020B0004020202020204" pitchFamily="34" charset="0"/>
              </a:rPr>
              <a:t> </a:t>
            </a:r>
          </a:p>
        </p:txBody>
      </p:sp>
    </p:spTree>
    <p:extLst>
      <p:ext uri="{BB962C8B-B14F-4D97-AF65-F5344CB8AC3E}">
        <p14:creationId xmlns:p14="http://schemas.microsoft.com/office/powerpoint/2010/main" val="312818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314" y="1925"/>
            <a:ext cx="8840645" cy="572700"/>
          </a:xfrm>
        </p:spPr>
        <p:txBody>
          <a:bodyPr>
            <a:normAutofit fontScale="90000"/>
          </a:bodyPr>
          <a:lstStyle/>
          <a:p>
            <a:r>
              <a:rPr lang="en-US" b="1" dirty="0">
                <a:solidFill>
                  <a:srgbClr val="0E3692"/>
                </a:solidFill>
                <a:latin typeface="Libre Baskerville" panose="02000000000000000000" pitchFamily="2" charset="0"/>
              </a:rPr>
              <a:t>Considerations, Challenges and Recommendations</a:t>
            </a:r>
          </a:p>
        </p:txBody>
      </p:sp>
      <p:sp>
        <p:nvSpPr>
          <p:cNvPr id="3" name="Text Placeholder 2"/>
          <p:cNvSpPr>
            <a:spLocks noGrp="1"/>
          </p:cNvSpPr>
          <p:nvPr>
            <p:ph type="body" idx="1"/>
          </p:nvPr>
        </p:nvSpPr>
        <p:spPr>
          <a:xfrm>
            <a:off x="210100" y="619074"/>
            <a:ext cx="8520600" cy="4476165"/>
          </a:xfrm>
        </p:spPr>
        <p:txBody>
          <a:bodyPr>
            <a:normAutofit fontScale="62500" lnSpcReduction="20000"/>
          </a:bodyPr>
          <a:lstStyle/>
          <a:p>
            <a:r>
              <a:rPr lang="en-US" sz="2200" dirty="0">
                <a:solidFill>
                  <a:srgbClr val="0E3692"/>
                </a:solidFill>
                <a:latin typeface="Aptos" panose="020B0004020202020204" pitchFamily="34" charset="0"/>
              </a:rPr>
              <a:t>Detailed planning has been constrained initially awaiting confirmation on hosting arrangements, now funding allocations constrained due to funding constraints of USAID/BHA and UNESCO-IOC, alternative co-funding options/arrangements under exploration </a:t>
            </a:r>
          </a:p>
          <a:p>
            <a:pPr marL="114300" indent="0">
              <a:buNone/>
            </a:pPr>
            <a:endParaRPr lang="en-US" sz="2200" dirty="0">
              <a:solidFill>
                <a:srgbClr val="0E3692"/>
              </a:solidFill>
              <a:latin typeface="Aptos" panose="020B0004020202020204" pitchFamily="34" charset="0"/>
            </a:endParaRPr>
          </a:p>
          <a:p>
            <a:r>
              <a:rPr lang="en-US" sz="2200" b="1" dirty="0">
                <a:solidFill>
                  <a:srgbClr val="0E3692"/>
                </a:solidFill>
                <a:latin typeface="Aptos" panose="020B0004020202020204" pitchFamily="34" charset="0"/>
              </a:rPr>
              <a:t>Notes</a:t>
            </a:r>
            <a:r>
              <a:rPr lang="en-US" sz="2200" dirty="0">
                <a:solidFill>
                  <a:srgbClr val="0E3692"/>
                </a:solidFill>
                <a:latin typeface="Aptos" panose="020B0004020202020204" pitchFamily="34" charset="0"/>
              </a:rPr>
              <a:t> the critical purpose of the Tsunami Ready Summit to review the benefits and lessons learned and establish a road map towards 100% communities prepared for and resilient to tsunamis through efforts like Tsunami Ready. </a:t>
            </a:r>
            <a:r>
              <a:rPr lang="en-US" sz="2200" b="1" dirty="0">
                <a:solidFill>
                  <a:srgbClr val="0E3692"/>
                </a:solidFill>
                <a:latin typeface="Aptos" panose="020B0004020202020204" pitchFamily="34" charset="0"/>
              </a:rPr>
              <a:t>Further notes </a:t>
            </a:r>
            <a:r>
              <a:rPr lang="en-US" sz="2200" dirty="0">
                <a:solidFill>
                  <a:srgbClr val="0E3692"/>
                </a:solidFill>
                <a:latin typeface="Aptos" panose="020B0004020202020204" pitchFamily="34" charset="0"/>
              </a:rPr>
              <a:t>the contribution of the Tsunami Ready Summit to the work of the Tsunami Ready Coalition and UN Decade of Ocean Science for Sustainable Development as well as associated UN and 2030 frameworks led by partners UNDRR and WMO among others. </a:t>
            </a:r>
          </a:p>
          <a:p>
            <a:r>
              <a:rPr lang="en-US" sz="2200" b="1" dirty="0">
                <a:solidFill>
                  <a:srgbClr val="0E3692"/>
                </a:solidFill>
                <a:latin typeface="Aptos" panose="020B0004020202020204" pitchFamily="34" charset="0"/>
              </a:rPr>
              <a:t>Acknowledges </a:t>
            </a:r>
            <a:r>
              <a:rPr lang="en-US" sz="2200" dirty="0">
                <a:solidFill>
                  <a:srgbClr val="0E3692"/>
                </a:solidFill>
                <a:latin typeface="Aptos" panose="020B0004020202020204" pitchFamily="34" charset="0"/>
              </a:rPr>
              <a:t>with appreciation the offer of Panama to host the Tsunami Ready Summit in 2025 except during the months of November or December </a:t>
            </a:r>
            <a:endParaRPr lang="en-US" sz="2200" b="1" dirty="0">
              <a:solidFill>
                <a:srgbClr val="0E3692"/>
              </a:solidFill>
              <a:latin typeface="Aptos" panose="020B0004020202020204" pitchFamily="34" charset="0"/>
            </a:endParaRPr>
          </a:p>
          <a:p>
            <a:r>
              <a:rPr lang="en-US" sz="2200" b="1" dirty="0">
                <a:solidFill>
                  <a:srgbClr val="0E3692"/>
                </a:solidFill>
                <a:latin typeface="Aptos" panose="020B0004020202020204" pitchFamily="34" charset="0"/>
              </a:rPr>
              <a:t>Notes</a:t>
            </a:r>
            <a:r>
              <a:rPr lang="en-US" sz="2200" dirty="0">
                <a:solidFill>
                  <a:srgbClr val="0E3692"/>
                </a:solidFill>
                <a:latin typeface="Aptos" panose="020B0004020202020204" pitchFamily="34" charset="0"/>
              </a:rPr>
              <a:t> the funding constraints now faced with convening the Tsunami Ready Summit and that the options for scheduling an in-person Tsunami Ready Summit may require consideration of alternative dates in consultation with host country.  </a:t>
            </a:r>
            <a:r>
              <a:rPr lang="en-US" sz="2200" b="1" dirty="0">
                <a:solidFill>
                  <a:srgbClr val="0E3692"/>
                </a:solidFill>
                <a:latin typeface="Aptos" panose="020B0004020202020204" pitchFamily="34" charset="0"/>
              </a:rPr>
              <a:t>Also notes </a:t>
            </a:r>
            <a:r>
              <a:rPr lang="en-US" sz="2200" dirty="0">
                <a:solidFill>
                  <a:srgbClr val="0E3692"/>
                </a:solidFill>
                <a:latin typeface="Aptos" panose="020B0004020202020204" pitchFamily="34" charset="0"/>
              </a:rPr>
              <a:t>this approach would still be consistent with the recommendations of the TOWS WG XVIII to prioritize regional Tsunami Ready workshops or summits in 2025 and conduct further workshops or summits before 2030</a:t>
            </a:r>
          </a:p>
          <a:p>
            <a:r>
              <a:rPr lang="en-US" sz="2200" b="1" dirty="0">
                <a:solidFill>
                  <a:srgbClr val="0E3692"/>
                </a:solidFill>
                <a:latin typeface="Aptos" panose="020B0004020202020204" pitchFamily="34" charset="0"/>
              </a:rPr>
              <a:t>Notes </a:t>
            </a:r>
            <a:r>
              <a:rPr lang="en-US" sz="2200" dirty="0">
                <a:solidFill>
                  <a:srgbClr val="0E3692"/>
                </a:solidFill>
                <a:latin typeface="Aptos" panose="020B0004020202020204" pitchFamily="34" charset="0"/>
              </a:rPr>
              <a:t>the commitment of the IOC Secretariat to continue prioritise exploring alternative co-funding support for convening Tsunami Ready Summit</a:t>
            </a:r>
          </a:p>
          <a:p>
            <a:r>
              <a:rPr lang="en-US" sz="2200" b="1" dirty="0">
                <a:solidFill>
                  <a:srgbClr val="0E3692"/>
                </a:solidFill>
                <a:latin typeface="Aptos" panose="020B0004020202020204" pitchFamily="34" charset="0"/>
              </a:rPr>
              <a:t>Urges</a:t>
            </a:r>
            <a:r>
              <a:rPr lang="en-US" sz="2200" dirty="0">
                <a:solidFill>
                  <a:srgbClr val="0E3692"/>
                </a:solidFill>
                <a:latin typeface="Aptos" panose="020B0004020202020204" pitchFamily="34" charset="0"/>
              </a:rPr>
              <a:t> Member States, Observers and Partners to consider leveraging funding or partnering with the IOC Secretariat to fund the Tsunami Ready Summit</a:t>
            </a:r>
          </a:p>
          <a:p>
            <a:pPr marL="114300" indent="0">
              <a:buNone/>
            </a:pPr>
            <a:r>
              <a:rPr lang="en-US" sz="2200" dirty="0">
                <a:solidFill>
                  <a:srgbClr val="0E3692"/>
                </a:solidFill>
                <a:latin typeface="Aptos" panose="020B0004020202020204" pitchFamily="34" charset="0"/>
              </a:rPr>
              <a:t> </a:t>
            </a:r>
          </a:p>
          <a:p>
            <a:endParaRPr lang="en-US" dirty="0">
              <a:solidFill>
                <a:srgbClr val="0E3692"/>
              </a:solidFill>
            </a:endParaRPr>
          </a:p>
          <a:p>
            <a:endParaRPr lang="en-US" dirty="0"/>
          </a:p>
        </p:txBody>
      </p:sp>
    </p:spTree>
    <p:extLst>
      <p:ext uri="{BB962C8B-B14F-4D97-AF65-F5344CB8AC3E}">
        <p14:creationId xmlns:p14="http://schemas.microsoft.com/office/powerpoint/2010/main" val="2027742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59445-4BE6-221E-1D34-8CF04A14811C}"/>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DFCC85B2-F948-C7D8-485F-754FCF3B589D}"/>
              </a:ext>
            </a:extLst>
          </p:cNvPr>
          <p:cNvSpPr txBox="1"/>
          <p:nvPr/>
        </p:nvSpPr>
        <p:spPr>
          <a:xfrm>
            <a:off x="311700" y="445025"/>
            <a:ext cx="8520600" cy="572700"/>
          </a:xfrm>
          <a:prstGeom prst="rect">
            <a:avLst/>
          </a:prstGeom>
          <a:noFill/>
          <a:ln>
            <a:noFill/>
          </a:ln>
        </p:spPr>
        <p:txBody>
          <a:bodyPr spcFirstLastPara="1" wrap="square" lIns="91425" tIns="91425" rIns="91425" bIns="91425" rtlCol="0" anchor="ctr" anchorCtr="0">
            <a:normAutofit/>
          </a:bodyPr>
          <a:lstStyle/>
          <a:p>
            <a:pPr marL="0" marR="0" lvl="0" indent="0" algn="ctr" defTabSz="914400" rtl="0" eaLnBrk="1" fontAlgn="auto" latinLnBrk="0" hangingPunct="1">
              <a:lnSpc>
                <a:spcPct val="90000"/>
              </a:lnSpc>
              <a:spcBef>
                <a:spcPts val="0"/>
              </a:spcBef>
              <a:spcAft>
                <a:spcPts val="600"/>
              </a:spcAft>
              <a:buClr>
                <a:srgbClr val="000000"/>
              </a:buClr>
              <a:buSzPts val="3600"/>
              <a:buFont typeface="Arial"/>
              <a:buNone/>
              <a:tabLst/>
              <a:defRPr/>
            </a:pPr>
            <a:r>
              <a:rPr lang="en-US" sz="2000" b="1" dirty="0">
                <a:solidFill>
                  <a:srgbClr val="0E3692"/>
                </a:solidFill>
                <a:latin typeface="Libre Baskerville" panose="02000000000000000000" pitchFamily="2" charset="0"/>
              </a:rPr>
              <a:t>Discussion</a:t>
            </a:r>
            <a:endParaRPr kumimoji="0" lang="en-US" sz="2000" b="1" i="0" u="none" strike="noStrike" kern="0" cap="none" spc="0" normalizeH="0" baseline="0" noProof="0" dirty="0">
              <a:ln>
                <a:noFill/>
              </a:ln>
              <a:solidFill>
                <a:srgbClr val="0E3692"/>
              </a:solidFill>
              <a:effectLst/>
              <a:uLnTx/>
              <a:uFillTx/>
              <a:latin typeface="Libre Baskerville" panose="02000000000000000000" pitchFamily="2" charset="0"/>
              <a:cs typeface="Arial"/>
              <a:sym typeface="Arial"/>
            </a:endParaRPr>
          </a:p>
          <a:p>
            <a:pPr marL="0" marR="0" lvl="0" indent="0" algn="ctr" defTabSz="914400" rtl="0" eaLnBrk="1" fontAlgn="auto" latinLnBrk="0" hangingPunct="1">
              <a:lnSpc>
                <a:spcPct val="90000"/>
              </a:lnSpc>
              <a:spcBef>
                <a:spcPts val="0"/>
              </a:spcBef>
              <a:spcAft>
                <a:spcPts val="600"/>
              </a:spcAft>
              <a:buClr>
                <a:srgbClr val="000000"/>
              </a:buClr>
              <a:buSzPts val="3600"/>
              <a:buFont typeface="Arial"/>
              <a:buNone/>
              <a:tabLst/>
              <a:defRPr/>
            </a:pPr>
            <a:endParaRPr kumimoji="0" lang="en-US" sz="20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ctr" defTabSz="914400" rtl="0" eaLnBrk="1" fontAlgn="auto" latinLnBrk="0" hangingPunct="1">
              <a:lnSpc>
                <a:spcPct val="90000"/>
              </a:lnSpc>
              <a:spcBef>
                <a:spcPts val="0"/>
              </a:spcBef>
              <a:spcAft>
                <a:spcPts val="600"/>
              </a:spcAft>
              <a:buClr>
                <a:srgbClr val="000000"/>
              </a:buClr>
              <a:buSzPts val="3600"/>
              <a:buFont typeface="Arial"/>
              <a:buNone/>
              <a:tabLst/>
              <a:defRPr/>
            </a:pPr>
            <a:endParaRPr kumimoji="0" lang="en-US" sz="2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Box 2">
            <a:extLst>
              <a:ext uri="{FF2B5EF4-FFF2-40B4-BE49-F238E27FC236}">
                <a16:creationId xmlns:a16="http://schemas.microsoft.com/office/drawing/2014/main" id="{A08A14F5-DE6F-0E15-2865-F2EB1E5317AC}"/>
              </a:ext>
            </a:extLst>
          </p:cNvPr>
          <p:cNvSpPr txBox="1"/>
          <p:nvPr/>
        </p:nvSpPr>
        <p:spPr>
          <a:xfrm>
            <a:off x="3496860" y="3325463"/>
            <a:ext cx="4572000" cy="1384995"/>
          </a:xfrm>
          <a:prstGeom prst="rect">
            <a:avLst/>
          </a:prstGeom>
          <a:noFill/>
        </p:spPr>
        <p:txBody>
          <a:bodyPr wrap="square">
            <a:spAutoFit/>
          </a:bodyPr>
          <a:lstStyle/>
          <a:p>
            <a:r>
              <a:rPr lang="en-US" b="1" i="1" dirty="0">
                <a:hlinkClick r:id="rId2"/>
              </a:rPr>
              <a:t>Christa.vonH@noaa.gov</a:t>
            </a:r>
          </a:p>
          <a:p>
            <a:r>
              <a:rPr lang="en-US" b="1" i="1" dirty="0">
                <a:hlinkClick r:id="rId3"/>
              </a:rPr>
              <a:t>a.brome@unesco.org</a:t>
            </a:r>
            <a:endParaRPr lang="en-US" b="1" i="1" dirty="0"/>
          </a:p>
          <a:p>
            <a:r>
              <a:rPr lang="en-US" b="1" i="1" dirty="0">
                <a:hlinkClick r:id="rId4"/>
              </a:rPr>
              <a:t>a.necmioglu@unesco.org</a:t>
            </a:r>
            <a:endParaRPr lang="en-US" b="1" i="1" dirty="0"/>
          </a:p>
          <a:p>
            <a:endParaRPr lang="en-US" i="1" dirty="0"/>
          </a:p>
          <a:p>
            <a:endParaRPr lang="en-US" dirty="0"/>
          </a:p>
          <a:p>
            <a:endParaRPr lang="en-US" dirty="0"/>
          </a:p>
        </p:txBody>
      </p:sp>
      <p:pic>
        <p:nvPicPr>
          <p:cNvPr id="2" name="Picture 1">
            <a:extLst>
              <a:ext uri="{FF2B5EF4-FFF2-40B4-BE49-F238E27FC236}">
                <a16:creationId xmlns:a16="http://schemas.microsoft.com/office/drawing/2014/main" id="{D794DF57-CCA1-6691-42DD-56DCD640C927}"/>
              </a:ext>
            </a:extLst>
          </p:cNvPr>
          <p:cNvPicPr>
            <a:picLocks noChangeAspect="1"/>
          </p:cNvPicPr>
          <p:nvPr/>
        </p:nvPicPr>
        <p:blipFill>
          <a:blip r:embed="rId5"/>
          <a:stretch>
            <a:fillRect/>
          </a:stretch>
        </p:blipFill>
        <p:spPr>
          <a:xfrm>
            <a:off x="3783216" y="894466"/>
            <a:ext cx="1452758" cy="2089317"/>
          </a:xfrm>
          <a:prstGeom prst="rect">
            <a:avLst/>
          </a:prstGeom>
        </p:spPr>
      </p:pic>
    </p:spTree>
    <p:extLst>
      <p:ext uri="{BB962C8B-B14F-4D97-AF65-F5344CB8AC3E}">
        <p14:creationId xmlns:p14="http://schemas.microsoft.com/office/powerpoint/2010/main" val="31558233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1803</TotalTime>
  <Words>749</Words>
  <Application>Microsoft Office PowerPoint</Application>
  <PresentationFormat>On-screen Show (16:9)</PresentationFormat>
  <Paragraphs>69</Paragraphs>
  <Slides>6</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Libre Baskerville</vt:lpstr>
      <vt:lpstr>Aptos</vt:lpstr>
      <vt:lpstr>Simple Light</vt:lpstr>
      <vt:lpstr>10_Custom Design</vt:lpstr>
      <vt:lpstr>PowerPoint Presentation</vt:lpstr>
      <vt:lpstr>PowerPoint Presentation</vt:lpstr>
      <vt:lpstr>PowerPoint Presentation</vt:lpstr>
      <vt:lpstr>PowerPoint Presentation</vt:lpstr>
      <vt:lpstr>Considerations, Challenges and Recommendations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Christa Von Hillebrandt-Andrade</dc:creator>
  <cp:lastModifiedBy>Brome, Alison</cp:lastModifiedBy>
  <cp:revision>41</cp:revision>
  <dcterms:modified xsi:type="dcterms:W3CDTF">2025-05-06T20:14:59Z</dcterms:modified>
</cp:coreProperties>
</file>