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6" d="100"/>
          <a:sy n="106" d="100"/>
        </p:scale>
        <p:origin x="133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75DF-D3B2-19C1-F5C6-0D03F9C26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8DF5A-A701-F46E-48F8-C3F5FDEDA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C3CD3-F780-FB53-1F36-E321BE94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5/6/25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3C726-D325-67B5-1C0E-48C76F83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6B3E1-62DA-332B-C60D-338CA5BB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92981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4AB4-9ABB-AC7D-653C-5DF848A4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97E06-8177-437D-E666-05AD1E7D7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05C9-4A2F-8933-CDF9-493AF4465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5/6/25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85C2D-59F2-FC2D-7A9F-641F6D4E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E2413-6F1B-E35B-7B08-F85511C5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37343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9C541-B253-6735-6B1A-72C1EC4AF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0253D-8708-1238-565F-5B7A9DE43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D4D4B-B795-7B88-CD7A-1F44596A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5/6/25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07E41-D7E2-0625-DEDA-34C74164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89AEE-92F7-8076-88E9-20DD8315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49347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C9C3-B9D7-5B7B-B905-9C8BFBAF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C9FA6-51F8-6648-209B-49AB84430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23B6F-7F75-8FC4-B0DA-79AE41E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5/6/25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16FE8-8E1D-4E18-7538-DE18D82D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7DBCA-B235-DDC7-D9DE-A3AC55EA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1780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2EAB-AF97-C685-A62C-575DEB3E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23D1D-714B-8AE1-3A6E-24D1B433D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B12C0-1D68-2354-CE30-133AEE450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5/6/25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C50D0-9122-6B5C-EA2C-494C57C7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E98C9-1D80-891A-4B38-AE909B70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94735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5B76D-27D9-7B66-45E3-4D5A6153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DD6C6-975E-EA36-BB1B-4DAEDBCE3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3E43B-CADF-D3F7-B4A8-E80CE25E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56A1A-F6AB-912D-9BC5-792BD3DCC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5/6/25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2F8AE-AA12-9222-BB7F-7EE5E340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F0CE-9D03-3B7A-4DD0-249B959D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90369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DB2E-2884-C455-8189-8F09A4D9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1026C-04E8-E3CF-1614-A2D608011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ABC81-82E5-8D95-9E17-8CE2DFB80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0D51B-C7F5-EE61-B0CF-9120003D6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DC3857-0531-E078-FB2E-E7FD1F6D5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8AB454-B3B9-7D5F-1957-E140612E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5/6/25</a:t>
            </a:fld>
            <a:endParaRPr lang="en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1C24C-0D33-8407-6104-E5A460B5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AA699-BB67-1A91-F514-0226E4D5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5676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981B-3168-9524-8CDF-D7F99F7C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B6CA9-C4E9-BE15-A35C-24EA0479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5/6/25</a:t>
            </a:fld>
            <a:endParaRPr lang="en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9A8CD-1103-137A-42CE-957619B3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EA69A-3AA3-6DE8-2682-A5869662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24002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41303-5262-377A-A4F1-6DAAC8CC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5/6/25</a:t>
            </a:fld>
            <a:endParaRPr lang="en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73632-24FB-28BD-5727-856567E2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823F2-6A88-6E63-EA59-6513FCD7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81453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0E9C-DD9C-981A-064A-4FAD1179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66FF6-D284-5C47-1A98-BCD30AE8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B620B-D048-875F-A48D-71F4B50FC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52A70-22D5-6381-8AB5-CF4C0FAB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5/6/25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FE67A-A9CE-8979-5E8B-9B49D01B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C3941-B0A3-54C4-BE38-62AB3013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19155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1AA8-4EC9-7478-B358-64D491CB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7D21F-2295-5B92-1975-BC9F794F2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97ACF-369A-E10B-9F78-0764A500C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E9A55-97CD-2264-B5D3-21C6BBE8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05-364C-4A4B-9359-121FD6D2376C}" type="datetimeFigureOut">
              <a:rPr lang="en-PR" smtClean="0"/>
              <a:t>5/6/25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1F2BA-3385-105E-25DD-6A1569DA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6125F-C9DE-4C5B-0159-B859EF47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84344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915C7E-8FE9-F6EF-0BA6-83AD0EE2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5B702-FF8D-AABB-FD6F-15E173D62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351EC-8BAE-7855-8C61-09D0F6CBC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B85205-364C-4A4B-9359-121FD6D2376C}" type="datetimeFigureOut">
              <a:rPr lang="en-PR" smtClean="0"/>
              <a:t>5/6/25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04E08-6A94-652B-FA9A-9910B5CA9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30FBC-1CF4-7F2C-944C-752631AA2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7B75A2-550E-F145-934B-366B0BE6D04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1830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3;p1">
            <a:extLst>
              <a:ext uri="{FF2B5EF4-FFF2-40B4-BE49-F238E27FC236}">
                <a16:creationId xmlns:a16="http://schemas.microsoft.com/office/drawing/2014/main" id="{D5E7CC5C-B9D4-CADF-56F7-4F26EFC39277}"/>
              </a:ext>
            </a:extLst>
          </p:cNvPr>
          <p:cNvSpPr txBox="1"/>
          <p:nvPr/>
        </p:nvSpPr>
        <p:spPr>
          <a:xfrm>
            <a:off x="1748250" y="1566967"/>
            <a:ext cx="8695500" cy="37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Intergovernmental Coordination Group for the Tsunami and Other Coastal Hazards Warning System for the Caribbean and Adjacent Regions (ICG/CARIBE-EWS)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b="1" dirty="0">
              <a:solidFill>
                <a:schemeClr val="dk1"/>
              </a:solidFill>
              <a:highlight>
                <a:srgbClr val="FFFFFF"/>
              </a:highlight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XVIII Session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May 5-7 and 9, 2025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54;p1">
            <a:extLst>
              <a:ext uri="{FF2B5EF4-FFF2-40B4-BE49-F238E27FC236}">
                <a16:creationId xmlns:a16="http://schemas.microsoft.com/office/drawing/2014/main" id="{C0C9EBFA-D43C-67B5-CC43-807F215DA0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547" y="249104"/>
            <a:ext cx="1528907" cy="14732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0;p1">
            <a:extLst>
              <a:ext uri="{FF2B5EF4-FFF2-40B4-BE49-F238E27FC236}">
                <a16:creationId xmlns:a16="http://schemas.microsoft.com/office/drawing/2014/main" id="{4574BE9E-7DC4-C4AE-2B6F-AEB3A179D66A}"/>
              </a:ext>
            </a:extLst>
          </p:cNvPr>
          <p:cNvSpPr/>
          <p:nvPr/>
        </p:nvSpPr>
        <p:spPr>
          <a:xfrm>
            <a:off x="838609" y="4915168"/>
            <a:ext cx="10904213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3500"/>
            </a:pPr>
            <a:r>
              <a:rPr lang="en-US" sz="2400" b="0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4.2 WG2: Working Group 2: Tsunami Detection, Analysis and Forecasting </a:t>
            </a:r>
          </a:p>
          <a:p>
            <a:pPr algn="ctr">
              <a:buClr>
                <a:srgbClr val="000000"/>
              </a:buClr>
              <a:buSzPts val="3500"/>
            </a:pPr>
            <a:r>
              <a:rPr lang="en-US" sz="2400" b="0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Progress Report and Recommendations</a:t>
            </a:r>
            <a:endParaRPr sz="2400" b="0" i="0" u="none" strike="noStrike" cap="none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2000" b="0" i="0" u="none" strike="noStrike" cap="none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553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DA0E-DB6D-05AE-BF29-A353469D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Smart Cables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D2631-72EA-D5DF-E4CF-159E7C96F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R" dirty="0"/>
              <a:t>Code can be use to test or show return on investment for any planned deployed. </a:t>
            </a:r>
          </a:p>
          <a:p>
            <a:r>
              <a:rPr lang="en-PR" dirty="0"/>
              <a:t>Code developed for seismic only; Expansion to include direct wave observations needed (possibly a multi-ICG project)</a:t>
            </a:r>
          </a:p>
          <a:p>
            <a:r>
              <a:rPr lang="en-PR" dirty="0"/>
              <a:t>Code is based on Obspy and plotted with PyGMT, it is open source removing potential paywall barriers</a:t>
            </a:r>
          </a:p>
          <a:p>
            <a:r>
              <a:rPr lang="en-PR" dirty="0"/>
              <a:t>Keep an eye out for a webinar in t</a:t>
            </a:r>
            <a:r>
              <a:rPr lang="en-US" dirty="0"/>
              <a:t>he</a:t>
            </a:r>
            <a:r>
              <a:rPr lang="en-PR" dirty="0"/>
              <a:t> future regarding Smart Cables</a:t>
            </a:r>
          </a:p>
        </p:txBody>
      </p:sp>
    </p:spTree>
    <p:extLst>
      <p:ext uri="{BB962C8B-B14F-4D97-AF65-F5344CB8AC3E}">
        <p14:creationId xmlns:p14="http://schemas.microsoft.com/office/powerpoint/2010/main" val="202467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1712-2057-33DA-ACC0-45DE9D30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5" y="208714"/>
            <a:ext cx="11442031" cy="1325563"/>
          </a:xfrm>
        </p:spPr>
        <p:txBody>
          <a:bodyPr>
            <a:normAutofit/>
          </a:bodyPr>
          <a:lstStyle/>
          <a:p>
            <a:r>
              <a:rPr lang="en-US" dirty="0"/>
              <a:t>Draft Recommendations for ICG/CARIBE EWS XV</a:t>
            </a:r>
            <a:endParaRPr lang="en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05E19-0E9D-2009-37EB-3AA67BA4F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Notes</a:t>
            </a:r>
            <a:r>
              <a:rPr lang="en-US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appreciates</a:t>
            </a:r>
            <a:r>
              <a:rPr lang="en-US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member States role of network operators in the region for the installation, maintenance, and data transmission from seismic, sea level and GNSS stations in the region</a:t>
            </a:r>
            <a:endParaRPr lang="en-P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Appreciates</a:t>
            </a:r>
            <a:r>
              <a:rPr lang="en-US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NOAA ITIC-CAR, PTWC, and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Earthscope</a:t>
            </a:r>
            <a:r>
              <a:rPr lang="en-US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improving the automated processing and continued reporting on the status of seismic and sea level stations;</a:t>
            </a:r>
            <a:endParaRPr lang="en-PR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3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2F3C-4A24-4BD8-0CAE-73753BA2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53093"/>
            <a:ext cx="11353800" cy="1325563"/>
          </a:xfrm>
        </p:spPr>
        <p:txBody>
          <a:bodyPr/>
          <a:lstStyle/>
          <a:p>
            <a:r>
              <a:rPr lang="en-US" dirty="0"/>
              <a:t>Draft Recommendations for ICG/CARIBE EWS XV</a:t>
            </a:r>
            <a:endParaRPr lang="en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ECB68-FD20-F69E-853A-7642CC957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>
              <a:lnSpc>
                <a:spcPct val="115000"/>
              </a:lnSpc>
              <a:buNone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P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en-US" sz="2800" b="1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Notes</a:t>
            </a:r>
            <a:r>
              <a:rPr lang="en-US" sz="2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a high percentage of the stations in the CARIBE-EWS sea level network are currently non-operational and therefore can delay the proper assessment of tsunami events and the issuance of timely and accurate tsunami alerts;</a:t>
            </a:r>
            <a:endParaRPr lang="en-P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buNone/>
            </a:pPr>
            <a:r>
              <a:rPr lang="en-US" sz="2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P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US" sz="2800" b="1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Urges</a:t>
            </a:r>
            <a:r>
              <a:rPr lang="en-US" sz="28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Member States and operators of sea level stations contributing to CARIBE EWS to maintain their sea-level stations in an operational status and regularly review and update the status of its stations,  in the IOC Sea Level Monitoring Facility, and inform ITIC-CAR and Secretariat on plans for repair;</a:t>
            </a:r>
            <a:endParaRPr lang="en-P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284321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A677-8906-C4EA-7F24-CCAF2B95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365125"/>
            <a:ext cx="11430000" cy="1325563"/>
          </a:xfrm>
        </p:spPr>
        <p:txBody>
          <a:bodyPr/>
          <a:lstStyle/>
          <a:p>
            <a:r>
              <a:rPr lang="en-US" dirty="0"/>
              <a:t>Draft Recommendations for ICG/CARIBE EWS XV</a:t>
            </a:r>
            <a:endParaRPr lang="en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A2409-030D-BEF7-43E9-A5CDDB240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Recognizing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Appreciating </a:t>
            </a:r>
            <a:r>
              <a:rPr lang="en-US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success of the Spanish language sea level training in Costa Rica and;</a:t>
            </a:r>
            <a:endParaRPr lang="en-PR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P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Appreciating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efforts of the NOAA, IHO, NOC, and the secretariat to secure support for an English sea level training and;</a:t>
            </a:r>
            <a:endParaRPr lang="en-PR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P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Appreciating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efforts of English sea level training organizing committee and regional partners in initial planning of such a training</a:t>
            </a:r>
            <a:endParaRPr lang="en-PR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P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Recommends</a:t>
            </a:r>
            <a:r>
              <a:rPr lang="en-US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that WG2 continue to organize an English language sea level station workshop with the support of NOAA and the secretariat.</a:t>
            </a:r>
            <a:endParaRPr lang="en-PR" sz="2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236394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C76A1-894C-56A2-6016-8B1D1979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9D6E-2064-D195-FE4C-080CA2E9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365125"/>
            <a:ext cx="11430000" cy="1325563"/>
          </a:xfrm>
        </p:spPr>
        <p:txBody>
          <a:bodyPr/>
          <a:lstStyle/>
          <a:p>
            <a:r>
              <a:rPr lang="en-US" dirty="0"/>
              <a:t>Draft Recommendations for ICG/CARIBE EWS XV</a:t>
            </a:r>
            <a:endParaRPr lang="en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98503-E163-5F87-F171-B5C92389B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en-US" sz="2000" b="1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Notes</a:t>
            </a:r>
            <a:r>
              <a:rPr lang="en-US" sz="20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development of a tool to assess impact of seismic outages in the region; </a:t>
            </a:r>
            <a:endParaRPr lang="en-P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en-US" sz="2000" b="1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Recommends</a:t>
            </a:r>
            <a:r>
              <a:rPr lang="en-US" sz="2000" kern="1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development of a similar tool to assess the impact of sea level station outages. </a:t>
            </a:r>
            <a:endParaRPr lang="en-P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Appreciates</a:t>
            </a:r>
            <a:r>
              <a:rPr lang="en-US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work of the UN Ocean Decade on smart cables and efforts to quantify the impact of smart cables on regional detection of tsunamigenic events;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P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Recommends</a:t>
            </a:r>
            <a:r>
              <a:rPr lang="en-US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formation of a task team to specifically address the implementation of such technology in the Caribe-EWS and formalize relationships between the Caribe-EWS and the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ITU/WMO/UNESCO-IOC Joint Task Force (JTF) on SMART Cables</a:t>
            </a:r>
            <a:r>
              <a:rPr lang="en-US" sz="2000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P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Further Encourages </a:t>
            </a:r>
            <a:r>
              <a:rPr lang="en-US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 States to incorporate SMART capability into new subsea telecom cable projects.</a:t>
            </a:r>
            <a:endParaRPr lang="en-PR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3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816F8-5430-9780-5F21-2C363262D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93C6-CF2B-8CBB-7F6E-CE4CE5A4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365125"/>
            <a:ext cx="11430000" cy="1325563"/>
          </a:xfrm>
        </p:spPr>
        <p:txBody>
          <a:bodyPr/>
          <a:lstStyle/>
          <a:p>
            <a:r>
              <a:rPr lang="en-US" dirty="0"/>
              <a:t>Draft Recommendations for ICG/CARIBE EWS XV</a:t>
            </a:r>
            <a:endParaRPr lang="en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6344-2C23-4073-A4B3-EFD62D3B6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82689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5CB3-8E50-161F-6E6B-6EA94CB8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Tasks of the Group: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22E2-4AFC-E86A-25A2-AFCD2F7F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PR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Support the operations of a fully interoperable regional tsunami warning system.</a:t>
            </a:r>
            <a:endParaRPr lang="en-P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PR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Support and integrate the work of the subgroups.</a:t>
            </a:r>
            <a:endParaRPr lang="en-P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PR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Present a progress report based on the </a:t>
            </a:r>
            <a:r>
              <a:rPr lang="en-P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Key Performance Indicators </a:t>
            </a:r>
            <a:r>
              <a:rPr lang="en-PR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related to the UN ODTP.</a:t>
            </a:r>
            <a:endParaRPr lang="en-P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PR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Establish strategies to enhance the warning system by including the detection, analysis and forecasting of other coastal hazards.</a:t>
            </a:r>
            <a:endParaRPr lang="en-P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PR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Promote the sharing of experience and expertise, and capacity building essential to effective tsunami source characterization, detection and forecasting.</a:t>
            </a:r>
            <a:endParaRPr lang="en-P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243444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CDC-020E-F5C4-C816-6A03022F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Current Sea Level Status: April 2025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39B09D86-788B-D195-EBA5-5C3BD317F6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9" y="1430571"/>
            <a:ext cx="6291551" cy="506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A901CF-50E0-4761-380B-1D1C14F99EAC}"/>
              </a:ext>
            </a:extLst>
          </p:cNvPr>
          <p:cNvSpPr txBox="1"/>
          <p:nvPr/>
        </p:nvSpPr>
        <p:spPr>
          <a:xfrm>
            <a:off x="7698259" y="1690688"/>
            <a:ext cx="38305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PR" sz="2400" dirty="0"/>
              <a:t>Note Gaps in coverage especially in NW Caribe</a:t>
            </a:r>
          </a:p>
          <a:p>
            <a:pPr marL="285750" indent="-285750">
              <a:buFontTx/>
              <a:buChar char="-"/>
            </a:pPr>
            <a:r>
              <a:rPr lang="en-PR" sz="2400" dirty="0"/>
              <a:t>Impacts response to events like Feb 8, 2025.</a:t>
            </a:r>
          </a:p>
          <a:p>
            <a:pPr marL="285750" indent="-285750">
              <a:buFontTx/>
              <a:buChar char="-"/>
            </a:pPr>
            <a:r>
              <a:rPr lang="en-PR" sz="2400" dirty="0"/>
              <a:t>Highlights need for sea level station maintanence and capacity building in the region</a:t>
            </a:r>
          </a:p>
        </p:txBody>
      </p:sp>
    </p:spTree>
    <p:extLst>
      <p:ext uri="{BB962C8B-B14F-4D97-AF65-F5344CB8AC3E}">
        <p14:creationId xmlns:p14="http://schemas.microsoft.com/office/powerpoint/2010/main" val="32036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5C77-EB50-B316-C843-8CBA052C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Sea Level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67EAD-0C92-B2CF-D405-BF216E6E8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R" dirty="0"/>
              <a:t>Originally planned to be held summer of 2025 in Puerto Rico</a:t>
            </a:r>
          </a:p>
          <a:p>
            <a:r>
              <a:rPr lang="en-PR" dirty="0"/>
              <a:t>Currently re-tooling to be held in an alternate location in the Fall of 2025</a:t>
            </a:r>
          </a:p>
          <a:p>
            <a:r>
              <a:rPr lang="en-PR" dirty="0"/>
              <a:t>Organizing Committee has been meeting regularly. </a:t>
            </a:r>
          </a:p>
          <a:p>
            <a:r>
              <a:rPr lang="en-US" dirty="0"/>
              <a:t>E</a:t>
            </a:r>
            <a:r>
              <a:rPr lang="en-PR" dirty="0"/>
              <a:t>xpect more information soon</a:t>
            </a:r>
          </a:p>
        </p:txBody>
      </p:sp>
    </p:spTree>
    <p:extLst>
      <p:ext uri="{BB962C8B-B14F-4D97-AF65-F5344CB8AC3E}">
        <p14:creationId xmlns:p14="http://schemas.microsoft.com/office/powerpoint/2010/main" val="31078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F9CC-6D9A-8927-C5D9-17CCDCAF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Seismic Station Status: March 2025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F5A8F504-4A6B-972A-3D47-D49E0780EE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80" y="1825625"/>
            <a:ext cx="93818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2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8D7A5E-7303-279C-D877-4706459F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Example of Detection Time Maps: Seismic</a:t>
            </a:r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D968A216-36DE-27E3-6BF5-613D23B13D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6" y="1551441"/>
            <a:ext cx="4876191" cy="52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id="{93910F1D-3BAE-577F-92C6-6BFB72C78D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75" y="1536752"/>
            <a:ext cx="5088925" cy="53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4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F1FBAB-8C3E-FF27-D36C-2746B044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Smart Cables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90850E-2863-3DB3-C3E1-FF6C613AF00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444365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2577007493"/>
                    </a:ext>
                  </a:extLst>
                </a:gridCol>
              </a:tblGrid>
              <a:tr h="75120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 a study to demonstrate improvement in tsunami early warning times with two to four variations on SMART Cable designs </a:t>
                      </a:r>
                    </a:p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-Code written to determine improvements in detection time for seismic sources</a:t>
                      </a:r>
                    </a:p>
                    <a:p>
                      <a:pPr algn="l" fontAlgn="t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To Do: EV create a GitHub to share code</a:t>
                      </a:r>
                    </a:p>
                    <a:p>
                      <a:pPr algn="l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Run more test scenarios for optimization</a:t>
                      </a:r>
                    </a:p>
                  </a:txBody>
                  <a:tcPr marL="9525" marR="9525" marT="95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23253"/>
                  </a:ext>
                </a:extLst>
              </a:tr>
            </a:tbl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849B4B-1A0D-0DCF-51AB-3A62052660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5878" y="1825625"/>
            <a:ext cx="4134243" cy="4351338"/>
          </a:xfrm>
        </p:spPr>
      </p:pic>
    </p:spTree>
    <p:extLst>
      <p:ext uri="{BB962C8B-B14F-4D97-AF65-F5344CB8AC3E}">
        <p14:creationId xmlns:p14="http://schemas.microsoft.com/office/powerpoint/2010/main" val="292965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AF03-4DBD-7D2B-F26D-EBA3A79D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01762"/>
            <a:ext cx="10515600" cy="1325563"/>
          </a:xfrm>
        </p:spPr>
        <p:txBody>
          <a:bodyPr/>
          <a:lstStyle/>
          <a:p>
            <a:r>
              <a:rPr lang="en-PR" dirty="0"/>
              <a:t>Smart Cables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E76D96-F820-618B-F73A-ACF10FB86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767560"/>
            <a:ext cx="5157787" cy="823912"/>
          </a:xfrm>
        </p:spPr>
        <p:txBody>
          <a:bodyPr/>
          <a:lstStyle/>
          <a:p>
            <a:r>
              <a:rPr lang="en-PR" dirty="0"/>
              <a:t>If All Cables Were Smart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746BE8-C276-A71A-1D8A-42EB685CC3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5600" y="1733705"/>
            <a:ext cx="5394008" cy="5235094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E737E5-BD05-5AD1-BC32-3C569A4A6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725" y="701041"/>
            <a:ext cx="5183188" cy="823912"/>
          </a:xfrm>
        </p:spPr>
        <p:txBody>
          <a:bodyPr/>
          <a:lstStyle/>
          <a:p>
            <a:r>
              <a:rPr lang="en-PR" dirty="0"/>
              <a:t>All Seismic: Best Case Current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9B83F7-E770-83FE-9EBD-2BE412CE67C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81725" y="1733705"/>
            <a:ext cx="5394008" cy="5235094"/>
          </a:xfrm>
        </p:spPr>
      </p:pic>
    </p:spTree>
    <p:extLst>
      <p:ext uri="{BB962C8B-B14F-4D97-AF65-F5344CB8AC3E}">
        <p14:creationId xmlns:p14="http://schemas.microsoft.com/office/powerpoint/2010/main" val="259131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2B298-0A71-EE4E-2B0B-23603B38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An Example with Less Cables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726807-AFDF-FBE9-2AE2-594C4ED62D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1629712"/>
            <a:ext cx="4332448" cy="4559951"/>
          </a:xfr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3D48A26-E0AB-3FE2-006C-DEC7307A7FB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42" y="1629712"/>
            <a:ext cx="4698370" cy="455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83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757</Words>
  <Application>Microsoft Macintosh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Open Sans</vt:lpstr>
      <vt:lpstr>Times New Roman</vt:lpstr>
      <vt:lpstr>Office Theme</vt:lpstr>
      <vt:lpstr>PowerPoint Presentation</vt:lpstr>
      <vt:lpstr>Tasks of the Group: General</vt:lpstr>
      <vt:lpstr>Current Sea Level Status: April 2025</vt:lpstr>
      <vt:lpstr>Sea Level Training </vt:lpstr>
      <vt:lpstr>Seismic Station Status: March 2025</vt:lpstr>
      <vt:lpstr>Example of Detection Time Maps: Seismic</vt:lpstr>
      <vt:lpstr>Smart Cables</vt:lpstr>
      <vt:lpstr>Smart Cables</vt:lpstr>
      <vt:lpstr>An Example with Less Cables</vt:lpstr>
      <vt:lpstr>Smart Cables</vt:lpstr>
      <vt:lpstr>Draft Recommendations for ICG/CARIBE EWS XV</vt:lpstr>
      <vt:lpstr>Draft Recommendations for ICG/CARIBE EWS XV</vt:lpstr>
      <vt:lpstr>Draft Recommendations for ICG/CARIBE EWS XV</vt:lpstr>
      <vt:lpstr>Draft Recommendations for ICG/CARIBE EWS XV</vt:lpstr>
      <vt:lpstr>Draft Recommendations for ICG/CARIBE EWS XV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Elizabeth Vanacore</dc:creator>
  <cp:lastModifiedBy>Elizabeth Vanacore</cp:lastModifiedBy>
  <cp:revision>8</cp:revision>
  <dcterms:created xsi:type="dcterms:W3CDTF">2025-05-06T15:58:25Z</dcterms:created>
  <dcterms:modified xsi:type="dcterms:W3CDTF">2025-05-06T17:01:14Z</dcterms:modified>
</cp:coreProperties>
</file>