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70" r:id="rId4"/>
    <p:sldMasterId id="2147483682" r:id="rId5"/>
  </p:sldMasterIdLst>
  <p:notesMasterIdLst>
    <p:notesMasterId r:id="rId23"/>
  </p:notesMasterIdLst>
  <p:sldIdLst>
    <p:sldId id="269" r:id="rId6"/>
    <p:sldId id="904" r:id="rId7"/>
    <p:sldId id="915" r:id="rId8"/>
    <p:sldId id="4156" r:id="rId9"/>
    <p:sldId id="914" r:id="rId10"/>
    <p:sldId id="916" r:id="rId11"/>
    <p:sldId id="4159" r:id="rId12"/>
    <p:sldId id="519" r:id="rId13"/>
    <p:sldId id="4157" r:id="rId14"/>
    <p:sldId id="4161" r:id="rId15"/>
    <p:sldId id="4160" r:id="rId16"/>
    <p:sldId id="4163" r:id="rId17"/>
    <p:sldId id="4162" r:id="rId18"/>
    <p:sldId id="905" r:id="rId19"/>
    <p:sldId id="4154" r:id="rId20"/>
    <p:sldId id="4158" r:id="rId21"/>
    <p:sldId id="896" r:id="rId22"/>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57E221-DAE2-EBA3-7D98-2F8F43C263F7}" name="Brome, Alison" initials="BA" userId="S::a.brome@unesco.org::cda3e776-da96-42f4-8e7c-f5a06d348b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75"/>
  </p:normalViewPr>
  <p:slideViewPr>
    <p:cSldViewPr snapToGrid="0">
      <p:cViewPr varScale="1">
        <p:scale>
          <a:sx n="60" d="100"/>
          <a:sy n="60" d="100"/>
        </p:scale>
        <p:origin x="1094" y="29"/>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a_brome\Documents\UNESCO%20Old%20Laptop\Documents\UNDP%20-%20CTIC\CTIC%20Director\TSUNAMI%20THREATS%20OR%20RELATED%20EVENTS\2025\Honduras\Assessment\Including%20Table%20-%20Excel%20-%208%20Feb%202025%20Western%20Caribbean%20M7.6%20Post%20Event%20Evaluation%20Survey.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a_brome\Documents\UNESCO%20Old%20Laptop\Documents\UNDP%20-%20CTIC\CTIC%20Director\TSUNAMI%20THREATS%20OR%20RELATED%20EVENTS\2025\Honduras\Assessment\Including%20Table%20-%20Excel%20-%208%20Feb%202025%20Western%20Caribbean%20M7.6%20Post%20Event%20Evaluation%20Survey.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_brome\Documents\UNESCO%20Old%20Laptop\Documents\UNDP%20-%20CTIC\CTIC%20Director\TSUNAMI%20THREATS%20OR%20RELATED%20EVENTS\2025\Honduras\Assessment\Including%20Table%20-%20Excel%20-%208%20Feb%202025%20Western%20Caribbean%20M7.6%20Post%20Event%20Evaluation%20Survey.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Users\a_brome\Documents\UNESCO%20Old%20Laptop\Documents\UNDP%20-%20CTIC\CTIC%20Director\TSUNAMI%20THREATS%20OR%20RELATED%20EVENTS\2025\Honduras\Assessment\Including%20Table%20-%20Excel%20-%208%20Feb%202025%20Western%20Caribbean%20M7.6%20Post%20Event%20Evaluation%20Survey.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Receipt</a:t>
            </a:r>
            <a:r>
              <a:rPr lang="en-US" baseline="0" dirty="0"/>
              <a:t> Method for PTWC Messages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Sheet2!$B$1</c:f>
              <c:strCache>
                <c:ptCount val="1"/>
                <c:pt idx="0">
                  <c:v>Msg 1</c:v>
                </c:pt>
              </c:strCache>
            </c:strRef>
          </c:tx>
          <c:spPr>
            <a:solidFill>
              <a:schemeClr val="accent1"/>
            </a:solidFill>
            <a:ln>
              <a:noFill/>
            </a:ln>
            <a:effectLst/>
            <a:sp3d/>
          </c:spPr>
          <c:invertIfNegative val="0"/>
          <c:cat>
            <c:strRef>
              <c:f>Sheet2!$A$2:$A$7</c:f>
              <c:strCache>
                <c:ptCount val="6"/>
                <c:pt idx="0">
                  <c:v>Email</c:v>
                </c:pt>
                <c:pt idx="1">
                  <c:v>GTS (WMO WIS, EMWIN, GEONET)</c:v>
                </c:pt>
                <c:pt idx="2">
                  <c:v>Fax</c:v>
                </c:pt>
                <c:pt idx="3">
                  <c:v>AISR</c:v>
                </c:pt>
                <c:pt idx="4">
                  <c:v>CISN</c:v>
                </c:pt>
                <c:pt idx="5">
                  <c:v>Phone</c:v>
                </c:pt>
              </c:strCache>
            </c:strRef>
          </c:cat>
          <c:val>
            <c:numRef>
              <c:f>Sheet2!$B$2:$B$7</c:f>
              <c:numCache>
                <c:formatCode>0.00</c:formatCode>
                <c:ptCount val="6"/>
                <c:pt idx="0">
                  <c:v>92</c:v>
                </c:pt>
                <c:pt idx="1">
                  <c:v>25</c:v>
                </c:pt>
                <c:pt idx="2">
                  <c:v>8</c:v>
                </c:pt>
                <c:pt idx="3">
                  <c:v>8</c:v>
                </c:pt>
                <c:pt idx="4">
                  <c:v>16.7</c:v>
                </c:pt>
                <c:pt idx="5">
                  <c:v>0</c:v>
                </c:pt>
              </c:numCache>
            </c:numRef>
          </c:val>
          <c:extLst>
            <c:ext xmlns:c16="http://schemas.microsoft.com/office/drawing/2014/chart" uri="{C3380CC4-5D6E-409C-BE32-E72D297353CC}">
              <c16:uniqueId val="{00000000-C3E1-407B-A27B-A762AADF477D}"/>
            </c:ext>
          </c:extLst>
        </c:ser>
        <c:ser>
          <c:idx val="1"/>
          <c:order val="1"/>
          <c:tx>
            <c:strRef>
              <c:f>Sheet2!$C$1</c:f>
              <c:strCache>
                <c:ptCount val="1"/>
                <c:pt idx="0">
                  <c:v>Msg 2</c:v>
                </c:pt>
              </c:strCache>
            </c:strRef>
          </c:tx>
          <c:spPr>
            <a:solidFill>
              <a:schemeClr val="accent2"/>
            </a:solidFill>
            <a:ln>
              <a:noFill/>
            </a:ln>
            <a:effectLst/>
            <a:sp3d/>
          </c:spPr>
          <c:invertIfNegative val="0"/>
          <c:cat>
            <c:strRef>
              <c:f>Sheet2!$A$2:$A$7</c:f>
              <c:strCache>
                <c:ptCount val="6"/>
                <c:pt idx="0">
                  <c:v>Email</c:v>
                </c:pt>
                <c:pt idx="1">
                  <c:v>GTS (WMO WIS, EMWIN, GEONET)</c:v>
                </c:pt>
                <c:pt idx="2">
                  <c:v>Fax</c:v>
                </c:pt>
                <c:pt idx="3">
                  <c:v>AISR</c:v>
                </c:pt>
                <c:pt idx="4">
                  <c:v>CISN</c:v>
                </c:pt>
                <c:pt idx="5">
                  <c:v>Phone</c:v>
                </c:pt>
              </c:strCache>
            </c:strRef>
          </c:cat>
          <c:val>
            <c:numRef>
              <c:f>Sheet2!$C$2:$C$7</c:f>
              <c:numCache>
                <c:formatCode>0.00</c:formatCode>
                <c:ptCount val="6"/>
                <c:pt idx="0">
                  <c:v>92</c:v>
                </c:pt>
                <c:pt idx="1">
                  <c:v>25</c:v>
                </c:pt>
                <c:pt idx="2">
                  <c:v>8</c:v>
                </c:pt>
                <c:pt idx="3">
                  <c:v>8</c:v>
                </c:pt>
                <c:pt idx="4">
                  <c:v>0</c:v>
                </c:pt>
                <c:pt idx="5">
                  <c:v>0</c:v>
                </c:pt>
              </c:numCache>
            </c:numRef>
          </c:val>
          <c:extLst>
            <c:ext xmlns:c16="http://schemas.microsoft.com/office/drawing/2014/chart" uri="{C3380CC4-5D6E-409C-BE32-E72D297353CC}">
              <c16:uniqueId val="{00000001-C3E1-407B-A27B-A762AADF477D}"/>
            </c:ext>
          </c:extLst>
        </c:ser>
        <c:ser>
          <c:idx val="2"/>
          <c:order val="2"/>
          <c:tx>
            <c:strRef>
              <c:f>Sheet2!$D$1</c:f>
              <c:strCache>
                <c:ptCount val="1"/>
                <c:pt idx="0">
                  <c:v>Msg 3</c:v>
                </c:pt>
              </c:strCache>
            </c:strRef>
          </c:tx>
          <c:spPr>
            <a:solidFill>
              <a:schemeClr val="accent3"/>
            </a:solidFill>
            <a:ln>
              <a:noFill/>
            </a:ln>
            <a:effectLst/>
            <a:sp3d/>
          </c:spPr>
          <c:invertIfNegative val="0"/>
          <c:cat>
            <c:strRef>
              <c:f>Sheet2!$A$2:$A$7</c:f>
              <c:strCache>
                <c:ptCount val="6"/>
                <c:pt idx="0">
                  <c:v>Email</c:v>
                </c:pt>
                <c:pt idx="1">
                  <c:v>GTS (WMO WIS, EMWIN, GEONET)</c:v>
                </c:pt>
                <c:pt idx="2">
                  <c:v>Fax</c:v>
                </c:pt>
                <c:pt idx="3">
                  <c:v>AISR</c:v>
                </c:pt>
                <c:pt idx="4">
                  <c:v>CISN</c:v>
                </c:pt>
                <c:pt idx="5">
                  <c:v>Phone</c:v>
                </c:pt>
              </c:strCache>
            </c:strRef>
          </c:cat>
          <c:val>
            <c:numRef>
              <c:f>Sheet2!$D$2:$D$7</c:f>
              <c:numCache>
                <c:formatCode>0.00</c:formatCode>
                <c:ptCount val="6"/>
                <c:pt idx="0">
                  <c:v>92</c:v>
                </c:pt>
                <c:pt idx="1">
                  <c:v>25</c:v>
                </c:pt>
                <c:pt idx="2">
                  <c:v>8</c:v>
                </c:pt>
                <c:pt idx="3">
                  <c:v>8</c:v>
                </c:pt>
                <c:pt idx="4">
                  <c:v>0</c:v>
                </c:pt>
                <c:pt idx="5">
                  <c:v>0</c:v>
                </c:pt>
              </c:numCache>
            </c:numRef>
          </c:val>
          <c:extLst>
            <c:ext xmlns:c16="http://schemas.microsoft.com/office/drawing/2014/chart" uri="{C3380CC4-5D6E-409C-BE32-E72D297353CC}">
              <c16:uniqueId val="{00000002-C3E1-407B-A27B-A762AADF477D}"/>
            </c:ext>
          </c:extLst>
        </c:ser>
        <c:ser>
          <c:idx val="3"/>
          <c:order val="3"/>
          <c:tx>
            <c:strRef>
              <c:f>Sheet2!$E$1</c:f>
              <c:strCache>
                <c:ptCount val="1"/>
                <c:pt idx="0">
                  <c:v>Msg 4</c:v>
                </c:pt>
              </c:strCache>
            </c:strRef>
          </c:tx>
          <c:spPr>
            <a:solidFill>
              <a:schemeClr val="accent4"/>
            </a:solidFill>
            <a:ln>
              <a:noFill/>
            </a:ln>
            <a:effectLst/>
            <a:sp3d/>
          </c:spPr>
          <c:invertIfNegative val="0"/>
          <c:cat>
            <c:strRef>
              <c:f>Sheet2!$A$2:$A$7</c:f>
              <c:strCache>
                <c:ptCount val="6"/>
                <c:pt idx="0">
                  <c:v>Email</c:v>
                </c:pt>
                <c:pt idx="1">
                  <c:v>GTS (WMO WIS, EMWIN, GEONET)</c:v>
                </c:pt>
                <c:pt idx="2">
                  <c:v>Fax</c:v>
                </c:pt>
                <c:pt idx="3">
                  <c:v>AISR</c:v>
                </c:pt>
                <c:pt idx="4">
                  <c:v>CISN</c:v>
                </c:pt>
                <c:pt idx="5">
                  <c:v>Phone</c:v>
                </c:pt>
              </c:strCache>
            </c:strRef>
          </c:cat>
          <c:val>
            <c:numRef>
              <c:f>Sheet2!$E$2:$E$7</c:f>
              <c:numCache>
                <c:formatCode>0.00</c:formatCode>
                <c:ptCount val="6"/>
                <c:pt idx="0">
                  <c:v>92</c:v>
                </c:pt>
                <c:pt idx="1">
                  <c:v>16.7</c:v>
                </c:pt>
                <c:pt idx="2">
                  <c:v>8</c:v>
                </c:pt>
                <c:pt idx="3">
                  <c:v>8</c:v>
                </c:pt>
                <c:pt idx="4">
                  <c:v>0</c:v>
                </c:pt>
                <c:pt idx="5">
                  <c:v>0</c:v>
                </c:pt>
              </c:numCache>
            </c:numRef>
          </c:val>
          <c:extLst>
            <c:ext xmlns:c16="http://schemas.microsoft.com/office/drawing/2014/chart" uri="{C3380CC4-5D6E-409C-BE32-E72D297353CC}">
              <c16:uniqueId val="{00000003-C3E1-407B-A27B-A762AADF477D}"/>
            </c:ext>
          </c:extLst>
        </c:ser>
        <c:ser>
          <c:idx val="4"/>
          <c:order val="4"/>
          <c:tx>
            <c:strRef>
              <c:f>Sheet2!$F$1</c:f>
              <c:strCache>
                <c:ptCount val="1"/>
                <c:pt idx="0">
                  <c:v>Msg 5</c:v>
                </c:pt>
              </c:strCache>
            </c:strRef>
          </c:tx>
          <c:spPr>
            <a:solidFill>
              <a:schemeClr val="accent5"/>
            </a:solidFill>
            <a:ln>
              <a:noFill/>
            </a:ln>
            <a:effectLst/>
            <a:sp3d/>
          </c:spPr>
          <c:invertIfNegative val="0"/>
          <c:cat>
            <c:strRef>
              <c:f>Sheet2!$A$2:$A$7</c:f>
              <c:strCache>
                <c:ptCount val="6"/>
                <c:pt idx="0">
                  <c:v>Email</c:v>
                </c:pt>
                <c:pt idx="1">
                  <c:v>GTS (WMO WIS, EMWIN, GEONET)</c:v>
                </c:pt>
                <c:pt idx="2">
                  <c:v>Fax</c:v>
                </c:pt>
                <c:pt idx="3">
                  <c:v>AISR</c:v>
                </c:pt>
                <c:pt idx="4">
                  <c:v>CISN</c:v>
                </c:pt>
                <c:pt idx="5">
                  <c:v>Phone</c:v>
                </c:pt>
              </c:strCache>
            </c:strRef>
          </c:cat>
          <c:val>
            <c:numRef>
              <c:f>Sheet2!$F$2:$F$7</c:f>
              <c:numCache>
                <c:formatCode>0.00</c:formatCode>
                <c:ptCount val="6"/>
                <c:pt idx="0">
                  <c:v>92</c:v>
                </c:pt>
                <c:pt idx="1">
                  <c:v>16.7</c:v>
                </c:pt>
                <c:pt idx="2">
                  <c:v>8</c:v>
                </c:pt>
                <c:pt idx="3">
                  <c:v>8</c:v>
                </c:pt>
                <c:pt idx="4">
                  <c:v>0</c:v>
                </c:pt>
                <c:pt idx="5">
                  <c:v>0</c:v>
                </c:pt>
              </c:numCache>
            </c:numRef>
          </c:val>
          <c:extLst>
            <c:ext xmlns:c16="http://schemas.microsoft.com/office/drawing/2014/chart" uri="{C3380CC4-5D6E-409C-BE32-E72D297353CC}">
              <c16:uniqueId val="{00000004-C3E1-407B-A27B-A762AADF477D}"/>
            </c:ext>
          </c:extLst>
        </c:ser>
        <c:dLbls>
          <c:showLegendKey val="0"/>
          <c:showVal val="0"/>
          <c:showCatName val="0"/>
          <c:showSerName val="0"/>
          <c:showPercent val="0"/>
          <c:showBubbleSize val="0"/>
        </c:dLbls>
        <c:gapWidth val="150"/>
        <c:shape val="box"/>
        <c:axId val="1043405120"/>
        <c:axId val="1043405480"/>
        <c:axId val="0"/>
      </c:bar3DChart>
      <c:catAx>
        <c:axId val="1043405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405480"/>
        <c:crosses val="autoZero"/>
        <c:auto val="1"/>
        <c:lblAlgn val="ctr"/>
        <c:lblOffset val="100"/>
        <c:noMultiLvlLbl val="0"/>
      </c:catAx>
      <c:valAx>
        <c:axId val="10434054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405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Communication Means between Agencies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'Question 26'!$A$4:$A$9</c:f>
              <c:strCache>
                <c:ptCount val="6"/>
                <c:pt idx="0">
                  <c:v>Phone (indicate whether by commercial or dedicated line)</c:v>
                </c:pt>
                <c:pt idx="1">
                  <c:v>SMS</c:v>
                </c:pt>
                <c:pt idx="2">
                  <c:v>Email</c:v>
                </c:pt>
                <c:pt idx="3">
                  <c:v>Message Application (WhatsApp, Telegram, etc)</c:v>
                </c:pt>
                <c:pt idx="4">
                  <c:v>Fax</c:v>
                </c:pt>
                <c:pt idx="5">
                  <c:v>Other (please specify)</c:v>
                </c:pt>
              </c:strCache>
            </c:strRef>
          </c:cat>
          <c:val>
            <c:numRef>
              <c:f>'Question 26'!$B$4:$B$9</c:f>
              <c:numCache>
                <c:formatCode>0.00%</c:formatCode>
                <c:ptCount val="6"/>
                <c:pt idx="0">
                  <c:v>0.83329999999999993</c:v>
                </c:pt>
                <c:pt idx="1">
                  <c:v>0.33329999999999999</c:v>
                </c:pt>
                <c:pt idx="2">
                  <c:v>0.75</c:v>
                </c:pt>
                <c:pt idx="3">
                  <c:v>0.66670000000000007</c:v>
                </c:pt>
                <c:pt idx="4">
                  <c:v>8.3299999999999999E-2</c:v>
                </c:pt>
              </c:numCache>
            </c:numRef>
          </c:val>
          <c:extLst>
            <c:ext xmlns:c16="http://schemas.microsoft.com/office/drawing/2014/chart" uri="{C3380CC4-5D6E-409C-BE32-E72D297353CC}">
              <c16:uniqueId val="{00000000-0323-4824-8696-4CF5218BBF49}"/>
            </c:ext>
          </c:extLst>
        </c:ser>
        <c:dLbls>
          <c:showLegendKey val="0"/>
          <c:showVal val="0"/>
          <c:showCatName val="0"/>
          <c:showSerName val="0"/>
          <c:showPercent val="0"/>
          <c:showBubbleSize val="0"/>
        </c:dLbls>
        <c:gapWidth val="219"/>
        <c:overlap val="-27"/>
        <c:axId val="870481448"/>
        <c:axId val="870482528"/>
      </c:barChart>
      <c:catAx>
        <c:axId val="870481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0482528"/>
        <c:crosses val="autoZero"/>
        <c:auto val="1"/>
        <c:lblAlgn val="ctr"/>
        <c:lblOffset val="100"/>
        <c:noMultiLvlLbl val="0"/>
      </c:catAx>
      <c:valAx>
        <c:axId val="87048252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0481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GB" sz="1100" dirty="0"/>
              <a:t>Was a tsunami warning, advisory, watch and/or tsunami related information issued to the public?</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FR"/>
        </a:p>
      </c:txPr>
    </c:title>
    <c:autoTitleDeleted val="0"/>
    <c:plotArea>
      <c:layout/>
      <c:pieChart>
        <c:varyColors val="1"/>
        <c:ser>
          <c:idx val="0"/>
          <c:order val="0"/>
          <c:tx>
            <c:strRef>
              <c:f>'Question 27'!$B$3</c:f>
              <c:strCache>
                <c:ptCount val="1"/>
                <c:pt idx="0">
                  <c:v>Responses</c:v>
                </c:pt>
              </c:strCache>
            </c:strRef>
          </c:tx>
          <c:dPt>
            <c:idx val="0"/>
            <c:bubble3D val="0"/>
            <c:spPr>
              <a:solidFill>
                <a:schemeClr val="accent1"/>
              </a:solidFill>
              <a:ln>
                <a:noFill/>
              </a:ln>
              <a:effectLst/>
            </c:spPr>
            <c:extLst>
              <c:ext xmlns:c16="http://schemas.microsoft.com/office/drawing/2014/chart" uri="{C3380CC4-5D6E-409C-BE32-E72D297353CC}">
                <c16:uniqueId val="{00000001-2FC9-46D9-92B9-8782ED30BD77}"/>
              </c:ext>
            </c:extLst>
          </c:dPt>
          <c:dPt>
            <c:idx val="1"/>
            <c:bubble3D val="0"/>
            <c:spPr>
              <a:solidFill>
                <a:schemeClr val="accent3"/>
              </a:solidFill>
              <a:ln>
                <a:noFill/>
              </a:ln>
              <a:effectLst/>
            </c:spPr>
            <c:extLst>
              <c:ext xmlns:c16="http://schemas.microsoft.com/office/drawing/2014/chart" uri="{C3380CC4-5D6E-409C-BE32-E72D297353CC}">
                <c16:uniqueId val="{00000003-2FC9-46D9-92B9-8782ED30BD77}"/>
              </c:ext>
            </c:extLst>
          </c:dPt>
          <c:dLbls>
            <c:dLbl>
              <c:idx val="0"/>
              <c:layout>
                <c:manualLayout>
                  <c:x val="-6.9872407407407411E-2"/>
                  <c:y val="-0.2621728395061728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FR"/>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C9-46D9-92B9-8782ED30BD77}"/>
                </c:ext>
              </c:extLst>
            </c:dLbl>
            <c:dLbl>
              <c:idx val="1"/>
              <c:layout>
                <c:manualLayout>
                  <c:x val="-8.4425648148148152E-2"/>
                  <c:y val="5.37870370370370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C9-46D9-92B9-8782ED30BD7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FR"/>
              </a:p>
            </c:txPr>
            <c:showLegendKey val="0"/>
            <c:showVal val="1"/>
            <c:showCatName val="1"/>
            <c:showSerName val="0"/>
            <c:showPercent val="0"/>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'Question 27'!$A$4:$A$5</c:f>
              <c:strCache>
                <c:ptCount val="2"/>
                <c:pt idx="0">
                  <c:v>Yes</c:v>
                </c:pt>
                <c:pt idx="1">
                  <c:v>No</c:v>
                </c:pt>
              </c:strCache>
            </c:strRef>
          </c:cat>
          <c:val>
            <c:numRef>
              <c:f>'Question 27'!$B$4:$B$5</c:f>
              <c:numCache>
                <c:formatCode>0.00%</c:formatCode>
                <c:ptCount val="2"/>
                <c:pt idx="0">
                  <c:v>0.91670000000000007</c:v>
                </c:pt>
                <c:pt idx="1">
                  <c:v>8.3299999999999999E-2</c:v>
                </c:pt>
              </c:numCache>
            </c:numRef>
          </c:val>
          <c:extLst>
            <c:ext xmlns:c16="http://schemas.microsoft.com/office/drawing/2014/chart" uri="{C3380CC4-5D6E-409C-BE32-E72D297353CC}">
              <c16:uniqueId val="{00000004-2FC9-46D9-92B9-8782ED30BD77}"/>
            </c:ext>
          </c:extLst>
        </c:ser>
        <c:dLbls>
          <c:showLegendKey val="0"/>
          <c:showVal val="1"/>
          <c:showCatName val="1"/>
          <c:showSerName val="0"/>
          <c:showPercent val="0"/>
          <c:showBubbleSize val="0"/>
          <c:showLeaderLines val="1"/>
        </c:dLbls>
        <c:firstSliceAng val="0"/>
      </c:pieChart>
      <c:spPr>
        <a:noFill/>
        <a:ln>
          <a:noFill/>
        </a:ln>
        <a:effectLst/>
      </c:spPr>
    </c:plotArea>
    <c:plotVisOnly val="0"/>
    <c:dispBlanksAs val="gap"/>
    <c:showDLblsOverMax val="0"/>
  </c:chart>
  <c:spPr>
    <a:noFill/>
    <a:ln w="9525" cap="flat" cmpd="sng" algn="ctr">
      <a:noFill/>
      <a:prstDash val="solid"/>
    </a:ln>
    <a:effectLst/>
  </c:spPr>
  <c:txPr>
    <a:bodyPr/>
    <a:lstStyle/>
    <a:p>
      <a:pPr>
        <a:defRPr/>
      </a:pPr>
      <a:endParaRPr lang="en-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Communication Means to Public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'Question 31'!$B$3</c:f>
              <c:strCache>
                <c:ptCount val="1"/>
                <c:pt idx="0">
                  <c:v>Responses</c:v>
                </c:pt>
              </c:strCache>
            </c:strRef>
          </c:tx>
          <c:spPr>
            <a:solidFill>
              <a:schemeClr val="accent1"/>
            </a:solidFill>
            <a:ln>
              <a:noFill/>
            </a:ln>
            <a:effectLst/>
          </c:spPr>
          <c:invertIfNegative val="0"/>
          <c:cat>
            <c:strRef>
              <c:f>'Question 31'!$A$4:$A$18</c:f>
              <c:strCache>
                <c:ptCount val="15"/>
                <c:pt idx="0">
                  <c:v>Telephone</c:v>
                </c:pt>
                <c:pt idx="1">
                  <c:v>SMS</c:v>
                </c:pt>
                <c:pt idx="2">
                  <c:v>Cell/Mobile Phone broadcast</c:v>
                </c:pt>
                <c:pt idx="3">
                  <c:v>Public Radio</c:v>
                </c:pt>
                <c:pt idx="4">
                  <c:v>Public TV</c:v>
                </c:pt>
                <c:pt idx="5">
                  <c:v>X (previously Twitter)</c:v>
                </c:pt>
                <c:pt idx="6">
                  <c:v>Facebook</c:v>
                </c:pt>
                <c:pt idx="7">
                  <c:v>RSS</c:v>
                </c:pt>
                <c:pt idx="8">
                  <c:v>Websites</c:v>
                </c:pt>
                <c:pt idx="9">
                  <c:v>Sirens</c:v>
                </c:pt>
                <c:pt idx="10">
                  <c:v>Public announcement systems</c:v>
                </c:pt>
                <c:pt idx="11">
                  <c:v>Public call centre</c:v>
                </c:pt>
                <c:pt idx="12">
                  <c:v>Police</c:v>
                </c:pt>
                <c:pt idx="13">
                  <c:v>Door-to-door annoucements</c:v>
                </c:pt>
                <c:pt idx="14">
                  <c:v>Other (please specify)</c:v>
                </c:pt>
              </c:strCache>
            </c:strRef>
          </c:cat>
          <c:val>
            <c:numRef>
              <c:f>'Question 31'!$B$4:$B$18</c:f>
              <c:numCache>
                <c:formatCode>General</c:formatCode>
                <c:ptCount val="15"/>
                <c:pt idx="0">
                  <c:v>5</c:v>
                </c:pt>
                <c:pt idx="1">
                  <c:v>4</c:v>
                </c:pt>
                <c:pt idx="2">
                  <c:v>2</c:v>
                </c:pt>
                <c:pt idx="3">
                  <c:v>4</c:v>
                </c:pt>
                <c:pt idx="4">
                  <c:v>2</c:v>
                </c:pt>
                <c:pt idx="5">
                  <c:v>8</c:v>
                </c:pt>
                <c:pt idx="6">
                  <c:v>9</c:v>
                </c:pt>
                <c:pt idx="7">
                  <c:v>1</c:v>
                </c:pt>
                <c:pt idx="8">
                  <c:v>7</c:v>
                </c:pt>
                <c:pt idx="9">
                  <c:v>1</c:v>
                </c:pt>
                <c:pt idx="10">
                  <c:v>0</c:v>
                </c:pt>
                <c:pt idx="11">
                  <c:v>0</c:v>
                </c:pt>
                <c:pt idx="12">
                  <c:v>3</c:v>
                </c:pt>
                <c:pt idx="13">
                  <c:v>0</c:v>
                </c:pt>
                <c:pt idx="14">
                  <c:v>3</c:v>
                </c:pt>
              </c:numCache>
            </c:numRef>
          </c:val>
          <c:extLst>
            <c:ext xmlns:c16="http://schemas.microsoft.com/office/drawing/2014/chart" uri="{C3380CC4-5D6E-409C-BE32-E72D297353CC}">
              <c16:uniqueId val="{00000000-D75B-4CF5-8258-F90694C4B3F4}"/>
            </c:ext>
          </c:extLst>
        </c:ser>
        <c:dLbls>
          <c:showLegendKey val="0"/>
          <c:showVal val="0"/>
          <c:showCatName val="0"/>
          <c:showSerName val="0"/>
          <c:showPercent val="0"/>
          <c:showBubbleSize val="0"/>
        </c:dLbls>
        <c:gapWidth val="219"/>
        <c:overlap val="-27"/>
        <c:axId val="880608088"/>
        <c:axId val="880599448"/>
        <c:extLst>
          <c:ext xmlns:c15="http://schemas.microsoft.com/office/drawing/2012/chart" uri="{02D57815-91ED-43cb-92C2-25804820EDAC}">
            <c15:filteredBarSeries>
              <c15:ser>
                <c:idx val="1"/>
                <c:order val="1"/>
                <c:tx>
                  <c:strRef>
                    <c:extLst>
                      <c:ext uri="{02D57815-91ED-43cb-92C2-25804820EDAC}">
                        <c15:formulaRef>
                          <c15:sqref>'Question 31'!$C$3</c15:sqref>
                        </c15:formulaRef>
                      </c:ext>
                    </c:extLst>
                    <c:strCache>
                      <c:ptCount val="1"/>
                    </c:strCache>
                  </c:strRef>
                </c:tx>
                <c:spPr>
                  <a:solidFill>
                    <a:schemeClr val="accent2"/>
                  </a:solidFill>
                  <a:ln>
                    <a:noFill/>
                  </a:ln>
                  <a:effectLst/>
                </c:spPr>
                <c:invertIfNegative val="0"/>
                <c:cat>
                  <c:strRef>
                    <c:extLst>
                      <c:ext uri="{02D57815-91ED-43cb-92C2-25804820EDAC}">
                        <c15:formulaRef>
                          <c15:sqref>'Question 31'!$A$4:$A$18</c15:sqref>
                        </c15:formulaRef>
                      </c:ext>
                    </c:extLst>
                    <c:strCache>
                      <c:ptCount val="15"/>
                      <c:pt idx="0">
                        <c:v>Telephone</c:v>
                      </c:pt>
                      <c:pt idx="1">
                        <c:v>SMS</c:v>
                      </c:pt>
                      <c:pt idx="2">
                        <c:v>Cell/Mobile Phone broadcast</c:v>
                      </c:pt>
                      <c:pt idx="3">
                        <c:v>Public Radio</c:v>
                      </c:pt>
                      <c:pt idx="4">
                        <c:v>Public TV</c:v>
                      </c:pt>
                      <c:pt idx="5">
                        <c:v>X (previously Twitter)</c:v>
                      </c:pt>
                      <c:pt idx="6">
                        <c:v>Facebook</c:v>
                      </c:pt>
                      <c:pt idx="7">
                        <c:v>RSS</c:v>
                      </c:pt>
                      <c:pt idx="8">
                        <c:v>Websites</c:v>
                      </c:pt>
                      <c:pt idx="9">
                        <c:v>Sirens</c:v>
                      </c:pt>
                      <c:pt idx="10">
                        <c:v>Public announcement systems</c:v>
                      </c:pt>
                      <c:pt idx="11">
                        <c:v>Public call centre</c:v>
                      </c:pt>
                      <c:pt idx="12">
                        <c:v>Police</c:v>
                      </c:pt>
                      <c:pt idx="13">
                        <c:v>Door-to-door annoucements</c:v>
                      </c:pt>
                      <c:pt idx="14">
                        <c:v>Other (please specify)</c:v>
                      </c:pt>
                    </c:strCache>
                  </c:strRef>
                </c:cat>
                <c:val>
                  <c:numRef>
                    <c:extLst>
                      <c:ext uri="{02D57815-91ED-43cb-92C2-25804820EDAC}">
                        <c15:formulaRef>
                          <c15:sqref>'Question 31'!$C$4:$C$18</c15:sqref>
                        </c15:formulaRef>
                      </c:ext>
                    </c:extLst>
                    <c:numCache>
                      <c:formatCode>General</c:formatCode>
                      <c:ptCount val="15"/>
                    </c:numCache>
                  </c:numRef>
                </c:val>
                <c:extLst>
                  <c:ext xmlns:c16="http://schemas.microsoft.com/office/drawing/2014/chart" uri="{C3380CC4-5D6E-409C-BE32-E72D297353CC}">
                    <c16:uniqueId val="{00000001-D75B-4CF5-8258-F90694C4B3F4}"/>
                  </c:ext>
                </c:extLst>
              </c15:ser>
            </c15:filteredBarSeries>
          </c:ext>
        </c:extLst>
      </c:barChart>
      <c:catAx>
        <c:axId val="880608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0599448"/>
        <c:crosses val="autoZero"/>
        <c:auto val="1"/>
        <c:lblAlgn val="ctr"/>
        <c:lblOffset val="100"/>
        <c:noMultiLvlLbl val="0"/>
      </c:catAx>
      <c:valAx>
        <c:axId val="880599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0608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r>
              <a:rPr lang="en-GB" sz="1050" dirty="0"/>
              <a:t>Were there any communication problems with distributing the Tsunami Warning, Advisory, Watch or Cancellation information? (e.g., mobile phone network or websites overload or broken, people not answering phones, etc).</a:t>
            </a:r>
          </a:p>
        </c:rich>
      </c:tx>
      <c:overlay val="0"/>
      <c:spPr>
        <a:noFill/>
        <a:ln>
          <a:noFill/>
        </a:ln>
        <a:effectLst/>
      </c:spPr>
    </c:title>
    <c:autoTitleDeleted val="0"/>
    <c:plotArea>
      <c:layout/>
      <c:pieChart>
        <c:varyColors val="1"/>
        <c:ser>
          <c:idx val="0"/>
          <c:order val="0"/>
          <c:tx>
            <c:strRef>
              <c:f>'Question 36'!$B$3</c:f>
              <c:strCache>
                <c:ptCount val="1"/>
                <c:pt idx="0">
                  <c:v>Responses</c:v>
                </c:pt>
              </c:strCache>
            </c:strRef>
          </c:tx>
          <c:dPt>
            <c:idx val="0"/>
            <c:bubble3D val="0"/>
            <c:spPr>
              <a:solidFill>
                <a:schemeClr val="accent1"/>
              </a:solidFill>
              <a:ln>
                <a:noFill/>
              </a:ln>
              <a:effectLst/>
            </c:spPr>
            <c:extLst>
              <c:ext xmlns:c16="http://schemas.microsoft.com/office/drawing/2014/chart" uri="{C3380CC4-5D6E-409C-BE32-E72D297353CC}">
                <c16:uniqueId val="{00000001-B8B7-49D6-8FDB-A9BC93EAA828}"/>
              </c:ext>
            </c:extLst>
          </c:dPt>
          <c:dPt>
            <c:idx val="1"/>
            <c:bubble3D val="0"/>
            <c:spPr>
              <a:solidFill>
                <a:schemeClr val="accent3"/>
              </a:solidFill>
              <a:ln>
                <a:noFill/>
              </a:ln>
              <a:effectLst/>
            </c:spPr>
            <c:extLst>
              <c:ext xmlns:c16="http://schemas.microsoft.com/office/drawing/2014/chart" uri="{C3380CC4-5D6E-409C-BE32-E72D297353CC}">
                <c16:uniqueId val="{00000003-B8B7-49D6-8FDB-A9BC93EAA82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FR"/>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'Question 36'!$A$4:$A$5</c:f>
              <c:strCache>
                <c:ptCount val="2"/>
                <c:pt idx="0">
                  <c:v>Yes</c:v>
                </c:pt>
                <c:pt idx="1">
                  <c:v>No</c:v>
                </c:pt>
              </c:strCache>
            </c:strRef>
          </c:cat>
          <c:val>
            <c:numRef>
              <c:f>'Question 36'!$B$4:$B$5</c:f>
              <c:numCache>
                <c:formatCode>0.00%</c:formatCode>
                <c:ptCount val="2"/>
                <c:pt idx="0">
                  <c:v>0.18179999999999999</c:v>
                </c:pt>
                <c:pt idx="1">
                  <c:v>0.81819999999999993</c:v>
                </c:pt>
              </c:numCache>
            </c:numRef>
          </c:val>
          <c:extLst>
            <c:ext xmlns:c16="http://schemas.microsoft.com/office/drawing/2014/chart" uri="{C3380CC4-5D6E-409C-BE32-E72D297353CC}">
              <c16:uniqueId val="{00000004-B8B7-49D6-8FDB-A9BC93EAA828}"/>
            </c:ext>
          </c:extLst>
        </c:ser>
        <c:dLbls>
          <c:showLegendKey val="0"/>
          <c:showVal val="0"/>
          <c:showCatName val="1"/>
          <c:showSerName val="0"/>
          <c:showPercent val="1"/>
          <c:showBubbleSize val="0"/>
          <c:showLeaderLines val="1"/>
        </c:dLbls>
        <c:firstSliceAng val="0"/>
      </c:pieChart>
      <c:spPr>
        <a:noFill/>
        <a:ln>
          <a:noFill/>
        </a:ln>
        <a:effectLst/>
      </c:spPr>
    </c:plotArea>
    <c:plotVisOnly val="0"/>
    <c:dispBlanksAs val="gap"/>
    <c:showDLblsOverMax val="0"/>
  </c:chart>
  <c:spPr>
    <a:solidFill>
      <a:schemeClr val="bg1"/>
    </a:solidFill>
    <a:ln w="9525" cap="flat" cmpd="sng" algn="ctr">
      <a:solidFill>
        <a:schemeClr val="tx1">
          <a:tint val="75000"/>
          <a:shade val="95000"/>
          <a:satMod val="105000"/>
        </a:schemeClr>
      </a:solidFill>
      <a:prstDash val="solid"/>
      <a:round/>
    </a:ln>
    <a:effectLst/>
  </c:spPr>
  <c:txPr>
    <a:bodyPr/>
    <a:lstStyle/>
    <a:p>
      <a:pPr>
        <a:defRPr/>
      </a:pPr>
      <a:endParaRPr lang="en-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r>
              <a:rPr lang="en-GB" dirty="0"/>
              <a:t>Was sea level data monitored during the event?</a:t>
            </a:r>
          </a:p>
        </c:rich>
      </c:tx>
      <c:overlay val="0"/>
    </c:title>
    <c:autoTitleDeleted val="0"/>
    <c:plotArea>
      <c:layout/>
      <c:barChart>
        <c:barDir val="col"/>
        <c:grouping val="clustered"/>
        <c:varyColors val="0"/>
        <c:ser>
          <c:idx val="0"/>
          <c:order val="0"/>
          <c:tx>
            <c:strRef>
              <c:f>'Question 48'!$B$3</c:f>
              <c:strCache>
                <c:ptCount val="1"/>
                <c:pt idx="0">
                  <c:v>Responses</c:v>
                </c:pt>
              </c:strCache>
            </c:strRef>
          </c:tx>
          <c:spPr>
            <a:solidFill>
              <a:srgbClr val="00BF6F"/>
            </a:solidFill>
            <a:ln>
              <a:prstDash val="solid"/>
            </a:ln>
          </c:spPr>
          <c:invertIfNegative val="0"/>
          <c:cat>
            <c:strRef>
              <c:f>'Question 48'!$A$4:$A$5</c:f>
              <c:strCache>
                <c:ptCount val="2"/>
                <c:pt idx="0">
                  <c:v>Yes</c:v>
                </c:pt>
                <c:pt idx="1">
                  <c:v>No</c:v>
                </c:pt>
              </c:strCache>
            </c:strRef>
          </c:cat>
          <c:val>
            <c:numRef>
              <c:f>'Question 48'!$B$4:$B$5</c:f>
              <c:numCache>
                <c:formatCode>0.00%</c:formatCode>
                <c:ptCount val="2"/>
                <c:pt idx="0">
                  <c:v>0.58329999999999993</c:v>
                </c:pt>
                <c:pt idx="1">
                  <c:v>0.41670000000000001</c:v>
                </c:pt>
              </c:numCache>
            </c:numRef>
          </c:val>
          <c:extLst>
            <c:ext xmlns:c16="http://schemas.microsoft.com/office/drawing/2014/chart" uri="{C3380CC4-5D6E-409C-BE32-E72D297353CC}">
              <c16:uniqueId val="{00000000-DB8F-4E0A-8033-4D7F3544953D}"/>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numFmt formatCode="0.00%" sourceLinked="1"/>
        <c:majorTickMark val="out"/>
        <c:minorTickMark val="none"/>
        <c:tickLblPos val="nextTo"/>
        <c:crossAx val="10"/>
        <c:crosses val="autoZero"/>
        <c:crossBetween val="between"/>
      </c:valAx>
      <c:catAx>
        <c:axId val="10"/>
        <c:scaling>
          <c:orientation val="minMax"/>
        </c:scaling>
        <c:delete val="0"/>
        <c:axPos val="b"/>
        <c:numFmt formatCode="General" sourceLinked="1"/>
        <c:majorTickMark val="out"/>
        <c:minorTickMark val="none"/>
        <c:tickLblPos val="nextTo"/>
        <c:crossAx val="100"/>
        <c:crosses val="autoZero"/>
        <c:auto val="0"/>
        <c:lblAlgn val="ctr"/>
        <c:lblOffset val="100"/>
        <c:noMultiLvlLbl val="0"/>
      </c:catAx>
    </c:plotArea>
    <c:legend>
      <c:legendPos val="r"/>
      <c:overlay val="0"/>
    </c:legend>
    <c:plotVisOnly val="0"/>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67E0E-0F9D-D44F-A4BE-BEA9DD8BB3DA}" type="datetimeFigureOut">
              <a:rPr lang="es-CR" smtClean="0"/>
              <a:t>5/5/2025</a:t>
            </a:fld>
            <a:endParaRPr lang="es-C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FDCE9-B905-8C48-B335-79E2A1420078}" type="slidenum">
              <a:rPr lang="es-CR" smtClean="0"/>
              <a:t>‹#›</a:t>
            </a:fld>
            <a:endParaRPr lang="es-CR" dirty="0"/>
          </a:p>
        </p:txBody>
      </p:sp>
    </p:spTree>
    <p:extLst>
      <p:ext uri="{BB962C8B-B14F-4D97-AF65-F5344CB8AC3E}">
        <p14:creationId xmlns:p14="http://schemas.microsoft.com/office/powerpoint/2010/main" val="2803823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FDCE9-B905-8C48-B335-79E2A1420078}" type="slidenum">
              <a:rPr lang="es-CR" smtClean="0"/>
              <a:t>3</a:t>
            </a:fld>
            <a:endParaRPr lang="es-CR" dirty="0"/>
          </a:p>
        </p:txBody>
      </p:sp>
    </p:spTree>
    <p:extLst>
      <p:ext uri="{BB962C8B-B14F-4D97-AF65-F5344CB8AC3E}">
        <p14:creationId xmlns:p14="http://schemas.microsoft.com/office/powerpoint/2010/main" val="406321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675" y="4473575"/>
            <a:ext cx="5607048" cy="3660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7" name="Google Shape;87;p1:notes"/>
          <p:cNvSpPr txBox="1">
            <a:spLocks noGrp="1"/>
          </p:cNvSpPr>
          <p:nvPr>
            <p:ph type="sldNum" idx="12"/>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t>17</a:t>
            </a:fld>
            <a:endParaRPr kumimoji="0"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8.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7729A-8CE2-ED9C-C721-86A2FBC433E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091026C5-236E-16FB-397F-81CC57BD8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C0FFE14F-5421-677E-3069-EA70026BA25F}"/>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5" name="Marcador de pie de página 4">
            <a:extLst>
              <a:ext uri="{FF2B5EF4-FFF2-40B4-BE49-F238E27FC236}">
                <a16:creationId xmlns:a16="http://schemas.microsoft.com/office/drawing/2014/main" id="{34F8C5E3-69DD-3AD7-39ED-BBE03F938A0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B4AE4C7F-D7FB-A63E-4B84-5E49F6C18BCC}"/>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76182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31C60-F824-8786-DE98-166B5CBA8420}"/>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67246762-35B3-FE03-E0FA-F8A387C513A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ECBE6370-2640-0BCA-B52C-69387A9E25AB}"/>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5" name="Marcador de pie de página 4">
            <a:extLst>
              <a:ext uri="{FF2B5EF4-FFF2-40B4-BE49-F238E27FC236}">
                <a16:creationId xmlns:a16="http://schemas.microsoft.com/office/drawing/2014/main" id="{51EEA0ED-8AB0-DA6F-E720-563969F17681}"/>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91C13055-99E5-A2A7-16E9-0547DB52D31E}"/>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092563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9103C6-287A-A4D3-D640-2472E6B3E8F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D0A06E0F-89CA-4EB5-ED43-CEF334140AF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56E97FF4-DB8C-BA29-6B71-4D57E32B8290}"/>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5" name="Marcador de pie de página 4">
            <a:extLst>
              <a:ext uri="{FF2B5EF4-FFF2-40B4-BE49-F238E27FC236}">
                <a16:creationId xmlns:a16="http://schemas.microsoft.com/office/drawing/2014/main" id="{04A133C7-C5DD-A521-8597-E390ABC98413}"/>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D03231B7-7461-337E-CC46-4BB864B557CD}"/>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66875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806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13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sp>
        <p:nvSpPr>
          <p:cNvPr id="11" name="Rectangle 10"/>
          <p:cNvSpPr/>
          <p:nvPr userDrawn="1"/>
        </p:nvSpPr>
        <p:spPr>
          <a:xfrm>
            <a:off x="581087" y="1147264"/>
            <a:ext cx="2694549" cy="14387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000000"/>
              </a:solidFill>
              <a:effectLst/>
              <a:uFillTx/>
              <a:latin typeface="+mn-lt"/>
              <a:ea typeface="+mn-ea"/>
              <a:cs typeface="+mn-cs"/>
              <a:sym typeface="Roboto"/>
            </a:endParaRPr>
          </a:p>
        </p:txBody>
      </p:sp>
      <p:pic>
        <p:nvPicPr>
          <p:cNvPr id="5" name="Picture 4"/>
          <p:cNvPicPr>
            <a:picLocks noChangeAspect="1"/>
          </p:cNvPicPr>
          <p:nvPr userDrawn="1"/>
        </p:nvPicPr>
        <p:blipFill>
          <a:blip r:embed="rId3"/>
          <a:stretch>
            <a:fillRect/>
          </a:stretch>
        </p:blipFill>
        <p:spPr>
          <a:xfrm>
            <a:off x="0" y="5538507"/>
            <a:ext cx="1369543" cy="1319493"/>
          </a:xfrm>
          <a:prstGeom prst="rect">
            <a:avLst/>
          </a:prstGeom>
        </p:spPr>
      </p:pic>
      <p:pic>
        <p:nvPicPr>
          <p:cNvPr id="6" name="Picture 5">
            <a:extLst>
              <a:ext uri="{FF2B5EF4-FFF2-40B4-BE49-F238E27FC236}">
                <a16:creationId xmlns:a16="http://schemas.microsoft.com/office/drawing/2014/main" id="{A8242F0F-2E3F-4E91-AB0E-EF3AEAEE798C}"/>
              </a:ext>
            </a:extLst>
          </p:cNvPr>
          <p:cNvPicPr>
            <a:picLocks noChangeAspect="1"/>
          </p:cNvPicPr>
          <p:nvPr userDrawn="1"/>
        </p:nvPicPr>
        <p:blipFill rotWithShape="1">
          <a:blip r:embed="rId4"/>
          <a:srcRect l="9052" t="8025" r="3449" b="10944"/>
          <a:stretch/>
        </p:blipFill>
        <p:spPr>
          <a:xfrm>
            <a:off x="1369543" y="5538507"/>
            <a:ext cx="1369543" cy="1319493"/>
          </a:xfrm>
          <a:prstGeom prst="rect">
            <a:avLst/>
          </a:prstGeom>
        </p:spPr>
      </p:pic>
    </p:spTree>
    <p:extLst>
      <p:ext uri="{BB962C8B-B14F-4D97-AF65-F5344CB8AC3E}">
        <p14:creationId xmlns:p14="http://schemas.microsoft.com/office/powerpoint/2010/main" val="2200916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179782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dirty="0"/>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rgbClr val="41B7C8"/>
          </a:solidFill>
          <a:ln w="12700">
            <a:miter lim="400000"/>
          </a:ln>
        </p:spPr>
        <p:txBody>
          <a:bodyPr lIns="65023" tIns="65023" rIns="65023" bIns="65023" anchor="ctr"/>
          <a:lstStyle/>
          <a:p>
            <a:pPr>
              <a:defRPr>
                <a:solidFill>
                  <a:srgbClr val="3C3C3C"/>
                </a:solidFill>
              </a:defRPr>
            </a:pPr>
            <a:endParaRPr dirty="0"/>
          </a:p>
        </p:txBody>
      </p:sp>
      <p:sp>
        <p:nvSpPr>
          <p:cNvPr id="2" name="Rectangle 1"/>
          <p:cNvSpPr/>
          <p:nvPr userDrawn="1"/>
        </p:nvSpPr>
        <p:spPr>
          <a:xfrm>
            <a:off x="0" y="0"/>
            <a:ext cx="2445868" cy="6858000"/>
          </a:xfrm>
          <a:prstGeom prst="rect">
            <a:avLst/>
          </a:prstGeom>
          <a:solidFill>
            <a:srgbClr val="41B7C8"/>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34275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F6BD-2D25-93EA-542E-AB062AB71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58EB068D-A72F-4BD9-9061-E7CB1136EF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D17A5CB-1859-22A8-3276-F6C415D3B1C7}"/>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5" name="Footer Placeholder 4">
            <a:extLst>
              <a:ext uri="{FF2B5EF4-FFF2-40B4-BE49-F238E27FC236}">
                <a16:creationId xmlns:a16="http://schemas.microsoft.com/office/drawing/2014/main" id="{CEE6DC9A-A8CF-ADF8-524D-6717A1638A3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211B6FF-AAAB-C349-5AEC-753FDAA33B48}"/>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39864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76D7-3115-DF8D-82D2-F734EDFC361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E4FB297-C303-D81A-9087-445C47933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B507E79-1C6F-7EFA-0897-60DF124C5FCF}"/>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5" name="Footer Placeholder 4">
            <a:extLst>
              <a:ext uri="{FF2B5EF4-FFF2-40B4-BE49-F238E27FC236}">
                <a16:creationId xmlns:a16="http://schemas.microsoft.com/office/drawing/2014/main" id="{32887A01-AED4-55BF-89AC-C99A02E661D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AE61B2C-07F7-779A-0249-940C16246E59}"/>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173511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C659-39F9-60FF-25C5-842CF4CDD0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4B7ED5B-C66F-40DE-78D7-E8D3BEE9E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2547F-3B53-B52B-7921-C0A559E4A6F5}"/>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5" name="Footer Placeholder 4">
            <a:extLst>
              <a:ext uri="{FF2B5EF4-FFF2-40B4-BE49-F238E27FC236}">
                <a16:creationId xmlns:a16="http://schemas.microsoft.com/office/drawing/2014/main" id="{BEC5B6BA-230E-BB62-0252-FAA156F9930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A880CA6-02D5-D5AA-B4DE-B772788CAC2A}"/>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404949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2F93A-07C7-B029-3558-EFF4938FA8B5}"/>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EF9D2C09-84FF-3F3C-0A13-CAC7B97E3909}"/>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800639C1-323E-703F-46B7-17ECAFA1E067}"/>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5" name="Marcador de pie de página 4">
            <a:extLst>
              <a:ext uri="{FF2B5EF4-FFF2-40B4-BE49-F238E27FC236}">
                <a16:creationId xmlns:a16="http://schemas.microsoft.com/office/drawing/2014/main" id="{ED3CA3BB-56D7-A2C9-0C3A-159640B26B05}"/>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A168B955-B5A0-5079-F819-7E12556D5D6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915775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9E8C-5673-F111-7FBF-FA4639AC21F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43541EA-9CE7-FCEE-1758-E24F06771C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C7865E16-664B-8A41-22A9-D63708FC2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6E26803-4B0F-4D11-6234-C8D6FAC4715F}"/>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6" name="Footer Placeholder 5">
            <a:extLst>
              <a:ext uri="{FF2B5EF4-FFF2-40B4-BE49-F238E27FC236}">
                <a16:creationId xmlns:a16="http://schemas.microsoft.com/office/drawing/2014/main" id="{298BDB5D-F382-2C33-47E9-11C141BF2C7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0405F8-58A1-CF82-F05C-E15C5495950D}"/>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597454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977A-8010-6E99-A907-E9D84C9415D3}"/>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EA001C0-DC6C-3620-16C0-ED0838932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5E5D1-6DAF-4D25-EF27-882F7427C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34D45A7E-D1C3-A1C6-A71A-0D8D98D04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10D97-F3ED-9DD6-5B49-C9A4CEF57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3745878-69A8-18F7-D574-66E749431C84}"/>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8" name="Footer Placeholder 7">
            <a:extLst>
              <a:ext uri="{FF2B5EF4-FFF2-40B4-BE49-F238E27FC236}">
                <a16:creationId xmlns:a16="http://schemas.microsoft.com/office/drawing/2014/main" id="{C21786E9-2230-C153-315B-6F0B3BBF4ED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1B87348-5F2D-8F6A-89CE-A354E83AFC9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992448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E4FC-4918-B507-D479-2EB83DF5E73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139E9C1-FEB9-CD11-96C3-B2B11836D32A}"/>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4" name="Footer Placeholder 3">
            <a:extLst>
              <a:ext uri="{FF2B5EF4-FFF2-40B4-BE49-F238E27FC236}">
                <a16:creationId xmlns:a16="http://schemas.microsoft.com/office/drawing/2014/main" id="{D30E589D-BAAB-47E7-D569-DC9922432DA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BD5CAE43-519E-B507-0EAF-97E925C5C8B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42099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C1B43-F2FD-5754-0EFE-B52B32A26F67}"/>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3" name="Footer Placeholder 2">
            <a:extLst>
              <a:ext uri="{FF2B5EF4-FFF2-40B4-BE49-F238E27FC236}">
                <a16:creationId xmlns:a16="http://schemas.microsoft.com/office/drawing/2014/main" id="{31A84DFE-43A6-C24F-0C4F-C171C5F29F5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7FFB1A91-D2F6-E588-0785-FCAAFBDF2412}"/>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204601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5A11A-4417-42DC-B638-A191E435D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4EE37D77-C9CB-FA52-2142-486E5438C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50AC9A3F-BB98-EC1D-1081-EE63D699A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BC897-640B-9F96-B5BA-6282561B7027}"/>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6" name="Footer Placeholder 5">
            <a:extLst>
              <a:ext uri="{FF2B5EF4-FFF2-40B4-BE49-F238E27FC236}">
                <a16:creationId xmlns:a16="http://schemas.microsoft.com/office/drawing/2014/main" id="{9D9DC294-29E8-E447-7E61-50CB5A9D84A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69D69B2-CF95-4F45-D416-8B39B8023CC2}"/>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529702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8E8C-5008-1409-7DEC-3B03A4B87E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22789D6-523C-5328-8884-7901C5FD8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8B3B433D-7514-CD0F-891C-C12F06D87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3C2B8-BA64-73A1-8D2F-20C77A1F4DF2}"/>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6" name="Footer Placeholder 5">
            <a:extLst>
              <a:ext uri="{FF2B5EF4-FFF2-40B4-BE49-F238E27FC236}">
                <a16:creationId xmlns:a16="http://schemas.microsoft.com/office/drawing/2014/main" id="{BA7E4530-B6CB-7FED-F314-33A5EEB7A36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E9EF4CD-A4A6-BAE6-5360-083A8EDF0DE1}"/>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1962270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76BA-145D-2188-8B46-F3DB5C2391C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1C518439-1153-51C2-883B-6AFA572A24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C9671CC-B8D7-C7C8-198E-E8A7D2D88F65}"/>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5" name="Footer Placeholder 4">
            <a:extLst>
              <a:ext uri="{FF2B5EF4-FFF2-40B4-BE49-F238E27FC236}">
                <a16:creationId xmlns:a16="http://schemas.microsoft.com/office/drawing/2014/main" id="{94651A7C-471C-D831-12FA-61A6E40371C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87DCFDA-DFCE-8FD6-C96B-7072DA9FD1A1}"/>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478039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94CE4-E241-713C-75FE-07DC8E8B26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9FF855A-DDFB-0897-C784-5504E9514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79B9F90-0A78-7E02-2C60-313716F1C246}"/>
              </a:ext>
            </a:extLst>
          </p:cNvPr>
          <p:cNvSpPr>
            <a:spLocks noGrp="1"/>
          </p:cNvSpPr>
          <p:nvPr>
            <p:ph type="dt" sz="half" idx="10"/>
          </p:nvPr>
        </p:nvSpPr>
        <p:spPr/>
        <p:txBody>
          <a:bodyPr/>
          <a:lstStyle/>
          <a:p>
            <a:fld id="{85933D5F-4EDA-FF41-B1B0-BF75D45C4EA6}" type="datetimeFigureOut">
              <a:rPr lang="x-none" smtClean="0"/>
              <a:pPr/>
              <a:t>5/5/2025</a:t>
            </a:fld>
            <a:endParaRPr lang="x-none"/>
          </a:p>
        </p:txBody>
      </p:sp>
      <p:sp>
        <p:nvSpPr>
          <p:cNvPr id="5" name="Footer Placeholder 4">
            <a:extLst>
              <a:ext uri="{FF2B5EF4-FFF2-40B4-BE49-F238E27FC236}">
                <a16:creationId xmlns:a16="http://schemas.microsoft.com/office/drawing/2014/main" id="{5C720C07-70DD-BE51-9C88-9FA42C7C785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52F145B-5A5A-8141-4C1D-DF0D720B114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122446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760" y="1404371"/>
            <a:ext cx="12368279" cy="5453630"/>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sp>
        <p:nvSpPr>
          <p:cNvPr id="7" name="Rectangle 6"/>
          <p:cNvSpPr/>
          <p:nvPr/>
        </p:nvSpPr>
        <p:spPr>
          <a:xfrm>
            <a:off x="-7840"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105765" y="-32464"/>
            <a:ext cx="1236828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105761" y="3491791"/>
            <a:ext cx="12368280"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80" indent="0" algn="ctr">
              <a:buNone/>
              <a:defRPr/>
            </a:lvl2pPr>
            <a:lvl3pPr marL="829361" indent="0" algn="ctr">
              <a:buNone/>
              <a:defRPr/>
            </a:lvl3pPr>
            <a:lvl4pPr marL="1244041" indent="0" algn="ctr">
              <a:buNone/>
              <a:defRPr/>
            </a:lvl4pPr>
            <a:lvl5pPr marL="1658722" indent="0" algn="ctr">
              <a:buNone/>
              <a:defRPr/>
            </a:lvl5pPr>
            <a:lvl6pPr marL="2073402" indent="0" algn="ctr">
              <a:buNone/>
              <a:defRPr/>
            </a:lvl6pPr>
            <a:lvl7pPr marL="2488082" indent="0" algn="ctr">
              <a:buNone/>
              <a:defRPr/>
            </a:lvl7pPr>
            <a:lvl8pPr marL="2902763" indent="0" algn="ctr">
              <a:buNone/>
              <a:defRPr/>
            </a:lvl8pPr>
            <a:lvl9pPr marL="3317443"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2"/>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1" y="2188098"/>
            <a:ext cx="8702366" cy="413236"/>
          </a:xfrm>
        </p:spPr>
        <p:txBody>
          <a:bodyPr/>
          <a:lstStyle>
            <a:lvl1pPr marL="0" indent="0">
              <a:buNone/>
              <a:defRPr sz="1814"/>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222048" y="4450284"/>
            <a:ext cx="12600855" cy="39993"/>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1" y="5482483"/>
            <a:ext cx="3388276" cy="990616"/>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196371981"/>
      </p:ext>
    </p:extLst>
  </p:cSld>
  <p:clrMapOvr>
    <a:masterClrMapping/>
  </p:clrMapOvr>
  <p:transition spd="slow">
    <p:push/>
  </p:transition>
  <p:extLst>
    <p:ext uri="{DCECCB84-F9BA-43D5-87BE-67443E8EF086}">
      <p15:sldGuideLst xmlns:p15="http://schemas.microsoft.com/office/powerpoint/2012/main">
        <p15:guide id="4" orient="horz" pos="4105">
          <p15:clr>
            <a:srgbClr val="FBAE40"/>
          </p15:clr>
        </p15:guide>
        <p15:guide id="5" orient="horz" pos="4468">
          <p15:clr>
            <a:srgbClr val="FBAE40"/>
          </p15:clr>
        </p15:guide>
        <p15:guide id="6" pos="32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47" y="1234786"/>
            <a:ext cx="12202648" cy="5623214"/>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sp>
        <p:nvSpPr>
          <p:cNvPr id="7" name="Rectangle 6"/>
          <p:cNvSpPr/>
          <p:nvPr/>
        </p:nvSpPr>
        <p:spPr>
          <a:xfrm>
            <a:off x="-7840"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6"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14" y="1234786"/>
            <a:ext cx="12425493" cy="562321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91718" y="-41478"/>
            <a:ext cx="1242549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91714" y="3491791"/>
            <a:ext cx="12425493"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6"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80" indent="0" algn="ctr">
              <a:buNone/>
              <a:defRPr/>
            </a:lvl2pPr>
            <a:lvl3pPr marL="829361" indent="0" algn="ctr">
              <a:buNone/>
              <a:defRPr/>
            </a:lvl3pPr>
            <a:lvl4pPr marL="1244041" indent="0" algn="ctr">
              <a:buNone/>
              <a:defRPr/>
            </a:lvl4pPr>
            <a:lvl5pPr marL="1658722" indent="0" algn="ctr">
              <a:buNone/>
              <a:defRPr/>
            </a:lvl5pPr>
            <a:lvl6pPr marL="2073402" indent="0" algn="ctr">
              <a:buNone/>
              <a:defRPr/>
            </a:lvl6pPr>
            <a:lvl7pPr marL="2488082" indent="0" algn="ctr">
              <a:buNone/>
              <a:defRPr/>
            </a:lvl7pPr>
            <a:lvl8pPr marL="2902763" indent="0" algn="ctr">
              <a:buNone/>
              <a:defRPr/>
            </a:lvl8pPr>
            <a:lvl9pPr marL="3317443"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2"/>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1" y="2188098"/>
            <a:ext cx="8702366" cy="413236"/>
          </a:xfrm>
        </p:spPr>
        <p:txBody>
          <a:bodyPr/>
          <a:lstStyle>
            <a:lvl1pPr marL="0" indent="0">
              <a:buNone/>
              <a:defRPr sz="1814"/>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1" y="5482483"/>
            <a:ext cx="3388276" cy="990616"/>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1970147170"/>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4828-1841-DBD7-6F72-3B1557A5D9E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51F6E689-5229-8EF7-7A45-F70AB6CBBF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3EA07EE-3C07-23F3-69D0-2A7A0F3D8070}"/>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5" name="Marcador de pie de página 4">
            <a:extLst>
              <a:ext uri="{FF2B5EF4-FFF2-40B4-BE49-F238E27FC236}">
                <a16:creationId xmlns:a16="http://schemas.microsoft.com/office/drawing/2014/main" id="{22CE9F38-40E4-426C-2411-365C425AB0C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1299DAC9-89EB-143C-9437-20EA1153E9CA}"/>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14951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7B95CB-A06B-4A4C-9C1A-60F6F15B7EEB}"/>
              </a:ext>
            </a:extLst>
          </p:cNvPr>
          <p:cNvSpPr/>
          <p:nvPr userDrawn="1"/>
        </p:nvSpPr>
        <p:spPr>
          <a:xfrm>
            <a:off x="-91714" y="-32463"/>
            <a:ext cx="12425493" cy="55795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sp>
        <p:nvSpPr>
          <p:cNvPr id="7" name="Rectangle 6"/>
          <p:cNvSpPr/>
          <p:nvPr/>
        </p:nvSpPr>
        <p:spPr>
          <a:xfrm>
            <a:off x="-7840"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80" indent="0" algn="ctr">
              <a:buNone/>
              <a:defRPr/>
            </a:lvl2pPr>
            <a:lvl3pPr marL="829361" indent="0" algn="ctr">
              <a:buNone/>
              <a:defRPr/>
            </a:lvl3pPr>
            <a:lvl4pPr marL="1244041" indent="0" algn="ctr">
              <a:buNone/>
              <a:defRPr/>
            </a:lvl4pPr>
            <a:lvl5pPr marL="1658722" indent="0" algn="ctr">
              <a:buNone/>
              <a:defRPr/>
            </a:lvl5pPr>
            <a:lvl6pPr marL="2073402" indent="0" algn="ctr">
              <a:buNone/>
              <a:defRPr/>
            </a:lvl6pPr>
            <a:lvl7pPr marL="2488082" indent="0" algn="ctr">
              <a:buNone/>
              <a:defRPr/>
            </a:lvl7pPr>
            <a:lvl8pPr marL="2902763" indent="0" algn="ctr">
              <a:buNone/>
              <a:defRPr/>
            </a:lvl8pPr>
            <a:lvl9pPr marL="3317443" indent="0" algn="ctr">
              <a:buNone/>
              <a:defRPr/>
            </a:lvl9pPr>
          </a:lstStyle>
          <a:p>
            <a:r>
              <a:rPr lang="en-US" noProof="0"/>
              <a:t>Click to edit Master sub title style</a:t>
            </a:r>
          </a:p>
        </p:txBody>
      </p:sp>
      <p:pic>
        <p:nvPicPr>
          <p:cNvPr id="10" name="Picture 2" descr="Barre.jpg"/>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rot="683514">
            <a:off x="-206705" y="4422494"/>
            <a:ext cx="12655476"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2"/>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1" y="2188098"/>
            <a:ext cx="8702366" cy="413236"/>
          </a:xfrm>
        </p:spPr>
        <p:txBody>
          <a:bodyPr/>
          <a:lstStyle>
            <a:lvl1pPr marL="0" indent="0">
              <a:buNone/>
              <a:defRPr sz="1814"/>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66944" y="816575"/>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sp>
        <p:nvSpPr>
          <p:cNvPr id="13" name="Rectangle 12">
            <a:extLst>
              <a:ext uri="{FF2B5EF4-FFF2-40B4-BE49-F238E27FC236}">
                <a16:creationId xmlns:a16="http://schemas.microsoft.com/office/drawing/2014/main" id="{946209D3-735C-4987-9DB6-A9557D366E03}"/>
              </a:ext>
            </a:extLst>
          </p:cNvPr>
          <p:cNvSpPr/>
          <p:nvPr/>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sp>
        <p:nvSpPr>
          <p:cNvPr id="12" name="Rectangle 6">
            <a:extLst>
              <a:ext uri="{FF2B5EF4-FFF2-40B4-BE49-F238E27FC236}">
                <a16:creationId xmlns:a16="http://schemas.microsoft.com/office/drawing/2014/main" id="{3248333E-F58B-430B-B3ED-0D190676FF1E}"/>
              </a:ext>
            </a:extLst>
          </p:cNvPr>
          <p:cNvSpPr/>
          <p:nvPr userDrawn="1"/>
        </p:nvSpPr>
        <p:spPr>
          <a:xfrm>
            <a:off x="-91714" y="3491791"/>
            <a:ext cx="12425493"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33" dirty="0"/>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683514">
            <a:off x="-206705" y="4422494"/>
            <a:ext cx="12655476"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66944" y="816575"/>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1" y="5482483"/>
            <a:ext cx="3388276" cy="990616"/>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2034427428"/>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1010" indent="-311010">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91" indent="-311010">
              <a:buClr>
                <a:srgbClr val="004084"/>
              </a:buClr>
              <a:buFont typeface="Roboto" panose="02000000000000000000" pitchFamily="2" charset="0"/>
              <a:buChar char="−"/>
              <a:defRPr sz="1633">
                <a:latin typeface="Roboto" panose="02000000000000000000" pitchFamily="2" charset="0"/>
                <a:ea typeface="Roboto" panose="02000000000000000000" pitchFamily="2" charset="0"/>
                <a:cs typeface="Roboto" panose="02000000000000000000" pitchFamily="2" charset="0"/>
              </a:defRPr>
            </a:lvl2pPr>
            <a:lvl3pPr marL="1088536" indent="-259175">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38696888"/>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1010" indent="-311010">
              <a:buClr>
                <a:srgbClr val="FF9933"/>
              </a:buClr>
              <a:buFont typeface="Wingdings" panose="05000000000000000000" pitchFamily="2" charset="2"/>
              <a:buChar char="§"/>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91" indent="-311010">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536" indent="-259175">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7" y="947196"/>
            <a:ext cx="1381068"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1596616"/>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63"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2071901071"/>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3"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3612810571"/>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0EB3C3-6AB0-4A5B-A95B-D8185DB5F033}"/>
              </a:ext>
            </a:extLst>
          </p:cNvPr>
          <p:cNvSpPr/>
          <p:nvPr userDrawn="1"/>
        </p:nvSpPr>
        <p:spPr>
          <a:xfrm>
            <a:off x="349043" y="751264"/>
            <a:ext cx="2134584" cy="391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spTree>
    <p:extLst>
      <p:ext uri="{BB962C8B-B14F-4D97-AF65-F5344CB8AC3E}">
        <p14:creationId xmlns:p14="http://schemas.microsoft.com/office/powerpoint/2010/main" val="3654055223"/>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339059"/>
            <a:ext cx="5399159" cy="4833616"/>
          </a:xfrm>
        </p:spPr>
        <p:txBody>
          <a:bodyPr/>
          <a:lstStyle>
            <a:lvl1pPr>
              <a:defRPr sz="1814"/>
            </a:lvl1pPr>
            <a:lvl2pPr>
              <a:defRPr sz="1451"/>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79" y="1339059"/>
            <a:ext cx="5399160" cy="4833616"/>
          </a:xfrm>
        </p:spPr>
        <p:txBody>
          <a:bodyPr/>
          <a:lstStyle>
            <a:lvl1pPr>
              <a:defRPr sz="1814"/>
            </a:lvl1pPr>
            <a:lvl2pPr>
              <a:defRPr sz="1451"/>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3523126310"/>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926855"/>
            <a:ext cx="5254219" cy="4245821"/>
          </a:xfrm>
        </p:spPr>
        <p:txBody>
          <a:bodyPr/>
          <a:lstStyle>
            <a:lvl1pPr>
              <a:defRPr sz="1633"/>
            </a:lvl1pPr>
            <a:lvl2pPr>
              <a:defRPr sz="1270"/>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327820" y="1926855"/>
            <a:ext cx="5254219" cy="4245821"/>
          </a:xfrm>
        </p:spPr>
        <p:txBody>
          <a:bodyPr/>
          <a:lstStyle>
            <a:lvl1pPr>
              <a:defRPr sz="1633"/>
            </a:lvl1pPr>
            <a:lvl2pPr>
              <a:defRPr sz="1270"/>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609962" y="1339060"/>
            <a:ext cx="5239740" cy="522666"/>
          </a:xfrm>
          <a:solidFill>
            <a:schemeClr val="accent6">
              <a:lumMod val="40000"/>
              <a:lumOff val="60000"/>
            </a:schemeClr>
          </a:solidFill>
        </p:spPr>
        <p:txBody>
          <a:bodyPr anchor="ctr"/>
          <a:lstStyle>
            <a:lvl1pPr marL="0" indent="0" algn="ctr">
              <a:buNone/>
              <a:defRPr sz="1633">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6342298" y="1351154"/>
            <a:ext cx="5254219" cy="522666"/>
          </a:xfrm>
          <a:solidFill>
            <a:schemeClr val="accent6">
              <a:lumMod val="40000"/>
              <a:lumOff val="60000"/>
            </a:schemeClr>
          </a:solidFill>
        </p:spPr>
        <p:txBody>
          <a:bodyPr anchor="ctr"/>
          <a:lstStyle>
            <a:lvl1pPr marL="0" indent="0" algn="ctr">
              <a:buNone/>
              <a:defRPr sz="1633">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1011653282"/>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814435" cy="4833616"/>
          </a:xfrm>
        </p:spPr>
        <p:txBody>
          <a:bodyPr/>
          <a:lstStyle>
            <a:lvl1pPr>
              <a:defRPr sz="1814"/>
            </a:lvl1pPr>
            <a:lvl2pPr>
              <a:defRPr sz="1451"/>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952260" y="1339059"/>
            <a:ext cx="5239740" cy="5518941"/>
          </a:xfrm>
          <a:solidFill>
            <a:schemeClr val="accent6">
              <a:lumMod val="40000"/>
              <a:lumOff val="60000"/>
            </a:schemeClr>
          </a:solidFill>
        </p:spPr>
        <p:txBody>
          <a:bodyPr anchor="ctr"/>
          <a:lstStyle>
            <a:lvl1pPr marL="0" indent="0" algn="ctr">
              <a:buNone/>
              <a:defRPr sz="2540">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1933073560"/>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95341" y="1987282"/>
            <a:ext cx="3488836" cy="4185393"/>
          </a:xfrm>
        </p:spPr>
        <p:txBody>
          <a:bodyPr/>
          <a:lstStyle>
            <a:lvl1pPr>
              <a:defRPr sz="1361"/>
            </a:lvl1pPr>
            <a:lvl2pPr>
              <a:defRPr sz="1451"/>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4454195" y="1992166"/>
            <a:ext cx="3488836" cy="4185393"/>
          </a:xfrm>
        </p:spPr>
        <p:txBody>
          <a:bodyPr/>
          <a:lstStyle>
            <a:lvl1pPr>
              <a:defRPr sz="1361"/>
            </a:lvl1pPr>
            <a:lvl2pPr marL="414680" indent="0">
              <a:buNone/>
              <a:defRPr sz="1451"/>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8313048" y="1987282"/>
            <a:ext cx="3488836" cy="4185393"/>
          </a:xfrm>
        </p:spPr>
        <p:txBody>
          <a:bodyPr/>
          <a:lstStyle>
            <a:lvl1pPr>
              <a:defRPr sz="1361"/>
            </a:lvl1pPr>
            <a:lvl2pPr marL="414680" indent="0">
              <a:buNone/>
              <a:defRPr sz="1451"/>
            </a:lvl2pPr>
            <a:lvl3pPr>
              <a:defRPr sz="1361"/>
            </a:lvl3pPr>
            <a:lvl4pPr>
              <a:defRPr sz="1633"/>
            </a:lvl4pPr>
            <a:lvl5pPr>
              <a:defRPr sz="1633"/>
            </a:lvl5pPr>
            <a:lvl6pPr>
              <a:defRPr sz="1633"/>
            </a:lvl6pPr>
            <a:lvl7pPr>
              <a:defRPr sz="1633"/>
            </a:lvl7pPr>
            <a:lvl8pPr>
              <a:defRPr sz="1633"/>
            </a:lvl8pPr>
            <a:lvl9pPr>
              <a:defRPr sz="1633"/>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609963"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4453397"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8256839"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342508534"/>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C5E0D0-A1EA-A159-7E39-B81410D42651}"/>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A191D2CD-70EE-1574-D5CE-F5691998CBE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B813EEE3-EFBD-0B86-A7AA-170EF1C366E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5C88783B-4CFD-E6B0-18B9-DB0094C6E0DC}"/>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6" name="Marcador de pie de página 5">
            <a:extLst>
              <a:ext uri="{FF2B5EF4-FFF2-40B4-BE49-F238E27FC236}">
                <a16:creationId xmlns:a16="http://schemas.microsoft.com/office/drawing/2014/main" id="{A86AB2EA-19AD-552A-9268-0E1156017087}"/>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FF74897A-028B-7A37-E64C-6DBD0AD17749}"/>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721177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464"/>
            <a:ext cx="12581852" cy="6988237"/>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7081193" y="-32465"/>
            <a:ext cx="5521304" cy="6988237"/>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0"/>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3" y="-32465"/>
            <a:ext cx="5521304" cy="698823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0"/>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8"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014508"/>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slide">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F4EECD-8067-49C8-9133-E1043E92CDAC}"/>
              </a:ext>
            </a:extLst>
          </p:cNvPr>
          <p:cNvSpPr/>
          <p:nvPr/>
        </p:nvSpPr>
        <p:spPr>
          <a:xfrm>
            <a:off x="7081193" y="-32465"/>
            <a:ext cx="5521304" cy="6988237"/>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0"/>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3" y="-32465"/>
            <a:ext cx="5521304" cy="698823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0"/>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8"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158819"/>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864"/>
            <a:ext cx="12602497" cy="6892864"/>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94914" y="3371723"/>
            <a:ext cx="6890465" cy="82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3" y="-32464"/>
            <a:ext cx="5521304" cy="689046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3643993" y="3322644"/>
            <a:ext cx="6792307" cy="8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8"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106349"/>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7" y="0"/>
            <a:ext cx="7244604"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3" y="3387559"/>
            <a:ext cx="6858000" cy="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3"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40"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373321653"/>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542" y="1992166"/>
            <a:ext cx="10972076" cy="802805"/>
          </a:xfrm>
        </p:spPr>
        <p:txBody>
          <a:bodyPr/>
          <a:lstStyle>
            <a:lvl1pPr algn="ctr">
              <a:defRPr sz="4354">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629338" y="3167757"/>
            <a:ext cx="10972076" cy="1371523"/>
          </a:xfrm>
        </p:spPr>
        <p:txBody>
          <a:bodyPr/>
          <a:lstStyle>
            <a:lvl1pPr marL="0" indent="0" algn="ctr">
              <a:buClr>
                <a:srgbClr val="FF9933"/>
              </a:buClr>
              <a:buFont typeface="Wingdings" panose="05000000000000000000" pitchFamily="2" charset="2"/>
              <a:buNone/>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91" indent="-311010">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536" indent="-259175">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7" y="947196"/>
            <a:ext cx="1381068"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84844" y="685953"/>
            <a:ext cx="2545081"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sp>
        <p:nvSpPr>
          <p:cNvPr id="6" name="Rectangle 5">
            <a:extLst>
              <a:ext uri="{FF2B5EF4-FFF2-40B4-BE49-F238E27FC236}">
                <a16:creationId xmlns:a16="http://schemas.microsoft.com/office/drawing/2014/main" id="{F94882E2-64D0-449B-A705-6629922E0A1F}"/>
              </a:ext>
            </a:extLst>
          </p:cNvPr>
          <p:cNvSpPr/>
          <p:nvPr userDrawn="1"/>
        </p:nvSpPr>
        <p:spPr>
          <a:xfrm>
            <a:off x="595483" y="6190369"/>
            <a:ext cx="4843722"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3" dirty="0"/>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5341" y="5482483"/>
            <a:ext cx="3388276" cy="990616"/>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1783157440"/>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DBD2F82-8EA1-EE22-806D-6F8116B2075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240" y="2160"/>
            <a:ext cx="12181360" cy="6855840"/>
          </a:xfrm>
          <a:prstGeom prst="rect">
            <a:avLst/>
          </a:prstGeom>
        </p:spPr>
      </p:pic>
    </p:spTree>
    <p:extLst>
      <p:ext uri="{BB962C8B-B14F-4D97-AF65-F5344CB8AC3E}">
        <p14:creationId xmlns:p14="http://schemas.microsoft.com/office/powerpoint/2010/main" val="3676917057"/>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8699715-341F-C49E-E90A-6D1AEF02C08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240" y="2160"/>
            <a:ext cx="12184760" cy="6857754"/>
          </a:xfrm>
          <a:prstGeom prst="rect">
            <a:avLst/>
          </a:prstGeom>
        </p:spPr>
      </p:pic>
    </p:spTree>
    <p:extLst>
      <p:ext uri="{BB962C8B-B14F-4D97-AF65-F5344CB8AC3E}">
        <p14:creationId xmlns:p14="http://schemas.microsoft.com/office/powerpoint/2010/main" val="3039321819"/>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7E713-A5CA-6F1A-EB25-4292B6491D51}"/>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A3B32304-EC3D-C467-C0F0-B8FC355B0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F9BA8DC-5ED9-BDC4-0508-FA95335D5A15}"/>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172D9002-6F11-1C76-BD4B-B7A90E7F4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0810C77-EB0D-D705-ACA0-30C1691BED64}"/>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B2261DC6-8492-98C8-F725-1D99B5E0BB96}"/>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8" name="Marcador de pie de página 7">
            <a:extLst>
              <a:ext uri="{FF2B5EF4-FFF2-40B4-BE49-F238E27FC236}">
                <a16:creationId xmlns:a16="http://schemas.microsoft.com/office/drawing/2014/main" id="{3D75A1EB-644B-FC35-C040-2565719383E3}"/>
              </a:ext>
            </a:extLst>
          </p:cNvPr>
          <p:cNvSpPr>
            <a:spLocks noGrp="1"/>
          </p:cNvSpPr>
          <p:nvPr>
            <p:ph type="ftr" sz="quarter" idx="11"/>
          </p:nvPr>
        </p:nvSpPr>
        <p:spPr/>
        <p:txBody>
          <a:bodyPr/>
          <a:lstStyle/>
          <a:p>
            <a:endParaRPr lang="es-CR" dirty="0"/>
          </a:p>
        </p:txBody>
      </p:sp>
      <p:sp>
        <p:nvSpPr>
          <p:cNvPr id="9" name="Marcador de número de diapositiva 8">
            <a:extLst>
              <a:ext uri="{FF2B5EF4-FFF2-40B4-BE49-F238E27FC236}">
                <a16:creationId xmlns:a16="http://schemas.microsoft.com/office/drawing/2014/main" id="{35F4B87B-80EB-89FE-B332-EF856574BDE2}"/>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13265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C5D25-F0A8-EE4D-5350-991C41D0F14F}"/>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42AC608E-63C2-4B35-D974-8531661AE3F1}"/>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4" name="Marcador de pie de página 3">
            <a:extLst>
              <a:ext uri="{FF2B5EF4-FFF2-40B4-BE49-F238E27FC236}">
                <a16:creationId xmlns:a16="http://schemas.microsoft.com/office/drawing/2014/main" id="{0C6F19F2-F539-862B-ACCF-174026DF1B69}"/>
              </a:ext>
            </a:extLst>
          </p:cNvPr>
          <p:cNvSpPr>
            <a:spLocks noGrp="1"/>
          </p:cNvSpPr>
          <p:nvPr>
            <p:ph type="ftr" sz="quarter" idx="11"/>
          </p:nvPr>
        </p:nvSpPr>
        <p:spPr/>
        <p:txBody>
          <a:bodyPr/>
          <a:lstStyle/>
          <a:p>
            <a:endParaRPr lang="es-CR" dirty="0"/>
          </a:p>
        </p:txBody>
      </p:sp>
      <p:sp>
        <p:nvSpPr>
          <p:cNvPr id="5" name="Marcador de número de diapositiva 4">
            <a:extLst>
              <a:ext uri="{FF2B5EF4-FFF2-40B4-BE49-F238E27FC236}">
                <a16:creationId xmlns:a16="http://schemas.microsoft.com/office/drawing/2014/main" id="{0B921564-B3B3-2B40-5206-83821CD2138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71332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3E26E0-0AA2-74F2-47C7-B1F051315928}"/>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3" name="Marcador de pie de página 2">
            <a:extLst>
              <a:ext uri="{FF2B5EF4-FFF2-40B4-BE49-F238E27FC236}">
                <a16:creationId xmlns:a16="http://schemas.microsoft.com/office/drawing/2014/main" id="{19ABD68C-8FC1-52B9-9E84-F1976983EDA0}"/>
              </a:ext>
            </a:extLst>
          </p:cNvPr>
          <p:cNvSpPr>
            <a:spLocks noGrp="1"/>
          </p:cNvSpPr>
          <p:nvPr>
            <p:ph type="ftr" sz="quarter" idx="11"/>
          </p:nvPr>
        </p:nvSpPr>
        <p:spPr/>
        <p:txBody>
          <a:bodyPr/>
          <a:lstStyle/>
          <a:p>
            <a:endParaRPr lang="es-CR" dirty="0"/>
          </a:p>
        </p:txBody>
      </p:sp>
      <p:sp>
        <p:nvSpPr>
          <p:cNvPr id="4" name="Marcador de número de diapositiva 3">
            <a:extLst>
              <a:ext uri="{FF2B5EF4-FFF2-40B4-BE49-F238E27FC236}">
                <a16:creationId xmlns:a16="http://schemas.microsoft.com/office/drawing/2014/main" id="{1E33F4F1-F801-569C-95B8-1C7A51CF4581}"/>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4178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DFFBF-EF1A-BE90-0873-BFD24070FF3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87882455-6F59-6A18-BBCF-965F6167B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25ADB062-B210-9892-6DEE-49C4342A5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3B3C97C-DA2E-EF90-B831-392BB63D964D}"/>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6" name="Marcador de pie de página 5">
            <a:extLst>
              <a:ext uri="{FF2B5EF4-FFF2-40B4-BE49-F238E27FC236}">
                <a16:creationId xmlns:a16="http://schemas.microsoft.com/office/drawing/2014/main" id="{B42226B4-E5CC-7AC2-7E34-0F64B8288B78}"/>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325E78DD-69DF-E29C-F426-9F6C1F30B128}"/>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979787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96F991-D7F1-9F4E-AEEE-7570A9A8D07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CF61B7A2-EAE4-2AF0-E028-701EB943A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dirty="0"/>
          </a:p>
        </p:txBody>
      </p:sp>
      <p:sp>
        <p:nvSpPr>
          <p:cNvPr id="4" name="Marcador de texto 3">
            <a:extLst>
              <a:ext uri="{FF2B5EF4-FFF2-40B4-BE49-F238E27FC236}">
                <a16:creationId xmlns:a16="http://schemas.microsoft.com/office/drawing/2014/main" id="{16DC1569-CEB4-353B-F880-A2AEF49E0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E76B245-63D2-CE08-3BA7-B7589D72BF46}"/>
              </a:ext>
            </a:extLst>
          </p:cNvPr>
          <p:cNvSpPr>
            <a:spLocks noGrp="1"/>
          </p:cNvSpPr>
          <p:nvPr>
            <p:ph type="dt" sz="half" idx="10"/>
          </p:nvPr>
        </p:nvSpPr>
        <p:spPr/>
        <p:txBody>
          <a:bodyPr/>
          <a:lstStyle/>
          <a:p>
            <a:fld id="{3E5CEC95-6292-9F4B-92A4-F914662682B5}" type="datetimeFigureOut">
              <a:rPr lang="es-CR" smtClean="0"/>
              <a:t>5/5/2025</a:t>
            </a:fld>
            <a:endParaRPr lang="es-CR" dirty="0"/>
          </a:p>
        </p:txBody>
      </p:sp>
      <p:sp>
        <p:nvSpPr>
          <p:cNvPr id="6" name="Marcador de pie de página 5">
            <a:extLst>
              <a:ext uri="{FF2B5EF4-FFF2-40B4-BE49-F238E27FC236}">
                <a16:creationId xmlns:a16="http://schemas.microsoft.com/office/drawing/2014/main" id="{235214EE-A10D-000F-712C-8A8629233009}"/>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131B5CAD-B055-CF06-3BC9-26F9C0C9A870}"/>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18493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6.jpe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AF404D-FBBC-EE82-3D3A-ED32FD89E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28F62C12-BB5D-CDDC-FD11-2127FDBDC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2C487C0C-99A0-4E63-C194-B37536151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5CEC95-6292-9F4B-92A4-F914662682B5}" type="datetimeFigureOut">
              <a:rPr lang="es-CR" smtClean="0"/>
              <a:t>5/5/2025</a:t>
            </a:fld>
            <a:endParaRPr lang="es-CR" dirty="0"/>
          </a:p>
        </p:txBody>
      </p:sp>
      <p:sp>
        <p:nvSpPr>
          <p:cNvPr id="5" name="Marcador de pie de página 4">
            <a:extLst>
              <a:ext uri="{FF2B5EF4-FFF2-40B4-BE49-F238E27FC236}">
                <a16:creationId xmlns:a16="http://schemas.microsoft.com/office/drawing/2014/main" id="{0C7F1ADA-8A4C-33CF-2645-FE005232E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dirty="0"/>
          </a:p>
        </p:txBody>
      </p:sp>
      <p:sp>
        <p:nvSpPr>
          <p:cNvPr id="6" name="Marcador de número de diapositiva 5">
            <a:extLst>
              <a:ext uri="{FF2B5EF4-FFF2-40B4-BE49-F238E27FC236}">
                <a16:creationId xmlns:a16="http://schemas.microsoft.com/office/drawing/2014/main" id="{02421A7F-0902-5418-DBC0-4CA98609C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D96DAE-94BB-1846-8B2F-F3B358AA571D}" type="slidenum">
              <a:rPr lang="es-CR" smtClean="0"/>
              <a:t>‹#›</a:t>
            </a:fld>
            <a:endParaRPr lang="es-CR" dirty="0"/>
          </a:p>
        </p:txBody>
      </p:sp>
    </p:spTree>
    <p:extLst>
      <p:ext uri="{BB962C8B-B14F-4D97-AF65-F5344CB8AC3E}">
        <p14:creationId xmlns:p14="http://schemas.microsoft.com/office/powerpoint/2010/main" val="265868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3041405459"/>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0"/>
            <a:ext cx="12192000" cy="6858000"/>
          </a:xfrm>
          <a:prstGeom prst="rect">
            <a:avLst/>
          </a:prstGeom>
          <a:solidFill>
            <a:srgbClr val="41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9125407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491BC-1992-9704-F573-79C48DF97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774D3AD-77DF-B145-320C-1243EEA5D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018839C-3A4A-1AC8-63C7-49C4C9065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33D5F-4EDA-FF41-B1B0-BF75D45C4EA6}" type="datetimeFigureOut">
              <a:rPr lang="x-none" smtClean="0"/>
              <a:pPr/>
              <a:t>5/5/2025</a:t>
            </a:fld>
            <a:endParaRPr lang="x-none"/>
          </a:p>
        </p:txBody>
      </p:sp>
      <p:sp>
        <p:nvSpPr>
          <p:cNvPr id="5" name="Footer Placeholder 4">
            <a:extLst>
              <a:ext uri="{FF2B5EF4-FFF2-40B4-BE49-F238E27FC236}">
                <a16:creationId xmlns:a16="http://schemas.microsoft.com/office/drawing/2014/main" id="{0AA8E4FD-8DBD-CCB2-8FC2-3CA123C8E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7CC77FB3-546E-F9AB-37DA-75A99F9FC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B3A8F-9A13-0C4B-A4BF-E71743452E2E}" type="slidenum">
              <a:rPr lang="x-none" smtClean="0"/>
              <a:pPr/>
              <a:t>‹#›</a:t>
            </a:fld>
            <a:endParaRPr lang="x-none"/>
          </a:p>
        </p:txBody>
      </p:sp>
    </p:spTree>
    <p:extLst>
      <p:ext uri="{BB962C8B-B14F-4D97-AF65-F5344CB8AC3E}">
        <p14:creationId xmlns:p14="http://schemas.microsoft.com/office/powerpoint/2010/main" val="222913127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609963" y="163468"/>
            <a:ext cx="10972076" cy="80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609963" y="1339059"/>
            <a:ext cx="10972076" cy="50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21" cstate="email">
            <a:extLst>
              <a:ext uri="{28A0092B-C50C-407E-A947-70E740481C1C}">
                <a14:useLocalDpi xmlns:a14="http://schemas.microsoft.com/office/drawing/2010/main"/>
              </a:ext>
            </a:extLst>
          </a:blip>
          <a:srcRect/>
          <a:stretch>
            <a:fillRect/>
          </a:stretch>
        </p:blipFill>
        <p:spPr bwMode="auto">
          <a:xfrm>
            <a:off x="0" y="-6923"/>
            <a:ext cx="12192000" cy="65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671211" y="947196"/>
            <a:ext cx="1381068"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629337" y="947196"/>
            <a:ext cx="1381068"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95483" y="6367973"/>
            <a:ext cx="10740258" cy="259751"/>
          </a:xfrm>
          <a:prstGeom prst="rect">
            <a:avLst/>
          </a:prstGeom>
          <a:noFill/>
        </p:spPr>
        <p:txBody>
          <a:bodyPr wrap="square" rtlCol="0">
            <a:spAutoFit/>
          </a:bodyPr>
          <a:lstStyle/>
          <a:p>
            <a:r>
              <a:rPr lang="en-US" sz="1088" dirty="0">
                <a:solidFill>
                  <a:schemeClr val="accent6">
                    <a:lumMod val="60000"/>
                    <a:lumOff val="40000"/>
                  </a:schemeClr>
                </a:solidFill>
                <a:latin typeface="+mn-lt"/>
              </a:rPr>
              <a:t>© UNDRR – United Nations Office for Disaster Risk Reduction</a:t>
            </a:r>
            <a:endParaRPr lang="en-GB" sz="1088" dirty="0">
              <a:solidFill>
                <a:schemeClr val="accent6">
                  <a:lumMod val="60000"/>
                  <a:lumOff val="40000"/>
                </a:schemeClr>
              </a:solidFill>
              <a:latin typeface="+mn-lt"/>
            </a:endParaRPr>
          </a:p>
        </p:txBody>
      </p:sp>
    </p:spTree>
    <p:extLst>
      <p:ext uri="{BB962C8B-B14F-4D97-AF65-F5344CB8AC3E}">
        <p14:creationId xmlns:p14="http://schemas.microsoft.com/office/powerpoint/2010/main" val="292919569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transition spd="slow">
    <p:push/>
  </p:transition>
  <p:hf hdr="0"/>
  <p:txStyles>
    <p:titleStyle>
      <a:lvl1pPr algn="l" defTabSz="945990" rtl="0" eaLnBrk="1" fontAlgn="base" hangingPunct="1">
        <a:spcBef>
          <a:spcPct val="0"/>
        </a:spcBef>
        <a:spcAft>
          <a:spcPct val="0"/>
        </a:spcAft>
        <a:defRPr sz="2540"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945990" rtl="0" eaLnBrk="1" fontAlgn="base" hangingPunct="1">
        <a:spcBef>
          <a:spcPct val="0"/>
        </a:spcBef>
        <a:spcAft>
          <a:spcPct val="0"/>
        </a:spcAft>
        <a:defRPr sz="4082" b="1">
          <a:solidFill>
            <a:srgbClr val="25A2E3"/>
          </a:solidFill>
          <a:latin typeface="Helvetica Neue" charset="0"/>
          <a:ea typeface="ＭＳ Ｐゴシック" charset="0"/>
          <a:cs typeface="Arial" charset="0"/>
        </a:defRPr>
      </a:lvl2pPr>
      <a:lvl3pPr algn="l" defTabSz="945990" rtl="0" eaLnBrk="1" fontAlgn="base" hangingPunct="1">
        <a:spcBef>
          <a:spcPct val="0"/>
        </a:spcBef>
        <a:spcAft>
          <a:spcPct val="0"/>
        </a:spcAft>
        <a:defRPr sz="4082" b="1">
          <a:solidFill>
            <a:srgbClr val="25A2E3"/>
          </a:solidFill>
          <a:latin typeface="Helvetica Neue" charset="0"/>
          <a:ea typeface="ＭＳ Ｐゴシック" charset="0"/>
          <a:cs typeface="Arial" charset="0"/>
        </a:defRPr>
      </a:lvl3pPr>
      <a:lvl4pPr algn="l" defTabSz="945990" rtl="0" eaLnBrk="1" fontAlgn="base" hangingPunct="1">
        <a:spcBef>
          <a:spcPct val="0"/>
        </a:spcBef>
        <a:spcAft>
          <a:spcPct val="0"/>
        </a:spcAft>
        <a:defRPr sz="4082" b="1">
          <a:solidFill>
            <a:srgbClr val="25A2E3"/>
          </a:solidFill>
          <a:latin typeface="Helvetica Neue" charset="0"/>
          <a:ea typeface="ＭＳ Ｐゴシック" charset="0"/>
          <a:cs typeface="Arial" charset="0"/>
        </a:defRPr>
      </a:lvl4pPr>
      <a:lvl5pPr algn="l" defTabSz="945990" rtl="0" eaLnBrk="1" fontAlgn="base" hangingPunct="1">
        <a:spcBef>
          <a:spcPct val="0"/>
        </a:spcBef>
        <a:spcAft>
          <a:spcPct val="0"/>
        </a:spcAft>
        <a:defRPr sz="4082" b="1">
          <a:solidFill>
            <a:srgbClr val="25A2E3"/>
          </a:solidFill>
          <a:latin typeface="Helvetica Neue" charset="0"/>
          <a:ea typeface="ＭＳ Ｐゴシック" charset="0"/>
          <a:cs typeface="Arial" charset="0"/>
        </a:defRPr>
      </a:lvl5pPr>
      <a:lvl6pPr marL="414680" algn="l" defTabSz="945990" rtl="0" eaLnBrk="1" fontAlgn="base" hangingPunct="1">
        <a:spcBef>
          <a:spcPct val="0"/>
        </a:spcBef>
        <a:spcAft>
          <a:spcPct val="0"/>
        </a:spcAft>
        <a:defRPr sz="4535" b="1">
          <a:solidFill>
            <a:srgbClr val="25A2E3"/>
          </a:solidFill>
          <a:latin typeface="Arial" charset="0"/>
          <a:ea typeface="ＭＳ Ｐゴシック" charset="0"/>
          <a:cs typeface="Arial" charset="0"/>
        </a:defRPr>
      </a:lvl6pPr>
      <a:lvl7pPr marL="829361" algn="l" defTabSz="945990" rtl="0" eaLnBrk="1" fontAlgn="base" hangingPunct="1">
        <a:spcBef>
          <a:spcPct val="0"/>
        </a:spcBef>
        <a:spcAft>
          <a:spcPct val="0"/>
        </a:spcAft>
        <a:defRPr sz="4535" b="1">
          <a:solidFill>
            <a:srgbClr val="25A2E3"/>
          </a:solidFill>
          <a:latin typeface="Arial" charset="0"/>
          <a:ea typeface="ＭＳ Ｐゴシック" charset="0"/>
          <a:cs typeface="Arial" charset="0"/>
        </a:defRPr>
      </a:lvl7pPr>
      <a:lvl8pPr marL="1244041" algn="l" defTabSz="945990" rtl="0" eaLnBrk="1" fontAlgn="base" hangingPunct="1">
        <a:spcBef>
          <a:spcPct val="0"/>
        </a:spcBef>
        <a:spcAft>
          <a:spcPct val="0"/>
        </a:spcAft>
        <a:defRPr sz="4535" b="1">
          <a:solidFill>
            <a:srgbClr val="25A2E3"/>
          </a:solidFill>
          <a:latin typeface="Arial" charset="0"/>
          <a:ea typeface="ＭＳ Ｐゴシック" charset="0"/>
          <a:cs typeface="Arial" charset="0"/>
        </a:defRPr>
      </a:lvl8pPr>
      <a:lvl9pPr marL="1658722" algn="l" defTabSz="945990" rtl="0" eaLnBrk="1" fontAlgn="base" hangingPunct="1">
        <a:spcBef>
          <a:spcPct val="0"/>
        </a:spcBef>
        <a:spcAft>
          <a:spcPct val="0"/>
        </a:spcAft>
        <a:defRPr sz="4535" b="1">
          <a:solidFill>
            <a:srgbClr val="25A2E3"/>
          </a:solidFill>
          <a:latin typeface="Arial" charset="0"/>
          <a:ea typeface="ＭＳ Ｐゴシック" charset="0"/>
          <a:cs typeface="Arial" charset="0"/>
        </a:defRPr>
      </a:lvl9pPr>
    </p:titleStyle>
    <p:bodyStyle>
      <a:lvl1pPr marL="354206" indent="-354206" algn="l" defTabSz="945990"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673856" indent="-259175" algn="l" defTabSz="945990" rtl="0" eaLnBrk="1" fontAlgn="base" hangingPunct="1">
        <a:lnSpc>
          <a:spcPct val="120000"/>
        </a:lnSpc>
        <a:spcBef>
          <a:spcPct val="20000"/>
        </a:spcBef>
        <a:spcAft>
          <a:spcPct val="0"/>
        </a:spcAft>
        <a:buClr>
          <a:srgbClr val="004084"/>
        </a:buClr>
        <a:buFont typeface="Arial" panose="020B0604020202020204" pitchFamily="34" charset="0"/>
        <a:buChar char="‒"/>
        <a:defRPr sz="1633">
          <a:solidFill>
            <a:srgbClr val="004084"/>
          </a:solidFill>
          <a:latin typeface="Roboto" panose="02000000000000000000" pitchFamily="2" charset="0"/>
          <a:ea typeface="Roboto" panose="02000000000000000000" pitchFamily="2" charset="0"/>
          <a:cs typeface="Roboto" panose="02000000000000000000" pitchFamily="2" charset="0"/>
        </a:defRPr>
      </a:lvl2pPr>
      <a:lvl3pPr marL="973347" indent="-243337" algn="l" defTabSz="945990" rtl="0" eaLnBrk="1" fontAlgn="base" hangingPunct="1">
        <a:lnSpc>
          <a:spcPct val="120000"/>
        </a:lnSpc>
        <a:spcBef>
          <a:spcPct val="20000"/>
        </a:spcBef>
        <a:spcAft>
          <a:spcPct val="0"/>
        </a:spcAft>
        <a:buFont typeface="Wingdings" panose="05000000000000000000" pitchFamily="2" charset="2"/>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402" indent="-236137" algn="l" defTabSz="945990"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8117" indent="-236137" algn="l" defTabSz="945990"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797" indent="-236137" algn="l" defTabSz="945990"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478" indent="-236137" algn="l" defTabSz="945990"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2158" indent="-236137" algn="l" defTabSz="945990"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838" indent="-236137" algn="l" defTabSz="945990" rtl="0" eaLnBrk="1" fontAlgn="base" hangingPunct="1">
        <a:spcBef>
          <a:spcPct val="20000"/>
        </a:spcBef>
        <a:spcAft>
          <a:spcPct val="0"/>
        </a:spcAft>
        <a:buFont typeface="Arial" charset="0"/>
        <a:defRPr sz="2086">
          <a:solidFill>
            <a:schemeClr val="tx1"/>
          </a:solidFill>
          <a:latin typeface="+mn-lt"/>
          <a:ea typeface="Arial" charset="0"/>
          <a:cs typeface="+mn-cs"/>
        </a:defRPr>
      </a:lvl9pPr>
    </p:bodyStyle>
    <p:otherStyle>
      <a:defPPr>
        <a:defRPr lang="en-US"/>
      </a:defPPr>
      <a:lvl1pPr marL="0" algn="l" defTabSz="414680" rtl="0" eaLnBrk="1" latinLnBrk="0" hangingPunct="1">
        <a:defRPr sz="1633" kern="1200">
          <a:solidFill>
            <a:schemeClr val="tx1"/>
          </a:solidFill>
          <a:latin typeface="+mn-lt"/>
          <a:ea typeface="+mn-ea"/>
          <a:cs typeface="+mn-cs"/>
        </a:defRPr>
      </a:lvl1pPr>
      <a:lvl2pPr marL="414680" algn="l" defTabSz="414680" rtl="0" eaLnBrk="1" latinLnBrk="0" hangingPunct="1">
        <a:defRPr sz="1633" kern="1200">
          <a:solidFill>
            <a:schemeClr val="tx1"/>
          </a:solidFill>
          <a:latin typeface="+mn-lt"/>
          <a:ea typeface="+mn-ea"/>
          <a:cs typeface="+mn-cs"/>
        </a:defRPr>
      </a:lvl2pPr>
      <a:lvl3pPr marL="829361" algn="l" defTabSz="414680" rtl="0" eaLnBrk="1" latinLnBrk="0" hangingPunct="1">
        <a:defRPr sz="1633" kern="1200">
          <a:solidFill>
            <a:schemeClr val="tx1"/>
          </a:solidFill>
          <a:latin typeface="+mn-lt"/>
          <a:ea typeface="+mn-ea"/>
          <a:cs typeface="+mn-cs"/>
        </a:defRPr>
      </a:lvl3pPr>
      <a:lvl4pPr marL="1244041" algn="l" defTabSz="414680" rtl="0" eaLnBrk="1" latinLnBrk="0" hangingPunct="1">
        <a:defRPr sz="1633" kern="1200">
          <a:solidFill>
            <a:schemeClr val="tx1"/>
          </a:solidFill>
          <a:latin typeface="+mn-lt"/>
          <a:ea typeface="+mn-ea"/>
          <a:cs typeface="+mn-cs"/>
        </a:defRPr>
      </a:lvl4pPr>
      <a:lvl5pPr marL="1658722" algn="l" defTabSz="414680" rtl="0" eaLnBrk="1" latinLnBrk="0" hangingPunct="1">
        <a:defRPr sz="1633" kern="1200">
          <a:solidFill>
            <a:schemeClr val="tx1"/>
          </a:solidFill>
          <a:latin typeface="+mn-lt"/>
          <a:ea typeface="+mn-ea"/>
          <a:cs typeface="+mn-cs"/>
        </a:defRPr>
      </a:lvl5pPr>
      <a:lvl6pPr marL="2073402" algn="l" defTabSz="414680" rtl="0" eaLnBrk="1" latinLnBrk="0" hangingPunct="1">
        <a:defRPr sz="1633" kern="1200">
          <a:solidFill>
            <a:schemeClr val="tx1"/>
          </a:solidFill>
          <a:latin typeface="+mn-lt"/>
          <a:ea typeface="+mn-ea"/>
          <a:cs typeface="+mn-cs"/>
        </a:defRPr>
      </a:lvl6pPr>
      <a:lvl7pPr marL="2488082" algn="l" defTabSz="414680" rtl="0" eaLnBrk="1" latinLnBrk="0" hangingPunct="1">
        <a:defRPr sz="1633" kern="1200">
          <a:solidFill>
            <a:schemeClr val="tx1"/>
          </a:solidFill>
          <a:latin typeface="+mn-lt"/>
          <a:ea typeface="+mn-ea"/>
          <a:cs typeface="+mn-cs"/>
        </a:defRPr>
      </a:lvl7pPr>
      <a:lvl8pPr marL="2902763" algn="l" defTabSz="414680" rtl="0" eaLnBrk="1" latinLnBrk="0" hangingPunct="1">
        <a:defRPr sz="1633" kern="1200">
          <a:solidFill>
            <a:schemeClr val="tx1"/>
          </a:solidFill>
          <a:latin typeface="+mn-lt"/>
          <a:ea typeface="+mn-ea"/>
          <a:cs typeface="+mn-cs"/>
        </a:defRPr>
      </a:lvl8pPr>
      <a:lvl9pPr marL="3317443" algn="l" defTabSz="414680"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8">
          <p15:clr>
            <a:srgbClr val="F26B43"/>
          </p15:clr>
        </p15:guide>
        <p15:guide id="2" pos="6407">
          <p15:clr>
            <a:srgbClr val="F26B43"/>
          </p15:clr>
        </p15:guide>
        <p15:guide id="3" pos="329">
          <p15:clr>
            <a:srgbClr val="F26B43"/>
          </p15:clr>
        </p15:guide>
        <p15:guide id="4" orient="horz" pos="2381">
          <p15:clr>
            <a:srgbClr val="F26B43"/>
          </p15:clr>
        </p15:guide>
        <p15:guide id="5" orient="horz" pos="9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mailto:a.brome@unesco.org"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5622" y="5022227"/>
            <a:ext cx="773637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ICG/CARIBE EWS XVIII (Online)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Arial" panose="020B0604020202020204" pitchFamily="34" charset="0"/>
                <a:cs typeface="Arial" panose="020B0604020202020204" pitchFamily="34" charset="0"/>
              </a:rPr>
              <a:t>05 May 2025</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Alison Brome (Programme Officer, CTIC)</a:t>
            </a:r>
          </a:p>
        </p:txBody>
      </p:sp>
      <p:sp>
        <p:nvSpPr>
          <p:cNvPr id="6" name="Rectangle 5">
            <a:extLst>
              <a:ext uri="{FF2B5EF4-FFF2-40B4-BE49-F238E27FC236}">
                <a16:creationId xmlns:a16="http://schemas.microsoft.com/office/drawing/2014/main" id="{674B72B9-DB9F-D84C-8F49-C333A6E78A67}"/>
              </a:ext>
            </a:extLst>
          </p:cNvPr>
          <p:cNvSpPr/>
          <p:nvPr/>
        </p:nvSpPr>
        <p:spPr>
          <a:xfrm>
            <a:off x="6470986" y="1584812"/>
            <a:ext cx="549427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4.3. Report of the Caribbean Tsunami Information Centre (CTIC)</a:t>
            </a:r>
            <a:endParaRPr kumimoji="0" lang="en-US" sz="3200" b="1" i="0" u="none" strike="noStrike" kern="1200" cap="none" spc="0" normalizeH="0" baseline="0" noProof="0" dirty="0">
              <a:ln>
                <a:noFill/>
              </a:ln>
              <a:solidFill>
                <a:prstClr val="white"/>
              </a:solidFill>
              <a:effectLst/>
              <a:uLnTx/>
              <a:uFillTx/>
              <a:latin typeface="ArialMT"/>
              <a:ea typeface="+mn-ea"/>
              <a:cs typeface="+mn-cs"/>
            </a:endParaRPr>
          </a:p>
        </p:txBody>
      </p:sp>
      <p:pic>
        <p:nvPicPr>
          <p:cNvPr id="2" name="Picture 1">
            <a:extLst>
              <a:ext uri="{FF2B5EF4-FFF2-40B4-BE49-F238E27FC236}">
                <a16:creationId xmlns:a16="http://schemas.microsoft.com/office/drawing/2014/main" id="{F0B10FD0-812F-04B9-6F79-9F5B9762BAF5}"/>
              </a:ext>
            </a:extLst>
          </p:cNvPr>
          <p:cNvPicPr>
            <a:picLocks noChangeAspect="1"/>
          </p:cNvPicPr>
          <p:nvPr/>
        </p:nvPicPr>
        <p:blipFill>
          <a:blip r:embed="rId2"/>
          <a:stretch>
            <a:fillRect/>
          </a:stretch>
        </p:blipFill>
        <p:spPr>
          <a:xfrm>
            <a:off x="1705712" y="5022227"/>
            <a:ext cx="2749910" cy="1632754"/>
          </a:xfrm>
          <a:prstGeom prst="rect">
            <a:avLst/>
          </a:prstGeom>
        </p:spPr>
      </p:pic>
    </p:spTree>
    <p:extLst>
      <p:ext uri="{BB962C8B-B14F-4D97-AF65-F5344CB8AC3E}">
        <p14:creationId xmlns:p14="http://schemas.microsoft.com/office/powerpoint/2010/main" val="163882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56E5-786D-4FAE-C13A-B3CAE3E1B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5F53E-A1E5-CB44-E132-E226A97D8D24}"/>
              </a:ext>
            </a:extLst>
          </p:cNvPr>
          <p:cNvSpPr>
            <a:spLocks noGrp="1"/>
          </p:cNvSpPr>
          <p:nvPr>
            <p:ph type="title"/>
          </p:nvPr>
        </p:nvSpPr>
        <p:spPr>
          <a:xfrm>
            <a:off x="0" y="185952"/>
            <a:ext cx="11437620" cy="685199"/>
          </a:xfrm>
        </p:spPr>
        <p:txBody>
          <a:bodyPr>
            <a:normAutofit fontScale="90000"/>
          </a:bodyPr>
          <a:lstStyle/>
          <a:p>
            <a:br>
              <a:rPr lang="en-US" sz="2700" b="1" dirty="0">
                <a:solidFill>
                  <a:srgbClr val="000000"/>
                </a:solidFill>
              </a:rPr>
            </a:br>
            <a:r>
              <a:rPr lang="en-US" sz="2700" b="1" dirty="0">
                <a:solidFill>
                  <a:srgbClr val="000000"/>
                </a:solidFill>
              </a:rPr>
              <a:t>Post Event Assessment Survey – 08 Feb 2025 M7.6 Western Caribbean Earthquake – Key Metrics</a:t>
            </a:r>
            <a:br>
              <a:rPr lang="en-US" dirty="0"/>
            </a:br>
            <a:endParaRPr lang="en-US" dirty="0"/>
          </a:p>
        </p:txBody>
      </p:sp>
      <p:graphicFrame>
        <p:nvGraphicFramePr>
          <p:cNvPr id="6" name="Table 5">
            <a:extLst>
              <a:ext uri="{FF2B5EF4-FFF2-40B4-BE49-F238E27FC236}">
                <a16:creationId xmlns:a16="http://schemas.microsoft.com/office/drawing/2014/main" id="{74752F04-EE16-15F0-A979-B98C609E8CA4}"/>
              </a:ext>
            </a:extLst>
          </p:cNvPr>
          <p:cNvGraphicFramePr>
            <a:graphicFrameLocks noGrp="1"/>
          </p:cNvGraphicFramePr>
          <p:nvPr>
            <p:extLst>
              <p:ext uri="{D42A27DB-BD31-4B8C-83A1-F6EECF244321}">
                <p14:modId xmlns:p14="http://schemas.microsoft.com/office/powerpoint/2010/main" val="3038230148"/>
              </p:ext>
            </p:extLst>
          </p:nvPr>
        </p:nvGraphicFramePr>
        <p:xfrm>
          <a:off x="139065" y="3025965"/>
          <a:ext cx="6122670" cy="1233615"/>
        </p:xfrm>
        <a:graphic>
          <a:graphicData uri="http://schemas.openxmlformats.org/drawingml/2006/table">
            <a:tbl>
              <a:tblPr firstRow="1" firstCol="1" lastRow="1" lastCol="1" bandRow="1" bandCol="1">
                <a:tableStyleId>{5C22544A-7EE6-4342-B048-85BDC9FD1C3A}</a:tableStyleId>
              </a:tblPr>
              <a:tblGrid>
                <a:gridCol w="543560">
                  <a:extLst>
                    <a:ext uri="{9D8B030D-6E8A-4147-A177-3AD203B41FA5}">
                      <a16:colId xmlns:a16="http://schemas.microsoft.com/office/drawing/2014/main" val="112831167"/>
                    </a:ext>
                  </a:extLst>
                </a:gridCol>
                <a:gridCol w="1525905">
                  <a:extLst>
                    <a:ext uri="{9D8B030D-6E8A-4147-A177-3AD203B41FA5}">
                      <a16:colId xmlns:a16="http://schemas.microsoft.com/office/drawing/2014/main" val="1571217000"/>
                    </a:ext>
                  </a:extLst>
                </a:gridCol>
                <a:gridCol w="1993265">
                  <a:extLst>
                    <a:ext uri="{9D8B030D-6E8A-4147-A177-3AD203B41FA5}">
                      <a16:colId xmlns:a16="http://schemas.microsoft.com/office/drawing/2014/main" val="4219497433"/>
                    </a:ext>
                  </a:extLst>
                </a:gridCol>
                <a:gridCol w="2059940">
                  <a:extLst>
                    <a:ext uri="{9D8B030D-6E8A-4147-A177-3AD203B41FA5}">
                      <a16:colId xmlns:a16="http://schemas.microsoft.com/office/drawing/2014/main" val="2329105029"/>
                    </a:ext>
                  </a:extLst>
                </a:gridCol>
              </a:tblGrid>
              <a:tr h="476250">
                <a:tc>
                  <a:txBody>
                    <a:bodyPr/>
                    <a:lstStyle/>
                    <a:p>
                      <a:pPr marL="118745" marR="0" indent="-19050">
                        <a:lnSpc>
                          <a:spcPct val="100000"/>
                        </a:lnSpc>
                        <a:spcBef>
                          <a:spcPts val="545"/>
                        </a:spcBef>
                        <a:buNone/>
                      </a:pPr>
                      <a:r>
                        <a:rPr lang="en-US" sz="1000" kern="100" spc="-20" dirty="0">
                          <a:effectLst/>
                        </a:rPr>
                        <a:t> </a:t>
                      </a:r>
                      <a:endParaRPr lang="en-US" sz="1100" kern="100" dirty="0">
                        <a:effectLst/>
                      </a:endParaRPr>
                    </a:p>
                    <a:p>
                      <a:pPr marL="118745" marR="0" indent="-19050">
                        <a:lnSpc>
                          <a:spcPct val="100000"/>
                        </a:lnSpc>
                        <a:spcBef>
                          <a:spcPts val="545"/>
                        </a:spcBef>
                        <a:buNone/>
                      </a:pPr>
                      <a:r>
                        <a:rPr lang="en-US" sz="1000" kern="100" spc="-20" dirty="0">
                          <a:effectLst/>
                        </a:rPr>
                        <a:t>Time </a:t>
                      </a:r>
                      <a:r>
                        <a:rPr lang="en-US" sz="1000" kern="100" spc="-25" dirty="0">
                          <a:effectLst/>
                        </a:rPr>
                        <a:t>UTC</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233680" marR="34925">
                        <a:lnSpc>
                          <a:spcPct val="100000"/>
                        </a:lnSpc>
                        <a:spcBef>
                          <a:spcPts val="545"/>
                        </a:spcBef>
                        <a:buNone/>
                      </a:pPr>
                      <a:r>
                        <a:rPr lang="en-US" sz="1000" kern="100" dirty="0">
                          <a:effectLst/>
                        </a:rPr>
                        <a:t>OT + from </a:t>
                      </a:r>
                      <a:r>
                        <a:rPr lang="en-US" sz="1000" kern="100" spc="-10" dirty="0">
                          <a:effectLst/>
                        </a:rPr>
                        <a:t>CATAC issuance</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0" marR="5715" algn="ctr">
                        <a:lnSpc>
                          <a:spcPct val="115000"/>
                        </a:lnSpc>
                        <a:spcBef>
                          <a:spcPts val="545"/>
                        </a:spcBef>
                        <a:buNone/>
                      </a:pPr>
                      <a:r>
                        <a:rPr lang="en-US" sz="1000" kern="100" spc="-10" dirty="0">
                          <a:effectLst/>
                        </a:rPr>
                        <a:t>Source</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671830" marR="0">
                        <a:lnSpc>
                          <a:spcPct val="115000"/>
                        </a:lnSpc>
                        <a:spcBef>
                          <a:spcPts val="545"/>
                        </a:spcBef>
                        <a:buNone/>
                      </a:pPr>
                      <a:r>
                        <a:rPr lang="en-US" sz="1000" kern="100" spc="-10" dirty="0">
                          <a:effectLst/>
                        </a:rPr>
                        <a:t>Comments</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94731882"/>
                  </a:ext>
                </a:extLst>
              </a:tr>
              <a:tr h="173990">
                <a:tc gridSpan="4">
                  <a:txBody>
                    <a:bodyPr/>
                    <a:lstStyle/>
                    <a:p>
                      <a:pPr marL="0" marR="0">
                        <a:lnSpc>
                          <a:spcPct val="115000"/>
                        </a:lnSpc>
                        <a:buNone/>
                      </a:pPr>
                      <a:r>
                        <a:rPr lang="en-US" sz="900" kern="100" dirty="0">
                          <a:effectLst/>
                        </a:rPr>
                        <a:t>08 February 2025</a:t>
                      </a:r>
                      <a:endParaRPr lang="en-US" sz="1100" kern="100" dirty="0">
                        <a:effectLst/>
                        <a:latin typeface="Courier New" panose="02070309020205020404" pitchFamily="49" charset="0"/>
                        <a:ea typeface="Courier New" panose="02070309020205020404" pitchFamily="49"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1994976"/>
                  </a:ext>
                </a:extLst>
              </a:tr>
              <a:tr h="228600">
                <a:tc>
                  <a:txBody>
                    <a:bodyPr/>
                    <a:lstStyle/>
                    <a:p>
                      <a:pPr marL="11430" marR="0" algn="ctr">
                        <a:lnSpc>
                          <a:spcPct val="115000"/>
                        </a:lnSpc>
                        <a:spcBef>
                          <a:spcPts val="20"/>
                        </a:spcBef>
                        <a:buNone/>
                      </a:pPr>
                      <a:r>
                        <a:rPr lang="en-US" sz="900" kern="100" dirty="0">
                          <a:effectLst/>
                        </a:rPr>
                        <a:t>23:23:15</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3175" marR="0" algn="ctr">
                        <a:lnSpc>
                          <a:spcPct val="115000"/>
                        </a:lnSpc>
                        <a:spcBef>
                          <a:spcPts val="20"/>
                        </a:spcBef>
                        <a:buNone/>
                      </a:pPr>
                      <a:r>
                        <a:rPr lang="en-US" sz="900" kern="100" spc="-50" dirty="0">
                          <a:effectLst/>
                        </a:rPr>
                        <a:t>0</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20"/>
                        </a:spcBef>
                        <a:buNone/>
                      </a:pPr>
                      <a:r>
                        <a:rPr lang="en-US" sz="900" kern="100" spc="-10" dirty="0">
                          <a:effectLst/>
                        </a:rPr>
                        <a:t>Earthquake</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0" marR="0">
                        <a:lnSpc>
                          <a:spcPct val="115000"/>
                        </a:lnSpc>
                        <a:buNone/>
                      </a:pPr>
                      <a:r>
                        <a:rPr lang="en-US" sz="900" kern="100" dirty="0">
                          <a:effectLst/>
                        </a:rPr>
                        <a:t> </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1044471830"/>
                  </a:ext>
                </a:extLst>
              </a:tr>
              <a:tr h="228600">
                <a:tc>
                  <a:txBody>
                    <a:bodyPr/>
                    <a:lstStyle/>
                    <a:p>
                      <a:pPr marL="11430" marR="0" algn="ctr">
                        <a:lnSpc>
                          <a:spcPct val="115000"/>
                        </a:lnSpc>
                        <a:spcBef>
                          <a:spcPts val="20"/>
                        </a:spcBef>
                        <a:buNone/>
                      </a:pPr>
                      <a:r>
                        <a:rPr lang="en-US" sz="900" kern="100" dirty="0">
                          <a:effectLst/>
                        </a:rPr>
                        <a:t>23:25:25</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3175" marR="0" algn="ctr">
                        <a:lnSpc>
                          <a:spcPct val="115000"/>
                        </a:lnSpc>
                        <a:spcBef>
                          <a:spcPts val="20"/>
                        </a:spcBef>
                        <a:buNone/>
                      </a:pPr>
                      <a:r>
                        <a:rPr lang="en-US" sz="900" kern="100" spc="-50" dirty="0">
                          <a:effectLst/>
                        </a:rPr>
                        <a:t>00:02:10</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20"/>
                        </a:spcBef>
                        <a:buNone/>
                      </a:pPr>
                      <a:r>
                        <a:rPr lang="en-US" sz="900" kern="100" spc="-10" dirty="0">
                          <a:effectLst/>
                        </a:rPr>
                        <a:t>Preliminary Automatic Earthquake Information</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buNone/>
                      </a:pPr>
                      <a:r>
                        <a:rPr lang="en-US" sz="900" kern="100" dirty="0">
                          <a:effectLst/>
                        </a:rPr>
                        <a:t> </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2653228377"/>
                  </a:ext>
                </a:extLst>
              </a:tr>
            </a:tbl>
          </a:graphicData>
        </a:graphic>
      </p:graphicFrame>
      <p:graphicFrame>
        <p:nvGraphicFramePr>
          <p:cNvPr id="8" name="Table 7">
            <a:extLst>
              <a:ext uri="{FF2B5EF4-FFF2-40B4-BE49-F238E27FC236}">
                <a16:creationId xmlns:a16="http://schemas.microsoft.com/office/drawing/2014/main" id="{AF1236D8-4793-02DC-8037-BEE8EC418E20}"/>
              </a:ext>
            </a:extLst>
          </p:cNvPr>
          <p:cNvGraphicFramePr>
            <a:graphicFrameLocks noGrp="1"/>
          </p:cNvGraphicFramePr>
          <p:nvPr>
            <p:extLst>
              <p:ext uri="{D42A27DB-BD31-4B8C-83A1-F6EECF244321}">
                <p14:modId xmlns:p14="http://schemas.microsoft.com/office/powerpoint/2010/main" val="2722591722"/>
              </p:ext>
            </p:extLst>
          </p:nvPr>
        </p:nvGraphicFramePr>
        <p:xfrm>
          <a:off x="139065" y="871151"/>
          <a:ext cx="6122670" cy="1893126"/>
        </p:xfrm>
        <a:graphic>
          <a:graphicData uri="http://schemas.openxmlformats.org/drawingml/2006/table">
            <a:tbl>
              <a:tblPr firstRow="1" firstCol="1" lastRow="1" lastCol="1" bandRow="1" bandCol="1">
                <a:tableStyleId>{5C22544A-7EE6-4342-B048-85BDC9FD1C3A}</a:tableStyleId>
              </a:tblPr>
              <a:tblGrid>
                <a:gridCol w="543560">
                  <a:extLst>
                    <a:ext uri="{9D8B030D-6E8A-4147-A177-3AD203B41FA5}">
                      <a16:colId xmlns:a16="http://schemas.microsoft.com/office/drawing/2014/main" val="1426794346"/>
                    </a:ext>
                  </a:extLst>
                </a:gridCol>
                <a:gridCol w="1525905">
                  <a:extLst>
                    <a:ext uri="{9D8B030D-6E8A-4147-A177-3AD203B41FA5}">
                      <a16:colId xmlns:a16="http://schemas.microsoft.com/office/drawing/2014/main" val="1350158913"/>
                    </a:ext>
                  </a:extLst>
                </a:gridCol>
                <a:gridCol w="1993265">
                  <a:extLst>
                    <a:ext uri="{9D8B030D-6E8A-4147-A177-3AD203B41FA5}">
                      <a16:colId xmlns:a16="http://schemas.microsoft.com/office/drawing/2014/main" val="1094358538"/>
                    </a:ext>
                  </a:extLst>
                </a:gridCol>
                <a:gridCol w="2059940">
                  <a:extLst>
                    <a:ext uri="{9D8B030D-6E8A-4147-A177-3AD203B41FA5}">
                      <a16:colId xmlns:a16="http://schemas.microsoft.com/office/drawing/2014/main" val="2595144081"/>
                    </a:ext>
                  </a:extLst>
                </a:gridCol>
              </a:tblGrid>
              <a:tr h="476250">
                <a:tc>
                  <a:txBody>
                    <a:bodyPr/>
                    <a:lstStyle/>
                    <a:p>
                      <a:pPr marL="118745" marR="0" indent="-19050">
                        <a:lnSpc>
                          <a:spcPct val="100000"/>
                        </a:lnSpc>
                        <a:spcBef>
                          <a:spcPts val="545"/>
                        </a:spcBef>
                        <a:buNone/>
                      </a:pPr>
                      <a:r>
                        <a:rPr lang="en-US" sz="1000" kern="100" spc="-20" dirty="0">
                          <a:effectLst/>
                        </a:rPr>
                        <a:t> </a:t>
                      </a:r>
                      <a:endParaRPr lang="en-US" sz="1100" kern="100" dirty="0">
                        <a:effectLst/>
                      </a:endParaRPr>
                    </a:p>
                    <a:p>
                      <a:pPr marL="118745" marR="0" indent="-19050">
                        <a:lnSpc>
                          <a:spcPct val="100000"/>
                        </a:lnSpc>
                        <a:spcBef>
                          <a:spcPts val="545"/>
                        </a:spcBef>
                        <a:buNone/>
                      </a:pPr>
                      <a:r>
                        <a:rPr lang="en-US" sz="1000" kern="100" spc="-20" dirty="0">
                          <a:effectLst/>
                        </a:rPr>
                        <a:t>Time </a:t>
                      </a:r>
                      <a:r>
                        <a:rPr lang="en-US" sz="1000" kern="100" spc="-25" dirty="0">
                          <a:effectLst/>
                        </a:rPr>
                        <a:t>UTC</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233680" marR="34925">
                        <a:lnSpc>
                          <a:spcPct val="100000"/>
                        </a:lnSpc>
                        <a:spcBef>
                          <a:spcPts val="545"/>
                        </a:spcBef>
                        <a:buNone/>
                      </a:pPr>
                      <a:r>
                        <a:rPr lang="en-US" sz="1000" kern="100" dirty="0">
                          <a:effectLst/>
                        </a:rPr>
                        <a:t>OT + from </a:t>
                      </a:r>
                      <a:r>
                        <a:rPr lang="en-US" sz="1000" kern="100" spc="-10" dirty="0">
                          <a:effectLst/>
                        </a:rPr>
                        <a:t>PTWC</a:t>
                      </a:r>
                      <a:r>
                        <a:rPr lang="en-US" sz="1000" kern="100" spc="-70" dirty="0">
                          <a:effectLst/>
                        </a:rPr>
                        <a:t> </a:t>
                      </a:r>
                      <a:r>
                        <a:rPr lang="en-US" sz="1000" kern="100" spc="-10" dirty="0">
                          <a:effectLst/>
                        </a:rPr>
                        <a:t>issuance</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0" marR="5715" algn="ctr">
                        <a:lnSpc>
                          <a:spcPct val="115000"/>
                        </a:lnSpc>
                        <a:spcBef>
                          <a:spcPts val="545"/>
                        </a:spcBef>
                        <a:buNone/>
                      </a:pPr>
                      <a:r>
                        <a:rPr lang="en-US" sz="1000" kern="100" spc="-10" dirty="0">
                          <a:effectLst/>
                        </a:rPr>
                        <a:t>Source</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671830" marR="0">
                        <a:lnSpc>
                          <a:spcPct val="115000"/>
                        </a:lnSpc>
                        <a:spcBef>
                          <a:spcPts val="545"/>
                        </a:spcBef>
                        <a:buNone/>
                      </a:pPr>
                      <a:r>
                        <a:rPr lang="en-US" sz="1000" kern="100" spc="-10" dirty="0">
                          <a:effectLst/>
                        </a:rPr>
                        <a:t>Comments</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3283150993"/>
                  </a:ext>
                </a:extLst>
              </a:tr>
              <a:tr h="173990">
                <a:tc gridSpan="4">
                  <a:txBody>
                    <a:bodyPr/>
                    <a:lstStyle/>
                    <a:p>
                      <a:pPr marL="0" marR="0">
                        <a:lnSpc>
                          <a:spcPct val="115000"/>
                        </a:lnSpc>
                        <a:buNone/>
                      </a:pPr>
                      <a:r>
                        <a:rPr lang="en-US" sz="900" kern="100" dirty="0">
                          <a:effectLst/>
                        </a:rPr>
                        <a:t>08 February 2025</a:t>
                      </a:r>
                      <a:endParaRPr lang="en-US" sz="1100" kern="100" dirty="0">
                        <a:effectLst/>
                        <a:latin typeface="Courier New" panose="02070309020205020404" pitchFamily="49" charset="0"/>
                        <a:ea typeface="Courier New" panose="02070309020205020404" pitchFamily="49"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11303234"/>
                  </a:ext>
                </a:extLst>
              </a:tr>
              <a:tr h="228600">
                <a:tc>
                  <a:txBody>
                    <a:bodyPr/>
                    <a:lstStyle/>
                    <a:p>
                      <a:pPr marL="11430" marR="0" algn="ctr">
                        <a:lnSpc>
                          <a:spcPct val="115000"/>
                        </a:lnSpc>
                        <a:spcBef>
                          <a:spcPts val="20"/>
                        </a:spcBef>
                        <a:buNone/>
                      </a:pPr>
                      <a:r>
                        <a:rPr lang="en-US" sz="900" kern="100" dirty="0">
                          <a:effectLst/>
                        </a:rPr>
                        <a:t>23:23:15</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3175" marR="0" algn="ctr">
                        <a:lnSpc>
                          <a:spcPct val="115000"/>
                        </a:lnSpc>
                        <a:spcBef>
                          <a:spcPts val="20"/>
                        </a:spcBef>
                        <a:buNone/>
                      </a:pPr>
                      <a:r>
                        <a:rPr lang="en-US" sz="900" kern="100" spc="-50" dirty="0">
                          <a:effectLst/>
                        </a:rPr>
                        <a:t>0</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20"/>
                        </a:spcBef>
                        <a:buNone/>
                      </a:pPr>
                      <a:r>
                        <a:rPr lang="en-US" sz="900" kern="100" spc="-10" dirty="0">
                          <a:effectLst/>
                        </a:rPr>
                        <a:t>Earthquake</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0" marR="0">
                        <a:lnSpc>
                          <a:spcPct val="115000"/>
                        </a:lnSpc>
                        <a:buNone/>
                      </a:pPr>
                      <a:r>
                        <a:rPr lang="en-US" sz="900" kern="100" dirty="0">
                          <a:effectLst/>
                        </a:rPr>
                        <a:t> </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164353704"/>
                  </a:ext>
                </a:extLst>
              </a:tr>
              <a:tr h="238125">
                <a:tc>
                  <a:txBody>
                    <a:bodyPr/>
                    <a:lstStyle/>
                    <a:p>
                      <a:pPr marL="11430" marR="0" algn="ctr">
                        <a:lnSpc>
                          <a:spcPct val="115000"/>
                        </a:lnSpc>
                        <a:spcBef>
                          <a:spcPts val="15"/>
                        </a:spcBef>
                        <a:buNone/>
                      </a:pPr>
                      <a:r>
                        <a:rPr lang="en-US" sz="900" kern="100" spc="-10" dirty="0">
                          <a:effectLst/>
                        </a:rPr>
                        <a:t>23:24:48</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3175" marR="0" algn="ctr">
                        <a:lnSpc>
                          <a:spcPct val="115000"/>
                        </a:lnSpc>
                        <a:spcBef>
                          <a:spcPts val="15"/>
                        </a:spcBef>
                        <a:buNone/>
                      </a:pPr>
                      <a:r>
                        <a:rPr lang="en-US" sz="900" kern="100" dirty="0">
                          <a:effectLst/>
                        </a:rPr>
                        <a:t>00:01:33 </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15"/>
                        </a:spcBef>
                        <a:buNone/>
                      </a:pPr>
                      <a:r>
                        <a:rPr lang="en-US" sz="900" kern="100" dirty="0">
                          <a:effectLst/>
                        </a:rPr>
                        <a:t>First Alarm</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15"/>
                        </a:spcBef>
                        <a:buNone/>
                      </a:pPr>
                      <a:r>
                        <a:rPr lang="en-US" sz="900" kern="100" dirty="0">
                          <a:effectLst/>
                        </a:rPr>
                        <a:t> </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258147642"/>
                  </a:ext>
                </a:extLst>
              </a:tr>
              <a:tr h="228600">
                <a:tc>
                  <a:txBody>
                    <a:bodyPr/>
                    <a:lstStyle/>
                    <a:p>
                      <a:pPr marL="11430" marR="0" algn="ctr">
                        <a:lnSpc>
                          <a:spcPct val="115000"/>
                        </a:lnSpc>
                        <a:spcBef>
                          <a:spcPts val="15"/>
                        </a:spcBef>
                        <a:buNone/>
                      </a:pPr>
                      <a:r>
                        <a:rPr lang="en-US" sz="900" kern="100" spc="-10" dirty="0">
                          <a:effectLst/>
                        </a:rPr>
                        <a:t>23:27:50</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3175" marR="0" algn="ctr">
                        <a:lnSpc>
                          <a:spcPct val="115000"/>
                        </a:lnSpc>
                        <a:spcBef>
                          <a:spcPts val="15"/>
                        </a:spcBef>
                        <a:buNone/>
                      </a:pPr>
                      <a:r>
                        <a:rPr lang="en-US" sz="900" kern="100" dirty="0">
                          <a:effectLst/>
                        </a:rPr>
                        <a:t>00:04:35  </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15"/>
                        </a:spcBef>
                        <a:buNone/>
                      </a:pPr>
                      <a:r>
                        <a:rPr lang="en-US" sz="900" kern="100" dirty="0">
                          <a:effectLst/>
                        </a:rPr>
                        <a:t> </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15"/>
                        </a:spcBef>
                        <a:buNone/>
                      </a:pPr>
                      <a:r>
                        <a:rPr lang="en-US" sz="900" kern="100" dirty="0">
                          <a:effectLst/>
                        </a:rPr>
                        <a:t>Observatory Message issued with the preliminary earthquake parameters</a:t>
                      </a:r>
                      <a:r>
                        <a:rPr lang="en-US" sz="1100" kern="100" dirty="0">
                          <a:effectLst/>
                        </a:rPr>
                        <a:t> </a:t>
                      </a:r>
                      <a:r>
                        <a:rPr lang="en-US" sz="900" kern="100" dirty="0">
                          <a:effectLst/>
                        </a:rPr>
                        <a:t>M 8.0, depth 33km/20 miles</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4153337129"/>
                  </a:ext>
                </a:extLst>
              </a:tr>
              <a:tr h="228600">
                <a:tc>
                  <a:txBody>
                    <a:bodyPr/>
                    <a:lstStyle/>
                    <a:p>
                      <a:pPr marL="11430" marR="0" algn="ctr">
                        <a:lnSpc>
                          <a:spcPct val="115000"/>
                        </a:lnSpc>
                        <a:spcBef>
                          <a:spcPts val="15"/>
                        </a:spcBef>
                        <a:buNone/>
                      </a:pPr>
                      <a:r>
                        <a:rPr lang="en-US" sz="900" kern="100" spc="-10" dirty="0">
                          <a:effectLst/>
                        </a:rPr>
                        <a:t>23:29 </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3175" marR="0" algn="ctr">
                        <a:lnSpc>
                          <a:spcPct val="115000"/>
                        </a:lnSpc>
                        <a:spcBef>
                          <a:spcPts val="15"/>
                        </a:spcBef>
                        <a:buNone/>
                      </a:pPr>
                      <a:r>
                        <a:rPr lang="en-US" sz="900" kern="100" spc="-50" dirty="0">
                          <a:effectLst/>
                        </a:rPr>
                        <a:t>00:06:07</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15"/>
                        </a:spcBef>
                        <a:buNone/>
                      </a:pPr>
                      <a:r>
                        <a:rPr lang="en-US" sz="900" kern="100" dirty="0">
                          <a:effectLst/>
                        </a:rPr>
                        <a:t>PTWC</a:t>
                      </a:r>
                      <a:r>
                        <a:rPr lang="en-US" sz="900" kern="100" spc="-80" dirty="0">
                          <a:effectLst/>
                        </a:rPr>
                        <a:t> </a:t>
                      </a:r>
                      <a:r>
                        <a:rPr lang="en-US" sz="900" kern="100" dirty="0">
                          <a:effectLst/>
                        </a:rPr>
                        <a:t>Non-US</a:t>
                      </a:r>
                      <a:r>
                        <a:rPr lang="en-US" sz="900" kern="100" spc="-40" dirty="0">
                          <a:effectLst/>
                        </a:rPr>
                        <a:t> </a:t>
                      </a:r>
                      <a:r>
                        <a:rPr lang="en-US" sz="900" kern="100" dirty="0">
                          <a:effectLst/>
                        </a:rPr>
                        <a:t>Caribbean Threat #1</a:t>
                      </a:r>
                      <a:endParaRPr lang="en-US" sz="1100" kern="100" dirty="0">
                        <a:effectLst/>
                        <a:latin typeface="Courier New" panose="02070309020205020404" pitchFamily="49" charset="0"/>
                        <a:ea typeface="Courier New" panose="02070309020205020404" pitchFamily="49" charset="0"/>
                      </a:endParaRPr>
                    </a:p>
                  </a:txBody>
                  <a:tcPr marL="0" marR="0" marT="0" marB="0"/>
                </a:tc>
                <a:tc>
                  <a:txBody>
                    <a:bodyPr/>
                    <a:lstStyle/>
                    <a:p>
                      <a:pPr marL="71120" marR="0">
                        <a:lnSpc>
                          <a:spcPct val="115000"/>
                        </a:lnSpc>
                        <a:spcBef>
                          <a:spcPts val="15"/>
                        </a:spcBef>
                        <a:buNone/>
                      </a:pPr>
                      <a:r>
                        <a:rPr lang="en-US" sz="900" kern="100" dirty="0">
                          <a:effectLst/>
                        </a:rPr>
                        <a:t> </a:t>
                      </a:r>
                      <a:endParaRPr lang="en-US" sz="1100" kern="100" dirty="0">
                        <a:effectLst/>
                        <a:latin typeface="Courier New" panose="02070309020205020404" pitchFamily="49" charset="0"/>
                        <a:ea typeface="Courier New" panose="02070309020205020404" pitchFamily="49" charset="0"/>
                      </a:endParaRPr>
                    </a:p>
                  </a:txBody>
                  <a:tcPr marL="0" marR="0" marT="0" marB="0"/>
                </a:tc>
                <a:extLst>
                  <a:ext uri="{0D108BD9-81ED-4DB2-BD59-A6C34878D82A}">
                    <a16:rowId xmlns:a16="http://schemas.microsoft.com/office/drawing/2014/main" val="2536683376"/>
                  </a:ext>
                </a:extLst>
              </a:tr>
            </a:tbl>
          </a:graphicData>
        </a:graphic>
      </p:graphicFrame>
      <p:graphicFrame>
        <p:nvGraphicFramePr>
          <p:cNvPr id="9" name="Chart 8">
            <a:extLst>
              <a:ext uri="{FF2B5EF4-FFF2-40B4-BE49-F238E27FC236}">
                <a16:creationId xmlns:a16="http://schemas.microsoft.com/office/drawing/2014/main" id="{EF45EABA-C716-F7DF-F147-DDB0D5E864BC}"/>
              </a:ext>
            </a:extLst>
          </p:cNvPr>
          <p:cNvGraphicFramePr/>
          <p:nvPr>
            <p:extLst>
              <p:ext uri="{D42A27DB-BD31-4B8C-83A1-F6EECF244321}">
                <p14:modId xmlns:p14="http://schemas.microsoft.com/office/powerpoint/2010/main" val="3370260309"/>
              </p:ext>
            </p:extLst>
          </p:nvPr>
        </p:nvGraphicFramePr>
        <p:xfrm>
          <a:off x="6972300" y="262282"/>
          <a:ext cx="4343400" cy="233388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E0AE5622-8D8B-FA95-A733-F7AD49DD3D0B}"/>
              </a:ext>
            </a:extLst>
          </p:cNvPr>
          <p:cNvSpPr txBox="1"/>
          <p:nvPr/>
        </p:nvSpPr>
        <p:spPr>
          <a:xfrm>
            <a:off x="6202680" y="2557632"/>
            <a:ext cx="6200775" cy="2031325"/>
          </a:xfrm>
          <a:prstGeom prst="rect">
            <a:avLst/>
          </a:prstGeom>
          <a:noFill/>
        </p:spPr>
        <p:txBody>
          <a:bodyPr wrap="square">
            <a:spAutoFit/>
          </a:bodyPr>
          <a:lstStyle/>
          <a:p>
            <a:pPr marL="285750" indent="-285750">
              <a:buFont typeface="Arial" panose="020B0604020202020204" pitchFamily="34" charset="0"/>
              <a:buChar char="•"/>
            </a:pPr>
            <a:r>
              <a:rPr lang="en-US" dirty="0"/>
              <a:t>All 3 Central American respondent MS confirmed access to CATAC message. Costa Rica and Guatemala by email,  Honduras via CATAC website</a:t>
            </a:r>
          </a:p>
          <a:p>
            <a:pPr marL="285750" indent="-285750">
              <a:buFont typeface="Arial" panose="020B0604020202020204" pitchFamily="34" charset="0"/>
              <a:buChar char="•"/>
            </a:pPr>
            <a:r>
              <a:rPr lang="en-US" dirty="0"/>
              <a:t>CATAC experienced computer challenges which hampered dissemination of later messages</a:t>
            </a:r>
          </a:p>
          <a:p>
            <a:pPr marL="285750" indent="-285750">
              <a:buFont typeface="Arial" panose="020B0604020202020204" pitchFamily="34" charset="0"/>
              <a:buChar char="•"/>
            </a:pPr>
            <a:r>
              <a:rPr lang="en-US" dirty="0"/>
              <a:t>CATAC made phone calls and WhatsApp messages but challenges due to  contact info.</a:t>
            </a:r>
          </a:p>
        </p:txBody>
      </p:sp>
      <p:pic>
        <p:nvPicPr>
          <p:cNvPr id="12" name="Picture 11">
            <a:extLst>
              <a:ext uri="{FF2B5EF4-FFF2-40B4-BE49-F238E27FC236}">
                <a16:creationId xmlns:a16="http://schemas.microsoft.com/office/drawing/2014/main" id="{71A90D13-7215-AECA-AC89-F7151831E912}"/>
              </a:ext>
            </a:extLst>
          </p:cNvPr>
          <p:cNvPicPr>
            <a:picLocks noChangeAspect="1"/>
          </p:cNvPicPr>
          <p:nvPr/>
        </p:nvPicPr>
        <p:blipFill>
          <a:blip r:embed="rId3"/>
          <a:stretch>
            <a:fillRect/>
          </a:stretch>
        </p:blipFill>
        <p:spPr>
          <a:xfrm>
            <a:off x="0" y="4512833"/>
            <a:ext cx="4002112" cy="2223248"/>
          </a:xfrm>
          <a:prstGeom prst="rect">
            <a:avLst/>
          </a:prstGeom>
        </p:spPr>
      </p:pic>
      <p:pic>
        <p:nvPicPr>
          <p:cNvPr id="13" name="Picture 12">
            <a:extLst>
              <a:ext uri="{FF2B5EF4-FFF2-40B4-BE49-F238E27FC236}">
                <a16:creationId xmlns:a16="http://schemas.microsoft.com/office/drawing/2014/main" id="{398E15CF-BF01-6701-CA26-182F86BE1ABC}"/>
              </a:ext>
            </a:extLst>
          </p:cNvPr>
          <p:cNvPicPr>
            <a:picLocks noChangeAspect="1"/>
          </p:cNvPicPr>
          <p:nvPr/>
        </p:nvPicPr>
        <p:blipFill>
          <a:blip r:embed="rId4"/>
          <a:stretch>
            <a:fillRect/>
          </a:stretch>
        </p:blipFill>
        <p:spPr>
          <a:xfrm>
            <a:off x="4215014" y="4521268"/>
            <a:ext cx="4494646" cy="2214813"/>
          </a:xfrm>
          <a:prstGeom prst="rect">
            <a:avLst/>
          </a:prstGeom>
        </p:spPr>
      </p:pic>
    </p:spTree>
    <p:extLst>
      <p:ext uri="{BB962C8B-B14F-4D97-AF65-F5344CB8AC3E}">
        <p14:creationId xmlns:p14="http://schemas.microsoft.com/office/powerpoint/2010/main" val="3784458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9528B-5266-43A9-FAA7-DED6090A1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ED4FC-0414-0DD2-6A92-ADE72CAECC04}"/>
              </a:ext>
            </a:extLst>
          </p:cNvPr>
          <p:cNvSpPr>
            <a:spLocks noGrp="1"/>
          </p:cNvSpPr>
          <p:nvPr>
            <p:ph type="title"/>
          </p:nvPr>
        </p:nvSpPr>
        <p:spPr>
          <a:xfrm>
            <a:off x="-68580" y="-217908"/>
            <a:ext cx="12192000" cy="685199"/>
          </a:xfrm>
        </p:spPr>
        <p:txBody>
          <a:bodyPr>
            <a:noAutofit/>
          </a:bodyPr>
          <a:lstStyle/>
          <a:p>
            <a:br>
              <a:rPr lang="en-US" sz="2400" dirty="0"/>
            </a:br>
            <a:r>
              <a:rPr lang="en-US" sz="2200" b="1" dirty="0">
                <a:solidFill>
                  <a:srgbClr val="000000"/>
                </a:solidFill>
              </a:rPr>
              <a:t>Post Event Assessment Survey – 08 Feb 2025 M7.6 Western Caribbean Earthquake – Key Metrics</a:t>
            </a:r>
            <a:endParaRPr lang="en-US" sz="2200" dirty="0"/>
          </a:p>
        </p:txBody>
      </p:sp>
      <p:graphicFrame>
        <p:nvGraphicFramePr>
          <p:cNvPr id="3" name="Chart 2">
            <a:extLst>
              <a:ext uri="{FF2B5EF4-FFF2-40B4-BE49-F238E27FC236}">
                <a16:creationId xmlns:a16="http://schemas.microsoft.com/office/drawing/2014/main" id="{13DD8B79-1779-718E-F4B9-941406A5F3F7}"/>
              </a:ext>
            </a:extLst>
          </p:cNvPr>
          <p:cNvGraphicFramePr>
            <a:graphicFrameLocks/>
          </p:cNvGraphicFramePr>
          <p:nvPr>
            <p:extLst>
              <p:ext uri="{D42A27DB-BD31-4B8C-83A1-F6EECF244321}">
                <p14:modId xmlns:p14="http://schemas.microsoft.com/office/powerpoint/2010/main" val="3856256751"/>
              </p:ext>
            </p:extLst>
          </p:nvPr>
        </p:nvGraphicFramePr>
        <p:xfrm>
          <a:off x="68580" y="46729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00000000-0008-0000-1A00-000002000000}"/>
              </a:ext>
            </a:extLst>
          </p:cNvPr>
          <p:cNvGraphicFramePr>
            <a:graphicFrameLocks/>
          </p:cNvGraphicFramePr>
          <p:nvPr>
            <p:extLst>
              <p:ext uri="{D42A27DB-BD31-4B8C-83A1-F6EECF244321}">
                <p14:modId xmlns:p14="http://schemas.microsoft.com/office/powerpoint/2010/main" val="2960929590"/>
              </p:ext>
            </p:extLst>
          </p:nvPr>
        </p:nvGraphicFramePr>
        <p:xfrm>
          <a:off x="4572001" y="439153"/>
          <a:ext cx="3505200" cy="25858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B37AE13F-1AED-9B98-0B74-2958BB90BE57}"/>
              </a:ext>
            </a:extLst>
          </p:cNvPr>
          <p:cNvGraphicFramePr>
            <a:graphicFrameLocks/>
          </p:cNvGraphicFramePr>
          <p:nvPr>
            <p:extLst>
              <p:ext uri="{D42A27DB-BD31-4B8C-83A1-F6EECF244321}">
                <p14:modId xmlns:p14="http://schemas.microsoft.com/office/powerpoint/2010/main" val="3229464002"/>
              </p:ext>
            </p:extLst>
          </p:nvPr>
        </p:nvGraphicFramePr>
        <p:xfrm>
          <a:off x="7620000" y="685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0000000-0008-0000-2300-000002000000}"/>
              </a:ext>
            </a:extLst>
          </p:cNvPr>
          <p:cNvGraphicFramePr>
            <a:graphicFrameLocks/>
          </p:cNvGraphicFramePr>
          <p:nvPr>
            <p:extLst>
              <p:ext uri="{D42A27DB-BD31-4B8C-83A1-F6EECF244321}">
                <p14:modId xmlns:p14="http://schemas.microsoft.com/office/powerpoint/2010/main" val="2447972624"/>
              </p:ext>
            </p:extLst>
          </p:nvPr>
        </p:nvGraphicFramePr>
        <p:xfrm>
          <a:off x="123190" y="3272169"/>
          <a:ext cx="4448811"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a:extLst>
              <a:ext uri="{FF2B5EF4-FFF2-40B4-BE49-F238E27FC236}">
                <a16:creationId xmlns:a16="http://schemas.microsoft.com/office/drawing/2014/main" id="{F6162A4D-0D43-4D48-C480-22E5E6483721}"/>
              </a:ext>
            </a:extLst>
          </p:cNvPr>
          <p:cNvPicPr>
            <a:picLocks noChangeAspect="1"/>
          </p:cNvPicPr>
          <p:nvPr/>
        </p:nvPicPr>
        <p:blipFill>
          <a:blip r:embed="rId6"/>
          <a:stretch>
            <a:fillRect/>
          </a:stretch>
        </p:blipFill>
        <p:spPr>
          <a:xfrm>
            <a:off x="4773099" y="3272168"/>
            <a:ext cx="3975486" cy="2743199"/>
          </a:xfrm>
          <a:prstGeom prst="rect">
            <a:avLst/>
          </a:prstGeom>
        </p:spPr>
      </p:pic>
      <p:sp>
        <p:nvSpPr>
          <p:cNvPr id="10" name="TextBox 9">
            <a:extLst>
              <a:ext uri="{FF2B5EF4-FFF2-40B4-BE49-F238E27FC236}">
                <a16:creationId xmlns:a16="http://schemas.microsoft.com/office/drawing/2014/main" id="{6C93F624-537D-C67F-370E-98C9DD0F69BA}"/>
              </a:ext>
            </a:extLst>
          </p:cNvPr>
          <p:cNvSpPr txBox="1"/>
          <p:nvPr/>
        </p:nvSpPr>
        <p:spPr>
          <a:xfrm>
            <a:off x="8853616" y="3663778"/>
            <a:ext cx="3215193" cy="2616101"/>
          </a:xfrm>
          <a:prstGeom prst="rect">
            <a:avLst/>
          </a:prstGeom>
          <a:noFill/>
        </p:spPr>
        <p:txBody>
          <a:bodyPr wrap="square" rtlCol="0">
            <a:spAutoFit/>
          </a:bodyPr>
          <a:lstStyle/>
          <a:p>
            <a:pPr marL="285750" indent="-285750">
              <a:buFont typeface="Arial" panose="020B0604020202020204" pitchFamily="34" charset="0"/>
              <a:buChar char="•"/>
            </a:pPr>
            <a:r>
              <a:rPr lang="en-US" sz="1600" dirty="0"/>
              <a:t>Honduras was the only MS to evacuate</a:t>
            </a:r>
          </a:p>
          <a:p>
            <a:pPr marL="285750" indent="-285750">
              <a:buFont typeface="Arial" panose="020B0604020202020204" pitchFamily="34" charset="0"/>
              <a:buChar char="•"/>
            </a:pPr>
            <a:r>
              <a:rPr lang="en-US" sz="1600" dirty="0"/>
              <a:t>Tsunami inundation maps for the TRRP communities of Omoa, Cortés, Tornabé, Tela, Atlántida were available </a:t>
            </a:r>
          </a:p>
          <a:p>
            <a:pPr marL="285750" indent="-285750">
              <a:buFont typeface="Arial" panose="020B0604020202020204" pitchFamily="34" charset="0"/>
              <a:buChar char="•"/>
            </a:pPr>
            <a:r>
              <a:rPr lang="en-US" sz="1600" dirty="0"/>
              <a:t>Populations did not self-evacuate</a:t>
            </a:r>
          </a:p>
          <a:p>
            <a:endParaRPr lang="en-US" dirty="0"/>
          </a:p>
          <a:p>
            <a:endParaRPr lang="en-US" dirty="0"/>
          </a:p>
        </p:txBody>
      </p:sp>
    </p:spTree>
    <p:extLst>
      <p:ext uri="{BB962C8B-B14F-4D97-AF65-F5344CB8AC3E}">
        <p14:creationId xmlns:p14="http://schemas.microsoft.com/office/powerpoint/2010/main" val="414089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91EB-333B-561B-ED07-4A8A32B02405}"/>
              </a:ext>
            </a:extLst>
          </p:cNvPr>
          <p:cNvSpPr>
            <a:spLocks noGrp="1"/>
          </p:cNvSpPr>
          <p:nvPr>
            <p:ph type="title"/>
          </p:nvPr>
        </p:nvSpPr>
        <p:spPr>
          <a:xfrm>
            <a:off x="90617" y="0"/>
            <a:ext cx="10869826" cy="729049"/>
          </a:xfrm>
        </p:spPr>
        <p:txBody>
          <a:bodyPr>
            <a:normAutofit fontScale="90000"/>
          </a:bodyPr>
          <a:lstStyle/>
          <a:p>
            <a:br>
              <a:rPr kumimoji="0" lang="en-US" sz="2400" b="0" i="0" u="none" strike="noStrike" kern="1200" cap="none" spc="0" normalizeH="0" baseline="0" noProof="0" dirty="0">
                <a:ln>
                  <a:noFill/>
                </a:ln>
                <a:solidFill>
                  <a:prstClr val="black"/>
                </a:solidFill>
                <a:effectLst/>
                <a:uLnTx/>
                <a:uFillTx/>
                <a:latin typeface="Aptos Display" panose="02110004020202020204"/>
                <a:ea typeface="+mj-ea"/>
                <a:cs typeface="+mj-cs"/>
              </a:rPr>
            </a:br>
            <a:r>
              <a:rPr kumimoji="0" lang="en-US" sz="2200" b="1" i="0" u="none" strike="noStrike" kern="1200" cap="none" spc="0" normalizeH="0" baseline="0" noProof="0" dirty="0">
                <a:ln>
                  <a:noFill/>
                </a:ln>
                <a:solidFill>
                  <a:srgbClr val="000000"/>
                </a:solidFill>
                <a:effectLst/>
                <a:uLnTx/>
                <a:uFillTx/>
                <a:latin typeface="Aptos Display" panose="02110004020202020204"/>
                <a:ea typeface="+mj-ea"/>
                <a:cs typeface="+mj-cs"/>
              </a:rPr>
              <a:t>Post Event Assessment Survey – 08 Feb 2025 M7.6 Western Caribbean Earthquake – Key Metrics</a:t>
            </a:r>
            <a:endParaRPr lang="en-US" dirty="0"/>
          </a:p>
        </p:txBody>
      </p:sp>
      <p:graphicFrame>
        <p:nvGraphicFramePr>
          <p:cNvPr id="3" name="Chart 2">
            <a:extLst>
              <a:ext uri="{FF2B5EF4-FFF2-40B4-BE49-F238E27FC236}">
                <a16:creationId xmlns:a16="http://schemas.microsoft.com/office/drawing/2014/main" id="{00000000-0008-0000-2F00-000002000000}"/>
              </a:ext>
            </a:extLst>
          </p:cNvPr>
          <p:cNvGraphicFramePr>
            <a:graphicFrameLocks/>
          </p:cNvGraphicFramePr>
          <p:nvPr>
            <p:extLst>
              <p:ext uri="{D42A27DB-BD31-4B8C-83A1-F6EECF244321}">
                <p14:modId xmlns:p14="http://schemas.microsoft.com/office/powerpoint/2010/main" val="2740666544"/>
              </p:ext>
            </p:extLst>
          </p:nvPr>
        </p:nvGraphicFramePr>
        <p:xfrm>
          <a:off x="90617" y="832817"/>
          <a:ext cx="4938583" cy="3010134"/>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09996EAB-5BEC-818E-5DA0-A8BFEE3B6155}"/>
              </a:ext>
            </a:extLst>
          </p:cNvPr>
          <p:cNvPicPr>
            <a:picLocks noChangeAspect="1"/>
          </p:cNvPicPr>
          <p:nvPr/>
        </p:nvPicPr>
        <p:blipFill>
          <a:blip r:embed="rId3"/>
          <a:stretch>
            <a:fillRect/>
          </a:stretch>
        </p:blipFill>
        <p:spPr>
          <a:xfrm>
            <a:off x="5156770" y="778439"/>
            <a:ext cx="4584589" cy="2755631"/>
          </a:xfrm>
          <a:prstGeom prst="rect">
            <a:avLst/>
          </a:prstGeom>
        </p:spPr>
      </p:pic>
      <p:pic>
        <p:nvPicPr>
          <p:cNvPr id="5" name="Picture 4">
            <a:extLst>
              <a:ext uri="{FF2B5EF4-FFF2-40B4-BE49-F238E27FC236}">
                <a16:creationId xmlns:a16="http://schemas.microsoft.com/office/drawing/2014/main" id="{E591E2CA-FDA4-C915-27ED-CA4B7F144989}"/>
              </a:ext>
            </a:extLst>
          </p:cNvPr>
          <p:cNvPicPr>
            <a:picLocks noChangeAspect="1"/>
          </p:cNvPicPr>
          <p:nvPr/>
        </p:nvPicPr>
        <p:blipFill>
          <a:blip r:embed="rId4"/>
          <a:stretch>
            <a:fillRect/>
          </a:stretch>
        </p:blipFill>
        <p:spPr>
          <a:xfrm>
            <a:off x="3049330" y="3637838"/>
            <a:ext cx="5413717" cy="3255546"/>
          </a:xfrm>
          <a:prstGeom prst="rect">
            <a:avLst/>
          </a:prstGeom>
        </p:spPr>
      </p:pic>
    </p:spTree>
    <p:extLst>
      <p:ext uri="{BB962C8B-B14F-4D97-AF65-F5344CB8AC3E}">
        <p14:creationId xmlns:p14="http://schemas.microsoft.com/office/powerpoint/2010/main" val="97497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B1B7-93B4-C5A3-C5D9-EEA5B785D185}"/>
              </a:ext>
            </a:extLst>
          </p:cNvPr>
          <p:cNvSpPr>
            <a:spLocks noGrp="1"/>
          </p:cNvSpPr>
          <p:nvPr>
            <p:ph type="title"/>
          </p:nvPr>
        </p:nvSpPr>
        <p:spPr>
          <a:xfrm>
            <a:off x="0" y="1"/>
            <a:ext cx="10515600" cy="541020"/>
          </a:xfrm>
        </p:spPr>
        <p:txBody>
          <a:bodyPr>
            <a:normAutofit/>
          </a:bodyPr>
          <a:lstStyle/>
          <a:p>
            <a:r>
              <a:rPr lang="en-US" sz="2400" b="1" dirty="0"/>
              <a:t>Considerations and Challenges from Post-Assessment Surveys</a:t>
            </a:r>
          </a:p>
        </p:txBody>
      </p:sp>
      <p:sp>
        <p:nvSpPr>
          <p:cNvPr id="4" name="TextBox 3">
            <a:extLst>
              <a:ext uri="{FF2B5EF4-FFF2-40B4-BE49-F238E27FC236}">
                <a16:creationId xmlns:a16="http://schemas.microsoft.com/office/drawing/2014/main" id="{D46FF349-E1CB-854C-3333-CACCFEB6C801}"/>
              </a:ext>
            </a:extLst>
          </p:cNvPr>
          <p:cNvSpPr txBox="1"/>
          <p:nvPr/>
        </p:nvSpPr>
        <p:spPr>
          <a:xfrm>
            <a:off x="106680" y="541021"/>
            <a:ext cx="11049000" cy="4801314"/>
          </a:xfrm>
          <a:prstGeom prst="rect">
            <a:avLst/>
          </a:prstGeom>
          <a:noFill/>
        </p:spPr>
        <p:txBody>
          <a:bodyPr wrap="square">
            <a:spAutoFit/>
          </a:bodyPr>
          <a:lstStyle/>
          <a:p>
            <a:r>
              <a:rPr lang="en-US" b="1" dirty="0"/>
              <a:t>08 February 2025</a:t>
            </a:r>
          </a:p>
          <a:p>
            <a:endParaRPr lang="en-US" b="1" dirty="0"/>
          </a:p>
          <a:p>
            <a:pPr marL="285750" indent="-285750">
              <a:buFont typeface="Arial" panose="020B0604020202020204" pitchFamily="34" charset="0"/>
              <a:buChar char="•"/>
            </a:pPr>
            <a:r>
              <a:rPr lang="en-US" dirty="0"/>
              <a:t>Challenges experienced in creating Survey Monkey version, provided challenges and time constraints in manual transfer and analysis </a:t>
            </a:r>
          </a:p>
          <a:p>
            <a:pPr marL="285750" indent="-285750">
              <a:buFont typeface="Arial" panose="020B0604020202020204" pitchFamily="34" charset="0"/>
              <a:buChar char="•"/>
            </a:pPr>
            <a:r>
              <a:rPr lang="en-US" dirty="0"/>
              <a:t>Low level of sea-level data hindered PTWC analysis and issuance of cancellation message</a:t>
            </a:r>
          </a:p>
          <a:p>
            <a:pPr marL="285750" indent="-285750">
              <a:buFont typeface="Arial" panose="020B0604020202020204" pitchFamily="34" charset="0"/>
              <a:buChar char="•"/>
            </a:pPr>
            <a:r>
              <a:rPr lang="en-US" dirty="0"/>
              <a:t>CATAC experienced computer challenges, only issued 1 automatic message re: seismic event</a:t>
            </a:r>
          </a:p>
          <a:p>
            <a:pPr marL="285750" indent="-285750">
              <a:buFont typeface="Arial" panose="020B0604020202020204" pitchFamily="34" charset="0"/>
              <a:buChar char="•"/>
            </a:pPr>
            <a:r>
              <a:rPr lang="en-US" dirty="0"/>
              <a:t>Predominate reliance on email for receipt of messages from TSP</a:t>
            </a:r>
          </a:p>
          <a:p>
            <a:pPr marL="285750" indent="-285750">
              <a:buFont typeface="Arial" panose="020B0604020202020204" pitchFamily="34" charset="0"/>
              <a:buChar char="•"/>
            </a:pPr>
            <a:r>
              <a:rPr lang="en-US" dirty="0"/>
              <a:t>A large proportion of MS possess SOPs</a:t>
            </a:r>
          </a:p>
          <a:p>
            <a:pPr marL="285750" indent="-285750">
              <a:buFont typeface="Arial" panose="020B0604020202020204" pitchFamily="34" charset="0"/>
              <a:buChar char="•"/>
            </a:pPr>
            <a:r>
              <a:rPr lang="en-US" dirty="0"/>
              <a:t>Use of social media predominate public alerting – verification, CARIBE WAVE etc.</a:t>
            </a:r>
          </a:p>
          <a:p>
            <a:pPr marL="285750" indent="-285750">
              <a:buFont typeface="Arial" panose="020B0604020202020204" pitchFamily="34" charset="0"/>
              <a:buChar char="•"/>
            </a:pPr>
            <a:r>
              <a:rPr lang="en-US" dirty="0"/>
              <a:t>Deactivated telephones, internet down, response times in communicating with some agencies and public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b="1" dirty="0"/>
              <a:t>14 August 2021 (Haiti)</a:t>
            </a:r>
          </a:p>
          <a:p>
            <a:pPr marL="285750" indent="-285750">
              <a:buFont typeface="Arial" panose="020B0604020202020204" pitchFamily="34" charset="0"/>
              <a:buChar char="•"/>
            </a:pPr>
            <a:r>
              <a:rPr lang="en-US" dirty="0"/>
              <a:t>Similar trends in predominance of emails for receipt of TSP messages</a:t>
            </a:r>
          </a:p>
          <a:p>
            <a:pPr marL="285750" indent="-285750">
              <a:buFont typeface="Arial" panose="020B0604020202020204" pitchFamily="34" charset="0"/>
              <a:buChar char="•"/>
            </a:pPr>
            <a:r>
              <a:rPr lang="en-US" dirty="0"/>
              <a:t>Low availability of sea-level data</a:t>
            </a:r>
          </a:p>
          <a:p>
            <a:pPr marL="285750" indent="-285750">
              <a:buFont typeface="Arial" panose="020B0604020202020204" pitchFamily="34" charset="0"/>
              <a:buChar char="•"/>
            </a:pPr>
            <a:r>
              <a:rPr lang="en-US" dirty="0"/>
              <a:t>MS requested support in sea-level training, SOP training, inundation modelling, risk assessment</a:t>
            </a:r>
          </a:p>
          <a:p>
            <a:endParaRPr lang="en-US" b="1" dirty="0"/>
          </a:p>
        </p:txBody>
      </p:sp>
    </p:spTree>
    <p:extLst>
      <p:ext uri="{BB962C8B-B14F-4D97-AF65-F5344CB8AC3E}">
        <p14:creationId xmlns:p14="http://schemas.microsoft.com/office/powerpoint/2010/main" val="295290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9071-1E1A-B851-4B1B-95F5EA32B8F3}"/>
              </a:ext>
            </a:extLst>
          </p:cNvPr>
          <p:cNvSpPr>
            <a:spLocks noGrp="1"/>
          </p:cNvSpPr>
          <p:nvPr>
            <p:ph type="title"/>
          </p:nvPr>
        </p:nvSpPr>
        <p:spPr>
          <a:xfrm>
            <a:off x="0" y="0"/>
            <a:ext cx="12078730" cy="599151"/>
          </a:xfrm>
        </p:spPr>
        <p:txBody>
          <a:bodyPr>
            <a:normAutofit/>
          </a:bodyPr>
          <a:lstStyle/>
          <a:p>
            <a:r>
              <a:rPr lang="en-US" sz="2800" b="1" dirty="0">
                <a:solidFill>
                  <a:srgbClr val="000000"/>
                </a:solidFill>
              </a:rPr>
              <a:t>Considerations &amp; Challenges</a:t>
            </a:r>
          </a:p>
        </p:txBody>
      </p:sp>
      <p:sp>
        <p:nvSpPr>
          <p:cNvPr id="3" name="Content Placeholder 2">
            <a:extLst>
              <a:ext uri="{FF2B5EF4-FFF2-40B4-BE49-F238E27FC236}">
                <a16:creationId xmlns:a16="http://schemas.microsoft.com/office/drawing/2014/main" id="{0CA014FF-C036-61C8-6592-8622040A3E45}"/>
              </a:ext>
            </a:extLst>
          </p:cNvPr>
          <p:cNvSpPr>
            <a:spLocks noGrp="1"/>
          </p:cNvSpPr>
          <p:nvPr>
            <p:ph idx="1"/>
          </p:nvPr>
        </p:nvSpPr>
        <p:spPr>
          <a:xfrm>
            <a:off x="455815" y="754567"/>
            <a:ext cx="11147180" cy="5962117"/>
          </a:xfrm>
        </p:spPr>
        <p:txBody>
          <a:bodyPr>
            <a:normAutofit/>
          </a:bodyPr>
          <a:lstStyle/>
          <a:p>
            <a:r>
              <a:rPr lang="en-US" dirty="0"/>
              <a:t>CTIC Resource (financial and human) Constraints - impacting performance and service levels to Member States and partners and sustainability in respect to implementation of TR projects and mobilizing interests, development of public awareness and education materials, evaluations</a:t>
            </a:r>
          </a:p>
          <a:p>
            <a:r>
              <a:rPr lang="en-US" dirty="0"/>
              <a:t>CTIC Governance and Collective Ownership requires enhancement to support improvement on performance and service levels to Member States and partners and foster sustainability</a:t>
            </a:r>
          </a:p>
          <a:p>
            <a:endParaRPr lang="en-US" dirty="0"/>
          </a:p>
          <a:p>
            <a:endParaRPr lang="en-US" dirty="0"/>
          </a:p>
          <a:p>
            <a:endParaRPr lang="en-US" dirty="0"/>
          </a:p>
        </p:txBody>
      </p:sp>
    </p:spTree>
    <p:extLst>
      <p:ext uri="{BB962C8B-B14F-4D97-AF65-F5344CB8AC3E}">
        <p14:creationId xmlns:p14="http://schemas.microsoft.com/office/powerpoint/2010/main" val="255180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51B1B-1CE0-225A-0BE6-23017DD59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520E8-66C4-BE78-E486-C4B04FF36950}"/>
              </a:ext>
            </a:extLst>
          </p:cNvPr>
          <p:cNvSpPr>
            <a:spLocks noGrp="1"/>
          </p:cNvSpPr>
          <p:nvPr>
            <p:ph type="title"/>
          </p:nvPr>
        </p:nvSpPr>
        <p:spPr>
          <a:xfrm>
            <a:off x="-1" y="0"/>
            <a:ext cx="11813059" cy="599151"/>
          </a:xfrm>
        </p:spPr>
        <p:txBody>
          <a:bodyPr>
            <a:normAutofit/>
          </a:bodyPr>
          <a:lstStyle/>
          <a:p>
            <a:r>
              <a:rPr lang="en-US" sz="2800" b="1" dirty="0"/>
              <a:t>ICG/CARIBE EWS XVIII Recommendations </a:t>
            </a:r>
          </a:p>
        </p:txBody>
      </p:sp>
      <p:sp>
        <p:nvSpPr>
          <p:cNvPr id="3" name="Content Placeholder 2">
            <a:extLst>
              <a:ext uri="{FF2B5EF4-FFF2-40B4-BE49-F238E27FC236}">
                <a16:creationId xmlns:a16="http://schemas.microsoft.com/office/drawing/2014/main" id="{7503E793-77C4-2999-A885-DA9F0B3623E9}"/>
              </a:ext>
            </a:extLst>
          </p:cNvPr>
          <p:cNvSpPr>
            <a:spLocks noGrp="1"/>
          </p:cNvSpPr>
          <p:nvPr>
            <p:ph idx="1"/>
          </p:nvPr>
        </p:nvSpPr>
        <p:spPr>
          <a:xfrm>
            <a:off x="455815" y="754567"/>
            <a:ext cx="11147180" cy="5962117"/>
          </a:xfrm>
        </p:spPr>
        <p:txBody>
          <a:bodyPr>
            <a:normAutofit/>
          </a:bodyPr>
          <a:lstStyle/>
          <a:p>
            <a:r>
              <a:rPr lang="en-US" b="1" dirty="0"/>
              <a:t>Recommends</a:t>
            </a:r>
            <a:r>
              <a:rPr lang="en-US" dirty="0"/>
              <a:t> convening a dedicated session of the CARIBE-EWS Steering Committee to strategically review the staffing resources needed to ensure adequate capacity at the CTIC to effectively execute and implement the programmatic and project activities to support the ICG/CARIBE-EWS and EW4All frameworks.</a:t>
            </a:r>
          </a:p>
          <a:p>
            <a:r>
              <a:rPr lang="en-US" b="1" dirty="0"/>
              <a:t>Urges</a:t>
            </a:r>
            <a:r>
              <a:rPr lang="en-US" dirty="0"/>
              <a:t> ICG/CARIBE EWS Member States to make contributions to the IOC Special Account and provide human resources under various arrangements including long and short term internships to support the work of the CTIC.</a:t>
            </a:r>
          </a:p>
          <a:p>
            <a:r>
              <a:rPr lang="en-US" b="1" dirty="0"/>
              <a:t>Recommends</a:t>
            </a:r>
            <a:r>
              <a:rPr lang="en-US" dirty="0"/>
              <a:t> that CTIC continues to work with the IOC Secretariat, CARIBE EWS Member States and partners to develop a strategic plan to guide the resource mobilization and staffing efforts of the CTIC</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46226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027F-51BF-32D4-EDC5-12FF12468669}"/>
              </a:ext>
            </a:extLst>
          </p:cNvPr>
          <p:cNvSpPr>
            <a:spLocks noGrp="1"/>
          </p:cNvSpPr>
          <p:nvPr>
            <p:ph type="title"/>
          </p:nvPr>
        </p:nvSpPr>
        <p:spPr>
          <a:xfrm>
            <a:off x="53340" y="-114934"/>
            <a:ext cx="10515600" cy="795972"/>
          </a:xfrm>
        </p:spPr>
        <p:txBody>
          <a:bodyPr>
            <a:normAutofit/>
          </a:bodyPr>
          <a:lstStyle/>
          <a:p>
            <a:r>
              <a:rPr lang="en-US" sz="2800" b="1" dirty="0"/>
              <a:t>ICG/CARIBE EWS XVIII Recommendations </a:t>
            </a:r>
          </a:p>
        </p:txBody>
      </p:sp>
      <p:sp>
        <p:nvSpPr>
          <p:cNvPr id="3" name="Content Placeholder 2">
            <a:extLst>
              <a:ext uri="{FF2B5EF4-FFF2-40B4-BE49-F238E27FC236}">
                <a16:creationId xmlns:a16="http://schemas.microsoft.com/office/drawing/2014/main" id="{4D2DE76A-293A-AE11-827E-51EACE918A07}"/>
              </a:ext>
            </a:extLst>
          </p:cNvPr>
          <p:cNvSpPr>
            <a:spLocks noGrp="1"/>
          </p:cNvSpPr>
          <p:nvPr>
            <p:ph idx="1"/>
          </p:nvPr>
        </p:nvSpPr>
        <p:spPr>
          <a:xfrm>
            <a:off x="274320" y="789304"/>
            <a:ext cx="10515600" cy="5459095"/>
          </a:xfrm>
        </p:spPr>
        <p:txBody>
          <a:bodyPr>
            <a:normAutofit fontScale="92500" lnSpcReduction="10000"/>
          </a:bodyPr>
          <a:lstStyle/>
          <a:p>
            <a:r>
              <a:rPr lang="en-US" b="1" dirty="0"/>
              <a:t>Encourages</a:t>
            </a:r>
            <a:r>
              <a:rPr lang="en-US" dirty="0"/>
              <a:t> Member States to observe WTAD 2025 within the concept of Tsunami Ready Programme + Get to High Ground Campaign, Making Cities Resilient Program and to share their activities with CTIC</a:t>
            </a:r>
          </a:p>
          <a:p>
            <a:r>
              <a:rPr lang="en-US" b="1" dirty="0"/>
              <a:t>Notes </a:t>
            </a:r>
            <a:r>
              <a:rPr lang="en-US" dirty="0"/>
              <a:t>the planning advanced for the joint training on Manuals and Guides 86 and CARIBE WAVE Task Team by the CTIC and ITIC-CAR in coordination with Working Group 4 and CARIBE WAVE Task Team and the logistical and administrative challenges faced.  </a:t>
            </a:r>
            <a:r>
              <a:rPr lang="en-US" b="1" dirty="0"/>
              <a:t>Recommends</a:t>
            </a:r>
            <a:r>
              <a:rPr lang="en-US" dirty="0"/>
              <a:t> that alternative options be pursued to convene this training prior to  ICG/CARIBE EWS XVIII</a:t>
            </a:r>
          </a:p>
          <a:p>
            <a:r>
              <a:rPr lang="en-US" b="1" dirty="0"/>
              <a:t>Notes</a:t>
            </a:r>
            <a:r>
              <a:rPr lang="en-US" dirty="0"/>
              <a:t> the challenge with the  US-funded TR Facilitator and </a:t>
            </a:r>
            <a:r>
              <a:rPr lang="en-US" b="1" dirty="0"/>
              <a:t>recommends</a:t>
            </a:r>
            <a:r>
              <a:rPr lang="en-US" dirty="0"/>
              <a:t> for the IOC Secretariat and CTIC to complete outstanding TRRP projects by ICG/CARIBE EWS XVIII</a:t>
            </a:r>
          </a:p>
          <a:p>
            <a:r>
              <a:rPr lang="en-US" b="1" dirty="0">
                <a:effectLst/>
                <a:latin typeface="Aptos" panose="020B0004020202020204" pitchFamily="34" charset="0"/>
                <a:ea typeface="SimSun" panose="02010600030101010101" pitchFamily="2" charset="-122"/>
                <a:cs typeface="Times New Roman" panose="02020603050405020304" pitchFamily="18" charset="0"/>
              </a:rPr>
              <a:t>Appeals</a:t>
            </a:r>
            <a:r>
              <a:rPr lang="en-US" dirty="0">
                <a:effectLst/>
                <a:latin typeface="Aptos" panose="020B0004020202020204" pitchFamily="34" charset="0"/>
                <a:ea typeface="SimSun" panose="02010600030101010101" pitchFamily="2" charset="-122"/>
                <a:cs typeface="Times New Roman" panose="02020603050405020304" pitchFamily="18" charset="0"/>
              </a:rPr>
              <a:t> to Member States and donors to provide funding for the implementation of the Tsunami Ready Programme in the Caribbean and Adjacent Regions</a:t>
            </a:r>
            <a:endParaRPr lang="en-US" dirty="0">
              <a:latin typeface="Aptos" panose="020B0004020202020204" pitchFamily="34" charset="0"/>
            </a:endParaRPr>
          </a:p>
        </p:txBody>
      </p:sp>
    </p:spTree>
    <p:extLst>
      <p:ext uri="{BB962C8B-B14F-4D97-AF65-F5344CB8AC3E}">
        <p14:creationId xmlns:p14="http://schemas.microsoft.com/office/powerpoint/2010/main" val="1345786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1" name="Google Shape;91;p1" descr="Logo, company name&#10;&#10;Description automatically generated"/>
          <p:cNvPicPr preferRelativeResize="0"/>
          <p:nvPr/>
        </p:nvPicPr>
        <p:blipFill rotWithShape="1">
          <a:blip r:embed="rId3">
            <a:alphaModFix/>
          </a:blip>
          <a:srcRect l="19749" t="16968" r="17650" b="7591"/>
          <a:stretch/>
        </p:blipFill>
        <p:spPr>
          <a:xfrm>
            <a:off x="-22890211" y="-4029795"/>
            <a:ext cx="121477" cy="259750"/>
          </a:xfrm>
          <a:prstGeom prst="rect">
            <a:avLst/>
          </a:prstGeom>
          <a:noFill/>
          <a:ln>
            <a:noFill/>
          </a:ln>
        </p:spPr>
      </p:pic>
      <p:sp>
        <p:nvSpPr>
          <p:cNvPr id="15" name="14 CuadroTexto"/>
          <p:cNvSpPr txBox="1"/>
          <p:nvPr/>
        </p:nvSpPr>
        <p:spPr>
          <a:xfrm>
            <a:off x="4654195" y="4857622"/>
            <a:ext cx="28836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black"/>
                </a:solidFill>
                <a:effectLst/>
                <a:uLnTx/>
                <a:uFillTx/>
                <a:latin typeface="Calibri"/>
                <a:ea typeface="+mn-ea"/>
                <a:cs typeface="+mn-cs"/>
                <a:hlinkClick r:id="rId4"/>
              </a:rPr>
              <a:t>a.brome@unesco.org</a:t>
            </a:r>
            <a:endParaRPr kumimoji="0" lang="es-V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15 CuadroTexto"/>
          <p:cNvSpPr txBox="1"/>
          <p:nvPr/>
        </p:nvSpPr>
        <p:spPr>
          <a:xfrm>
            <a:off x="3147989" y="2993522"/>
            <a:ext cx="561252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Thanks for your attention</a:t>
            </a:r>
          </a:p>
        </p:txBody>
      </p:sp>
      <p:pic>
        <p:nvPicPr>
          <p:cNvPr id="3" name="Imagen 5">
            <a:extLst>
              <a:ext uri="{FF2B5EF4-FFF2-40B4-BE49-F238E27FC236}">
                <a16:creationId xmlns:a16="http://schemas.microsoft.com/office/drawing/2014/main" id="{08B418DD-8A41-1158-4144-359FC4BDCABA}"/>
              </a:ext>
            </a:extLst>
          </p:cNvPr>
          <p:cNvPicPr>
            <a:picLocks noChangeAspect="1"/>
          </p:cNvPicPr>
          <p:nvPr/>
        </p:nvPicPr>
        <p:blipFill>
          <a:blip r:embed="rId5"/>
          <a:stretch>
            <a:fillRect/>
          </a:stretch>
        </p:blipFill>
        <p:spPr>
          <a:xfrm>
            <a:off x="8331200" y="-69850"/>
            <a:ext cx="3860800" cy="2844800"/>
          </a:xfrm>
          <a:prstGeom prst="rect">
            <a:avLst/>
          </a:prstGeom>
        </p:spPr>
      </p:pic>
      <p:pic>
        <p:nvPicPr>
          <p:cNvPr id="2" name="Picture 1">
            <a:extLst>
              <a:ext uri="{FF2B5EF4-FFF2-40B4-BE49-F238E27FC236}">
                <a16:creationId xmlns:a16="http://schemas.microsoft.com/office/drawing/2014/main" id="{82CDDC7C-F58B-4024-5E59-3A1B6DCE5796}"/>
              </a:ext>
            </a:extLst>
          </p:cNvPr>
          <p:cNvPicPr>
            <a:picLocks noChangeAspect="1"/>
          </p:cNvPicPr>
          <p:nvPr/>
        </p:nvPicPr>
        <p:blipFill>
          <a:blip r:embed="rId6"/>
          <a:stretch>
            <a:fillRect/>
          </a:stretch>
        </p:blipFill>
        <p:spPr>
          <a:xfrm>
            <a:off x="401377" y="315519"/>
            <a:ext cx="3445160" cy="2143985"/>
          </a:xfrm>
          <a:prstGeom prst="rect">
            <a:avLst/>
          </a:prstGeom>
        </p:spPr>
      </p:pic>
      <p:pic>
        <p:nvPicPr>
          <p:cNvPr id="4" name="Picture 3">
            <a:extLst>
              <a:ext uri="{FF2B5EF4-FFF2-40B4-BE49-F238E27FC236}">
                <a16:creationId xmlns:a16="http://schemas.microsoft.com/office/drawing/2014/main" id="{3FEBC7DC-F59F-E967-EE87-FCC3403F5AD2}"/>
              </a:ext>
            </a:extLst>
          </p:cNvPr>
          <p:cNvPicPr>
            <a:picLocks noChangeAspect="1"/>
          </p:cNvPicPr>
          <p:nvPr/>
        </p:nvPicPr>
        <p:blipFill>
          <a:blip r:embed="rId7"/>
          <a:stretch>
            <a:fillRect/>
          </a:stretch>
        </p:blipFill>
        <p:spPr>
          <a:xfrm>
            <a:off x="4648701" y="108858"/>
            <a:ext cx="2926334" cy="2487384"/>
          </a:xfrm>
          <a:prstGeom prst="rect">
            <a:avLst/>
          </a:prstGeom>
        </p:spPr>
      </p:pic>
      <p:pic>
        <p:nvPicPr>
          <p:cNvPr id="8" name="Picture 7">
            <a:extLst>
              <a:ext uri="{FF2B5EF4-FFF2-40B4-BE49-F238E27FC236}">
                <a16:creationId xmlns:a16="http://schemas.microsoft.com/office/drawing/2014/main" id="{44C62D0F-2935-DE22-6CBD-E320C4D1DE07}"/>
              </a:ext>
            </a:extLst>
          </p:cNvPr>
          <p:cNvPicPr>
            <a:picLocks noChangeAspect="1"/>
          </p:cNvPicPr>
          <p:nvPr/>
        </p:nvPicPr>
        <p:blipFill rotWithShape="1">
          <a:blip r:embed="rId8"/>
          <a:srcRect l="20000" t="19593" r="19412" b="10830"/>
          <a:stretch/>
        </p:blipFill>
        <p:spPr>
          <a:xfrm>
            <a:off x="177647" y="4227730"/>
            <a:ext cx="3985614" cy="2573235"/>
          </a:xfrm>
          <a:prstGeom prst="rect">
            <a:avLst/>
          </a:prstGeom>
        </p:spPr>
      </p:pic>
      <p:pic>
        <p:nvPicPr>
          <p:cNvPr id="9" name="Picture 8">
            <a:extLst>
              <a:ext uri="{FF2B5EF4-FFF2-40B4-BE49-F238E27FC236}">
                <a16:creationId xmlns:a16="http://schemas.microsoft.com/office/drawing/2014/main" id="{303F3A64-65A3-EFDD-D280-E97202963358}"/>
              </a:ext>
            </a:extLst>
          </p:cNvPr>
          <p:cNvPicPr>
            <a:picLocks noChangeAspect="1"/>
          </p:cNvPicPr>
          <p:nvPr/>
        </p:nvPicPr>
        <p:blipFill>
          <a:blip r:embed="rId9"/>
          <a:stretch>
            <a:fillRect/>
          </a:stretch>
        </p:blipFill>
        <p:spPr>
          <a:xfrm>
            <a:off x="7778151" y="4231341"/>
            <a:ext cx="4318262" cy="25099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8B4604-16E9-916B-0745-31EAD8DF33F9}"/>
              </a:ext>
            </a:extLst>
          </p:cNvPr>
          <p:cNvSpPr txBox="1"/>
          <p:nvPr/>
        </p:nvSpPr>
        <p:spPr>
          <a:xfrm>
            <a:off x="482138" y="382385"/>
            <a:ext cx="9809018" cy="584775"/>
          </a:xfrm>
          <a:prstGeom prst="rect">
            <a:avLst/>
          </a:prstGeom>
          <a:noFill/>
        </p:spPr>
        <p:txBody>
          <a:bodyPr wrap="square" rtlCol="0">
            <a:spAutoFit/>
          </a:bodyPr>
          <a:lstStyle/>
          <a:p>
            <a:r>
              <a:rPr lang="en-US" sz="3200" b="1" dirty="0"/>
              <a:t>Presentation Outline</a:t>
            </a:r>
          </a:p>
        </p:txBody>
      </p:sp>
      <p:sp>
        <p:nvSpPr>
          <p:cNvPr id="4" name="TextBox 3">
            <a:extLst>
              <a:ext uri="{FF2B5EF4-FFF2-40B4-BE49-F238E27FC236}">
                <a16:creationId xmlns:a16="http://schemas.microsoft.com/office/drawing/2014/main" id="{742185CD-FFEB-4BDC-DCAC-1D425AEB035D}"/>
              </a:ext>
            </a:extLst>
          </p:cNvPr>
          <p:cNvSpPr txBox="1"/>
          <p:nvPr/>
        </p:nvSpPr>
        <p:spPr>
          <a:xfrm>
            <a:off x="343742" y="1270163"/>
            <a:ext cx="10756669"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Status on CTIC activities May 2024 – April 2025 </a:t>
            </a:r>
          </a:p>
          <a:p>
            <a:pPr marL="457200" indent="-457200">
              <a:buFont typeface="Arial" panose="020B0604020202020204" pitchFamily="34" charset="0"/>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CTIC Considerations &amp; Challenges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Recommendations</a:t>
            </a:r>
            <a:endParaRPr lang="en-US" sz="2800" dirty="0"/>
          </a:p>
          <a:p>
            <a:endParaRPr lang="en-US" sz="2800" dirty="0"/>
          </a:p>
          <a:p>
            <a:endParaRPr lang="en-US" sz="2800" dirty="0"/>
          </a:p>
        </p:txBody>
      </p:sp>
    </p:spTree>
    <p:extLst>
      <p:ext uri="{BB962C8B-B14F-4D97-AF65-F5344CB8AC3E}">
        <p14:creationId xmlns:p14="http://schemas.microsoft.com/office/powerpoint/2010/main" val="3006291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2A0832-4CD0-BD8A-B2F4-07CC1C36987C}"/>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FAB92D-EE70-9FC8-A12B-4507F8B7F9FC}"/>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3700" b="1" kern="1200" dirty="0">
                <a:solidFill>
                  <a:schemeClr val="tx1"/>
                </a:solidFill>
                <a:latin typeface="+mj-lt"/>
                <a:ea typeface="+mj-ea"/>
                <a:cs typeface="+mj-cs"/>
              </a:rPr>
              <a:t>Status on Tsunami Ready Nominations:</a:t>
            </a:r>
            <a:br>
              <a:rPr lang="en-US" sz="3700" kern="1200" dirty="0">
                <a:solidFill>
                  <a:schemeClr val="tx1"/>
                </a:solidFill>
                <a:latin typeface="+mj-lt"/>
                <a:ea typeface="+mj-ea"/>
                <a:cs typeface="+mj-cs"/>
              </a:rPr>
            </a:br>
            <a:endParaRPr lang="en-US" sz="37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9DE8E6EF-20E4-8D80-241A-A34A31940679}"/>
              </a:ext>
            </a:extLst>
          </p:cNvPr>
          <p:cNvPicPr>
            <a:picLocks noChangeAspect="1"/>
          </p:cNvPicPr>
          <p:nvPr/>
        </p:nvPicPr>
        <p:blipFill>
          <a:blip r:embed="rId3"/>
          <a:srcRect r="56118" b="-2"/>
          <a:stretch/>
        </p:blipFill>
        <p:spPr>
          <a:xfrm>
            <a:off x="-4642" y="10"/>
            <a:ext cx="3006061" cy="3339639"/>
          </a:xfrm>
          <a:prstGeom prst="rect">
            <a:avLst/>
          </a:prstGeom>
        </p:spPr>
      </p:pic>
      <p:pic>
        <p:nvPicPr>
          <p:cNvPr id="6" name="Picture 5">
            <a:extLst>
              <a:ext uri="{FF2B5EF4-FFF2-40B4-BE49-F238E27FC236}">
                <a16:creationId xmlns:a16="http://schemas.microsoft.com/office/drawing/2014/main" id="{C5F83EEF-07FB-B696-8C19-5E6D7EE38E1C}"/>
              </a:ext>
            </a:extLst>
          </p:cNvPr>
          <p:cNvPicPr>
            <a:picLocks noChangeAspect="1"/>
          </p:cNvPicPr>
          <p:nvPr/>
        </p:nvPicPr>
        <p:blipFill>
          <a:blip r:embed="rId4"/>
          <a:srcRect l="1388" r="26438" b="1"/>
          <a:stretch/>
        </p:blipFill>
        <p:spPr>
          <a:xfrm>
            <a:off x="3198068" y="10"/>
            <a:ext cx="2991088" cy="3339639"/>
          </a:xfrm>
          <a:prstGeom prst="rect">
            <a:avLst/>
          </a:prstGeom>
        </p:spPr>
      </p:pic>
      <p:pic>
        <p:nvPicPr>
          <p:cNvPr id="4" name="Picture 3">
            <a:extLst>
              <a:ext uri="{FF2B5EF4-FFF2-40B4-BE49-F238E27FC236}">
                <a16:creationId xmlns:a16="http://schemas.microsoft.com/office/drawing/2014/main" id="{E560A415-FEF1-B115-F498-5D61E54BE45C}"/>
              </a:ext>
            </a:extLst>
          </p:cNvPr>
          <p:cNvPicPr>
            <a:picLocks noChangeAspect="1"/>
          </p:cNvPicPr>
          <p:nvPr/>
        </p:nvPicPr>
        <p:blipFill>
          <a:blip r:embed="rId5"/>
          <a:srcRect t="16019" r="1" b="12035"/>
          <a:stretch/>
        </p:blipFill>
        <p:spPr>
          <a:xfrm>
            <a:off x="-2" y="3518351"/>
            <a:ext cx="6189158" cy="3339649"/>
          </a:xfrm>
          <a:prstGeom prst="rect">
            <a:avLst/>
          </a:prstGeom>
        </p:spPr>
      </p:pic>
      <p:sp>
        <p:nvSpPr>
          <p:cNvPr id="3" name="TextBox 2">
            <a:extLst>
              <a:ext uri="{FF2B5EF4-FFF2-40B4-BE49-F238E27FC236}">
                <a16:creationId xmlns:a16="http://schemas.microsoft.com/office/drawing/2014/main" id="{132F9109-2214-48C5-3E3C-3CFE9C2513EE}"/>
              </a:ext>
            </a:extLst>
          </p:cNvPr>
          <p:cNvSpPr txBox="1"/>
          <p:nvPr/>
        </p:nvSpPr>
        <p:spPr>
          <a:xfrm>
            <a:off x="6600265" y="1791929"/>
            <a:ext cx="5107762" cy="4734232"/>
          </a:xfrm>
          <a:prstGeom prst="rect">
            <a:avLst/>
          </a:prstGeom>
        </p:spPr>
        <p:txBody>
          <a:bodyPr vert="horz" lIns="91440" tIns="45720" rIns="91440" bIns="45720" rtlCol="0">
            <a:normAutofit fontScale="92500"/>
          </a:bodyPr>
          <a:lstStyle/>
          <a:p>
            <a:pPr marL="57150">
              <a:lnSpc>
                <a:spcPct val="90000"/>
              </a:lnSpc>
              <a:spcAft>
                <a:spcPts val="600"/>
              </a:spcAft>
            </a:pPr>
            <a:r>
              <a:rPr lang="en-US" sz="1700" b="1" dirty="0"/>
              <a:t>Support to TRRP Communities:</a:t>
            </a:r>
          </a:p>
          <a:p>
            <a:pPr marL="285750" indent="-228600">
              <a:lnSpc>
                <a:spcPct val="90000"/>
              </a:lnSpc>
              <a:spcAft>
                <a:spcPts val="600"/>
              </a:spcAft>
              <a:buFont typeface="Arial" panose="020B0604020202020204" pitchFamily="34" charset="0"/>
              <a:buChar char="•"/>
            </a:pPr>
            <a:r>
              <a:rPr lang="en-US" sz="1700" dirty="0"/>
              <a:t>St. George’s, </a:t>
            </a:r>
            <a:r>
              <a:rPr lang="en-US" sz="1700" b="1" dirty="0"/>
              <a:t>Grenada</a:t>
            </a:r>
            <a:r>
              <a:rPr lang="en-US" sz="1700" dirty="0"/>
              <a:t>: Testing of EOP advanced, inter-agency coordination for installation of billboards advanced but challenged by technical resource constraints &amp; identification of landowners  </a:t>
            </a:r>
          </a:p>
          <a:p>
            <a:pPr marL="285750" indent="-228600">
              <a:lnSpc>
                <a:spcPct val="90000"/>
              </a:lnSpc>
              <a:spcAft>
                <a:spcPts val="600"/>
              </a:spcAft>
              <a:buFont typeface="Arial" panose="020B0604020202020204" pitchFamily="34" charset="0"/>
              <a:buChar char="•"/>
            </a:pPr>
            <a:r>
              <a:rPr lang="en-US" sz="1700" dirty="0"/>
              <a:t>NORAD Project communities in  </a:t>
            </a:r>
            <a:r>
              <a:rPr lang="en-US" sz="1700" b="1" dirty="0"/>
              <a:t>Barbados, Jamaica and Trinidad and Tobago</a:t>
            </a:r>
            <a:r>
              <a:rPr lang="en-US" sz="1700" dirty="0"/>
              <a:t>: Tsunami Ready facilitator in conjunction with ITIC-CAR and IOC on pause, alternative options under development</a:t>
            </a:r>
          </a:p>
          <a:p>
            <a:pPr marL="285750" indent="-228600">
              <a:lnSpc>
                <a:spcPct val="90000"/>
              </a:lnSpc>
              <a:spcAft>
                <a:spcPts val="600"/>
              </a:spcAft>
              <a:buFont typeface="Arial" panose="020B0604020202020204" pitchFamily="34" charset="0"/>
              <a:buChar char="•"/>
            </a:pPr>
            <a:r>
              <a:rPr lang="en-US" sz="1700" dirty="0"/>
              <a:t>Puerto Plata and Sabana Grande de Palenque, </a:t>
            </a:r>
            <a:r>
              <a:rPr lang="en-US" sz="1700" b="1" dirty="0"/>
              <a:t>Dominican Republic </a:t>
            </a:r>
            <a:r>
              <a:rPr lang="en-US" sz="1700" dirty="0"/>
              <a:t>internal consultations on-going</a:t>
            </a:r>
          </a:p>
          <a:p>
            <a:pPr marL="285750" indent="-228600">
              <a:lnSpc>
                <a:spcPct val="90000"/>
              </a:lnSpc>
              <a:spcAft>
                <a:spcPts val="600"/>
              </a:spcAft>
              <a:buFont typeface="Arial" panose="020B0604020202020204" pitchFamily="34" charset="0"/>
              <a:buChar char="•"/>
            </a:pPr>
            <a:r>
              <a:rPr lang="en-US" sz="1700" dirty="0"/>
              <a:t>St. James Central, </a:t>
            </a:r>
            <a:r>
              <a:rPr lang="en-US" sz="1700" b="1" dirty="0"/>
              <a:t>Barbados</a:t>
            </a:r>
            <a:r>
              <a:rPr lang="en-US" sz="1700" dirty="0"/>
              <a:t> supported the administration and Tsunami Ready Ceremony WTAD 2024</a:t>
            </a:r>
          </a:p>
          <a:p>
            <a:pPr marL="285750" indent="-228600">
              <a:lnSpc>
                <a:spcPct val="90000"/>
              </a:lnSpc>
              <a:spcAft>
                <a:spcPts val="600"/>
              </a:spcAft>
              <a:buFont typeface="Arial" panose="020B0604020202020204" pitchFamily="34" charset="0"/>
              <a:buChar char="•"/>
            </a:pPr>
            <a:r>
              <a:rPr lang="en-US" sz="1700" dirty="0"/>
              <a:t>ITIC-CAR: Tsunami Ready Ceremonies in Portsmouth, </a:t>
            </a:r>
            <a:r>
              <a:rPr lang="en-US" sz="1700" b="1" dirty="0"/>
              <a:t>Dominica</a:t>
            </a:r>
            <a:r>
              <a:rPr lang="en-US" sz="1700" dirty="0"/>
              <a:t> and Laborie, </a:t>
            </a:r>
            <a:r>
              <a:rPr lang="en-US" sz="1700" b="1" dirty="0"/>
              <a:t>St. Lucia</a:t>
            </a:r>
          </a:p>
          <a:p>
            <a:pPr marL="285750" indent="-228600">
              <a:lnSpc>
                <a:spcPct val="90000"/>
              </a:lnSpc>
              <a:spcAft>
                <a:spcPts val="600"/>
              </a:spcAft>
              <a:buFont typeface="Arial" panose="020B0604020202020204" pitchFamily="34" charset="0"/>
              <a:buChar char="•"/>
            </a:pPr>
            <a:r>
              <a:rPr lang="en-US" sz="1700" dirty="0"/>
              <a:t>ITIC-CAR: identification of new communities in </a:t>
            </a:r>
            <a:r>
              <a:rPr lang="en-US" sz="1700" b="1" dirty="0"/>
              <a:t>Dominica</a:t>
            </a:r>
            <a:r>
              <a:rPr lang="en-US" sz="1700" dirty="0"/>
              <a:t> and </a:t>
            </a:r>
            <a:r>
              <a:rPr lang="en-US" sz="1700" b="1" dirty="0"/>
              <a:t>Saint Lucia</a:t>
            </a:r>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308922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AFA1-5048-CD41-4731-38025B6B9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01E54-65C3-4BAE-FE02-8EFB0A25575A}"/>
              </a:ext>
            </a:extLst>
          </p:cNvPr>
          <p:cNvSpPr>
            <a:spLocks noGrp="1"/>
          </p:cNvSpPr>
          <p:nvPr>
            <p:ph type="title"/>
          </p:nvPr>
        </p:nvSpPr>
        <p:spPr>
          <a:xfrm>
            <a:off x="0" y="185952"/>
            <a:ext cx="12081304" cy="685199"/>
          </a:xfrm>
        </p:spPr>
        <p:txBody>
          <a:bodyPr>
            <a:normAutofit fontScale="90000"/>
          </a:bodyPr>
          <a:lstStyle/>
          <a:p>
            <a:br>
              <a:rPr lang="en-US" sz="3100" b="1" dirty="0"/>
            </a:br>
            <a:r>
              <a:rPr lang="en-US" sz="3100" b="1" dirty="0"/>
              <a:t>Tsunami Ready Renewals, Tsunami Ready Summit, Tsunami Ready Evaluation</a:t>
            </a:r>
            <a:br>
              <a:rPr lang="en-US" dirty="0"/>
            </a:br>
            <a:endParaRPr lang="en-US" dirty="0"/>
          </a:p>
        </p:txBody>
      </p:sp>
      <p:sp>
        <p:nvSpPr>
          <p:cNvPr id="3" name="TextBox 2">
            <a:extLst>
              <a:ext uri="{FF2B5EF4-FFF2-40B4-BE49-F238E27FC236}">
                <a16:creationId xmlns:a16="http://schemas.microsoft.com/office/drawing/2014/main" id="{C01FD2BA-DB37-262A-35FE-F168E54C7C60}"/>
              </a:ext>
            </a:extLst>
          </p:cNvPr>
          <p:cNvSpPr txBox="1"/>
          <p:nvPr/>
        </p:nvSpPr>
        <p:spPr>
          <a:xfrm>
            <a:off x="110696" y="586082"/>
            <a:ext cx="10977434" cy="6955750"/>
          </a:xfrm>
          <a:prstGeom prst="rect">
            <a:avLst/>
          </a:prstGeom>
          <a:noFill/>
        </p:spPr>
        <p:txBody>
          <a:bodyPr wrap="square">
            <a:spAutoFit/>
          </a:bodyPr>
          <a:lstStyle/>
          <a:p>
            <a:pPr marL="285750" indent="-285750">
              <a:buFont typeface="Arial" panose="020B0604020202020204" pitchFamily="34" charset="0"/>
              <a:buChar char="•"/>
            </a:pPr>
            <a:endParaRPr lang="en-US" sz="800" dirty="0"/>
          </a:p>
          <a:p>
            <a:r>
              <a:rPr lang="en-US" sz="2100" b="1" dirty="0"/>
              <a:t>Tsunami Ready Renewals:</a:t>
            </a:r>
          </a:p>
          <a:p>
            <a:pPr marL="285750" indent="-285750">
              <a:buFont typeface="Courier New" panose="02070309020205020404" pitchFamily="49" charset="0"/>
              <a:buChar char="o"/>
            </a:pPr>
            <a:r>
              <a:rPr lang="en-US" sz="2100" dirty="0"/>
              <a:t>Sherman’s to Mullins, </a:t>
            </a:r>
            <a:r>
              <a:rPr lang="en-US" sz="2100" b="1" dirty="0"/>
              <a:t>Barbados</a:t>
            </a:r>
            <a:r>
              <a:rPr lang="en-US" sz="2100" dirty="0"/>
              <a:t> - advanced strategic discussions &amp; PAE support</a:t>
            </a:r>
          </a:p>
          <a:p>
            <a:pPr marL="285750" indent="-285750">
              <a:buFont typeface="Courier New" panose="02070309020205020404" pitchFamily="49" charset="0"/>
              <a:buChar char="o"/>
            </a:pPr>
            <a:r>
              <a:rPr lang="en-US" sz="2100" dirty="0"/>
              <a:t>St. John’s City, </a:t>
            </a:r>
            <a:r>
              <a:rPr lang="en-US" sz="2100" b="1" dirty="0"/>
              <a:t>Antigua and Barbuda </a:t>
            </a:r>
            <a:r>
              <a:rPr lang="en-US" sz="2100" dirty="0"/>
              <a:t>initial discussions convened</a:t>
            </a:r>
          </a:p>
          <a:p>
            <a:pPr marL="285750" indent="-285750">
              <a:buFont typeface="Courier New" panose="02070309020205020404" pitchFamily="49" charset="0"/>
              <a:buChar char="o"/>
            </a:pPr>
            <a:r>
              <a:rPr lang="en-US" sz="2100" dirty="0"/>
              <a:t>St. Patricks &amp; Petite Martinique and Carriacou, </a:t>
            </a:r>
            <a:r>
              <a:rPr lang="en-US" sz="2100" b="1" dirty="0"/>
              <a:t>Grenada</a:t>
            </a:r>
            <a:r>
              <a:rPr lang="en-US" sz="2100" dirty="0"/>
              <a:t> discussions advanced, constrained by significant devastation due to Hurricane Beryl, July 2024</a:t>
            </a:r>
          </a:p>
          <a:p>
            <a:pPr marL="285750" indent="-285750">
              <a:buFont typeface="Courier New" panose="02070309020205020404" pitchFamily="49" charset="0"/>
              <a:buChar char="o"/>
            </a:pPr>
            <a:r>
              <a:rPr lang="en-US" sz="2100" dirty="0"/>
              <a:t>Union Island, </a:t>
            </a:r>
            <a:r>
              <a:rPr lang="en-US" sz="2100" b="1" dirty="0"/>
              <a:t>St. Vincent and the Grenadines </a:t>
            </a:r>
            <a:r>
              <a:rPr lang="en-US" sz="2100" dirty="0"/>
              <a:t>discussions advanced, constrained by significant devastation due to Hurricane Beryl, July 2024</a:t>
            </a:r>
          </a:p>
          <a:p>
            <a:pPr marL="285750" indent="-285750">
              <a:buFont typeface="Courier New" panose="02070309020205020404" pitchFamily="49" charset="0"/>
              <a:buChar char="o"/>
            </a:pPr>
            <a:r>
              <a:rPr lang="en-US" sz="2100" dirty="0"/>
              <a:t>Carenage,  </a:t>
            </a:r>
            <a:r>
              <a:rPr lang="en-US" sz="2100" b="1" dirty="0"/>
              <a:t>Trinidad and Tobago </a:t>
            </a:r>
            <a:r>
              <a:rPr lang="en-US" sz="2100" dirty="0"/>
              <a:t>initial discussions convened</a:t>
            </a:r>
          </a:p>
          <a:p>
            <a:pPr marL="285750" indent="-285750">
              <a:buFont typeface="Courier New" panose="02070309020205020404" pitchFamily="49" charset="0"/>
              <a:buChar char="o"/>
            </a:pPr>
            <a:r>
              <a:rPr lang="en-US" sz="2100" dirty="0"/>
              <a:t>Fort Liberte, </a:t>
            </a:r>
            <a:r>
              <a:rPr lang="en-US" sz="2100" b="1" dirty="0"/>
              <a:t>Haiti</a:t>
            </a:r>
            <a:r>
              <a:rPr lang="en-US" sz="2100" dirty="0"/>
              <a:t>, discussions initiated, challenged by current national considerations </a:t>
            </a:r>
          </a:p>
          <a:p>
            <a:pPr marL="285750" indent="-285750">
              <a:buFont typeface="Courier New" panose="02070309020205020404" pitchFamily="49" charset="0"/>
              <a:buChar char="o"/>
            </a:pPr>
            <a:r>
              <a:rPr lang="en-US" sz="2100" dirty="0"/>
              <a:t>Corn Islands &amp; Bluefields</a:t>
            </a:r>
            <a:r>
              <a:rPr lang="en-US" sz="2100" b="1" dirty="0"/>
              <a:t>, Nicaragua </a:t>
            </a:r>
            <a:r>
              <a:rPr lang="en-US" sz="2100" dirty="0"/>
              <a:t>no action taken</a:t>
            </a:r>
          </a:p>
          <a:p>
            <a:pPr marL="285750" indent="-285750">
              <a:buFont typeface="Courier New" panose="02070309020205020404" pitchFamily="49" charset="0"/>
              <a:buChar char="o"/>
            </a:pPr>
            <a:r>
              <a:rPr lang="en-US" sz="2100" b="1" dirty="0"/>
              <a:t>Anguilla</a:t>
            </a:r>
            <a:r>
              <a:rPr lang="en-US" sz="2100" dirty="0"/>
              <a:t>,</a:t>
            </a:r>
            <a:r>
              <a:rPr lang="en-US" sz="2100" b="1" dirty="0"/>
              <a:t> </a:t>
            </a:r>
            <a:r>
              <a:rPr lang="en-US" sz="2100" dirty="0"/>
              <a:t>and</a:t>
            </a:r>
            <a:r>
              <a:rPr lang="en-US" sz="2100" b="1" dirty="0"/>
              <a:t> </a:t>
            </a:r>
            <a:r>
              <a:rPr lang="en-US" sz="2100" dirty="0"/>
              <a:t>Tela/Tornabe and Omoa, </a:t>
            </a:r>
            <a:r>
              <a:rPr lang="en-US" sz="2100" b="1" dirty="0"/>
              <a:t>Honduras </a:t>
            </a:r>
            <a:r>
              <a:rPr lang="en-US" sz="2100" dirty="0"/>
              <a:t>- select support to on-going ITIC-CAR TR Projects</a:t>
            </a:r>
          </a:p>
          <a:p>
            <a:pPr marL="285750" indent="-285750">
              <a:buFont typeface="Courier New" panose="02070309020205020404" pitchFamily="49" charset="0"/>
              <a:buChar char="o"/>
            </a:pPr>
            <a:endParaRPr lang="en-US" sz="2100" dirty="0"/>
          </a:p>
          <a:p>
            <a:r>
              <a:rPr lang="en-US" sz="2100" b="1" dirty="0"/>
              <a:t>Tsunami Ready Summit</a:t>
            </a:r>
            <a:r>
              <a:rPr lang="en-US" sz="2100" dirty="0"/>
              <a:t>: advanced, to be reported in separate ICG/CARIBE EWS XVIII agenda item</a:t>
            </a:r>
          </a:p>
          <a:p>
            <a:endParaRPr lang="en-US" sz="2100" dirty="0"/>
          </a:p>
          <a:p>
            <a:r>
              <a:rPr lang="en-US" sz="2100" b="1" dirty="0"/>
              <a:t>Tsunami Ready Evaluation Survey: </a:t>
            </a:r>
            <a:r>
              <a:rPr lang="en-US" sz="2100" dirty="0"/>
              <a:t>advanced, to be reported in separate ICG/CARIBE EWS XVIII agenda item</a:t>
            </a:r>
          </a:p>
          <a:p>
            <a:endParaRPr lang="en-US" sz="2000" dirty="0"/>
          </a:p>
          <a:p>
            <a:endParaRPr lang="en-US" sz="2000" dirty="0"/>
          </a:p>
          <a:p>
            <a:endParaRPr lang="en-US" sz="2000" dirty="0"/>
          </a:p>
        </p:txBody>
      </p:sp>
    </p:spTree>
    <p:extLst>
      <p:ext uri="{BB962C8B-B14F-4D97-AF65-F5344CB8AC3E}">
        <p14:creationId xmlns:p14="http://schemas.microsoft.com/office/powerpoint/2010/main" val="45513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C344-A2F4-C100-8C50-775C8DAF4192}"/>
              </a:ext>
            </a:extLst>
          </p:cNvPr>
          <p:cNvSpPr>
            <a:spLocks noGrp="1"/>
          </p:cNvSpPr>
          <p:nvPr>
            <p:ph type="title"/>
          </p:nvPr>
        </p:nvSpPr>
        <p:spPr>
          <a:xfrm>
            <a:off x="0" y="192130"/>
            <a:ext cx="10515600" cy="685199"/>
          </a:xfrm>
        </p:spPr>
        <p:txBody>
          <a:bodyPr>
            <a:normAutofit fontScale="90000"/>
          </a:bodyPr>
          <a:lstStyle/>
          <a:p>
            <a:r>
              <a:rPr lang="en-US" sz="3100" b="1" dirty="0"/>
              <a:t>Status on CTIC activities May 2024 – April 2025</a:t>
            </a:r>
            <a:br>
              <a:rPr lang="en-US" dirty="0"/>
            </a:br>
            <a:endParaRPr lang="en-US" dirty="0"/>
          </a:p>
        </p:txBody>
      </p:sp>
      <p:sp>
        <p:nvSpPr>
          <p:cNvPr id="3" name="TextBox 2">
            <a:extLst>
              <a:ext uri="{FF2B5EF4-FFF2-40B4-BE49-F238E27FC236}">
                <a16:creationId xmlns:a16="http://schemas.microsoft.com/office/drawing/2014/main" id="{4C40F72A-0176-6C25-C7FB-1171B754F6C7}"/>
              </a:ext>
            </a:extLst>
          </p:cNvPr>
          <p:cNvSpPr txBox="1"/>
          <p:nvPr/>
        </p:nvSpPr>
        <p:spPr>
          <a:xfrm>
            <a:off x="376366" y="450159"/>
            <a:ext cx="11257520" cy="6463308"/>
          </a:xfrm>
          <a:prstGeom prst="rect">
            <a:avLst/>
          </a:prstGeom>
          <a:noFill/>
        </p:spPr>
        <p:txBody>
          <a:bodyPr wrap="square">
            <a:spAutoFit/>
          </a:bodyPr>
          <a:lstStyle/>
          <a:p>
            <a:pPr marL="285750" indent="-285750">
              <a:buFont typeface="Arial" panose="020B0604020202020204" pitchFamily="34" charset="0"/>
              <a:buChar char="•"/>
            </a:pPr>
            <a:r>
              <a:rPr lang="en-US" sz="2200" b="1" dirty="0"/>
              <a:t>CARIBE WAVE 2025:  </a:t>
            </a:r>
            <a:r>
              <a:rPr lang="en-US" sz="2200" dirty="0"/>
              <a:t>supported Exercise planning, webinars and registration in conjunction with the CARIBE WAVE Task Team, ITIC-CAR &amp; IOC</a:t>
            </a:r>
          </a:p>
          <a:p>
            <a:pPr marL="285750" indent="-285750">
              <a:buFont typeface="Arial" panose="020B0604020202020204" pitchFamily="34" charset="0"/>
              <a:buChar char="•"/>
            </a:pPr>
            <a:r>
              <a:rPr lang="en-US" sz="2200" b="1" dirty="0"/>
              <a:t>Joint training on Manuals and Guides 86</a:t>
            </a:r>
            <a:r>
              <a:rPr lang="en-US" sz="2200" dirty="0"/>
              <a:t> and </a:t>
            </a:r>
            <a:r>
              <a:rPr lang="en-US" sz="2200" b="1" dirty="0"/>
              <a:t>CARIBE WAVE Task Team meeting </a:t>
            </a:r>
            <a:r>
              <a:rPr lang="en-US" sz="2200" dirty="0"/>
              <a:t>– CTIC, ITIC-CAR &amp; IOC  funding advanced planning in consultation with national authorities in Antigua and Barbuda  - Logistical challenges, staffing constraints and pause on co-funding.  Alternative approach TBD </a:t>
            </a:r>
          </a:p>
          <a:p>
            <a:pPr marL="285750" indent="-285750">
              <a:buFont typeface="Arial" panose="020B0604020202020204" pitchFamily="34" charset="0"/>
              <a:buChar char="•"/>
            </a:pPr>
            <a:r>
              <a:rPr lang="en-US" sz="2200" b="1" dirty="0"/>
              <a:t>CTIC Brochure and CTIC Flyer</a:t>
            </a:r>
            <a:r>
              <a:rPr lang="en-US" sz="2200" dirty="0"/>
              <a:t>: </a:t>
            </a:r>
          </a:p>
          <a:p>
            <a:pPr marL="342900" indent="-342900">
              <a:buFont typeface="Courier New" panose="02070309020205020404" pitchFamily="49" charset="0"/>
              <a:buChar char="o"/>
            </a:pPr>
            <a:r>
              <a:rPr lang="en-US" sz="2200" dirty="0"/>
              <a:t>Revision of English &amp; Spanish versions completed by February 2025 with ITIC-CAR &amp; IOC, WG4, WID and other partners</a:t>
            </a:r>
          </a:p>
          <a:p>
            <a:pPr marL="342900" indent="-342900">
              <a:buFont typeface="Courier New" panose="02070309020205020404" pitchFamily="49" charset="0"/>
              <a:buChar char="o"/>
            </a:pPr>
            <a:r>
              <a:rPr lang="en-US" sz="2200" dirty="0"/>
              <a:t>1</a:t>
            </a:r>
            <a:r>
              <a:rPr lang="en-US" sz="2200" baseline="30000" dirty="0"/>
              <a:t>st</a:t>
            </a:r>
            <a:r>
              <a:rPr lang="en-US" sz="2200" dirty="0"/>
              <a:t> batch printing completed, soft copy available for distribution</a:t>
            </a:r>
          </a:p>
          <a:p>
            <a:pPr marL="342900" indent="-342900">
              <a:buFont typeface="Courier New" panose="02070309020205020404" pitchFamily="49" charset="0"/>
              <a:buChar char="o"/>
            </a:pPr>
            <a:r>
              <a:rPr lang="en-US" sz="2200" dirty="0"/>
              <a:t>Arrangements for hard copy distribution to Barbados and select RSS Member States on-going (Antigua and Barbuda, Dominica, Grenada, St. Kitts and Nevis, St. Lucia, St. Vincent and the Grenadines), Guyana pending flight scheduling</a:t>
            </a:r>
          </a:p>
          <a:p>
            <a:pPr marL="342900" indent="-342900">
              <a:buFont typeface="Courier New" panose="02070309020205020404" pitchFamily="49" charset="0"/>
              <a:buChar char="o"/>
            </a:pPr>
            <a:r>
              <a:rPr lang="en-US" sz="2200" dirty="0"/>
              <a:t>Efforts for distribution to other CARIBE EWS under consideration including collaboration with CDEMA </a:t>
            </a:r>
          </a:p>
          <a:p>
            <a:pPr marL="342900" indent="-342900">
              <a:buFont typeface="Courier New" panose="02070309020205020404" pitchFamily="49" charset="0"/>
              <a:buChar char="o"/>
            </a:pPr>
            <a:r>
              <a:rPr lang="en-US" sz="2200" dirty="0"/>
              <a:t>Engagement on options for French versions to be advanced Qs 2-3 2025</a:t>
            </a:r>
          </a:p>
          <a:p>
            <a:pPr marL="285750" indent="-285750">
              <a:buFont typeface="Arial" panose="020B0604020202020204" pitchFamily="34" charset="0"/>
              <a:buChar char="•"/>
            </a:pPr>
            <a:r>
              <a:rPr lang="en-US" sz="2200" b="1" dirty="0"/>
              <a:t>CTIC Website </a:t>
            </a:r>
            <a:r>
              <a:rPr lang="en-US" sz="2200" dirty="0"/>
              <a:t>– full integration into IOC management structure on-going, with IOC Intern support, more concentration in Qs 2-3 2025</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1636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F0DB-E86A-3E31-F2C7-4AEE11DE2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44B00-5045-DD55-78F9-68845EEE3BCF}"/>
              </a:ext>
            </a:extLst>
          </p:cNvPr>
          <p:cNvSpPr>
            <a:spLocks noGrp="1"/>
          </p:cNvSpPr>
          <p:nvPr>
            <p:ph type="title"/>
          </p:nvPr>
        </p:nvSpPr>
        <p:spPr>
          <a:xfrm>
            <a:off x="0" y="185952"/>
            <a:ext cx="10515600" cy="685199"/>
          </a:xfrm>
        </p:spPr>
        <p:txBody>
          <a:bodyPr>
            <a:normAutofit fontScale="90000"/>
          </a:bodyPr>
          <a:lstStyle/>
          <a:p>
            <a:r>
              <a:rPr lang="en-US" sz="3100" b="1" dirty="0"/>
              <a:t>Status on CTIC activities May 2024 – April 2025</a:t>
            </a:r>
            <a:br>
              <a:rPr lang="en-US" dirty="0"/>
            </a:br>
            <a:endParaRPr lang="en-US" dirty="0"/>
          </a:p>
        </p:txBody>
      </p:sp>
      <p:sp>
        <p:nvSpPr>
          <p:cNvPr id="3" name="TextBox 2">
            <a:extLst>
              <a:ext uri="{FF2B5EF4-FFF2-40B4-BE49-F238E27FC236}">
                <a16:creationId xmlns:a16="http://schemas.microsoft.com/office/drawing/2014/main" id="{FF7ED760-9910-4F70-1FFC-CCCABCC51DA4}"/>
              </a:ext>
            </a:extLst>
          </p:cNvPr>
          <p:cNvSpPr txBox="1"/>
          <p:nvPr/>
        </p:nvSpPr>
        <p:spPr>
          <a:xfrm>
            <a:off x="208620" y="431623"/>
            <a:ext cx="9476294" cy="6501780"/>
          </a:xfrm>
          <a:prstGeom prst="rect">
            <a:avLst/>
          </a:prstGeom>
          <a:noFill/>
        </p:spPr>
        <p:txBody>
          <a:bodyPr wrap="square">
            <a:spAutoFit/>
          </a:bodyPr>
          <a:lstStyle/>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150" b="1" dirty="0"/>
              <a:t>EW4All Regional Mechanism </a:t>
            </a:r>
            <a:r>
              <a:rPr lang="en-US" sz="2150" dirty="0"/>
              <a:t>participated in the 1st meeting 20 September 2024 with IOCARIBE &amp; engaged UNDRR including 13</a:t>
            </a:r>
            <a:r>
              <a:rPr lang="en-US" sz="2150" baseline="30000" dirty="0"/>
              <a:t>th</a:t>
            </a:r>
            <a:r>
              <a:rPr lang="en-US" sz="2150" dirty="0"/>
              <a:t> CCDM Conference 04-06, December 2024</a:t>
            </a:r>
          </a:p>
          <a:p>
            <a:pPr marL="285750" indent="-285750">
              <a:buFont typeface="Arial" panose="020B0604020202020204" pitchFamily="34" charset="0"/>
              <a:buChar char="•"/>
            </a:pPr>
            <a:r>
              <a:rPr lang="en-US" sz="2150" b="1" dirty="0"/>
              <a:t>Collaboration</a:t>
            </a:r>
            <a:r>
              <a:rPr lang="en-US" sz="2150" dirty="0"/>
              <a:t> with World Institute on Disability to advance discussions on integration of considerations for people living with disabilities in CARIBE EWS activities and programmes</a:t>
            </a:r>
          </a:p>
          <a:p>
            <a:pPr marL="285750" indent="-285750">
              <a:buFont typeface="Arial" panose="020B0604020202020204" pitchFamily="34" charset="0"/>
              <a:buChar char="•"/>
            </a:pPr>
            <a:r>
              <a:rPr lang="en-US" sz="2150" b="1" dirty="0"/>
              <a:t>2nd Global Tsunami Symposium, </a:t>
            </a:r>
            <a:r>
              <a:rPr lang="en-US" sz="2150" dirty="0"/>
              <a:t>Nov 2024 : printing and presentations.  Mission not possible due to financial and logistical constraints</a:t>
            </a:r>
          </a:p>
          <a:p>
            <a:pPr marL="285750" indent="-285750">
              <a:buFont typeface="Arial" panose="020B0604020202020204" pitchFamily="34" charset="0"/>
              <a:buChar char="•"/>
            </a:pPr>
            <a:r>
              <a:rPr lang="en-US" sz="2150" b="1" dirty="0"/>
              <a:t>Meetings of TOWS TTDMP, Joint TOWS TTDMP &amp; TTTWO, TOWS XVIII 20 -25 February  2025:</a:t>
            </a:r>
          </a:p>
          <a:p>
            <a:pPr marL="342900" indent="-342900">
              <a:buFont typeface="Courier New" panose="02070309020205020404" pitchFamily="49" charset="0"/>
              <a:buChar char="o"/>
            </a:pPr>
            <a:r>
              <a:rPr lang="en-US" sz="2150" dirty="0"/>
              <a:t>Reviewed and supported regional autonomy to amend post-event assessment survey</a:t>
            </a:r>
          </a:p>
          <a:p>
            <a:pPr marL="342900" indent="-342900">
              <a:buFont typeface="Courier New" panose="02070309020205020404" pitchFamily="49" charset="0"/>
              <a:buChar char="o"/>
            </a:pPr>
            <a:r>
              <a:rPr lang="en-US" sz="2150" dirty="0"/>
              <a:t>No. of Member States and communities joining the UNESCO-IOC TRRP</a:t>
            </a:r>
          </a:p>
          <a:p>
            <a:pPr marL="342900" indent="-342900">
              <a:buFont typeface="Courier New" panose="02070309020205020404" pitchFamily="49" charset="0"/>
              <a:buChar char="o"/>
            </a:pPr>
            <a:r>
              <a:rPr lang="en-US" sz="2150" dirty="0"/>
              <a:t>Instructed TT-DMP to prepare a guideline for inclusive Standard Operating Procedures (SOP) building on the development of inclusive SOP and inclusive warning tools for disabled children in Indonesia and the Caribbean</a:t>
            </a:r>
          </a:p>
          <a:p>
            <a:pPr marL="342900" indent="-342900">
              <a:buFont typeface="Courier New" panose="02070309020205020404" pitchFamily="49" charset="0"/>
              <a:buChar char="o"/>
            </a:pPr>
            <a:r>
              <a:rPr lang="en-US" sz="2150" dirty="0"/>
              <a:t>Prioritize regional Tsunami Ready workshops or summits in 2025 and conduct further workshops or summits before 2030</a:t>
            </a:r>
          </a:p>
          <a:p>
            <a:endParaRPr lang="en-US" sz="2150" b="1" dirty="0">
              <a:solidFill>
                <a:srgbClr val="FF0000"/>
              </a:solidFill>
            </a:endParaRPr>
          </a:p>
        </p:txBody>
      </p:sp>
      <p:pic>
        <p:nvPicPr>
          <p:cNvPr id="4" name="Picture 3">
            <a:extLst>
              <a:ext uri="{FF2B5EF4-FFF2-40B4-BE49-F238E27FC236}">
                <a16:creationId xmlns:a16="http://schemas.microsoft.com/office/drawing/2014/main" id="{13E402FA-8B25-9849-AD08-53A14D1AEBE3}"/>
              </a:ext>
            </a:extLst>
          </p:cNvPr>
          <p:cNvPicPr>
            <a:picLocks noChangeAspect="1"/>
          </p:cNvPicPr>
          <p:nvPr/>
        </p:nvPicPr>
        <p:blipFill>
          <a:blip r:embed="rId2"/>
          <a:stretch>
            <a:fillRect/>
          </a:stretch>
        </p:blipFill>
        <p:spPr>
          <a:xfrm>
            <a:off x="9684914" y="5074920"/>
            <a:ext cx="2507086" cy="1783080"/>
          </a:xfrm>
          <a:prstGeom prst="rect">
            <a:avLst/>
          </a:prstGeom>
        </p:spPr>
      </p:pic>
    </p:spTree>
    <p:extLst>
      <p:ext uri="{BB962C8B-B14F-4D97-AF65-F5344CB8AC3E}">
        <p14:creationId xmlns:p14="http://schemas.microsoft.com/office/powerpoint/2010/main" val="57204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7E8BB-6DA4-9774-3C32-B9619ED5F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BC09D-A473-3845-6E07-006EB66DA00C}"/>
              </a:ext>
            </a:extLst>
          </p:cNvPr>
          <p:cNvSpPr>
            <a:spLocks noGrp="1"/>
          </p:cNvSpPr>
          <p:nvPr>
            <p:ph type="title"/>
          </p:nvPr>
        </p:nvSpPr>
        <p:spPr>
          <a:xfrm>
            <a:off x="0" y="185952"/>
            <a:ext cx="10515600" cy="685199"/>
          </a:xfrm>
        </p:spPr>
        <p:txBody>
          <a:bodyPr>
            <a:normAutofit fontScale="90000"/>
          </a:bodyPr>
          <a:lstStyle/>
          <a:p>
            <a:r>
              <a:rPr lang="en-US" sz="3100" b="1" dirty="0"/>
              <a:t>Status on CTIC activities May 2024 – April 2025</a:t>
            </a:r>
            <a:br>
              <a:rPr lang="en-US" dirty="0"/>
            </a:br>
            <a:endParaRPr lang="en-US" dirty="0"/>
          </a:p>
        </p:txBody>
      </p:sp>
      <p:sp>
        <p:nvSpPr>
          <p:cNvPr id="3" name="TextBox 2">
            <a:extLst>
              <a:ext uri="{FF2B5EF4-FFF2-40B4-BE49-F238E27FC236}">
                <a16:creationId xmlns:a16="http://schemas.microsoft.com/office/drawing/2014/main" id="{FA5CC084-71C9-176A-9C61-0A9814301579}"/>
              </a:ext>
            </a:extLst>
          </p:cNvPr>
          <p:cNvSpPr txBox="1"/>
          <p:nvPr/>
        </p:nvSpPr>
        <p:spPr>
          <a:xfrm>
            <a:off x="376366" y="431623"/>
            <a:ext cx="10977434" cy="7432804"/>
          </a:xfrm>
          <a:prstGeom prst="rect">
            <a:avLst/>
          </a:prstGeom>
          <a:noFill/>
        </p:spPr>
        <p:txBody>
          <a:bodyPr wrap="square">
            <a:spAutoFit/>
          </a:bodyPr>
          <a:lstStyle/>
          <a:p>
            <a:pPr marL="285750" indent="-285750">
              <a:buFont typeface="Arial" panose="020B0604020202020204" pitchFamily="34" charset="0"/>
              <a:buChar char="•"/>
            </a:pPr>
            <a:r>
              <a:rPr lang="en-US" sz="2200" b="1" dirty="0"/>
              <a:t>IOC- UNESCO TICS Meeting 26 Feb 2025: </a:t>
            </a:r>
          </a:p>
          <a:p>
            <a:pPr marL="342900" indent="-342900">
              <a:buFont typeface="Courier New" panose="02070309020205020404" pitchFamily="49" charset="0"/>
              <a:buChar char="o"/>
            </a:pPr>
            <a:r>
              <a:rPr lang="en-US" sz="2200" dirty="0"/>
              <a:t>Advanced automation of TRRP, led by IOC </a:t>
            </a:r>
          </a:p>
          <a:p>
            <a:pPr marL="342900" indent="-342900">
              <a:buFont typeface="Courier New" panose="02070309020205020404" pitchFamily="49" charset="0"/>
              <a:buChar char="o"/>
            </a:pPr>
            <a:r>
              <a:rPr lang="en-US" sz="2200" dirty="0"/>
              <a:t>New TRRP Toolkit approved, IOC M&amp;G 74 to be updated</a:t>
            </a:r>
          </a:p>
          <a:p>
            <a:pPr marL="342900" indent="-342900">
              <a:buFont typeface="Courier New" panose="02070309020205020404" pitchFamily="49" charset="0"/>
              <a:buChar char="o"/>
            </a:pPr>
            <a:r>
              <a:rPr lang="en-US" sz="2200" dirty="0"/>
              <a:t>CARIBE WAVE participation – recommended MS reporting to take precedence</a:t>
            </a:r>
          </a:p>
          <a:p>
            <a:pPr marL="342900" indent="-342900">
              <a:buFont typeface="Courier New" panose="02070309020205020404" pitchFamily="49" charset="0"/>
              <a:buChar char="o"/>
            </a:pPr>
            <a:r>
              <a:rPr lang="en-US" sz="2200" dirty="0"/>
              <a:t>Draft procedures for renewal to be developed  </a:t>
            </a:r>
          </a:p>
          <a:p>
            <a:pPr marL="342900" indent="-342900">
              <a:buFont typeface="Courier New" panose="02070309020205020404" pitchFamily="49" charset="0"/>
              <a:buChar char="o"/>
            </a:pPr>
            <a:r>
              <a:rPr lang="en-US" sz="2200" dirty="0"/>
              <a:t>OTGA courses to be imbedded in regional training activities e.g. prerequisites </a:t>
            </a:r>
          </a:p>
          <a:p>
            <a:endParaRPr lang="en-US" sz="800" dirty="0"/>
          </a:p>
          <a:p>
            <a:pPr marL="342900" indent="-342900">
              <a:buFont typeface="Arial" panose="020B0604020202020204" pitchFamily="34" charset="0"/>
              <a:buChar char="•"/>
            </a:pPr>
            <a:r>
              <a:rPr lang="en-US" sz="2200" b="1" dirty="0"/>
              <a:t>Bridging Japanese and UNESCO-IOC expertise on Geohazard Early Warning Systems to support Pacific and Caribbean SIDS” Project, Grenada – </a:t>
            </a:r>
            <a:r>
              <a:rPr lang="en-US" sz="2200" dirty="0"/>
              <a:t>commences Q3 2025, 3 years, stocktaking &amp; geohazards multi-hazard EWS complementary project in Pacific</a:t>
            </a:r>
          </a:p>
          <a:p>
            <a:pPr marL="342900" indent="-342900">
              <a:buFont typeface="Arial" panose="020B0604020202020204" pitchFamily="34" charset="0"/>
              <a:buChar char="•"/>
            </a:pPr>
            <a:endParaRPr lang="en-US" sz="800" b="1" dirty="0"/>
          </a:p>
          <a:p>
            <a:pPr marL="342900" indent="-342900">
              <a:buFont typeface="Arial" panose="020B0604020202020204" pitchFamily="34" charset="0"/>
              <a:buChar char="•"/>
            </a:pPr>
            <a:r>
              <a:rPr lang="en-US" sz="2200" b="1" dirty="0"/>
              <a:t>CTIC Staff Recruitment:</a:t>
            </a:r>
          </a:p>
          <a:p>
            <a:pPr marL="342900" indent="-342900">
              <a:buFont typeface="Courier New" panose="02070309020205020404" pitchFamily="49" charset="0"/>
              <a:buChar char="o"/>
            </a:pPr>
            <a:r>
              <a:rPr lang="en-US" sz="2200" dirty="0"/>
              <a:t>Drafted TOR and procured Consultant to support TR with IOC &amp; ITIC-CAR through USAID-BHA funding.  Process on pause</a:t>
            </a:r>
          </a:p>
          <a:p>
            <a:pPr marL="342900" indent="-342900">
              <a:buFont typeface="Courier New" panose="02070309020205020404" pitchFamily="49" charset="0"/>
              <a:buChar char="o"/>
            </a:pPr>
            <a:r>
              <a:rPr lang="en-US" sz="2200" dirty="0"/>
              <a:t>Drafting of alternate TOR for staff recruitment initiated</a:t>
            </a:r>
          </a:p>
          <a:p>
            <a:pPr marL="342900" indent="-342900">
              <a:buFont typeface="Courier New" panose="02070309020205020404" pitchFamily="49" charset="0"/>
              <a:buChar char="o"/>
            </a:pPr>
            <a:endParaRPr lang="en-US" sz="800" dirty="0"/>
          </a:p>
          <a:p>
            <a:pPr marL="285750" indent="-285750">
              <a:buFont typeface="Arial" panose="020B0604020202020204" pitchFamily="34" charset="0"/>
              <a:buChar char="•"/>
            </a:pPr>
            <a:r>
              <a:rPr lang="en-US" sz="2200" b="1" dirty="0"/>
              <a:t>CTIC MOU with Government of Barbados</a:t>
            </a:r>
            <a:r>
              <a:rPr lang="en-US" sz="2200" dirty="0"/>
              <a:t>: signed 29 May 2024 for 5 years</a:t>
            </a:r>
          </a:p>
          <a:p>
            <a:pPr marL="285750" indent="-285750">
              <a:buFont typeface="Arial" panose="020B0604020202020204" pitchFamily="34" charset="0"/>
              <a:buChar char="•"/>
            </a:pPr>
            <a:r>
              <a:rPr lang="en-US" sz="2200" b="1" dirty="0"/>
              <a:t>UNESCO-CDEMA MOU</a:t>
            </a:r>
            <a:r>
              <a:rPr lang="en-US" sz="2200" dirty="0"/>
              <a:t>: signed 14 December 2024 in Barbados</a:t>
            </a:r>
          </a:p>
          <a:p>
            <a:pPr marL="285750" indent="-285750">
              <a:buFont typeface="Arial" panose="020B0604020202020204" pitchFamily="34" charset="0"/>
              <a:buChar char="•"/>
            </a:pPr>
            <a:r>
              <a:rPr lang="en-US" sz="2200" b="1" dirty="0"/>
              <a:t>HOSTING OF ICG/CARIBE EWS XIX, 2026 </a:t>
            </a:r>
            <a:r>
              <a:rPr lang="en-US" sz="2200" dirty="0"/>
              <a:t>in Barbados, strong support to IOC and national efforts through several meetings, supporting draft Cabinet Paper </a:t>
            </a:r>
          </a:p>
          <a:p>
            <a:pPr marL="342900" indent="-342900">
              <a:buFont typeface="Courier New" panose="02070309020205020404" pitchFamily="49" charset="0"/>
              <a:buChar char="o"/>
            </a:pPr>
            <a:endParaRPr lang="en-US" sz="2150" dirty="0"/>
          </a:p>
          <a:p>
            <a:pPr marL="342900" indent="-342900">
              <a:buFont typeface="Courier New" panose="02070309020205020404" pitchFamily="49" charset="0"/>
              <a:buChar char="o"/>
            </a:pPr>
            <a:endParaRPr lang="en-US" sz="2150" dirty="0"/>
          </a:p>
        </p:txBody>
      </p:sp>
    </p:spTree>
    <p:extLst>
      <p:ext uri="{BB962C8B-B14F-4D97-AF65-F5344CB8AC3E}">
        <p14:creationId xmlns:p14="http://schemas.microsoft.com/office/powerpoint/2010/main" val="780282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056F-E55F-4CD9-8CFF-F04917797EE5}"/>
              </a:ext>
            </a:extLst>
          </p:cNvPr>
          <p:cNvSpPr>
            <a:spLocks noGrp="1"/>
          </p:cNvSpPr>
          <p:nvPr>
            <p:ph type="title"/>
          </p:nvPr>
        </p:nvSpPr>
        <p:spPr/>
        <p:txBody>
          <a:bodyPr/>
          <a:lstStyle/>
          <a:p>
            <a:r>
              <a:rPr lang="en-US" dirty="0">
                <a:solidFill>
                  <a:srgbClr val="000000"/>
                </a:solidFill>
              </a:rPr>
              <a:t>2025 Partnership Proposals with UNESCO IOC</a:t>
            </a:r>
          </a:p>
        </p:txBody>
      </p:sp>
      <p:sp>
        <p:nvSpPr>
          <p:cNvPr id="3" name="Content Placeholder 2">
            <a:extLst>
              <a:ext uri="{FF2B5EF4-FFF2-40B4-BE49-F238E27FC236}">
                <a16:creationId xmlns:a16="http://schemas.microsoft.com/office/drawing/2014/main" id="{1B75CAEF-07AD-5E25-A8BC-22DA6B0037F9}"/>
              </a:ext>
            </a:extLst>
          </p:cNvPr>
          <p:cNvSpPr>
            <a:spLocks noGrp="1"/>
          </p:cNvSpPr>
          <p:nvPr>
            <p:ph idx="1"/>
          </p:nvPr>
        </p:nvSpPr>
        <p:spPr>
          <a:xfrm>
            <a:off x="5854106" y="794797"/>
            <a:ext cx="5097801" cy="5751168"/>
          </a:xfrm>
        </p:spPr>
        <p:txBody>
          <a:bodyPr/>
          <a:lstStyle/>
          <a:p>
            <a:pPr marL="0" indent="0">
              <a:buNone/>
            </a:pPr>
            <a:endParaRPr lang="en-US" sz="2902" dirty="0"/>
          </a:p>
          <a:p>
            <a:r>
              <a:rPr lang="en-US" sz="2902" dirty="0">
                <a:solidFill>
                  <a:srgbClr val="000000"/>
                </a:solidFill>
              </a:rPr>
              <a:t>World Tsunami Awareness Day 2025 Theme Co-development</a:t>
            </a:r>
            <a:endParaRPr lang="en-US" dirty="0">
              <a:solidFill>
                <a:srgbClr val="000000"/>
              </a:solidFill>
            </a:endParaRPr>
          </a:p>
          <a:p>
            <a:r>
              <a:rPr lang="en-US" sz="2902" dirty="0">
                <a:solidFill>
                  <a:srgbClr val="000000"/>
                </a:solidFill>
              </a:rPr>
              <a:t>Tsunami Ready Programme + Get to High Ground Campaign</a:t>
            </a:r>
          </a:p>
          <a:p>
            <a:r>
              <a:rPr lang="en-US" sz="2902" dirty="0">
                <a:solidFill>
                  <a:srgbClr val="000000"/>
                </a:solidFill>
              </a:rPr>
              <a:t>Making Cities Resilient Program</a:t>
            </a:r>
          </a:p>
          <a:p>
            <a:endParaRPr lang="en-US" sz="2902" dirty="0"/>
          </a:p>
          <a:p>
            <a:endParaRPr lang="en-US" dirty="0"/>
          </a:p>
        </p:txBody>
      </p:sp>
      <p:pic>
        <p:nvPicPr>
          <p:cNvPr id="5" name="Picture 4">
            <a:extLst>
              <a:ext uri="{FF2B5EF4-FFF2-40B4-BE49-F238E27FC236}">
                <a16:creationId xmlns:a16="http://schemas.microsoft.com/office/drawing/2014/main" id="{26514B58-DE05-DA07-53F4-B641B6A90079}"/>
              </a:ext>
            </a:extLst>
          </p:cNvPr>
          <p:cNvPicPr>
            <a:picLocks noChangeAspect="1"/>
          </p:cNvPicPr>
          <p:nvPr/>
        </p:nvPicPr>
        <p:blipFill>
          <a:blip r:embed="rId2"/>
          <a:stretch>
            <a:fillRect/>
          </a:stretch>
        </p:blipFill>
        <p:spPr>
          <a:xfrm>
            <a:off x="1731819" y="993425"/>
            <a:ext cx="3922455" cy="2608107"/>
          </a:xfrm>
          <a:prstGeom prst="rect">
            <a:avLst/>
          </a:prstGeom>
        </p:spPr>
      </p:pic>
      <p:pic>
        <p:nvPicPr>
          <p:cNvPr id="7" name="Picture 6">
            <a:extLst>
              <a:ext uri="{FF2B5EF4-FFF2-40B4-BE49-F238E27FC236}">
                <a16:creationId xmlns:a16="http://schemas.microsoft.com/office/drawing/2014/main" id="{0E9F3984-EC86-C79D-AF9E-37CF416C07EC}"/>
              </a:ext>
            </a:extLst>
          </p:cNvPr>
          <p:cNvPicPr>
            <a:picLocks noChangeAspect="1"/>
          </p:cNvPicPr>
          <p:nvPr/>
        </p:nvPicPr>
        <p:blipFill>
          <a:blip r:embed="rId3"/>
          <a:stretch>
            <a:fillRect/>
          </a:stretch>
        </p:blipFill>
        <p:spPr>
          <a:xfrm>
            <a:off x="1731819" y="3686025"/>
            <a:ext cx="3922455" cy="2616239"/>
          </a:xfrm>
          <a:prstGeom prst="rect">
            <a:avLst/>
          </a:prstGeom>
        </p:spPr>
      </p:pic>
    </p:spTree>
    <p:extLst>
      <p:ext uri="{BB962C8B-B14F-4D97-AF65-F5344CB8AC3E}">
        <p14:creationId xmlns:p14="http://schemas.microsoft.com/office/powerpoint/2010/main" val="387371595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AC92-CCAE-D92C-341A-B2E915F76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EE7D6-EA5E-3E99-E600-0BE2DB25622F}"/>
              </a:ext>
            </a:extLst>
          </p:cNvPr>
          <p:cNvSpPr>
            <a:spLocks noGrp="1"/>
          </p:cNvSpPr>
          <p:nvPr>
            <p:ph type="title"/>
          </p:nvPr>
        </p:nvSpPr>
        <p:spPr>
          <a:xfrm>
            <a:off x="0" y="0"/>
            <a:ext cx="11315700" cy="685199"/>
          </a:xfrm>
        </p:spPr>
        <p:txBody>
          <a:bodyPr>
            <a:noAutofit/>
          </a:bodyPr>
          <a:lstStyle/>
          <a:p>
            <a:r>
              <a:rPr lang="en-US" sz="2400" b="1" dirty="0"/>
              <a:t>Post Event Assessment Survey – 08 Feb 2025 M7.6 Western Caribbean Earthquake</a:t>
            </a:r>
          </a:p>
        </p:txBody>
      </p:sp>
      <p:pic>
        <p:nvPicPr>
          <p:cNvPr id="5" name="Picture 4">
            <a:extLst>
              <a:ext uri="{FF2B5EF4-FFF2-40B4-BE49-F238E27FC236}">
                <a16:creationId xmlns:a16="http://schemas.microsoft.com/office/drawing/2014/main" id="{308F90CF-E6D7-1121-952B-6FF6FA440B11}"/>
              </a:ext>
            </a:extLst>
          </p:cNvPr>
          <p:cNvPicPr>
            <a:picLocks noChangeAspect="1"/>
          </p:cNvPicPr>
          <p:nvPr/>
        </p:nvPicPr>
        <p:blipFill>
          <a:blip r:embed="rId2"/>
          <a:stretch>
            <a:fillRect/>
          </a:stretch>
        </p:blipFill>
        <p:spPr>
          <a:xfrm>
            <a:off x="233701" y="631519"/>
            <a:ext cx="3053038" cy="1983081"/>
          </a:xfrm>
          <a:prstGeom prst="rect">
            <a:avLst/>
          </a:prstGeom>
        </p:spPr>
      </p:pic>
      <p:pic>
        <p:nvPicPr>
          <p:cNvPr id="7" name="Picture 6">
            <a:extLst>
              <a:ext uri="{FF2B5EF4-FFF2-40B4-BE49-F238E27FC236}">
                <a16:creationId xmlns:a16="http://schemas.microsoft.com/office/drawing/2014/main" id="{1F71B315-3733-FBC3-B86A-006AB0A64B5F}"/>
              </a:ext>
            </a:extLst>
          </p:cNvPr>
          <p:cNvPicPr>
            <a:picLocks noChangeAspect="1"/>
          </p:cNvPicPr>
          <p:nvPr/>
        </p:nvPicPr>
        <p:blipFill>
          <a:blip r:embed="rId3"/>
          <a:stretch>
            <a:fillRect/>
          </a:stretch>
        </p:blipFill>
        <p:spPr>
          <a:xfrm>
            <a:off x="77774" y="3117474"/>
            <a:ext cx="3234407" cy="1396059"/>
          </a:xfrm>
          <a:prstGeom prst="rect">
            <a:avLst/>
          </a:prstGeom>
        </p:spPr>
      </p:pic>
      <p:sp>
        <p:nvSpPr>
          <p:cNvPr id="9" name="TextBox 8">
            <a:extLst>
              <a:ext uri="{FF2B5EF4-FFF2-40B4-BE49-F238E27FC236}">
                <a16:creationId xmlns:a16="http://schemas.microsoft.com/office/drawing/2014/main" id="{F0FB9F42-CD75-E95E-F62D-EEB20BDA0C0D}"/>
              </a:ext>
            </a:extLst>
          </p:cNvPr>
          <p:cNvSpPr txBox="1"/>
          <p:nvPr/>
        </p:nvSpPr>
        <p:spPr>
          <a:xfrm>
            <a:off x="117513" y="2724289"/>
            <a:ext cx="6156960" cy="276999"/>
          </a:xfrm>
          <a:prstGeom prst="rect">
            <a:avLst/>
          </a:prstGeom>
          <a:noFill/>
        </p:spPr>
        <p:txBody>
          <a:bodyPr wrap="square">
            <a:spAutoFit/>
          </a:bodyPr>
          <a:lstStyle/>
          <a:p>
            <a:r>
              <a:rPr lang="es-ES" sz="1200" dirty="0"/>
              <a:t>Tsunami Observation: Isla de Mujeres, Mexico</a:t>
            </a:r>
            <a:endParaRPr lang="en-US" sz="1200" dirty="0"/>
          </a:p>
        </p:txBody>
      </p:sp>
      <p:sp>
        <p:nvSpPr>
          <p:cNvPr id="13" name="TextBox 12">
            <a:extLst>
              <a:ext uri="{FF2B5EF4-FFF2-40B4-BE49-F238E27FC236}">
                <a16:creationId xmlns:a16="http://schemas.microsoft.com/office/drawing/2014/main" id="{3EFD8B1B-E0C9-7CA2-0C9D-5BD83754E825}"/>
              </a:ext>
            </a:extLst>
          </p:cNvPr>
          <p:cNvSpPr txBox="1"/>
          <p:nvPr/>
        </p:nvSpPr>
        <p:spPr>
          <a:xfrm>
            <a:off x="3893820" y="661777"/>
            <a:ext cx="7955280" cy="5632311"/>
          </a:xfrm>
          <a:prstGeom prst="rect">
            <a:avLst/>
          </a:prstGeom>
          <a:noFill/>
        </p:spPr>
        <p:txBody>
          <a:bodyPr wrap="square">
            <a:spAutoFit/>
          </a:bodyPr>
          <a:lstStyle/>
          <a:p>
            <a:pPr marL="285750" indent="-285750">
              <a:buFont typeface="Arial" panose="020B0604020202020204" pitchFamily="34" charset="0"/>
              <a:buChar char="•"/>
            </a:pPr>
            <a:r>
              <a:rPr lang="en-US" dirty="0"/>
              <a:t>A major earthquake = 7.6 Mw occurred north of Honduras 08 February 2025, 23:23:14 UTC, depth of 33 km/20 miles.  </a:t>
            </a:r>
          </a:p>
          <a:p>
            <a:pPr marL="285750" indent="-285750">
              <a:buFont typeface="Arial" panose="020B0604020202020204" pitchFamily="34" charset="0"/>
              <a:buChar char="•"/>
            </a:pPr>
            <a:r>
              <a:rPr lang="en-US" dirty="0"/>
              <a:t>Small tsunami (max 4cm) observed at Isla de Mujeres (Mexico)</a:t>
            </a:r>
          </a:p>
          <a:p>
            <a:pPr marL="285750" indent="-285750">
              <a:buFont typeface="Arial" panose="020B0604020202020204" pitchFamily="34" charset="0"/>
              <a:buChar char="•"/>
            </a:pPr>
            <a:r>
              <a:rPr lang="en-US" dirty="0"/>
              <a:t>Most likely associated with the Swam Island Transform fault, Similar to the 2018 event in the same region</a:t>
            </a:r>
          </a:p>
          <a:p>
            <a:pPr marL="285750" indent="-285750">
              <a:buFont typeface="Arial" panose="020B0604020202020204" pitchFamily="34" charset="0"/>
              <a:buChar char="•"/>
            </a:pPr>
            <a:r>
              <a:rPr lang="en-US" dirty="0"/>
              <a:t>PTWC = 5 Threat Messages for non-US CARIBE, 4 Tsunami Advisory Messages for US-CARIBE &amp; BVI </a:t>
            </a:r>
          </a:p>
          <a:p>
            <a:pPr marL="285750" indent="-285750">
              <a:buFont typeface="Arial" panose="020B0604020202020204" pitchFamily="34" charset="0"/>
              <a:buChar char="•"/>
            </a:pPr>
            <a:r>
              <a:rPr lang="en-US" dirty="0"/>
              <a:t>CATAC = 1 message to Central American MS</a:t>
            </a:r>
          </a:p>
          <a:p>
            <a:pPr marL="285750" indent="-285750" algn="just">
              <a:buFont typeface="Arial" panose="020B0604020202020204" pitchFamily="34" charset="0"/>
              <a:buChar char="•"/>
            </a:pPr>
            <a:r>
              <a:rPr lang="en-US" dirty="0"/>
              <a:t>12 February 2025 the IOC-UNESCO TSR convened online post-event assessment meeting /“hotwash” - ICG/CARIBE EWS Member State TNCs/TWFPs/NTWCs, ICG/CARIBE-EWS Steering Committee/Working Groups/Task Team Members, representatives of regional partners and other stakeholders</a:t>
            </a:r>
          </a:p>
          <a:p>
            <a:pPr marL="285750" indent="-285750">
              <a:buFont typeface="Arial" panose="020B0604020202020204" pitchFamily="34" charset="0"/>
              <a:buChar char="•"/>
            </a:pPr>
            <a:r>
              <a:rPr lang="en-US" dirty="0"/>
              <a:t>12 Member States completed survey – Colombia, Costa Rica, Dominican Republic, Guatemala, Haiti, Honduras, Kingdom of the Netherlands (Aruba, Bonaire, Curacao, Saba), Mexico, United Kingdom (British Virgin Islands) United Kingdom (Cayman Islands), Puerto Rico (United States of America), United States Virgin Islands) (United States of America)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7" name="Picture 16">
            <a:extLst>
              <a:ext uri="{FF2B5EF4-FFF2-40B4-BE49-F238E27FC236}">
                <a16:creationId xmlns:a16="http://schemas.microsoft.com/office/drawing/2014/main" id="{C1A82A4F-5139-9EB0-9651-809562A96BB8}"/>
              </a:ext>
            </a:extLst>
          </p:cNvPr>
          <p:cNvPicPr>
            <a:picLocks noChangeAspect="1"/>
          </p:cNvPicPr>
          <p:nvPr/>
        </p:nvPicPr>
        <p:blipFill>
          <a:blip r:embed="rId4"/>
          <a:srcRect l="19496" t="3456"/>
          <a:stretch/>
        </p:blipFill>
        <p:spPr>
          <a:xfrm>
            <a:off x="117513" y="4623222"/>
            <a:ext cx="2800191" cy="2211304"/>
          </a:xfrm>
          <a:prstGeom prst="rect">
            <a:avLst/>
          </a:prstGeom>
        </p:spPr>
      </p:pic>
    </p:spTree>
    <p:extLst>
      <p:ext uri="{BB962C8B-B14F-4D97-AF65-F5344CB8AC3E}">
        <p14:creationId xmlns:p14="http://schemas.microsoft.com/office/powerpoint/2010/main" val="18105616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3236</TotalTime>
  <Words>1916</Words>
  <Application>Microsoft Office PowerPoint</Application>
  <PresentationFormat>Widescreen</PresentationFormat>
  <Paragraphs>172</Paragraphs>
  <Slides>17</Slides>
  <Notes>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17</vt:i4>
      </vt:variant>
    </vt:vector>
  </HeadingPairs>
  <TitlesOfParts>
    <vt:vector size="35" baseType="lpstr">
      <vt:lpstr>Aptos</vt:lpstr>
      <vt:lpstr>Aptos Display</vt:lpstr>
      <vt:lpstr>Arial</vt:lpstr>
      <vt:lpstr>ArialMT</vt:lpstr>
      <vt:lpstr>Calibri</vt:lpstr>
      <vt:lpstr>Calibri Light</vt:lpstr>
      <vt:lpstr>Courier New</vt:lpstr>
      <vt:lpstr>Helvetica Neue</vt:lpstr>
      <vt:lpstr>Roboto</vt:lpstr>
      <vt:lpstr>Roboto Black</vt:lpstr>
      <vt:lpstr>Roboto Slab</vt:lpstr>
      <vt:lpstr>Times New Roman</vt:lpstr>
      <vt:lpstr>Wingdings</vt:lpstr>
      <vt:lpstr>Tema de Office</vt:lpstr>
      <vt:lpstr>10_Custom Design</vt:lpstr>
      <vt:lpstr>Custom Design</vt:lpstr>
      <vt:lpstr>2_Office Theme</vt:lpstr>
      <vt:lpstr>UNISDR</vt:lpstr>
      <vt:lpstr>PowerPoint Presentation</vt:lpstr>
      <vt:lpstr>PowerPoint Presentation</vt:lpstr>
      <vt:lpstr>Status on Tsunami Ready Nominations: </vt:lpstr>
      <vt:lpstr> Tsunami Ready Renewals, Tsunami Ready Summit, Tsunami Ready Evaluation </vt:lpstr>
      <vt:lpstr>Status on CTIC activities May 2024 – April 2025 </vt:lpstr>
      <vt:lpstr>Status on CTIC activities May 2024 – April 2025 </vt:lpstr>
      <vt:lpstr>Status on CTIC activities May 2024 – April 2025 </vt:lpstr>
      <vt:lpstr>2025 Partnership Proposals with UNESCO IOC</vt:lpstr>
      <vt:lpstr>Post Event Assessment Survey – 08 Feb 2025 M7.6 Western Caribbean Earthquake</vt:lpstr>
      <vt:lpstr> Post Event Assessment Survey – 08 Feb 2025 M7.6 Western Caribbean Earthquake – Key Metrics </vt:lpstr>
      <vt:lpstr> Post Event Assessment Survey – 08 Feb 2025 M7.6 Western Caribbean Earthquake – Key Metrics</vt:lpstr>
      <vt:lpstr> Post Event Assessment Survey – 08 Feb 2025 M7.6 Western Caribbean Earthquake – Key Metrics</vt:lpstr>
      <vt:lpstr>Considerations and Challenges from Post-Assessment Surveys</vt:lpstr>
      <vt:lpstr>Considerations &amp; Challenges</vt:lpstr>
      <vt:lpstr>ICG/CARIBE EWS XVIII Recommendations </vt:lpstr>
      <vt:lpstr>ICG/CARIBE EWS XVIII Recommendations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Tsunami Ready Implementation Status</dc:title>
  <dc:creator>SILVIA CHACON  BARRANTES</dc:creator>
  <cp:lastModifiedBy>Brome, Alison</cp:lastModifiedBy>
  <cp:revision>87</cp:revision>
  <dcterms:created xsi:type="dcterms:W3CDTF">2024-02-15T00:32:07Z</dcterms:created>
  <dcterms:modified xsi:type="dcterms:W3CDTF">2025-05-05T15:49:05Z</dcterms:modified>
</cp:coreProperties>
</file>