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1" r:id="rId3"/>
    <p:sldMasterId id="2147483683"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4"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kU1+muBZBN8S+qRY1JnX590u37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5A4AF5-3B79-D7A0-A323-22A931648F28}" v="15" dt="2025-05-01T13:01:14.625"/>
  </p1510:revLst>
</p1510:revInfo>
</file>

<file path=ppt/tableStyles.xml><?xml version="1.0" encoding="utf-8"?>
<a:tblStyleLst xmlns:a="http://schemas.openxmlformats.org/drawingml/2006/main" def="{181FA23B-A173-4872-A9E2-D922F8DD91BF}">
  <a:tblStyle styleId="{181FA23B-A173-4872-A9E2-D922F8DD91BF}" styleName="Table_0">
    <a:wholeTbl>
      <a:tcTxStyle b="off" i="off">
        <a:font>
          <a:latin typeface="Calibri"/>
          <a:ea typeface="Calibri"/>
          <a:cs typeface="Calibri"/>
        </a:font>
        <a:srgbClr val="000000"/>
      </a:tcTxStyle>
      <a:tcStyle>
        <a:tcBdr>
          <a:left>
            <a:ln w="12700" cap="flat" cmpd="sng">
              <a:solidFill>
                <a:srgbClr val="4F81BD"/>
              </a:solidFill>
              <a:prstDash val="solid"/>
              <a:round/>
              <a:headEnd type="none" w="sm" len="sm"/>
              <a:tailEnd type="none" w="sm" len="sm"/>
            </a:ln>
          </a:left>
          <a:right>
            <a:ln w="12700" cap="flat" cmpd="sng">
              <a:solidFill>
                <a:srgbClr val="4F81BD"/>
              </a:solidFill>
              <a:prstDash val="solid"/>
              <a:round/>
              <a:headEnd type="none" w="sm" len="sm"/>
              <a:tailEnd type="none" w="sm" len="sm"/>
            </a:ln>
          </a:right>
          <a:top>
            <a:ln w="12700" cap="flat" cmpd="sng">
              <a:solidFill>
                <a:srgbClr val="4F81BD"/>
              </a:solidFill>
              <a:prstDash val="solid"/>
              <a:round/>
              <a:headEnd type="none" w="sm" len="sm"/>
              <a:tailEnd type="none" w="sm" len="sm"/>
            </a:ln>
          </a:top>
          <a:bottom>
            <a:ln w="12700" cap="flat" cmpd="sng">
              <a:solidFill>
                <a:srgbClr val="4F81BD"/>
              </a:solidFill>
              <a:prstDash val="solid"/>
              <a:round/>
              <a:headEnd type="none" w="sm" len="sm"/>
              <a:tailEnd type="none" w="sm" len="sm"/>
            </a:ln>
          </a:bottom>
          <a:insideH>
            <a:ln w="12700" cap="flat" cmpd="sng">
              <a:solidFill>
                <a:srgbClr val="4F81BD"/>
              </a:solidFill>
              <a:prstDash val="solid"/>
              <a:round/>
              <a:headEnd type="none" w="sm" len="sm"/>
              <a:tailEnd type="none" w="sm" len="sm"/>
            </a:ln>
          </a:insideH>
          <a:insideV>
            <a:ln w="12700" cap="flat" cmpd="sng">
              <a:solidFill>
                <a:srgbClr val="4F81BD"/>
              </a:solidFill>
              <a:prstDash val="solid"/>
              <a:round/>
              <a:headEnd type="none" w="sm" len="sm"/>
              <a:tailEnd type="none" w="sm" len="sm"/>
            </a:ln>
          </a:insideV>
        </a:tcBdr>
        <a:fill>
          <a:solidFill>
            <a:srgbClr val="FFFFFF">
              <a:alpha val="0"/>
            </a:srgbClr>
          </a:solidFill>
        </a:fill>
      </a:tcStyle>
    </a:wholeTbl>
    <a:band1H>
      <a:tcTxStyle b="off" i="off"/>
      <a:tcStyle>
        <a:tcBdr/>
        <a:fill>
          <a:solidFill>
            <a:srgbClr val="4F81BD">
              <a:alpha val="20000"/>
            </a:srgbClr>
          </a:solidFill>
        </a:fill>
      </a:tcStyle>
    </a:band1H>
    <a:band2H>
      <a:tcTxStyle b="off" i="off"/>
      <a:tcStyle>
        <a:tcBdr/>
      </a:tcStyle>
    </a:band2H>
    <a:band1V>
      <a:tcTxStyle b="off" i="off"/>
      <a:tcStyle>
        <a:tcBdr/>
        <a:fill>
          <a:solidFill>
            <a:srgbClr val="4F81BD">
              <a:alpha val="20000"/>
            </a:srgb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rgbClr val="4F81BD"/>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rgbClr val="4F81BD"/>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7F81154C-A393-4407-A9C7-9670BB3D7A0D}" styleName="Table_1">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20000"/>
            </a:schemeClr>
          </a:solidFill>
        </a:fill>
      </a:tcStyle>
    </a:band1H>
    <a:band2H>
      <a:tcTxStyle b="off" i="off"/>
      <a:tcStyle>
        <a:tcBdr/>
      </a:tcStyle>
    </a:band2H>
    <a:band1V>
      <a:tcTxStyle b="off" i="off"/>
      <a:tcStyle>
        <a:tcBdr/>
        <a:fill>
          <a:solidFill>
            <a:schemeClr val="accent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270F3B2D-36AF-4DA0-86C4-05F795A26C21}"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rgbClr val="FFFFFF"/>
      </a:tcTxStyle>
      <a:tcStyle>
        <a:tcBdr/>
        <a:fill>
          <a:solidFill>
            <a:srgbClr val="4F81BD"/>
          </a:solidFill>
        </a:fill>
      </a:tcStyle>
    </a:lastCol>
    <a:firstCol>
      <a:tcTxStyle b="on" i="off">
        <a:font>
          <a:latin typeface="Calibri"/>
          <a:ea typeface="Calibri"/>
          <a:cs typeface="Calibri"/>
        </a:font>
        <a:srgbClr val="FFFFFF"/>
      </a:tcTxStyle>
      <a:tcStyle>
        <a:tcBdr/>
        <a:fill>
          <a:solidFill>
            <a:srgbClr val="4F81BD"/>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F81BD"/>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F81BD"/>
          </a:solidFill>
        </a:fill>
      </a:tcStyle>
    </a:firstRow>
    <a:neCell>
      <a:tcTxStyle b="off" i="off"/>
      <a:tcStyle>
        <a:tcBdr/>
      </a:tcStyle>
    </a:neCell>
    <a:nwCell>
      <a:tcTxStyle b="off" i="off"/>
      <a:tcStyle>
        <a:tcBdr/>
      </a:tcStyle>
    </a:nwCell>
  </a:tblStyle>
  <a:tblStyle styleId="{19B89B96-6494-46EF-99F4-9D454064C610}" styleName="Table_3">
    <a:wholeTbl>
      <a:tcTxStyle b="off" i="off">
        <a:font>
          <a:latin typeface="Arial"/>
          <a:ea typeface="Arial"/>
          <a:cs typeface="Arial"/>
        </a:font>
        <a:srgbClr val="31849B"/>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customschemas.google.com/relationships/presentationmetadata" Target="metadata"/><Relationship Id="rId21" Type="http://schemas.openxmlformats.org/officeDocument/2006/relationships/slide" Target="slides/slide17.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notes"/>
          <p:cNvSpPr txBox="1">
            <a:spLocks noGrp="1"/>
          </p:cNvSpPr>
          <p:nvPr>
            <p:ph type="body" idx="1"/>
          </p:nvPr>
        </p:nvSpPr>
        <p:spPr>
          <a:xfrm>
            <a:off x="686421" y="4400238"/>
            <a:ext cx="5485109" cy="3600885"/>
          </a:xfrm>
          <a:prstGeom prst="rect">
            <a:avLst/>
          </a:prstGeom>
          <a:noFill/>
          <a:ln>
            <a:noFill/>
          </a:ln>
        </p:spPr>
        <p:txBody>
          <a:bodyPr spcFirstLastPara="1" wrap="square" lIns="89700" tIns="89700" rIns="89700" bIns="89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2:notes"/>
          <p:cNvSpPr txBox="1">
            <a:spLocks noGrp="1"/>
          </p:cNvSpPr>
          <p:nvPr>
            <p:ph type="sldNum" idx="12"/>
          </p:nvPr>
        </p:nvSpPr>
        <p:spPr>
          <a:xfrm>
            <a:off x="3884025" y="8684926"/>
            <a:ext cx="2972348" cy="459148"/>
          </a:xfrm>
          <a:prstGeom prst="rect">
            <a:avLst/>
          </a:prstGeom>
          <a:noFill/>
          <a:ln>
            <a:noFill/>
          </a:ln>
        </p:spPr>
        <p:txBody>
          <a:bodyPr spcFirstLastPara="1" wrap="square" lIns="89700" tIns="44825" rIns="89700" bIns="4482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523507dbde_0_173:notes"/>
          <p:cNvSpPr txBox="1">
            <a:spLocks noGrp="1"/>
          </p:cNvSpPr>
          <p:nvPr>
            <p:ph type="body" idx="1"/>
          </p:nvPr>
        </p:nvSpPr>
        <p:spPr>
          <a:xfrm>
            <a:off x="686421" y="4400238"/>
            <a:ext cx="5485200" cy="36009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86" name="Google Shape;486;g3523507dbde_0_1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34cf35791f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g34cf35791f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g34cf35791f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4cf35791fb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34cf35791fb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g34cf35791fb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523507dbde_0_253: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g3523507dbde_0_253:notes"/>
          <p:cNvSpPr txBox="1">
            <a:spLocks noGrp="1"/>
          </p:cNvSpPr>
          <p:nvPr>
            <p:ph type="body" idx="1"/>
          </p:nvPr>
        </p:nvSpPr>
        <p:spPr>
          <a:xfrm>
            <a:off x="686421" y="4400238"/>
            <a:ext cx="5485200" cy="36009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511" name="Google Shape;511;g3523507dbde_0_253:notes"/>
          <p:cNvSpPr txBox="1">
            <a:spLocks noGrp="1"/>
          </p:cNvSpPr>
          <p:nvPr>
            <p:ph type="sldNum" idx="12"/>
          </p:nvPr>
        </p:nvSpPr>
        <p:spPr>
          <a:xfrm>
            <a:off x="3884025" y="8684926"/>
            <a:ext cx="2972400" cy="4590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32fd8f1d3e_0_414:notes"/>
          <p:cNvSpPr txBox="1">
            <a:spLocks noGrp="1"/>
          </p:cNvSpPr>
          <p:nvPr>
            <p:ph type="body" idx="1"/>
          </p:nvPr>
        </p:nvSpPr>
        <p:spPr>
          <a:xfrm>
            <a:off x="686421" y="4400238"/>
            <a:ext cx="5485200" cy="36009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28" name="Google Shape;328;g232fd8f1d3e_0_4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cba8d0373a_0_97:notes"/>
          <p:cNvSpPr txBox="1">
            <a:spLocks noGrp="1"/>
          </p:cNvSpPr>
          <p:nvPr>
            <p:ph type="body" idx="1"/>
          </p:nvPr>
        </p:nvSpPr>
        <p:spPr>
          <a:xfrm>
            <a:off x="686421" y="4400238"/>
            <a:ext cx="5485200" cy="36009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41" name="Google Shape;341;g2cba8d0373a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23507dbde_0_8:notes"/>
          <p:cNvSpPr txBox="1">
            <a:spLocks noGrp="1"/>
          </p:cNvSpPr>
          <p:nvPr>
            <p:ph type="body" idx="1"/>
          </p:nvPr>
        </p:nvSpPr>
        <p:spPr>
          <a:xfrm>
            <a:off x="686421" y="4400238"/>
            <a:ext cx="5485200" cy="36009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p:txBody>
      </p:sp>
      <p:sp>
        <p:nvSpPr>
          <p:cNvPr id="354" name="Google Shape;354;g3523507dbde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523507dbde_0_88:notes"/>
          <p:cNvSpPr txBox="1">
            <a:spLocks noGrp="1"/>
          </p:cNvSpPr>
          <p:nvPr>
            <p:ph type="body" idx="1"/>
          </p:nvPr>
        </p:nvSpPr>
        <p:spPr>
          <a:xfrm>
            <a:off x="686421" y="4400238"/>
            <a:ext cx="5485200" cy="36009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60" name="Google Shape;360;g3523507dbde_0_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457200" y="274637"/>
            <a:ext cx="8531352" cy="9144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92" name="Google Shape;92;p29"/>
          <p:cNvSpPr txBox="1">
            <a:spLocks noGrp="1"/>
          </p:cNvSpPr>
          <p:nvPr>
            <p:ph type="body" idx="1"/>
          </p:nvPr>
        </p:nvSpPr>
        <p:spPr>
          <a:xfrm>
            <a:off x="457200" y="1600200"/>
            <a:ext cx="8229600" cy="4525963"/>
          </a:xfrm>
          <a:prstGeom prst="rect">
            <a:avLst/>
          </a:prstGeom>
          <a:noFill/>
          <a:ln w="9525" cap="flat" cmpd="sng">
            <a:solidFill>
              <a:srgbClr val="366092"/>
            </a:solidFill>
            <a:prstDash val="solid"/>
            <a:round/>
            <a:headEnd type="none" w="sm" len="sm"/>
            <a:tailEnd type="none" w="sm" len="sm"/>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29"/>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2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29"/>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30"/>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98" name="Google Shape;98;p30"/>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3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30"/>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31"/>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03" name="Google Shape;103;p31"/>
          <p:cNvSpPr txBox="1">
            <a:spLocks noGrp="1"/>
          </p:cNvSpPr>
          <p:nvPr>
            <p:ph type="body" idx="1"/>
          </p:nvPr>
        </p:nvSpPr>
        <p:spPr>
          <a:xfrm>
            <a:off x="457200" y="1600200"/>
            <a:ext cx="4038598"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1"/>
          <p:cNvSpPr txBox="1">
            <a:spLocks noGrp="1"/>
          </p:cNvSpPr>
          <p:nvPr>
            <p:ph type="body" idx="2"/>
          </p:nvPr>
        </p:nvSpPr>
        <p:spPr>
          <a:xfrm>
            <a:off x="4648200" y="1600200"/>
            <a:ext cx="4038598"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31"/>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31"/>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8"/>
        <p:cNvGrpSpPr/>
        <p:nvPr/>
      </p:nvGrpSpPr>
      <p:grpSpPr>
        <a:xfrm>
          <a:off x="0" y="0"/>
          <a:ext cx="0" cy="0"/>
          <a:chOff x="0" y="0"/>
          <a:chExt cx="0" cy="0"/>
        </a:xfrm>
      </p:grpSpPr>
      <p:sp>
        <p:nvSpPr>
          <p:cNvPr id="109" name="Google Shape;109;p41"/>
          <p:cNvSpPr txBox="1">
            <a:spLocks noGrp="1"/>
          </p:cNvSpPr>
          <p:nvPr>
            <p:ph type="ctrTitle"/>
          </p:nvPr>
        </p:nvSpPr>
        <p:spPr>
          <a:xfrm>
            <a:off x="685800" y="2130425"/>
            <a:ext cx="7772400" cy="1470023"/>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10" name="Google Shape;110;p41"/>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1pPr>
            <a:lvl2pPr marR="0" lvl="1"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11" name="Google Shape;111;p41"/>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4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41"/>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Google Shape;115;p42"/>
          <p:cNvSpPr txBox="1">
            <a:spLocks noGrp="1"/>
          </p:cNvSpPr>
          <p:nvPr>
            <p:ph type="title"/>
          </p:nvPr>
        </p:nvSpPr>
        <p:spPr>
          <a:xfrm>
            <a:off x="722312" y="4406900"/>
            <a:ext cx="7772400" cy="1362075"/>
          </a:xfrm>
          <a:prstGeom prst="rect">
            <a:avLst/>
          </a:prstGeom>
          <a:solidFill>
            <a:srgbClr val="366092"/>
          </a:solid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2F2F2"/>
              </a:buClr>
              <a:buSzPts val="4000"/>
              <a:buFont typeface="Calibri"/>
              <a:buNone/>
              <a:defRPr sz="4000" b="1"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16" name="Google Shape;116;p42"/>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7" name="Google Shape;117;p42"/>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42"/>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43"/>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22" name="Google Shape;122;p43"/>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3" name="Google Shape;123;p43"/>
          <p:cNvSpPr txBox="1">
            <a:spLocks noGrp="1"/>
          </p:cNvSpPr>
          <p:nvPr>
            <p:ph type="body" idx="2"/>
          </p:nvPr>
        </p:nvSpPr>
        <p:spPr>
          <a:xfrm>
            <a:off x="457200" y="2174875"/>
            <a:ext cx="4040187" cy="3951286"/>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4" name="Google Shape;124;p43"/>
          <p:cNvSpPr txBox="1">
            <a:spLocks noGrp="1"/>
          </p:cNvSpPr>
          <p:nvPr>
            <p:ph type="body" idx="3"/>
          </p:nvPr>
        </p:nvSpPr>
        <p:spPr>
          <a:xfrm>
            <a:off x="4645025" y="1535112"/>
            <a:ext cx="4041773"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5" name="Google Shape;125;p43"/>
          <p:cNvSpPr txBox="1">
            <a:spLocks noGrp="1"/>
          </p:cNvSpPr>
          <p:nvPr>
            <p:ph type="body" idx="4"/>
          </p:nvPr>
        </p:nvSpPr>
        <p:spPr>
          <a:xfrm>
            <a:off x="4645025" y="2174875"/>
            <a:ext cx="4041773" cy="3951286"/>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6" name="Google Shape;126;p43"/>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4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43"/>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44"/>
          <p:cNvSpPr txBox="1">
            <a:spLocks noGrp="1"/>
          </p:cNvSpPr>
          <p:nvPr>
            <p:ph type="title"/>
          </p:nvPr>
        </p:nvSpPr>
        <p:spPr>
          <a:xfrm>
            <a:off x="457200" y="273050"/>
            <a:ext cx="3008313" cy="1162048"/>
          </a:xfrm>
          <a:prstGeom prst="rect">
            <a:avLst/>
          </a:prstGeom>
          <a:solidFill>
            <a:srgbClr val="366092"/>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2F2F2"/>
              </a:buClr>
              <a:buSzPts val="2000"/>
              <a:buFont typeface="Calibri"/>
              <a:buNone/>
              <a:defRPr sz="2000" b="1"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31" name="Google Shape;131;p44"/>
          <p:cNvSpPr txBox="1">
            <a:spLocks noGrp="1"/>
          </p:cNvSpPr>
          <p:nvPr>
            <p:ph type="body" idx="1"/>
          </p:nvPr>
        </p:nvSpPr>
        <p:spPr>
          <a:xfrm>
            <a:off x="3575050" y="273050"/>
            <a:ext cx="5111750" cy="5853111"/>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Google Shape;132;p44"/>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3" name="Google Shape;133;p44"/>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4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44"/>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45"/>
          <p:cNvSpPr txBox="1">
            <a:spLocks noGrp="1"/>
          </p:cNvSpPr>
          <p:nvPr>
            <p:ph type="title"/>
          </p:nvPr>
        </p:nvSpPr>
        <p:spPr>
          <a:xfrm>
            <a:off x="1792288" y="4800600"/>
            <a:ext cx="5486399" cy="566736"/>
          </a:xfrm>
          <a:prstGeom prst="rect">
            <a:avLst/>
          </a:prstGeom>
          <a:solidFill>
            <a:srgbClr val="366092"/>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2F2F2"/>
              </a:buClr>
              <a:buSzPts val="2000"/>
              <a:buFont typeface="Calibri"/>
              <a:buNone/>
              <a:defRPr sz="2000" b="1"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38" name="Google Shape;138;p45"/>
          <p:cNvSpPr>
            <a:spLocks noGrp="1"/>
          </p:cNvSpPr>
          <p:nvPr>
            <p:ph type="pic" idx="2"/>
          </p:nvPr>
        </p:nvSpPr>
        <p:spPr>
          <a:xfrm>
            <a:off x="1792288" y="612775"/>
            <a:ext cx="5486399" cy="4114800"/>
          </a:xfrm>
          <a:prstGeom prst="rect">
            <a:avLst/>
          </a:prstGeom>
          <a:noFill/>
          <a:ln>
            <a:noFill/>
          </a:ln>
        </p:spPr>
      </p:sp>
      <p:sp>
        <p:nvSpPr>
          <p:cNvPr id="139" name="Google Shape;139;p45"/>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0" name="Google Shape;140;p45"/>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4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45"/>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6"/>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45" name="Google Shape;145;p46"/>
          <p:cNvSpPr txBox="1">
            <a:spLocks noGrp="1"/>
          </p:cNvSpPr>
          <p:nvPr>
            <p:ph type="body" idx="1"/>
          </p:nvPr>
        </p:nvSpPr>
        <p:spPr>
          <a:xfrm rot="5400000">
            <a:off x="2309017" y="-251618"/>
            <a:ext cx="4525963" cy="82296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Google Shape;146;p46"/>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p4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46"/>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7"/>
          <p:cNvSpPr txBox="1">
            <a:spLocks noGrp="1"/>
          </p:cNvSpPr>
          <p:nvPr>
            <p:ph type="title"/>
          </p:nvPr>
        </p:nvSpPr>
        <p:spPr>
          <a:xfrm rot="5400000">
            <a:off x="4732336" y="2171700"/>
            <a:ext cx="5851525" cy="20574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51" name="Google Shape;151;p47"/>
          <p:cNvSpPr txBox="1">
            <a:spLocks noGrp="1"/>
          </p:cNvSpPr>
          <p:nvPr>
            <p:ph type="body" idx="1"/>
          </p:nvPr>
        </p:nvSpPr>
        <p:spPr>
          <a:xfrm rot="5400000">
            <a:off x="541336" y="190500"/>
            <a:ext cx="5851525" cy="6019798"/>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Google Shape;152;p47"/>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4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47"/>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
        <p:cNvGrpSpPr/>
        <p:nvPr/>
      </p:nvGrpSpPr>
      <p:grpSpPr>
        <a:xfrm>
          <a:off x="0" y="0"/>
          <a:ext cx="0" cy="0"/>
          <a:chOff x="0" y="0"/>
          <a:chExt cx="0" cy="0"/>
        </a:xfrm>
      </p:grpSpPr>
      <p:sp>
        <p:nvSpPr>
          <p:cNvPr id="162" name="Google Shape;162;g2cba8d0373a_0_441"/>
          <p:cNvSpPr txBox="1">
            <a:spLocks noGrp="1"/>
          </p:cNvSpPr>
          <p:nvPr>
            <p:ph type="title"/>
          </p:nvPr>
        </p:nvSpPr>
        <p:spPr>
          <a:xfrm>
            <a:off x="457200" y="274637"/>
            <a:ext cx="8531400" cy="9144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63" name="Google Shape;163;g2cba8d0373a_0_441"/>
          <p:cNvSpPr txBox="1">
            <a:spLocks noGrp="1"/>
          </p:cNvSpPr>
          <p:nvPr>
            <p:ph type="body" idx="1"/>
          </p:nvPr>
        </p:nvSpPr>
        <p:spPr>
          <a:xfrm>
            <a:off x="457200" y="1600200"/>
            <a:ext cx="8229600" cy="4526100"/>
          </a:xfrm>
          <a:prstGeom prst="rect">
            <a:avLst/>
          </a:prstGeom>
          <a:noFill/>
          <a:ln w="9525" cap="flat" cmpd="sng">
            <a:solidFill>
              <a:srgbClr val="366092"/>
            </a:solidFill>
            <a:prstDash val="solid"/>
            <a:round/>
            <a:headEnd type="none" w="sm" len="sm"/>
            <a:tailEnd type="none" w="sm" len="sm"/>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Google Shape;164;g2cba8d0373a_0_44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g2cba8d0373a_0_44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g2cba8d0373a_0_44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7"/>
        <p:cNvGrpSpPr/>
        <p:nvPr/>
      </p:nvGrpSpPr>
      <p:grpSpPr>
        <a:xfrm>
          <a:off x="0" y="0"/>
          <a:ext cx="0" cy="0"/>
          <a:chOff x="0" y="0"/>
          <a:chExt cx="0" cy="0"/>
        </a:xfrm>
      </p:grpSpPr>
      <p:sp>
        <p:nvSpPr>
          <p:cNvPr id="168" name="Google Shape;168;g2cba8d0373a_0_447"/>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69" name="Google Shape;169;g2cba8d0373a_0_447"/>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g2cba8d0373a_0_447"/>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g2cba8d0373a_0_44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g2cba8d0373a_0_44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3" name="Google Shape;173;g2cba8d0373a_0_44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4"/>
        <p:cNvGrpSpPr/>
        <p:nvPr/>
      </p:nvGrpSpPr>
      <p:grpSpPr>
        <a:xfrm>
          <a:off x="0" y="0"/>
          <a:ext cx="0" cy="0"/>
          <a:chOff x="0" y="0"/>
          <a:chExt cx="0" cy="0"/>
        </a:xfrm>
      </p:grpSpPr>
      <p:sp>
        <p:nvSpPr>
          <p:cNvPr id="175" name="Google Shape;175;g2cba8d0373a_0_454"/>
          <p:cNvSpPr txBox="1">
            <a:spLocks noGrp="1"/>
          </p:cNvSpPr>
          <p:nvPr>
            <p:ph type="ctrTitle"/>
          </p:nvPr>
        </p:nvSpPr>
        <p:spPr>
          <a:xfrm>
            <a:off x="685800" y="2130425"/>
            <a:ext cx="7772400" cy="1470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76" name="Google Shape;176;g2cba8d0373a_0_45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1pPr>
            <a:lvl2pPr marR="0" lvl="1"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7" name="Google Shape;177;g2cba8d0373a_0_45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g2cba8d0373a_0_45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9" name="Google Shape;179;g2cba8d0373a_0_45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0"/>
        <p:cNvGrpSpPr/>
        <p:nvPr/>
      </p:nvGrpSpPr>
      <p:grpSpPr>
        <a:xfrm>
          <a:off x="0" y="0"/>
          <a:ext cx="0" cy="0"/>
          <a:chOff x="0" y="0"/>
          <a:chExt cx="0" cy="0"/>
        </a:xfrm>
      </p:grpSpPr>
      <p:sp>
        <p:nvSpPr>
          <p:cNvPr id="181" name="Google Shape;181;g2cba8d0373a_0_46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2cba8d0373a_0_46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g2cba8d0373a_0_46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4"/>
        <p:cNvGrpSpPr/>
        <p:nvPr/>
      </p:nvGrpSpPr>
      <p:grpSpPr>
        <a:xfrm>
          <a:off x="0" y="0"/>
          <a:ext cx="0" cy="0"/>
          <a:chOff x="0" y="0"/>
          <a:chExt cx="0" cy="0"/>
        </a:xfrm>
      </p:grpSpPr>
      <p:sp>
        <p:nvSpPr>
          <p:cNvPr id="185" name="Google Shape;185;g2cba8d0373a_0_464"/>
          <p:cNvSpPr txBox="1">
            <a:spLocks noGrp="1"/>
          </p:cNvSpPr>
          <p:nvPr>
            <p:ph type="title"/>
          </p:nvPr>
        </p:nvSpPr>
        <p:spPr>
          <a:xfrm>
            <a:off x="722312" y="4406900"/>
            <a:ext cx="7772400" cy="1362000"/>
          </a:xfrm>
          <a:prstGeom prst="rect">
            <a:avLst/>
          </a:prstGeom>
          <a:solidFill>
            <a:srgbClr val="366092"/>
          </a:solid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2F2F2"/>
              </a:buClr>
              <a:buSzPts val="4000"/>
              <a:buFont typeface="Calibri"/>
              <a:buNone/>
              <a:defRPr sz="4000" b="1"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86" name="Google Shape;186;g2cba8d0373a_0_464"/>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87" name="Google Shape;187;g2cba8d0373a_0_46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g2cba8d0373a_0_46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9" name="Google Shape;189;g2cba8d0373a_0_46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g2cba8d0373a_0_470"/>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92" name="Google Shape;192;g2cba8d0373a_0_470"/>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3" name="Google Shape;193;g2cba8d0373a_0_470"/>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94" name="Google Shape;194;g2cba8d0373a_0_470"/>
          <p:cNvSpPr txBox="1">
            <a:spLocks noGrp="1"/>
          </p:cNvSpPr>
          <p:nvPr>
            <p:ph type="body" idx="3"/>
          </p:nvPr>
        </p:nvSpPr>
        <p:spPr>
          <a:xfrm>
            <a:off x="4645025" y="1535112"/>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5" name="Google Shape;195;g2cba8d0373a_0_470"/>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96" name="Google Shape;196;g2cba8d0373a_0_47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g2cba8d0373a_0_47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8" name="Google Shape;198;g2cba8d0373a_0_47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g2cba8d0373a_0_479"/>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201" name="Google Shape;201;g2cba8d0373a_0_47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g2cba8d0373a_0_47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g2cba8d0373a_0_47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
        <p:cNvGrpSpPr/>
        <p:nvPr/>
      </p:nvGrpSpPr>
      <p:grpSpPr>
        <a:xfrm>
          <a:off x="0" y="0"/>
          <a:ext cx="0" cy="0"/>
          <a:chOff x="0" y="0"/>
          <a:chExt cx="0" cy="0"/>
        </a:xfrm>
      </p:grpSpPr>
      <p:sp>
        <p:nvSpPr>
          <p:cNvPr id="205" name="Google Shape;205;g2cba8d0373a_0_484"/>
          <p:cNvSpPr txBox="1">
            <a:spLocks noGrp="1"/>
          </p:cNvSpPr>
          <p:nvPr>
            <p:ph type="title"/>
          </p:nvPr>
        </p:nvSpPr>
        <p:spPr>
          <a:xfrm>
            <a:off x="457200" y="273050"/>
            <a:ext cx="3008400" cy="1161900"/>
          </a:xfrm>
          <a:prstGeom prst="rect">
            <a:avLst/>
          </a:prstGeom>
          <a:solidFill>
            <a:srgbClr val="366092"/>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2F2F2"/>
              </a:buClr>
              <a:buSzPts val="2000"/>
              <a:buFont typeface="Calibri"/>
              <a:buNone/>
              <a:defRPr sz="2000" b="1"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206" name="Google Shape;206;g2cba8d0373a_0_484"/>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7" name="Google Shape;207;g2cba8d0373a_0_484"/>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08" name="Google Shape;208;g2cba8d0373a_0_48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g2cba8d0373a_0_48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0" name="Google Shape;210;g2cba8d0373a_0_48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1"/>
        <p:cNvGrpSpPr/>
        <p:nvPr/>
      </p:nvGrpSpPr>
      <p:grpSpPr>
        <a:xfrm>
          <a:off x="0" y="0"/>
          <a:ext cx="0" cy="0"/>
          <a:chOff x="0" y="0"/>
          <a:chExt cx="0" cy="0"/>
        </a:xfrm>
      </p:grpSpPr>
      <p:sp>
        <p:nvSpPr>
          <p:cNvPr id="212" name="Google Shape;212;g2cba8d0373a_0_491"/>
          <p:cNvSpPr txBox="1">
            <a:spLocks noGrp="1"/>
          </p:cNvSpPr>
          <p:nvPr>
            <p:ph type="title"/>
          </p:nvPr>
        </p:nvSpPr>
        <p:spPr>
          <a:xfrm>
            <a:off x="1792288" y="4800600"/>
            <a:ext cx="5486400" cy="566700"/>
          </a:xfrm>
          <a:prstGeom prst="rect">
            <a:avLst/>
          </a:prstGeom>
          <a:solidFill>
            <a:srgbClr val="366092"/>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2F2F2"/>
              </a:buClr>
              <a:buSzPts val="2000"/>
              <a:buFont typeface="Calibri"/>
              <a:buNone/>
              <a:defRPr sz="2000" b="1"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213" name="Google Shape;213;g2cba8d0373a_0_491"/>
          <p:cNvSpPr>
            <a:spLocks noGrp="1"/>
          </p:cNvSpPr>
          <p:nvPr>
            <p:ph type="pic" idx="2"/>
          </p:nvPr>
        </p:nvSpPr>
        <p:spPr>
          <a:xfrm>
            <a:off x="1792288" y="612775"/>
            <a:ext cx="5486400" cy="4114800"/>
          </a:xfrm>
          <a:prstGeom prst="rect">
            <a:avLst/>
          </a:prstGeom>
          <a:noFill/>
          <a:ln>
            <a:noFill/>
          </a:ln>
        </p:spPr>
      </p:sp>
      <p:sp>
        <p:nvSpPr>
          <p:cNvPr id="214" name="Google Shape;214;g2cba8d0373a_0_491"/>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15" name="Google Shape;215;g2cba8d0373a_0_49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6" name="Google Shape;216;g2cba8d0373a_0_49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7" name="Google Shape;217;g2cba8d0373a_0_49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g2cba8d0373a_0_498"/>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220" name="Google Shape;220;g2cba8d0373a_0_498"/>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1" name="Google Shape;221;g2cba8d0373a_0_49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2" name="Google Shape;222;g2cba8d0373a_0_49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3" name="Google Shape;223;g2cba8d0373a_0_49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g2cba8d0373a_0_504"/>
          <p:cNvSpPr txBox="1">
            <a:spLocks noGrp="1"/>
          </p:cNvSpPr>
          <p:nvPr>
            <p:ph type="title"/>
          </p:nvPr>
        </p:nvSpPr>
        <p:spPr>
          <a:xfrm rot="5400000">
            <a:off x="4732349" y="2171688"/>
            <a:ext cx="5851500" cy="20574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226" name="Google Shape;226;g2cba8d0373a_0_504"/>
          <p:cNvSpPr txBox="1">
            <a:spLocks noGrp="1"/>
          </p:cNvSpPr>
          <p:nvPr>
            <p:ph type="body" idx="1"/>
          </p:nvPr>
        </p:nvSpPr>
        <p:spPr>
          <a:xfrm rot="5400000">
            <a:off x="541347" y="190486"/>
            <a:ext cx="5851500" cy="60198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7" name="Google Shape;227;g2cba8d0373a_0_50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8" name="Google Shape;228;g2cba8d0373a_0_50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9" name="Google Shape;229;g2cba8d0373a_0_50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6"/>
        <p:cNvGrpSpPr/>
        <p:nvPr/>
      </p:nvGrpSpPr>
      <p:grpSpPr>
        <a:xfrm>
          <a:off x="0" y="0"/>
          <a:ext cx="0" cy="0"/>
          <a:chOff x="0" y="0"/>
          <a:chExt cx="0" cy="0"/>
        </a:xfrm>
      </p:grpSpPr>
      <p:sp>
        <p:nvSpPr>
          <p:cNvPr id="237" name="Google Shape;237;g2d232916ff4_0_10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g2d232916ff4_0_10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g2d232916ff4_0_10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g2d232916ff4_0_10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g2d232916ff4_0_10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2"/>
        <p:cNvGrpSpPr/>
        <p:nvPr/>
      </p:nvGrpSpPr>
      <p:grpSpPr>
        <a:xfrm>
          <a:off x="0" y="0"/>
          <a:ext cx="0" cy="0"/>
          <a:chOff x="0" y="0"/>
          <a:chExt cx="0" cy="0"/>
        </a:xfrm>
      </p:grpSpPr>
      <p:sp>
        <p:nvSpPr>
          <p:cNvPr id="243" name="Google Shape;243;g2d232916ff4_0_10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g2d232916ff4_0_10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g2d232916ff4_0_10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6"/>
        <p:cNvGrpSpPr/>
        <p:nvPr/>
      </p:nvGrpSpPr>
      <p:grpSpPr>
        <a:xfrm>
          <a:off x="0" y="0"/>
          <a:ext cx="0" cy="0"/>
          <a:chOff x="0" y="0"/>
          <a:chExt cx="0" cy="0"/>
        </a:xfrm>
      </p:grpSpPr>
      <p:sp>
        <p:nvSpPr>
          <p:cNvPr id="247" name="Google Shape;247;g2d232916ff4_0_111"/>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g2d232916ff4_0_111"/>
          <p:cNvSpPr txBox="1">
            <a:spLocks noGrp="1"/>
          </p:cNvSpPr>
          <p:nvPr>
            <p:ph type="body" idx="1"/>
          </p:nvPr>
        </p:nvSpPr>
        <p:spPr>
          <a:xfrm>
            <a:off x="629841" y="1681163"/>
            <a:ext cx="38685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9" name="Google Shape;249;g2d232916ff4_0_111"/>
          <p:cNvSpPr txBox="1">
            <a:spLocks noGrp="1"/>
          </p:cNvSpPr>
          <p:nvPr>
            <p:ph type="body" idx="2"/>
          </p:nvPr>
        </p:nvSpPr>
        <p:spPr>
          <a:xfrm>
            <a:off x="629841" y="2505075"/>
            <a:ext cx="38685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g2d232916ff4_0_111"/>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1" name="Google Shape;251;g2d232916ff4_0_111"/>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g2d232916ff4_0_11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g2d232916ff4_0_11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g2d232916ff4_0_11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5"/>
        <p:cNvGrpSpPr/>
        <p:nvPr/>
      </p:nvGrpSpPr>
      <p:grpSpPr>
        <a:xfrm>
          <a:off x="0" y="0"/>
          <a:ext cx="0" cy="0"/>
          <a:chOff x="0" y="0"/>
          <a:chExt cx="0" cy="0"/>
        </a:xfrm>
      </p:grpSpPr>
      <p:sp>
        <p:nvSpPr>
          <p:cNvPr id="256" name="Google Shape;256;g2d232916ff4_0_120"/>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g2d232916ff4_0_120"/>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8" name="Google Shape;258;g2d232916ff4_0_12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g2d232916ff4_0_12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g2d232916ff4_0_12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1"/>
        <p:cNvGrpSpPr/>
        <p:nvPr/>
      </p:nvGrpSpPr>
      <p:grpSpPr>
        <a:xfrm>
          <a:off x="0" y="0"/>
          <a:ext cx="0" cy="0"/>
          <a:chOff x="0" y="0"/>
          <a:chExt cx="0" cy="0"/>
        </a:xfrm>
      </p:grpSpPr>
      <p:sp>
        <p:nvSpPr>
          <p:cNvPr id="262" name="Google Shape;262;g2d232916ff4_0_126"/>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g2d232916ff4_0_126"/>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4" name="Google Shape;264;g2d232916ff4_0_12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g2d232916ff4_0_12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g2d232916ff4_0_12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7"/>
        <p:cNvGrpSpPr/>
        <p:nvPr/>
      </p:nvGrpSpPr>
      <p:grpSpPr>
        <a:xfrm>
          <a:off x="0" y="0"/>
          <a:ext cx="0" cy="0"/>
          <a:chOff x="0" y="0"/>
          <a:chExt cx="0" cy="0"/>
        </a:xfrm>
      </p:grpSpPr>
      <p:sp>
        <p:nvSpPr>
          <p:cNvPr id="268" name="Google Shape;268;g2d232916ff4_0_13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g2d232916ff4_0_132"/>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g2d232916ff4_0_132"/>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g2d232916ff4_0_13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g2d232916ff4_0_13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g2d232916ff4_0_13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
        <p:cNvGrpSpPr/>
        <p:nvPr/>
      </p:nvGrpSpPr>
      <p:grpSpPr>
        <a:xfrm>
          <a:off x="0" y="0"/>
          <a:ext cx="0" cy="0"/>
          <a:chOff x="0" y="0"/>
          <a:chExt cx="0" cy="0"/>
        </a:xfrm>
      </p:grpSpPr>
      <p:sp>
        <p:nvSpPr>
          <p:cNvPr id="275" name="Google Shape;275;g2d232916ff4_0_139"/>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g2d232916ff4_0_13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g2d232916ff4_0_13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g2d232916ff4_0_13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9"/>
        <p:cNvGrpSpPr/>
        <p:nvPr/>
      </p:nvGrpSpPr>
      <p:grpSpPr>
        <a:xfrm>
          <a:off x="0" y="0"/>
          <a:ext cx="0" cy="0"/>
          <a:chOff x="0" y="0"/>
          <a:chExt cx="0" cy="0"/>
        </a:xfrm>
      </p:grpSpPr>
      <p:sp>
        <p:nvSpPr>
          <p:cNvPr id="280" name="Google Shape;280;g2d232916ff4_0_144"/>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g2d232916ff4_0_144"/>
          <p:cNvSpPr txBox="1">
            <a:spLocks noGrp="1"/>
          </p:cNvSpPr>
          <p:nvPr>
            <p:ph type="body" idx="1"/>
          </p:nvPr>
        </p:nvSpPr>
        <p:spPr>
          <a:xfrm>
            <a:off x="3887391" y="987425"/>
            <a:ext cx="46293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2" name="Google Shape;282;g2d232916ff4_0_144"/>
          <p:cNvSpPr txBox="1">
            <a:spLocks noGrp="1"/>
          </p:cNvSpPr>
          <p:nvPr>
            <p:ph type="body" idx="2"/>
          </p:nvPr>
        </p:nvSpPr>
        <p:spPr>
          <a:xfrm>
            <a:off x="629841" y="2057400"/>
            <a:ext cx="29490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3" name="Google Shape;283;g2d232916ff4_0_14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g2d232916ff4_0_14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g2d232916ff4_0_14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6"/>
        <p:cNvGrpSpPr/>
        <p:nvPr/>
      </p:nvGrpSpPr>
      <p:grpSpPr>
        <a:xfrm>
          <a:off x="0" y="0"/>
          <a:ext cx="0" cy="0"/>
          <a:chOff x="0" y="0"/>
          <a:chExt cx="0" cy="0"/>
        </a:xfrm>
      </p:grpSpPr>
      <p:sp>
        <p:nvSpPr>
          <p:cNvPr id="287" name="Google Shape;287;g2d232916ff4_0_151"/>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g2d232916ff4_0_151"/>
          <p:cNvSpPr>
            <a:spLocks noGrp="1"/>
          </p:cNvSpPr>
          <p:nvPr>
            <p:ph type="pic" idx="2"/>
          </p:nvPr>
        </p:nvSpPr>
        <p:spPr>
          <a:xfrm>
            <a:off x="3887391" y="987425"/>
            <a:ext cx="4629300" cy="4873500"/>
          </a:xfrm>
          <a:prstGeom prst="rect">
            <a:avLst/>
          </a:prstGeom>
          <a:noFill/>
          <a:ln>
            <a:noFill/>
          </a:ln>
        </p:spPr>
      </p:sp>
      <p:sp>
        <p:nvSpPr>
          <p:cNvPr id="289" name="Google Shape;289;g2d232916ff4_0_151"/>
          <p:cNvSpPr txBox="1">
            <a:spLocks noGrp="1"/>
          </p:cNvSpPr>
          <p:nvPr>
            <p:ph type="body" idx="1"/>
          </p:nvPr>
        </p:nvSpPr>
        <p:spPr>
          <a:xfrm>
            <a:off x="629841" y="2057400"/>
            <a:ext cx="29490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0" name="Google Shape;290;g2d232916ff4_0_15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g2d232916ff4_0_15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g2d232916ff4_0_15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3"/>
        <p:cNvGrpSpPr/>
        <p:nvPr/>
      </p:nvGrpSpPr>
      <p:grpSpPr>
        <a:xfrm>
          <a:off x="0" y="0"/>
          <a:ext cx="0" cy="0"/>
          <a:chOff x="0" y="0"/>
          <a:chExt cx="0" cy="0"/>
        </a:xfrm>
      </p:grpSpPr>
      <p:sp>
        <p:nvSpPr>
          <p:cNvPr id="294" name="Google Shape;294;g2d232916ff4_0_158"/>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g2d232916ff4_0_158"/>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g2d232916ff4_0_15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g2d232916ff4_0_15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g2d232916ff4_0_15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9"/>
        <p:cNvGrpSpPr/>
        <p:nvPr/>
      </p:nvGrpSpPr>
      <p:grpSpPr>
        <a:xfrm>
          <a:off x="0" y="0"/>
          <a:ext cx="0" cy="0"/>
          <a:chOff x="0" y="0"/>
          <a:chExt cx="0" cy="0"/>
        </a:xfrm>
      </p:grpSpPr>
      <p:sp>
        <p:nvSpPr>
          <p:cNvPr id="300" name="Google Shape;300;g2d232916ff4_0_164"/>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g2d232916ff4_0_164"/>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g2d232916ff4_0_16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g2d232916ff4_0_16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g2d232916ff4_0_16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8"/>
          <p:cNvSpPr>
            <a:spLocks noGrp="1"/>
          </p:cNvSpPr>
          <p:nvPr>
            <p:ph type="pic" idx="2"/>
          </p:nvPr>
        </p:nvSpPr>
        <p:spPr>
          <a:xfrm>
            <a:off x="1792288" y="612775"/>
            <a:ext cx="5486400" cy="4114800"/>
          </a:xfrm>
          <a:prstGeom prst="rect">
            <a:avLst/>
          </a:prstGeom>
          <a:noFill/>
          <a:ln>
            <a:noFill/>
          </a:ln>
        </p:spPr>
      </p:sp>
      <p:sp>
        <p:nvSpPr>
          <p:cNvPr id="68" name="Google Shape;68;p3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8"/>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8"/>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8"/>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g2cba8d0373a_0_435"/>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g2cba8d0373a_0_43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g2cba8d0373a_0_43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g2cba8d0373a_0_43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g2cba8d0373a_0_4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g2d232916ff4_0_9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2" name="Google Shape;232;g2d232916ff4_0_9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g2d232916ff4_0_9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g2d232916ff4_0_9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g2d232916ff4_0_9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hyperlink" Target="mailto:christa.vonh@noaa.gov" TargetMode="External"/><Relationship Id="rId13" Type="http://schemas.openxmlformats.org/officeDocument/2006/relationships/hyperlink" Target="mailto:rkoehler@unr.edu" TargetMode="External"/><Relationship Id="rId18" Type="http://schemas.openxmlformats.org/officeDocument/2006/relationships/hyperlink" Target="mailto:roselly.pepin@martinique.pref.gouv.fr" TargetMode="External"/><Relationship Id="rId3" Type="http://schemas.openxmlformats.org/officeDocument/2006/relationships/hyperlink" Target="mailto:antoniodesastres@gmail.com" TargetMode="External"/><Relationship Id="rId21" Type="http://schemas.openxmlformats.org/officeDocument/2006/relationships/hyperlink" Target="mailto:wald@usgs.gov" TargetMode="External"/><Relationship Id="rId7" Type="http://schemas.openxmlformats.org/officeDocument/2006/relationships/hyperlink" Target="mailto:elizabeth.vanacore@upr.edu" TargetMode="External"/><Relationship Id="rId12" Type="http://schemas.openxmlformats.org/officeDocument/2006/relationships/hyperlink" Target="mailto:mhornback@smu.edu" TargetMode="External"/><Relationship Id="rId17" Type="http://schemas.openxmlformats.org/officeDocument/2006/relationships/hyperlink" Target="mailto:memendez@cepredenac.org" TargetMode="External"/><Relationship Id="rId2" Type="http://schemas.openxmlformats.org/officeDocument/2006/relationships/notesSlide" Target="../notesSlides/notesSlide23.xml"/><Relationship Id="rId16" Type="http://schemas.openxmlformats.org/officeDocument/2006/relationships/hyperlink" Target="mailto:iajche@cepredenac.org" TargetMode="External"/><Relationship Id="rId20" Type="http://schemas.openxmlformats.org/officeDocument/2006/relationships/hyperlink" Target="mailto:wilfried.strauch@yahoo.com" TargetMode="External"/><Relationship Id="rId1" Type="http://schemas.openxmlformats.org/officeDocument/2006/relationships/slideLayout" Target="../slideLayouts/slideLayout12.xml"/><Relationship Id="rId6" Type="http://schemas.openxmlformats.org/officeDocument/2006/relationships/hyperlink" Target="mailto:fredericdondin@gmail.com" TargetMode="External"/><Relationship Id="rId11" Type="http://schemas.openxmlformats.org/officeDocument/2006/relationships/hyperlink" Target="mailto:wong@lettisci.com" TargetMode="External"/><Relationship Id="rId24" Type="http://schemas.openxmlformats.org/officeDocument/2006/relationships/hyperlink" Target="mailto:a.brome@unesco.org" TargetMode="External"/><Relationship Id="rId5" Type="http://schemas.openxmlformats.org/officeDocument/2006/relationships/hyperlink" Target="mailto:gerard_metayer@yahoo.fr" TargetMode="External"/><Relationship Id="rId15" Type="http://schemas.openxmlformats.org/officeDocument/2006/relationships/hyperlink" Target="mailto:elizabeth.riley@cdema.org" TargetMode="External"/><Relationship Id="rId23" Type="http://schemas.openxmlformats.org/officeDocument/2006/relationships/hyperlink" Target="mailto:o.necmioglu@unesco.org" TargetMode="External"/><Relationship Id="rId10" Type="http://schemas.openxmlformats.org/officeDocument/2006/relationships/hyperlink" Target="mailto:alberto.lopez3@upr.edu" TargetMode="External"/><Relationship Id="rId19" Type="http://schemas.openxmlformats.org/officeDocument/2006/relationships/hyperlink" Target="mailto:charles.mccreery@noaa.gov" TargetMode="External"/><Relationship Id="rId4" Type="http://schemas.openxmlformats.org/officeDocument/2006/relationships/hyperlink" Target="mailto:gisela.baez1@upr.edu" TargetMode="External"/><Relationship Id="rId9" Type="http://schemas.openxmlformats.org/officeDocument/2006/relationships/hyperlink" Target="mailto:silviach@una.ac.cr" TargetMode="External"/><Relationship Id="rId14" Type="http://schemas.openxmlformats.org/officeDocument/2006/relationships/hyperlink" Target="mailto:mavbaptista@gmail.com" TargetMode="External"/><Relationship Id="rId22" Type="http://schemas.openxmlformats.org/officeDocument/2006/relationships/hyperlink" Target="mailto:kmarano@usgs.gov"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
          <p:cNvSpPr/>
          <p:nvPr/>
        </p:nvSpPr>
        <p:spPr>
          <a:xfrm>
            <a:off x="1301175" y="4262171"/>
            <a:ext cx="7620000" cy="2004900"/>
          </a:xfrm>
          <a:prstGeom prst="rect">
            <a:avLst/>
          </a:prstGeom>
          <a:noFill/>
          <a:ln>
            <a:noFill/>
          </a:ln>
        </p:spPr>
        <p:txBody>
          <a:bodyPr spcFirstLastPara="1" wrap="square" lIns="91425" tIns="45700" rIns="91425" bIns="45700" anchor="t" anchorCtr="0">
            <a:spAutoFit/>
          </a:bodyPr>
          <a:lstStyle/>
          <a:p>
            <a:pPr marL="0" marR="0" lvl="0" indent="0" algn="r" rtl="0">
              <a:lnSpc>
                <a:spcPct val="80000"/>
              </a:lnSpc>
              <a:spcBef>
                <a:spcPts val="0"/>
              </a:spcBef>
              <a:spcAft>
                <a:spcPts val="0"/>
              </a:spcAft>
              <a:buClr>
                <a:schemeClr val="dk1"/>
              </a:buClr>
              <a:buSzPts val="500"/>
              <a:buFont typeface="Times New Roman"/>
              <a:buNone/>
            </a:pPr>
            <a:r>
              <a:rPr lang="en-US" sz="2000" b="1" i="0" u="none" strike="noStrike" cap="none">
                <a:solidFill>
                  <a:schemeClr val="dk1"/>
                </a:solidFill>
                <a:latin typeface="Times New Roman"/>
                <a:ea typeface="Times New Roman"/>
                <a:cs typeface="Times New Roman"/>
                <a:sym typeface="Times New Roman"/>
              </a:rPr>
              <a:t>Antonio Aguilar</a:t>
            </a:r>
            <a:endParaRPr sz="2000" b="1"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0"/>
              </a:spcBef>
              <a:spcAft>
                <a:spcPts val="0"/>
              </a:spcAft>
              <a:buClr>
                <a:schemeClr val="dk1"/>
              </a:buClr>
              <a:buSzPts val="1100"/>
              <a:buFont typeface="Arial"/>
              <a:buNone/>
            </a:pPr>
            <a:r>
              <a:rPr lang="en-US" sz="1600" b="0" i="0" u="none" strike="noStrike" cap="none">
                <a:solidFill>
                  <a:schemeClr val="dk1"/>
                </a:solidFill>
                <a:latin typeface="Times New Roman"/>
                <a:ea typeface="Times New Roman"/>
                <a:cs typeface="Times New Roman"/>
                <a:sym typeface="Times New Roman"/>
              </a:rPr>
              <a:t>CARIBE WAVE Vice Chair, FUNVISIS, Venezuela</a:t>
            </a:r>
            <a:endParaRPr sz="1600" b="1"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chemeClr val="dk1"/>
              </a:buClr>
              <a:buSzPts val="400"/>
              <a:buFont typeface="Times New Roman"/>
              <a:buNone/>
            </a:pPr>
            <a:endParaRPr sz="1800" b="1"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0"/>
              </a:spcBef>
              <a:spcAft>
                <a:spcPts val="0"/>
              </a:spcAft>
              <a:buClr>
                <a:schemeClr val="dk1"/>
              </a:buClr>
              <a:buSzPts val="1100"/>
              <a:buFont typeface="Arial"/>
              <a:buNone/>
            </a:pPr>
            <a:r>
              <a:rPr lang="en-US" sz="2000" b="1" i="0" u="none" strike="noStrike" cap="none">
                <a:solidFill>
                  <a:schemeClr val="dk1"/>
                </a:solidFill>
                <a:latin typeface="Times New Roman"/>
                <a:ea typeface="Times New Roman"/>
                <a:cs typeface="Times New Roman"/>
                <a:sym typeface="Times New Roman"/>
              </a:rPr>
              <a:t>Gisela Báez-Sánchez</a:t>
            </a:r>
            <a:endParaRPr sz="2000" b="1"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0"/>
              </a:spcBef>
              <a:spcAft>
                <a:spcPts val="0"/>
              </a:spcAft>
              <a:buClr>
                <a:schemeClr val="dk1"/>
              </a:buClr>
              <a:buSzPts val="1100"/>
              <a:buFont typeface="Arial"/>
              <a:buNone/>
            </a:pPr>
            <a:r>
              <a:rPr lang="en-US" sz="1600" b="0" i="0" u="none" strike="noStrike" cap="none">
                <a:solidFill>
                  <a:schemeClr val="dk1"/>
                </a:solidFill>
                <a:latin typeface="Times New Roman"/>
                <a:ea typeface="Times New Roman"/>
                <a:cs typeface="Times New Roman"/>
                <a:sym typeface="Times New Roman"/>
              </a:rPr>
              <a:t>CARIBE WAVE Vice Chair,  Puerto Rico Seismic Network, USA</a:t>
            </a:r>
            <a:endParaRPr sz="1600" b="0"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0"/>
              </a:spcBef>
              <a:spcAft>
                <a:spcPts val="0"/>
              </a:spcAft>
              <a:buClr>
                <a:schemeClr val="dk1"/>
              </a:buClr>
              <a:buSzPts val="2000"/>
              <a:buFont typeface="Arial"/>
              <a:buNone/>
            </a:pPr>
            <a:endParaRPr sz="2000" b="1"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0"/>
              </a:spcBef>
              <a:spcAft>
                <a:spcPts val="0"/>
              </a:spcAft>
              <a:buClr>
                <a:schemeClr val="dk1"/>
              </a:buClr>
              <a:buSzPts val="2000"/>
              <a:buFont typeface="Arial"/>
              <a:buNone/>
            </a:pPr>
            <a:r>
              <a:rPr lang="en-US" sz="1400" b="0" i="0" u="none" strike="noStrike" cap="none">
                <a:solidFill>
                  <a:schemeClr val="dk1"/>
                </a:solidFill>
                <a:latin typeface="Times New Roman"/>
                <a:ea typeface="Times New Roman"/>
                <a:cs typeface="Times New Roman"/>
                <a:sym typeface="Times New Roman"/>
              </a:rPr>
              <a:t>Supported  by: </a:t>
            </a:r>
            <a:endParaRPr sz="1400" b="0"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0"/>
              </a:spcBef>
              <a:spcAft>
                <a:spcPts val="0"/>
              </a:spcAft>
              <a:buClr>
                <a:schemeClr val="dk1"/>
              </a:buClr>
              <a:buSzPts val="2000"/>
              <a:buFont typeface="Arial"/>
              <a:buNone/>
            </a:pPr>
            <a:r>
              <a:rPr lang="en-US" sz="1400" b="1" i="0" u="none" strike="noStrike" cap="none">
                <a:solidFill>
                  <a:schemeClr val="dk1"/>
                </a:solidFill>
                <a:latin typeface="Times New Roman"/>
                <a:ea typeface="Times New Roman"/>
                <a:cs typeface="Times New Roman"/>
                <a:sym typeface="Times New Roman"/>
              </a:rPr>
              <a:t>Christa G. von Hillebrandt-Andrade</a:t>
            </a:r>
            <a:endParaRPr sz="800" b="0" i="0" u="none" strike="noStrike" cap="none">
              <a:solidFill>
                <a:schemeClr val="dk1"/>
              </a:solidFill>
              <a:latin typeface="Arial"/>
              <a:ea typeface="Arial"/>
              <a:cs typeface="Arial"/>
              <a:sym typeface="Arial"/>
            </a:endParaRPr>
          </a:p>
          <a:p>
            <a:pPr marL="0" marR="0" lvl="0" indent="0" algn="r" rtl="0">
              <a:lnSpc>
                <a:spcPct val="80000"/>
              </a:lnSpc>
              <a:spcBef>
                <a:spcPts val="320"/>
              </a:spcBef>
              <a:spcAft>
                <a:spcPts val="0"/>
              </a:spcAft>
              <a:buClr>
                <a:schemeClr val="dk1"/>
              </a:buClr>
              <a:buSzPts val="1400"/>
              <a:buFont typeface="Arial"/>
              <a:buNone/>
            </a:pPr>
            <a:r>
              <a:rPr lang="en-US" sz="800" b="0" i="0" u="none" strike="noStrike" cap="none">
                <a:solidFill>
                  <a:schemeClr val="dk1"/>
                </a:solidFill>
                <a:latin typeface="Times New Roman"/>
                <a:ea typeface="Times New Roman"/>
                <a:cs typeface="Times New Roman"/>
                <a:sym typeface="Times New Roman"/>
              </a:rPr>
              <a:t>Manager, ITIC Caribbean Office </a:t>
            </a:r>
            <a:endParaRPr sz="800" b="0"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320"/>
              </a:spcBef>
              <a:spcAft>
                <a:spcPts val="0"/>
              </a:spcAft>
              <a:buClr>
                <a:schemeClr val="dk1"/>
              </a:buClr>
              <a:buSzPts val="1400"/>
              <a:buFont typeface="Arial"/>
              <a:buNone/>
            </a:pPr>
            <a:r>
              <a:rPr lang="en-US" sz="800" b="0" i="0" u="none" strike="noStrike" cap="none">
                <a:solidFill>
                  <a:schemeClr val="dk1"/>
                </a:solidFill>
                <a:latin typeface="Times New Roman"/>
                <a:ea typeface="Times New Roman"/>
                <a:cs typeface="Times New Roman"/>
                <a:sym typeface="Times New Roman"/>
              </a:rPr>
              <a:t>ICG CARIBE EWS WG III Chair</a:t>
            </a:r>
            <a:endParaRPr sz="800" b="0" i="0" u="none" strike="noStrike" cap="none">
              <a:solidFill>
                <a:schemeClr val="dk1"/>
              </a:solidFill>
              <a:latin typeface="Arial"/>
              <a:ea typeface="Arial"/>
              <a:cs typeface="Arial"/>
              <a:sym typeface="Arial"/>
            </a:endParaRPr>
          </a:p>
          <a:p>
            <a:pPr marL="0" marR="0" lvl="0" indent="0" algn="r" rtl="0">
              <a:lnSpc>
                <a:spcPct val="80000"/>
              </a:lnSpc>
              <a:spcBef>
                <a:spcPts val="320"/>
              </a:spcBef>
              <a:spcAft>
                <a:spcPts val="0"/>
              </a:spcAft>
              <a:buClr>
                <a:schemeClr val="dk1"/>
              </a:buClr>
              <a:buSzPts val="1400"/>
              <a:buFont typeface="Arial"/>
              <a:buNone/>
            </a:pPr>
            <a:endParaRPr sz="800" b="1"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0"/>
              </a:spcBef>
              <a:spcAft>
                <a:spcPts val="0"/>
              </a:spcAft>
              <a:buClr>
                <a:schemeClr val="dk1"/>
              </a:buClr>
              <a:buSzPts val="2000"/>
              <a:buFont typeface="Arial"/>
              <a:buNone/>
            </a:pPr>
            <a:r>
              <a:rPr lang="en-US" sz="1400" b="1" i="0" u="none" strike="noStrike" cap="none">
                <a:solidFill>
                  <a:schemeClr val="dk1"/>
                </a:solidFill>
                <a:latin typeface="Times New Roman"/>
                <a:ea typeface="Times New Roman"/>
                <a:cs typeface="Times New Roman"/>
                <a:sym typeface="Times New Roman"/>
              </a:rPr>
              <a:t>Kimberly Maisonet Gonzalez</a:t>
            </a:r>
            <a:endParaRPr sz="800" b="0" i="0" u="none" strike="noStrike" cap="none">
              <a:solidFill>
                <a:schemeClr val="dk1"/>
              </a:solidFill>
              <a:latin typeface="Arial"/>
              <a:ea typeface="Arial"/>
              <a:cs typeface="Arial"/>
              <a:sym typeface="Arial"/>
            </a:endParaRPr>
          </a:p>
          <a:p>
            <a:pPr marL="0" marR="0" lvl="0" indent="0" algn="r" rtl="0">
              <a:lnSpc>
                <a:spcPct val="80000"/>
              </a:lnSpc>
              <a:spcBef>
                <a:spcPts val="0"/>
              </a:spcBef>
              <a:spcAft>
                <a:spcPts val="0"/>
              </a:spcAft>
              <a:buClr>
                <a:schemeClr val="dk1"/>
              </a:buClr>
              <a:buSzPts val="1400"/>
              <a:buFont typeface="Arial"/>
              <a:buNone/>
            </a:pPr>
            <a:r>
              <a:rPr lang="en-US" sz="800" b="0" i="0" u="none" strike="noStrike" cap="none">
                <a:solidFill>
                  <a:schemeClr val="dk1"/>
                </a:solidFill>
                <a:latin typeface="Times New Roman"/>
                <a:ea typeface="Times New Roman"/>
                <a:cs typeface="Times New Roman"/>
                <a:sym typeface="Times New Roman"/>
              </a:rPr>
              <a:t>Student Contractor</a:t>
            </a:r>
            <a:endParaRPr sz="800" b="0"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0"/>
              </a:spcBef>
              <a:spcAft>
                <a:spcPts val="0"/>
              </a:spcAft>
              <a:buClr>
                <a:schemeClr val="dk1"/>
              </a:buClr>
              <a:buSzPts val="1400"/>
              <a:buFont typeface="Arial"/>
              <a:buNone/>
            </a:pPr>
            <a:r>
              <a:rPr lang="en-US" sz="800" b="0" i="0" u="none" strike="noStrike" cap="none">
                <a:solidFill>
                  <a:schemeClr val="dk1"/>
                </a:solidFill>
                <a:latin typeface="Times New Roman"/>
                <a:ea typeface="Times New Roman"/>
                <a:cs typeface="Times New Roman"/>
                <a:sym typeface="Times New Roman"/>
              </a:rPr>
              <a:t>ITIC Caribbean Office</a:t>
            </a:r>
            <a:endParaRPr sz="800" b="0"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320"/>
              </a:spcBef>
              <a:spcAft>
                <a:spcPts val="0"/>
              </a:spcAft>
              <a:buClr>
                <a:schemeClr val="dk1"/>
              </a:buClr>
              <a:buSzPts val="350"/>
              <a:buFont typeface="Arial"/>
              <a:buNone/>
            </a:pPr>
            <a:endParaRPr sz="1600" b="1"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32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320"/>
              </a:spcBef>
              <a:spcAft>
                <a:spcPts val="0"/>
              </a:spcAft>
              <a:buClr>
                <a:srgbClr val="000000"/>
              </a:buClr>
              <a:buSzPts val="1600"/>
              <a:buFont typeface="Arial"/>
              <a:buNone/>
            </a:pPr>
            <a:r>
              <a:rPr lang="en-US" sz="1600" b="1" i="0" u="none" strike="noStrike" cap="none">
                <a:solidFill>
                  <a:schemeClr val="dk1"/>
                </a:solidFill>
                <a:latin typeface="Times New Roman"/>
                <a:ea typeface="Times New Roman"/>
                <a:cs typeface="Times New Roman"/>
                <a:sym typeface="Times New Roman"/>
              </a:rPr>
              <a:t>May 2, 2024</a:t>
            </a:r>
            <a:endParaRPr sz="1400" b="0" i="0" u="none" strike="noStrike" cap="none">
              <a:solidFill>
                <a:srgbClr val="000000"/>
              </a:solidFill>
              <a:latin typeface="Arial"/>
              <a:ea typeface="Arial"/>
              <a:cs typeface="Arial"/>
              <a:sym typeface="Arial"/>
            </a:endParaRPr>
          </a:p>
        </p:txBody>
      </p:sp>
      <p:sp>
        <p:nvSpPr>
          <p:cNvPr id="310" name="Google Shape;310;p1"/>
          <p:cNvSpPr txBox="1"/>
          <p:nvPr/>
        </p:nvSpPr>
        <p:spPr>
          <a:xfrm>
            <a:off x="1301187" y="1875159"/>
            <a:ext cx="65748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dk1"/>
                </a:solidFill>
                <a:latin typeface="Times New Roman"/>
                <a:ea typeface="Times New Roman"/>
                <a:cs typeface="Times New Roman"/>
                <a:sym typeface="Times New Roman"/>
              </a:rPr>
              <a:t>ICG/CARIBE-EWS XVIII</a:t>
            </a:r>
            <a:endParaRPr sz="4000" b="0" i="0" u="none" strike="noStrike" cap="none" dirty="0">
              <a:solidFill>
                <a:schemeClr val="dk1"/>
              </a:solidFill>
              <a:latin typeface="Times New Roman"/>
              <a:ea typeface="Times New Roman"/>
              <a:cs typeface="Times New Roman"/>
              <a:sym typeface="Times New Roman"/>
            </a:endParaRPr>
          </a:p>
          <a:p>
            <a:pPr algn="ctr">
              <a:buSzPts val="4000"/>
            </a:pPr>
            <a:r>
              <a:rPr lang="en-US" sz="4000" dirty="0">
                <a:solidFill>
                  <a:schemeClr val="dk1"/>
                </a:solidFill>
                <a:latin typeface="Times New Roman"/>
                <a:ea typeface="Times New Roman"/>
                <a:cs typeface="Times New Roman"/>
                <a:sym typeface="Times New Roman"/>
              </a:rPr>
              <a:t>3.10 CARIBE</a:t>
            </a:r>
            <a:r>
              <a:rPr lang="en-US" sz="4000" b="0" i="0" u="none" strike="noStrike" cap="none" dirty="0">
                <a:solidFill>
                  <a:schemeClr val="dk1"/>
                </a:solidFill>
                <a:latin typeface="Times New Roman"/>
                <a:ea typeface="Times New Roman"/>
                <a:cs typeface="Times New Roman"/>
                <a:sym typeface="Times New Roman"/>
              </a:rPr>
              <a:t> WAVE 202</a:t>
            </a:r>
            <a:r>
              <a:rPr lang="en-US" sz="4000" dirty="0">
                <a:solidFill>
                  <a:schemeClr val="dk1"/>
                </a:solidFill>
                <a:latin typeface="Times New Roman"/>
                <a:ea typeface="Times New Roman"/>
                <a:cs typeface="Times New Roman"/>
                <a:sym typeface="Times New Roman"/>
              </a:rPr>
              <a:t>5</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dk1"/>
                </a:solidFill>
                <a:latin typeface="Times New Roman"/>
                <a:ea typeface="Times New Roman"/>
                <a:cs typeface="Times New Roman"/>
                <a:sym typeface="Times New Roman"/>
              </a:rPr>
              <a:t>Summary </a:t>
            </a:r>
            <a:endParaRPr sz="1400" b="0" i="0" u="none" strike="noStrike" cap="none" dirty="0">
              <a:solidFill>
                <a:schemeClr val="dk1"/>
              </a:solidFill>
              <a:latin typeface="Arial"/>
              <a:ea typeface="Arial"/>
              <a:cs typeface="Arial"/>
              <a:sym typeface="Arial"/>
            </a:endParaRPr>
          </a:p>
        </p:txBody>
      </p:sp>
      <p:pic>
        <p:nvPicPr>
          <p:cNvPr id="311" name="Google Shape;311;p1"/>
          <p:cNvPicPr preferRelativeResize="0"/>
          <p:nvPr/>
        </p:nvPicPr>
        <p:blipFill rotWithShape="1">
          <a:blip r:embed="rId3">
            <a:alphaModFix/>
          </a:blip>
          <a:srcRect/>
          <a:stretch/>
        </p:blipFill>
        <p:spPr>
          <a:xfrm>
            <a:off x="226575" y="3520682"/>
            <a:ext cx="2926650" cy="2484759"/>
          </a:xfrm>
          <a:prstGeom prst="rect">
            <a:avLst/>
          </a:prstGeom>
          <a:noFill/>
          <a:ln>
            <a:noFill/>
          </a:ln>
        </p:spPr>
      </p:pic>
      <p:grpSp>
        <p:nvGrpSpPr>
          <p:cNvPr id="312" name="Google Shape;312;p1"/>
          <p:cNvGrpSpPr/>
          <p:nvPr/>
        </p:nvGrpSpPr>
        <p:grpSpPr>
          <a:xfrm>
            <a:off x="852271" y="79008"/>
            <a:ext cx="7439458" cy="1038034"/>
            <a:chOff x="362753" y="74805"/>
            <a:chExt cx="7439458" cy="1038034"/>
          </a:xfrm>
        </p:grpSpPr>
        <p:pic>
          <p:nvPicPr>
            <p:cNvPr id="313" name="Google Shape;313;p1"/>
            <p:cNvPicPr preferRelativeResize="0"/>
            <p:nvPr/>
          </p:nvPicPr>
          <p:blipFill rotWithShape="1">
            <a:blip r:embed="rId4">
              <a:alphaModFix/>
            </a:blip>
            <a:srcRect l="64497"/>
            <a:stretch/>
          </p:blipFill>
          <p:spPr>
            <a:xfrm>
              <a:off x="5189755" y="103739"/>
              <a:ext cx="2612456" cy="914400"/>
            </a:xfrm>
            <a:prstGeom prst="rect">
              <a:avLst/>
            </a:prstGeom>
            <a:noFill/>
            <a:ln>
              <a:noFill/>
            </a:ln>
          </p:spPr>
        </p:pic>
        <p:pic>
          <p:nvPicPr>
            <p:cNvPr id="314" name="Google Shape;314;p1"/>
            <p:cNvPicPr preferRelativeResize="0"/>
            <p:nvPr/>
          </p:nvPicPr>
          <p:blipFill rotWithShape="1">
            <a:blip r:embed="rId5">
              <a:alphaModFix/>
            </a:blip>
            <a:srcRect/>
            <a:stretch/>
          </p:blipFill>
          <p:spPr>
            <a:xfrm>
              <a:off x="2712719" y="233323"/>
              <a:ext cx="717412" cy="720999"/>
            </a:xfrm>
            <a:prstGeom prst="rect">
              <a:avLst/>
            </a:prstGeom>
            <a:noFill/>
            <a:ln>
              <a:noFill/>
            </a:ln>
          </p:spPr>
        </p:pic>
        <p:pic>
          <p:nvPicPr>
            <p:cNvPr id="315" name="Google Shape;315;p1" descr="Logo, company name&#10;&#10;Description automatically generated"/>
            <p:cNvPicPr preferRelativeResize="0"/>
            <p:nvPr/>
          </p:nvPicPr>
          <p:blipFill rotWithShape="1">
            <a:blip r:embed="rId6">
              <a:alphaModFix/>
            </a:blip>
            <a:srcRect/>
            <a:stretch/>
          </p:blipFill>
          <p:spPr>
            <a:xfrm>
              <a:off x="362753" y="233324"/>
              <a:ext cx="836202" cy="784815"/>
            </a:xfrm>
            <a:prstGeom prst="rect">
              <a:avLst/>
            </a:prstGeom>
            <a:noFill/>
            <a:ln>
              <a:noFill/>
            </a:ln>
          </p:spPr>
        </p:pic>
        <p:pic>
          <p:nvPicPr>
            <p:cNvPr id="316" name="Google Shape;316;p1" descr="Text&#10;&#10;Description automatically generated with medium confidence"/>
            <p:cNvPicPr preferRelativeResize="0"/>
            <p:nvPr/>
          </p:nvPicPr>
          <p:blipFill rotWithShape="1">
            <a:blip r:embed="rId7">
              <a:alphaModFix/>
            </a:blip>
            <a:srcRect/>
            <a:stretch/>
          </p:blipFill>
          <p:spPr>
            <a:xfrm>
              <a:off x="1343718" y="74805"/>
              <a:ext cx="1369001" cy="1038034"/>
            </a:xfrm>
            <a:prstGeom prst="rect">
              <a:avLst/>
            </a:prstGeom>
            <a:noFill/>
            <a:ln>
              <a:noFill/>
            </a:ln>
          </p:spPr>
        </p:pic>
        <p:pic>
          <p:nvPicPr>
            <p:cNvPr id="317" name="Google Shape;317;p1" descr="Logo&#10;&#10;Description automatically generated with medium confidence"/>
            <p:cNvPicPr preferRelativeResize="0"/>
            <p:nvPr/>
          </p:nvPicPr>
          <p:blipFill rotWithShape="1">
            <a:blip r:embed="rId8">
              <a:alphaModFix/>
            </a:blip>
            <a:srcRect/>
            <a:stretch/>
          </p:blipFill>
          <p:spPr>
            <a:xfrm>
              <a:off x="3574894" y="236910"/>
              <a:ext cx="717412" cy="717412"/>
            </a:xfrm>
            <a:prstGeom prst="rect">
              <a:avLst/>
            </a:prstGeom>
            <a:noFill/>
            <a:ln>
              <a:noFill/>
            </a:ln>
          </p:spPr>
        </p:pic>
        <p:pic>
          <p:nvPicPr>
            <p:cNvPr id="318" name="Google Shape;318;p1"/>
            <p:cNvPicPr preferRelativeResize="0"/>
            <p:nvPr/>
          </p:nvPicPr>
          <p:blipFill rotWithShape="1">
            <a:blip r:embed="rId4">
              <a:alphaModFix/>
            </a:blip>
            <a:srcRect l="30509" r="60171"/>
            <a:stretch/>
          </p:blipFill>
          <p:spPr>
            <a:xfrm>
              <a:off x="4405457" y="128717"/>
              <a:ext cx="717412" cy="914399"/>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9"/>
          <p:cNvSpPr txBox="1">
            <a:spLocks noGrp="1"/>
          </p:cNvSpPr>
          <p:nvPr>
            <p:ph type="title"/>
          </p:nvPr>
        </p:nvSpPr>
        <p:spPr>
          <a:xfrm>
            <a:off x="381762" y="274637"/>
            <a:ext cx="8380476" cy="9144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a:latin typeface="Times New Roman"/>
                <a:ea typeface="Times New Roman"/>
                <a:cs typeface="Times New Roman"/>
                <a:sym typeface="Times New Roman"/>
              </a:rPr>
              <a:t>Evaluation Form – Dummy Message</a:t>
            </a:r>
            <a:endParaRPr/>
          </a:p>
        </p:txBody>
      </p:sp>
      <p:sp>
        <p:nvSpPr>
          <p:cNvPr id="390" name="Google Shape;390;p9"/>
          <p:cNvSpPr txBox="1">
            <a:spLocks noGrp="1"/>
          </p:cNvSpPr>
          <p:nvPr>
            <p:ph type="body" idx="1"/>
          </p:nvPr>
        </p:nvSpPr>
        <p:spPr>
          <a:xfrm>
            <a:off x="381762" y="1457632"/>
            <a:ext cx="8380476" cy="4525963"/>
          </a:xfrm>
          <a:prstGeom prst="rect">
            <a:avLst/>
          </a:prstGeom>
          <a:noFill/>
          <a:ln>
            <a:noFill/>
          </a:ln>
        </p:spPr>
        <p:txBody>
          <a:bodyPr spcFirstLastPara="1" wrap="square" lIns="91425" tIns="91425" rIns="91425" bIns="91425" anchor="t" anchorCtr="0">
            <a:noAutofit/>
          </a:bodyPr>
          <a:lstStyle/>
          <a:p>
            <a:pPr marL="520700" marR="0" lvl="0" indent="-165100" algn="l" rtl="0">
              <a:lnSpc>
                <a:spcPct val="100000"/>
              </a:lnSpc>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The PTWC issued the “dummy” (start of exercise) message on March </a:t>
            </a:r>
            <a:r>
              <a:rPr lang="en-US" sz="2000">
                <a:latin typeface="Times New Roman"/>
                <a:ea typeface="Times New Roman"/>
                <a:cs typeface="Times New Roman"/>
                <a:sym typeface="Times New Roman"/>
              </a:rPr>
              <a:t>20</a:t>
            </a:r>
            <a:r>
              <a:rPr lang="en-US" sz="2000">
                <a:solidFill>
                  <a:schemeClr val="dk1"/>
                </a:solidFill>
                <a:latin typeface="Times New Roman"/>
                <a:ea typeface="Times New Roman"/>
                <a:cs typeface="Times New Roman"/>
                <a:sym typeface="Times New Roman"/>
              </a:rPr>
              <a:t>, 202</a:t>
            </a:r>
            <a:r>
              <a:rPr lang="en-US" sz="2000">
                <a:latin typeface="Times New Roman"/>
                <a:ea typeface="Times New Roman"/>
                <a:cs typeface="Times New Roman"/>
                <a:sym typeface="Times New Roman"/>
              </a:rPr>
              <a:t>5</a:t>
            </a:r>
            <a:r>
              <a:rPr lang="en-US" sz="2000">
                <a:solidFill>
                  <a:schemeClr val="dk1"/>
                </a:solidFill>
                <a:latin typeface="Times New Roman"/>
                <a:ea typeface="Times New Roman"/>
                <a:cs typeface="Times New Roman"/>
                <a:sym typeface="Times New Roman"/>
              </a:rPr>
              <a:t>, at 1</a:t>
            </a:r>
            <a:r>
              <a:rPr lang="en-US" sz="2000">
                <a:latin typeface="Times New Roman"/>
                <a:ea typeface="Times New Roman"/>
                <a:cs typeface="Times New Roman"/>
                <a:sym typeface="Times New Roman"/>
              </a:rPr>
              <a:t>5</a:t>
            </a:r>
            <a:r>
              <a:rPr lang="en-US" sz="2000">
                <a:solidFill>
                  <a:schemeClr val="dk1"/>
                </a:solidFill>
                <a:latin typeface="Times New Roman"/>
                <a:ea typeface="Times New Roman"/>
                <a:cs typeface="Times New Roman"/>
                <a:sym typeface="Times New Roman"/>
              </a:rPr>
              <a:t>00 UTC and disseminated over all its standard broadcast channels. </a:t>
            </a:r>
            <a:endParaRPr sz="2000">
              <a:solidFill>
                <a:schemeClr val="dk1"/>
              </a:solidFill>
            </a:endParaRPr>
          </a:p>
        </p:txBody>
      </p:sp>
      <p:pic>
        <p:nvPicPr>
          <p:cNvPr id="391" name="Google Shape;391;p9"/>
          <p:cNvPicPr preferRelativeResize="0"/>
          <p:nvPr/>
        </p:nvPicPr>
        <p:blipFill>
          <a:blip r:embed="rId3">
            <a:alphaModFix/>
          </a:blip>
          <a:stretch>
            <a:fillRect/>
          </a:stretch>
        </p:blipFill>
        <p:spPr>
          <a:xfrm>
            <a:off x="1237725" y="2490300"/>
            <a:ext cx="6516226" cy="4156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0"/>
          <p:cNvSpPr txBox="1">
            <a:spLocks noGrp="1"/>
          </p:cNvSpPr>
          <p:nvPr>
            <p:ph type="title"/>
          </p:nvPr>
        </p:nvSpPr>
        <p:spPr>
          <a:xfrm>
            <a:off x="381762" y="274637"/>
            <a:ext cx="8380500" cy="9447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a:latin typeface="Times New Roman"/>
                <a:ea typeface="Times New Roman"/>
                <a:cs typeface="Times New Roman"/>
                <a:sym typeface="Times New Roman"/>
              </a:rPr>
              <a:t>Evaluation Form – Dummy Message</a:t>
            </a:r>
            <a:endParaRPr/>
          </a:p>
        </p:txBody>
      </p:sp>
      <p:sp>
        <p:nvSpPr>
          <p:cNvPr id="397" name="Google Shape;397;p10"/>
          <p:cNvSpPr txBox="1">
            <a:spLocks noGrp="1"/>
          </p:cNvSpPr>
          <p:nvPr>
            <p:ph type="body" idx="1"/>
          </p:nvPr>
        </p:nvSpPr>
        <p:spPr>
          <a:xfrm>
            <a:off x="573450" y="1532450"/>
            <a:ext cx="8188800" cy="944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2000">
                <a:latin typeface="Times New Roman"/>
                <a:ea typeface="Times New Roman"/>
                <a:cs typeface="Times New Roman"/>
                <a:sym typeface="Times New Roman"/>
              </a:rPr>
              <a:t>As in past years, the most common method to receive the Dummy message was the Email. Fax saw a decrease in use for this exercise.</a:t>
            </a:r>
            <a:endParaRPr sz="2000">
              <a:solidFill>
                <a:schemeClr val="dk1"/>
              </a:solidFill>
            </a:endParaRPr>
          </a:p>
        </p:txBody>
      </p:sp>
      <p:pic>
        <p:nvPicPr>
          <p:cNvPr id="398" name="Google Shape;398;p10"/>
          <p:cNvPicPr preferRelativeResize="0"/>
          <p:nvPr/>
        </p:nvPicPr>
        <p:blipFill rotWithShape="1">
          <a:blip r:embed="rId3">
            <a:alphaModFix/>
          </a:blip>
          <a:srcRect t="666" b="48859"/>
          <a:stretch/>
        </p:blipFill>
        <p:spPr>
          <a:xfrm>
            <a:off x="1040789" y="2415925"/>
            <a:ext cx="6926875" cy="3967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1"/>
          <p:cNvSpPr txBox="1">
            <a:spLocks noGrp="1"/>
          </p:cNvSpPr>
          <p:nvPr>
            <p:ph type="title"/>
          </p:nvPr>
        </p:nvSpPr>
        <p:spPr>
          <a:xfrm>
            <a:off x="381750" y="274625"/>
            <a:ext cx="8380500" cy="6819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a:latin typeface="Times New Roman"/>
                <a:ea typeface="Times New Roman"/>
                <a:cs typeface="Times New Roman"/>
                <a:sym typeface="Times New Roman"/>
              </a:rPr>
              <a:t>Evaluation Form – Dummy Message</a:t>
            </a:r>
            <a:endParaRPr/>
          </a:p>
        </p:txBody>
      </p:sp>
      <p:sp>
        <p:nvSpPr>
          <p:cNvPr id="404" name="Google Shape;404;p11"/>
          <p:cNvSpPr txBox="1">
            <a:spLocks noGrp="1"/>
          </p:cNvSpPr>
          <p:nvPr>
            <p:ph type="body" idx="1"/>
          </p:nvPr>
        </p:nvSpPr>
        <p:spPr>
          <a:xfrm>
            <a:off x="457200" y="982800"/>
            <a:ext cx="8229600" cy="2370000"/>
          </a:xfrm>
          <a:prstGeom prst="rect">
            <a:avLst/>
          </a:prstGeom>
          <a:noFill/>
          <a:ln>
            <a:noFill/>
          </a:ln>
        </p:spPr>
        <p:txBody>
          <a:bodyPr spcFirstLastPara="1" wrap="square" lIns="91425" tIns="91425" rIns="91425" bIns="91425" anchor="t" anchorCtr="0">
            <a:noAutofit/>
          </a:bodyPr>
          <a:lstStyle/>
          <a:p>
            <a:pPr marL="520700" marR="0" lvl="0" indent="-165100" algn="l" rtl="0">
              <a:lnSpc>
                <a:spcPct val="115000"/>
              </a:lnSpc>
              <a:spcBef>
                <a:spcPts val="0"/>
              </a:spcBef>
              <a:spcAft>
                <a:spcPts val="0"/>
              </a:spcAft>
              <a:buClr>
                <a:schemeClr val="dk1"/>
              </a:buClr>
              <a:buSzPts val="2000"/>
              <a:buFont typeface="Arial"/>
              <a:buChar char="•"/>
            </a:pPr>
            <a:r>
              <a:rPr lang="en-US" sz="2000">
                <a:latin typeface="Times New Roman"/>
                <a:ea typeface="Times New Roman"/>
                <a:cs typeface="Times New Roman"/>
                <a:sym typeface="Times New Roman"/>
              </a:rPr>
              <a:t>The time at which the PTWC message was received by the TWFP/NTWC in the different systems.</a:t>
            </a:r>
            <a:endParaRPr sz="2000">
              <a:latin typeface="Times New Roman"/>
              <a:ea typeface="Times New Roman"/>
              <a:cs typeface="Times New Roman"/>
              <a:sym typeface="Times New Roman"/>
            </a:endParaRPr>
          </a:p>
          <a:p>
            <a:pPr marL="520700" marR="0" lvl="0" indent="-165100" algn="l" rtl="0">
              <a:lnSpc>
                <a:spcPct val="115000"/>
              </a:lnSpc>
              <a:spcBef>
                <a:spcPts val="0"/>
              </a:spcBef>
              <a:spcAft>
                <a:spcPts val="0"/>
              </a:spcAft>
              <a:buSzPts val="2000"/>
              <a:buFont typeface="Times New Roman"/>
              <a:buChar char="•"/>
            </a:pPr>
            <a:r>
              <a:rPr lang="en-US" sz="2000">
                <a:latin typeface="Times New Roman"/>
                <a:ea typeface="Times New Roman"/>
                <a:cs typeface="Times New Roman"/>
                <a:sym typeface="Times New Roman"/>
              </a:rPr>
              <a:t>The majority stated that they received the dummy message aat 1500 UTC with few reported delays.</a:t>
            </a:r>
            <a:endParaRPr sz="2000">
              <a:latin typeface="Times New Roman"/>
              <a:ea typeface="Times New Roman"/>
              <a:cs typeface="Times New Roman"/>
              <a:sym typeface="Times New Roman"/>
            </a:endParaRPr>
          </a:p>
          <a:p>
            <a:pPr marL="520700" marR="0" lvl="0" indent="-165100" algn="l" rtl="0">
              <a:lnSpc>
                <a:spcPct val="115000"/>
              </a:lnSpc>
              <a:spcBef>
                <a:spcPts val="560"/>
              </a:spcBef>
              <a:spcAft>
                <a:spcPts val="0"/>
              </a:spcAft>
              <a:buClr>
                <a:schemeClr val="dk1"/>
              </a:buClr>
              <a:buSzPts val="2000"/>
              <a:buFont typeface="Arial"/>
              <a:buChar char="•"/>
            </a:pPr>
            <a:r>
              <a:rPr lang="en-US" sz="2000">
                <a:latin typeface="Times New Roman"/>
                <a:ea typeface="Times New Roman"/>
                <a:cs typeface="Times New Roman"/>
                <a:sym typeface="Times New Roman"/>
              </a:rPr>
              <a:t>It is crucial to seek other communication systems to avoid messages delays. </a:t>
            </a:r>
            <a:endParaRPr/>
          </a:p>
        </p:txBody>
      </p:sp>
      <p:pic>
        <p:nvPicPr>
          <p:cNvPr id="405" name="Google Shape;405;p11" title="Chart"/>
          <p:cNvPicPr preferRelativeResize="0"/>
          <p:nvPr/>
        </p:nvPicPr>
        <p:blipFill>
          <a:blip r:embed="rId3">
            <a:alphaModFix/>
          </a:blip>
          <a:stretch>
            <a:fillRect/>
          </a:stretch>
        </p:blipFill>
        <p:spPr>
          <a:xfrm>
            <a:off x="544338" y="3739975"/>
            <a:ext cx="8055324" cy="2823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2"/>
          <p:cNvSpPr txBox="1">
            <a:spLocks noGrp="1"/>
          </p:cNvSpPr>
          <p:nvPr>
            <p:ph type="title"/>
          </p:nvPr>
        </p:nvSpPr>
        <p:spPr>
          <a:xfrm>
            <a:off x="381000" y="105875"/>
            <a:ext cx="8382000" cy="5571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sz="3400">
                <a:latin typeface="Times New Roman"/>
                <a:ea typeface="Times New Roman"/>
                <a:cs typeface="Times New Roman"/>
                <a:sym typeface="Times New Roman"/>
              </a:rPr>
              <a:t>Evaluation Form - Dummy Message</a:t>
            </a:r>
            <a:endParaRPr sz="3400"/>
          </a:p>
        </p:txBody>
      </p:sp>
      <p:sp>
        <p:nvSpPr>
          <p:cNvPr id="412" name="Google Shape;412;p12"/>
          <p:cNvSpPr txBox="1"/>
          <p:nvPr/>
        </p:nvSpPr>
        <p:spPr>
          <a:xfrm>
            <a:off x="-10350" y="4262175"/>
            <a:ext cx="8815800" cy="2547300"/>
          </a:xfrm>
          <a:prstGeom prst="rect">
            <a:avLst/>
          </a:prstGeom>
          <a:noFill/>
          <a:ln>
            <a:noFill/>
          </a:ln>
        </p:spPr>
        <p:txBody>
          <a:bodyPr spcFirstLastPara="1" wrap="square" lIns="91425" tIns="45700" rIns="91425" bIns="45700" anchor="t" anchorCtr="0">
            <a:spAutoFit/>
          </a:bodyPr>
          <a:lstStyle/>
          <a:p>
            <a:pPr marL="457200" marR="0" lvl="0" indent="-298450" algn="l" rtl="0">
              <a:lnSpc>
                <a:spcPct val="150000"/>
              </a:lnSpc>
              <a:spcBef>
                <a:spcPts val="0"/>
              </a:spcBef>
              <a:spcAft>
                <a:spcPts val="0"/>
              </a:spcAft>
              <a:buClr>
                <a:schemeClr val="dk1"/>
              </a:buClr>
              <a:buSzPts val="1100"/>
              <a:buFont typeface="Arial"/>
              <a:buChar char="●"/>
            </a:pPr>
            <a:r>
              <a:rPr lang="en-US" sz="1100" b="1">
                <a:solidFill>
                  <a:schemeClr val="dk1"/>
                </a:solidFill>
              </a:rPr>
              <a:t>Costa Rica: </a:t>
            </a:r>
            <a:r>
              <a:rPr lang="en-US" sz="1100">
                <a:solidFill>
                  <a:schemeClr val="dk1"/>
                </a:solidFill>
              </a:rPr>
              <a:t>CATAC </a:t>
            </a:r>
            <a:endParaRPr sz="1100">
              <a:solidFill>
                <a:schemeClr val="dk1"/>
              </a:solidFill>
            </a:endParaRPr>
          </a:p>
          <a:p>
            <a:pPr marL="457200" marR="0" lvl="0" indent="-298450" algn="l" rtl="0">
              <a:lnSpc>
                <a:spcPct val="150000"/>
              </a:lnSpc>
              <a:spcBef>
                <a:spcPts val="0"/>
              </a:spcBef>
              <a:spcAft>
                <a:spcPts val="0"/>
              </a:spcAft>
              <a:buClr>
                <a:schemeClr val="dk1"/>
              </a:buClr>
              <a:buSzPts val="1100"/>
              <a:buFont typeface="Arial"/>
              <a:buChar char="●"/>
            </a:pPr>
            <a:r>
              <a:rPr lang="en-US" sz="1100" b="1">
                <a:solidFill>
                  <a:schemeClr val="dk1"/>
                </a:solidFill>
              </a:rPr>
              <a:t>Dominican Republic: </a:t>
            </a:r>
            <a:r>
              <a:rPr lang="en-US" sz="1100">
                <a:solidFill>
                  <a:schemeClr val="dk1"/>
                </a:solidFill>
              </a:rPr>
              <a:t>Puerto Rico Seismic Network.</a:t>
            </a:r>
            <a:endParaRPr sz="1100">
              <a:solidFill>
                <a:schemeClr val="dk1"/>
              </a:solidFill>
            </a:endParaRPr>
          </a:p>
          <a:p>
            <a:pPr marL="457200" marR="0" lvl="0" indent="-298450" algn="l" rtl="0">
              <a:lnSpc>
                <a:spcPct val="150000"/>
              </a:lnSpc>
              <a:spcBef>
                <a:spcPts val="0"/>
              </a:spcBef>
              <a:spcAft>
                <a:spcPts val="0"/>
              </a:spcAft>
              <a:buClr>
                <a:schemeClr val="dk1"/>
              </a:buClr>
              <a:buSzPts val="1100"/>
              <a:buFont typeface="Arial"/>
              <a:buChar char="●"/>
            </a:pPr>
            <a:r>
              <a:rPr lang="en-US" sz="1100" b="1">
                <a:solidFill>
                  <a:schemeClr val="dk1"/>
                </a:solidFill>
              </a:rPr>
              <a:t>Guatemala: </a:t>
            </a:r>
            <a:r>
              <a:rPr lang="en-US" sz="1100">
                <a:solidFill>
                  <a:schemeClr val="dk1"/>
                </a:solidFill>
              </a:rPr>
              <a:t>We received a message from the "Central American Tsunami Advisory Center (CATAC)" </a:t>
            </a:r>
            <a:endParaRPr sz="1100">
              <a:solidFill>
                <a:schemeClr val="dk1"/>
              </a:solidFill>
            </a:endParaRPr>
          </a:p>
          <a:p>
            <a:pPr marL="457200" marR="0" lvl="0" indent="-298450" algn="l" rtl="0">
              <a:lnSpc>
                <a:spcPct val="150000"/>
              </a:lnSpc>
              <a:spcBef>
                <a:spcPts val="0"/>
              </a:spcBef>
              <a:spcAft>
                <a:spcPts val="0"/>
              </a:spcAft>
              <a:buClr>
                <a:schemeClr val="dk1"/>
              </a:buClr>
              <a:buSzPts val="1100"/>
              <a:buFont typeface="Arial"/>
              <a:buChar char="●"/>
            </a:pPr>
            <a:r>
              <a:rPr lang="en-US" sz="1100" b="1">
                <a:solidFill>
                  <a:schemeClr val="dk1"/>
                </a:solidFill>
              </a:rPr>
              <a:t>Honduras: </a:t>
            </a:r>
            <a:r>
              <a:rPr lang="en-US" sz="1100">
                <a:solidFill>
                  <a:schemeClr val="dk1"/>
                </a:solidFill>
              </a:rPr>
              <a:t>Yes, we received exercise start messages from the Central America Tsunami Advisory Center (CATAC)</a:t>
            </a:r>
            <a:endParaRPr sz="1100">
              <a:solidFill>
                <a:schemeClr val="dk1"/>
              </a:solidFill>
            </a:endParaRPr>
          </a:p>
          <a:p>
            <a:pPr marL="457200" marR="0" lvl="0" indent="-298450" algn="l" rtl="0">
              <a:lnSpc>
                <a:spcPct val="150000"/>
              </a:lnSpc>
              <a:spcBef>
                <a:spcPts val="0"/>
              </a:spcBef>
              <a:spcAft>
                <a:spcPts val="0"/>
              </a:spcAft>
              <a:buClr>
                <a:schemeClr val="dk1"/>
              </a:buClr>
              <a:buSzPts val="1100"/>
              <a:buFont typeface="Arial"/>
              <a:buChar char="●"/>
            </a:pPr>
            <a:r>
              <a:rPr lang="en-US" sz="1100" b="1">
                <a:solidFill>
                  <a:schemeClr val="dk1"/>
                </a:solidFill>
              </a:rPr>
              <a:t>Panama:</a:t>
            </a:r>
            <a:r>
              <a:rPr lang="en-US" sz="1100">
                <a:solidFill>
                  <a:schemeClr val="dk1"/>
                </a:solidFill>
              </a:rPr>
              <a:t> from CATAC - Central America Tsunami Advice Centre</a:t>
            </a:r>
            <a:endParaRPr sz="1100">
              <a:solidFill>
                <a:schemeClr val="dk1"/>
              </a:solidFill>
            </a:endParaRPr>
          </a:p>
          <a:p>
            <a:pPr marL="457200" marR="0" lvl="0" indent="-298450" algn="l" rtl="0">
              <a:lnSpc>
                <a:spcPct val="150000"/>
              </a:lnSpc>
              <a:spcBef>
                <a:spcPts val="0"/>
              </a:spcBef>
              <a:spcAft>
                <a:spcPts val="0"/>
              </a:spcAft>
              <a:buClr>
                <a:schemeClr val="dk1"/>
              </a:buClr>
              <a:buSzPts val="1100"/>
              <a:buFont typeface="Arial"/>
              <a:buChar char="●"/>
            </a:pPr>
            <a:r>
              <a:rPr lang="en-US" sz="1100" b="1">
                <a:solidFill>
                  <a:schemeClr val="dk1"/>
                </a:solidFill>
              </a:rPr>
              <a:t>St. Kitts and Nevis: </a:t>
            </a:r>
            <a:r>
              <a:rPr lang="en-US" sz="1100">
                <a:solidFill>
                  <a:schemeClr val="dk1"/>
                </a:solidFill>
              </a:rPr>
              <a:t>We only receive messages from the PTWC. </a:t>
            </a:r>
            <a:endParaRPr sz="1100">
              <a:solidFill>
                <a:schemeClr val="dk1"/>
              </a:solidFill>
            </a:endParaRPr>
          </a:p>
          <a:p>
            <a:pPr marL="457200" marR="0" lvl="0" indent="-298450" algn="l" rtl="0">
              <a:lnSpc>
                <a:spcPct val="150000"/>
              </a:lnSpc>
              <a:spcBef>
                <a:spcPts val="0"/>
              </a:spcBef>
              <a:spcAft>
                <a:spcPts val="0"/>
              </a:spcAft>
              <a:buClr>
                <a:schemeClr val="dk1"/>
              </a:buClr>
              <a:buSzPts val="1100"/>
              <a:buFont typeface="Arial"/>
              <a:buChar char="●"/>
            </a:pPr>
            <a:r>
              <a:rPr lang="en-US" sz="1100" b="1">
                <a:solidFill>
                  <a:schemeClr val="dk1"/>
                </a:solidFill>
              </a:rPr>
              <a:t>UK - British Virgin Islands:</a:t>
            </a:r>
            <a:r>
              <a:rPr lang="en-US" sz="1100">
                <a:solidFill>
                  <a:schemeClr val="dk1"/>
                </a:solidFill>
              </a:rPr>
              <a:t> The Puerto Rico Seismic Network called the TWFP and TNC</a:t>
            </a:r>
            <a:endParaRPr sz="1100">
              <a:solidFill>
                <a:schemeClr val="dk1"/>
              </a:solidFill>
            </a:endParaRPr>
          </a:p>
          <a:p>
            <a:pPr marL="457200" marR="0" lvl="0" indent="-298450" algn="l" rtl="0">
              <a:lnSpc>
                <a:spcPct val="150000"/>
              </a:lnSpc>
              <a:spcBef>
                <a:spcPts val="0"/>
              </a:spcBef>
              <a:spcAft>
                <a:spcPts val="0"/>
              </a:spcAft>
              <a:buClr>
                <a:schemeClr val="dk1"/>
              </a:buClr>
              <a:buSzPts val="1100"/>
              <a:buFont typeface="Arial"/>
              <a:buChar char="●"/>
            </a:pPr>
            <a:r>
              <a:rPr lang="en-US" sz="1100" b="1">
                <a:solidFill>
                  <a:schemeClr val="dk1"/>
                </a:solidFill>
              </a:rPr>
              <a:t>USA - Puerto Rico: </a:t>
            </a:r>
            <a:r>
              <a:rPr lang="en-US" sz="1100">
                <a:solidFill>
                  <a:schemeClr val="dk1"/>
                </a:solidFill>
              </a:rPr>
              <a:t>PREMB and NWS-SJ received messages from PRSN. </a:t>
            </a:r>
            <a:endParaRPr sz="1100">
              <a:solidFill>
                <a:schemeClr val="dk1"/>
              </a:solidFill>
            </a:endParaRPr>
          </a:p>
          <a:p>
            <a:pPr marL="457200" marR="0" lvl="0" indent="-298450" algn="l" rtl="0">
              <a:lnSpc>
                <a:spcPct val="150000"/>
              </a:lnSpc>
              <a:spcBef>
                <a:spcPts val="0"/>
              </a:spcBef>
              <a:spcAft>
                <a:spcPts val="0"/>
              </a:spcAft>
              <a:buClr>
                <a:schemeClr val="dk1"/>
              </a:buClr>
              <a:buSzPts val="1100"/>
              <a:buFont typeface="Arial"/>
              <a:buChar char="●"/>
            </a:pPr>
            <a:r>
              <a:rPr lang="en-US" sz="1100" b="1">
                <a:solidFill>
                  <a:schemeClr val="dk1"/>
                </a:solidFill>
              </a:rPr>
              <a:t>USA - US Virgin Islands: </a:t>
            </a:r>
            <a:r>
              <a:rPr lang="en-US" sz="1100">
                <a:solidFill>
                  <a:schemeClr val="dk1"/>
                </a:solidFill>
              </a:rPr>
              <a:t>Puerto Rico Seismic Network</a:t>
            </a:r>
            <a:endParaRPr sz="1100">
              <a:solidFill>
                <a:schemeClr val="dk1"/>
              </a:solidFill>
            </a:endParaRPr>
          </a:p>
          <a:p>
            <a:pPr marL="457200" marR="0" lvl="0" indent="-298450" algn="l" rtl="0">
              <a:lnSpc>
                <a:spcPct val="150000"/>
              </a:lnSpc>
              <a:spcBef>
                <a:spcPts val="0"/>
              </a:spcBef>
              <a:spcAft>
                <a:spcPts val="0"/>
              </a:spcAft>
              <a:buClr>
                <a:schemeClr val="dk1"/>
              </a:buClr>
              <a:buSzPts val="1100"/>
              <a:buFont typeface="Arial"/>
              <a:buChar char="●"/>
            </a:pPr>
            <a:r>
              <a:rPr lang="en-US" sz="1100" b="1">
                <a:solidFill>
                  <a:schemeClr val="dk1"/>
                </a:solidFill>
              </a:rPr>
              <a:t>Venezuela: </a:t>
            </a:r>
            <a:r>
              <a:rPr lang="en-US" sz="1100">
                <a:solidFill>
                  <a:schemeClr val="dk1"/>
                </a:solidFill>
              </a:rPr>
              <a:t>The Venezuelan Seismological Service sent notice</a:t>
            </a:r>
            <a:endParaRPr sz="1100">
              <a:solidFill>
                <a:schemeClr val="dk1"/>
              </a:solidFill>
            </a:endParaRPr>
          </a:p>
        </p:txBody>
      </p:sp>
      <p:pic>
        <p:nvPicPr>
          <p:cNvPr id="413" name="Google Shape;413;p12"/>
          <p:cNvPicPr preferRelativeResize="0"/>
          <p:nvPr/>
        </p:nvPicPr>
        <p:blipFill>
          <a:blip r:embed="rId3">
            <a:alphaModFix/>
          </a:blip>
          <a:stretch>
            <a:fillRect/>
          </a:stretch>
        </p:blipFill>
        <p:spPr>
          <a:xfrm>
            <a:off x="2207788" y="807075"/>
            <a:ext cx="5185625" cy="3660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3"/>
          <p:cNvSpPr txBox="1">
            <a:spLocks noGrp="1"/>
          </p:cNvSpPr>
          <p:nvPr>
            <p:ph type="title"/>
          </p:nvPr>
        </p:nvSpPr>
        <p:spPr>
          <a:xfrm>
            <a:off x="381000" y="182077"/>
            <a:ext cx="8382000" cy="6654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sz="3400">
                <a:latin typeface="Times New Roman"/>
                <a:ea typeface="Times New Roman"/>
                <a:cs typeface="Times New Roman"/>
                <a:sym typeface="Times New Roman"/>
              </a:rPr>
              <a:t>Evaluation Form - Threat Messages</a:t>
            </a:r>
            <a:endParaRPr sz="3400"/>
          </a:p>
        </p:txBody>
      </p:sp>
      <p:sp>
        <p:nvSpPr>
          <p:cNvPr id="420" name="Google Shape;420;p13"/>
          <p:cNvSpPr txBox="1"/>
          <p:nvPr/>
        </p:nvSpPr>
        <p:spPr>
          <a:xfrm>
            <a:off x="381000" y="4994425"/>
            <a:ext cx="8382000" cy="1770000"/>
          </a:xfrm>
          <a:prstGeom prst="rect">
            <a:avLst/>
          </a:prstGeom>
          <a:noFill/>
          <a:ln>
            <a:noFill/>
          </a:ln>
        </p:spPr>
        <p:txBody>
          <a:bodyPr spcFirstLastPara="1" wrap="square" lIns="91425" tIns="45700" rIns="91425" bIns="45700" anchor="t" anchorCtr="0">
            <a:spAutoFit/>
          </a:bodyPr>
          <a:lstStyle/>
          <a:p>
            <a:pPr marL="457200" marR="0" lvl="0" indent="-298450" algn="l" rtl="0">
              <a:lnSpc>
                <a:spcPct val="100000"/>
              </a:lnSpc>
              <a:spcBef>
                <a:spcPts val="0"/>
              </a:spcBef>
              <a:spcAft>
                <a:spcPts val="0"/>
              </a:spcAft>
              <a:buClr>
                <a:schemeClr val="dk1"/>
              </a:buClr>
              <a:buSzPts val="1100"/>
              <a:buChar char="●"/>
            </a:pPr>
            <a:r>
              <a:rPr lang="en-US" sz="1100" b="1">
                <a:solidFill>
                  <a:schemeClr val="dk1"/>
                </a:solidFill>
              </a:rPr>
              <a:t>Colombia: </a:t>
            </a:r>
            <a:r>
              <a:rPr lang="en-US" sz="1100">
                <a:solidFill>
                  <a:schemeClr val="dk1"/>
                </a:solidFill>
              </a:rPr>
              <a:t>Message 1 was received at 15:08 UTC, message 3 was received at 16:02 UTC</a:t>
            </a:r>
            <a:endParaRPr sz="1100">
              <a:solidFill>
                <a:schemeClr val="dk1"/>
              </a:solidFill>
            </a:endParaRPr>
          </a:p>
          <a:p>
            <a:pPr marL="457200" marR="0" lvl="0" indent="-298450" algn="l" rtl="0">
              <a:lnSpc>
                <a:spcPct val="100000"/>
              </a:lnSpc>
              <a:spcBef>
                <a:spcPts val="300"/>
              </a:spcBef>
              <a:spcAft>
                <a:spcPts val="0"/>
              </a:spcAft>
              <a:buClr>
                <a:schemeClr val="dk1"/>
              </a:buClr>
              <a:buSzPts val="1100"/>
              <a:buChar char="●"/>
            </a:pPr>
            <a:r>
              <a:rPr lang="en-US" sz="1100" b="1">
                <a:solidFill>
                  <a:schemeClr val="dk1"/>
                </a:solidFill>
              </a:rPr>
              <a:t>Dominican Republic: </a:t>
            </a:r>
            <a:r>
              <a:rPr lang="en-US" sz="1100">
                <a:solidFill>
                  <a:schemeClr val="dk1"/>
                </a:solidFill>
              </a:rPr>
              <a:t>No, we only receive the simulate for Portugal exercise</a:t>
            </a:r>
            <a:endParaRPr sz="1100">
              <a:solidFill>
                <a:schemeClr val="dk1"/>
              </a:solidFill>
            </a:endParaRPr>
          </a:p>
          <a:p>
            <a:pPr marL="457200" marR="0" lvl="0" indent="-298450" algn="l" rtl="0">
              <a:lnSpc>
                <a:spcPct val="100000"/>
              </a:lnSpc>
              <a:spcBef>
                <a:spcPts val="300"/>
              </a:spcBef>
              <a:spcAft>
                <a:spcPts val="0"/>
              </a:spcAft>
              <a:buClr>
                <a:schemeClr val="dk1"/>
              </a:buClr>
              <a:buSzPts val="1100"/>
              <a:buChar char="●"/>
            </a:pPr>
            <a:r>
              <a:rPr lang="en-US" sz="1100" b="1">
                <a:solidFill>
                  <a:schemeClr val="dk1"/>
                </a:solidFill>
              </a:rPr>
              <a:t>France: </a:t>
            </a:r>
            <a:r>
              <a:rPr lang="en-US" sz="1100">
                <a:solidFill>
                  <a:schemeClr val="dk1"/>
                </a:solidFill>
              </a:rPr>
              <a:t>The French NTWC correctly and timely received the emails. The French TWFP did not received the emails timely: they arrived two days after the exercise (they were blocked in mta6.iscinternational.com server before delivery the 22nd of March.</a:t>
            </a:r>
            <a:endParaRPr sz="1100">
              <a:solidFill>
                <a:schemeClr val="dk1"/>
              </a:solidFill>
            </a:endParaRPr>
          </a:p>
          <a:p>
            <a:pPr marL="457200" marR="0" lvl="0" indent="-298450" algn="l" rtl="0">
              <a:lnSpc>
                <a:spcPct val="100000"/>
              </a:lnSpc>
              <a:spcBef>
                <a:spcPts val="300"/>
              </a:spcBef>
              <a:spcAft>
                <a:spcPts val="0"/>
              </a:spcAft>
              <a:buClr>
                <a:schemeClr val="dk1"/>
              </a:buClr>
              <a:buSzPts val="1100"/>
              <a:buChar char="●"/>
            </a:pPr>
            <a:r>
              <a:rPr lang="en-US" sz="1100" b="1">
                <a:solidFill>
                  <a:schemeClr val="dk1"/>
                </a:solidFill>
              </a:rPr>
              <a:t>Guyana: </a:t>
            </a:r>
            <a:r>
              <a:rPr lang="en-US" sz="1100">
                <a:solidFill>
                  <a:schemeClr val="dk1"/>
                </a:solidFill>
              </a:rPr>
              <a:t>However, I must note that the messages were not sent to Guyana. I had to inform Christa von Hillebrandt-Andrade, ITIC-CAR Manager (christa.vonh@noaa.gov) about this issue and then she forwarded the messages to us. After 1600 UTC we began to receive the messages via email from PTWC </a:t>
            </a:r>
            <a:endParaRPr sz="1100">
              <a:solidFill>
                <a:schemeClr val="dk1"/>
              </a:solidFill>
            </a:endParaRPr>
          </a:p>
          <a:p>
            <a:pPr marL="457200" marR="0" lvl="0" indent="-298450" algn="l" rtl="0">
              <a:lnSpc>
                <a:spcPct val="100000"/>
              </a:lnSpc>
              <a:spcBef>
                <a:spcPts val="300"/>
              </a:spcBef>
              <a:spcAft>
                <a:spcPts val="300"/>
              </a:spcAft>
              <a:buClr>
                <a:schemeClr val="dk1"/>
              </a:buClr>
              <a:buSzPts val="1100"/>
              <a:buChar char="●"/>
            </a:pPr>
            <a:r>
              <a:rPr lang="en-US" sz="1100" b="1">
                <a:solidFill>
                  <a:schemeClr val="dk1"/>
                </a:solidFill>
              </a:rPr>
              <a:t>UK - Cayman Islands: </a:t>
            </a:r>
            <a:r>
              <a:rPr lang="en-US" sz="1100">
                <a:solidFill>
                  <a:schemeClr val="dk1"/>
                </a:solidFill>
              </a:rPr>
              <a:t>Time difference of 1-2 minutes from times listed in exercise manual</a:t>
            </a:r>
            <a:endParaRPr sz="1100">
              <a:solidFill>
                <a:schemeClr val="dk1"/>
              </a:solidFill>
            </a:endParaRPr>
          </a:p>
        </p:txBody>
      </p:sp>
      <p:pic>
        <p:nvPicPr>
          <p:cNvPr id="421" name="Google Shape;421;p13"/>
          <p:cNvPicPr preferRelativeResize="0"/>
          <p:nvPr/>
        </p:nvPicPr>
        <p:blipFill>
          <a:blip r:embed="rId3">
            <a:alphaModFix/>
          </a:blip>
          <a:stretch>
            <a:fillRect/>
          </a:stretch>
        </p:blipFill>
        <p:spPr>
          <a:xfrm>
            <a:off x="1704975" y="950925"/>
            <a:ext cx="5734050" cy="384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4"/>
          <p:cNvSpPr txBox="1">
            <a:spLocks noGrp="1"/>
          </p:cNvSpPr>
          <p:nvPr>
            <p:ph type="title"/>
          </p:nvPr>
        </p:nvSpPr>
        <p:spPr>
          <a:xfrm>
            <a:off x="381000" y="182075"/>
            <a:ext cx="8382000" cy="6753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a:latin typeface="Times New Roman"/>
                <a:ea typeface="Times New Roman"/>
                <a:cs typeface="Times New Roman"/>
                <a:sym typeface="Times New Roman"/>
              </a:rPr>
              <a:t>Evaluation Form – Type of Participation</a:t>
            </a:r>
            <a:endParaRPr/>
          </a:p>
        </p:txBody>
      </p:sp>
      <p:pic>
        <p:nvPicPr>
          <p:cNvPr id="428" name="Google Shape;428;p14"/>
          <p:cNvPicPr preferRelativeResize="0"/>
          <p:nvPr/>
        </p:nvPicPr>
        <p:blipFill>
          <a:blip r:embed="rId3">
            <a:alphaModFix/>
          </a:blip>
          <a:stretch>
            <a:fillRect/>
          </a:stretch>
        </p:blipFill>
        <p:spPr>
          <a:xfrm>
            <a:off x="1704975" y="989550"/>
            <a:ext cx="5734050" cy="5705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2"/>
          <p:cNvSpPr txBox="1">
            <a:spLocks noGrp="1"/>
          </p:cNvSpPr>
          <p:nvPr>
            <p:ph type="title"/>
          </p:nvPr>
        </p:nvSpPr>
        <p:spPr>
          <a:xfrm>
            <a:off x="316525" y="257051"/>
            <a:ext cx="8531400" cy="6990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sz="3300">
                <a:latin typeface="Times New Roman"/>
                <a:ea typeface="Times New Roman"/>
                <a:cs typeface="Times New Roman"/>
                <a:sym typeface="Times New Roman"/>
              </a:rPr>
              <a:t>Evaluation Form – Social Scientists Engagement</a:t>
            </a:r>
            <a:endParaRPr sz="3300">
              <a:latin typeface="Times New Roman"/>
              <a:ea typeface="Times New Roman"/>
              <a:cs typeface="Times New Roman"/>
              <a:sym typeface="Times New Roman"/>
            </a:endParaRPr>
          </a:p>
        </p:txBody>
      </p:sp>
      <p:sp>
        <p:nvSpPr>
          <p:cNvPr id="434" name="Google Shape;434;p52"/>
          <p:cNvSpPr txBox="1"/>
          <p:nvPr/>
        </p:nvSpPr>
        <p:spPr>
          <a:xfrm>
            <a:off x="316525" y="4624975"/>
            <a:ext cx="8772000" cy="2385900"/>
          </a:xfrm>
          <a:prstGeom prst="rect">
            <a:avLst/>
          </a:prstGeom>
          <a:noFill/>
          <a:ln>
            <a:noFill/>
          </a:ln>
        </p:spPr>
        <p:txBody>
          <a:bodyPr spcFirstLastPara="1" wrap="square" lIns="91425" tIns="91425" rIns="91425" bIns="91425" anchor="t" anchorCtr="0">
            <a:spAutoFit/>
          </a:bodyPr>
          <a:lstStyle/>
          <a:p>
            <a:pPr marL="457200" marR="0" lvl="0" indent="-298450" algn="l" rtl="0">
              <a:lnSpc>
                <a:spcPct val="100000"/>
              </a:lnSpc>
              <a:spcBef>
                <a:spcPts val="0"/>
              </a:spcBef>
              <a:spcAft>
                <a:spcPts val="0"/>
              </a:spcAft>
              <a:buClr>
                <a:schemeClr val="dk1"/>
              </a:buClr>
              <a:buSzPts val="1100"/>
              <a:buChar char="●"/>
            </a:pPr>
            <a:r>
              <a:rPr lang="en-US" sz="1100" b="1">
                <a:solidFill>
                  <a:schemeClr val="dk1"/>
                </a:solidFill>
              </a:rPr>
              <a:t>Dominican Republic: </a:t>
            </a:r>
            <a:r>
              <a:rPr lang="en-US" sz="1100">
                <a:solidFill>
                  <a:schemeClr val="dk1"/>
                </a:solidFill>
              </a:rPr>
              <a:t>Lic. Ramon Delanoy director of the National Center of Seismology of the UASD, a representative of the National Geological Service.</a:t>
            </a:r>
            <a:endParaRPr sz="1100">
              <a:solidFill>
                <a:schemeClr val="dk1"/>
              </a:solidFill>
            </a:endParaRPr>
          </a:p>
          <a:p>
            <a:pPr marL="457200" marR="0" lvl="0" indent="-298450" algn="l" rtl="0">
              <a:lnSpc>
                <a:spcPct val="100000"/>
              </a:lnSpc>
              <a:spcBef>
                <a:spcPts val="0"/>
              </a:spcBef>
              <a:spcAft>
                <a:spcPts val="0"/>
              </a:spcAft>
              <a:buClr>
                <a:schemeClr val="dk1"/>
              </a:buClr>
              <a:buSzPts val="1100"/>
              <a:buChar char="●"/>
            </a:pPr>
            <a:r>
              <a:rPr lang="en-US" sz="1100" b="1">
                <a:solidFill>
                  <a:schemeClr val="dk1"/>
                </a:solidFill>
              </a:rPr>
              <a:t>Costa Rica: </a:t>
            </a:r>
            <a:r>
              <a:rPr lang="en-US" sz="1100">
                <a:solidFill>
                  <a:schemeClr val="dk1"/>
                </a:solidFill>
              </a:rPr>
              <a:t>Evaluation </a:t>
            </a:r>
            <a:endParaRPr sz="1100">
              <a:solidFill>
                <a:schemeClr val="dk1"/>
              </a:solidFill>
            </a:endParaRPr>
          </a:p>
          <a:p>
            <a:pPr marL="457200" marR="0" lvl="0" indent="-298450" algn="l" rtl="0">
              <a:lnSpc>
                <a:spcPct val="100000"/>
              </a:lnSpc>
              <a:spcBef>
                <a:spcPts val="0"/>
              </a:spcBef>
              <a:spcAft>
                <a:spcPts val="0"/>
              </a:spcAft>
              <a:buClr>
                <a:schemeClr val="dk1"/>
              </a:buClr>
              <a:buSzPts val="1100"/>
              <a:buChar char="●"/>
            </a:pPr>
            <a:r>
              <a:rPr lang="en-US" sz="1100" b="1">
                <a:solidFill>
                  <a:schemeClr val="dk1"/>
                </a:solidFill>
              </a:rPr>
              <a:t>Jamaica: </a:t>
            </a:r>
            <a:r>
              <a:rPr lang="en-US" sz="1100">
                <a:solidFill>
                  <a:schemeClr val="dk1"/>
                </a:solidFill>
              </a:rPr>
              <a:t>Officers of the Social Development Commission were involved in selected targeted communities </a:t>
            </a:r>
            <a:endParaRPr sz="1100">
              <a:solidFill>
                <a:schemeClr val="dk1"/>
              </a:solidFill>
            </a:endParaRPr>
          </a:p>
          <a:p>
            <a:pPr marL="457200" marR="0" lvl="0" indent="-298450" algn="l" rtl="0">
              <a:lnSpc>
                <a:spcPct val="100000"/>
              </a:lnSpc>
              <a:spcBef>
                <a:spcPts val="0"/>
              </a:spcBef>
              <a:spcAft>
                <a:spcPts val="0"/>
              </a:spcAft>
              <a:buClr>
                <a:schemeClr val="dk1"/>
              </a:buClr>
              <a:buSzPts val="1100"/>
              <a:buChar char="●"/>
            </a:pPr>
            <a:r>
              <a:rPr lang="en-US" sz="1100" b="1">
                <a:solidFill>
                  <a:schemeClr val="dk1"/>
                </a:solidFill>
              </a:rPr>
              <a:t>Venezuela: </a:t>
            </a:r>
            <a:r>
              <a:rPr lang="en-US" sz="1100">
                <a:solidFill>
                  <a:schemeClr val="dk1"/>
                </a:solidFill>
              </a:rPr>
              <a:t>since the domain exercised by natural and basic sciences on the problem of disasters in the Latin American subcontinent is almost total. The study of seismic and climatological patterns, terrestrial dynamics, etc., places a notorious emphasis on prediction problems and on the adaptation of structures to the physical parameters of natural events that threaten society. But society does not appear in the formula, neither as an object of study, nor as an object of action and change in terms of its patterns of behavior and incidence in the realization of disaster situations. We have two social scientists who have participated as observers in the exercise and have made important reflections that indicate the importance of incorporating the social issue into the Caribe Wave exercise. Researchers gave workshops and seminars on the Caribe Wave 24 exercise, material for Civil Protection and Disaster Management was sent locally and regionally</a:t>
            </a:r>
            <a:endParaRPr sz="110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100">
              <a:solidFill>
                <a:schemeClr val="dk1"/>
              </a:solidFill>
            </a:endParaRPr>
          </a:p>
        </p:txBody>
      </p:sp>
      <p:pic>
        <p:nvPicPr>
          <p:cNvPr id="435" name="Google Shape;435;p52"/>
          <p:cNvPicPr preferRelativeResize="0"/>
          <p:nvPr/>
        </p:nvPicPr>
        <p:blipFill>
          <a:blip r:embed="rId3">
            <a:alphaModFix/>
          </a:blip>
          <a:stretch>
            <a:fillRect/>
          </a:stretch>
        </p:blipFill>
        <p:spPr>
          <a:xfrm>
            <a:off x="1715200" y="1087175"/>
            <a:ext cx="5734050" cy="3438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3"/>
          <p:cNvSpPr txBox="1">
            <a:spLocks noGrp="1"/>
          </p:cNvSpPr>
          <p:nvPr>
            <p:ph type="title"/>
          </p:nvPr>
        </p:nvSpPr>
        <p:spPr>
          <a:xfrm>
            <a:off x="306325" y="131026"/>
            <a:ext cx="8531400" cy="6459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sz="3400">
                <a:latin typeface="Times New Roman"/>
                <a:ea typeface="Times New Roman"/>
                <a:cs typeface="Times New Roman"/>
                <a:sym typeface="Times New Roman"/>
              </a:rPr>
              <a:t>Evaluation Form – People with Disability</a:t>
            </a:r>
            <a:endParaRPr sz="3400">
              <a:latin typeface="Times New Roman"/>
              <a:ea typeface="Times New Roman"/>
              <a:cs typeface="Times New Roman"/>
              <a:sym typeface="Times New Roman"/>
            </a:endParaRPr>
          </a:p>
        </p:txBody>
      </p:sp>
      <p:sp>
        <p:nvSpPr>
          <p:cNvPr id="441" name="Google Shape;441;p53"/>
          <p:cNvSpPr txBox="1"/>
          <p:nvPr/>
        </p:nvSpPr>
        <p:spPr>
          <a:xfrm>
            <a:off x="202525" y="4247650"/>
            <a:ext cx="8991600" cy="2690700"/>
          </a:xfrm>
          <a:prstGeom prst="rect">
            <a:avLst/>
          </a:prstGeom>
          <a:noFill/>
          <a:ln>
            <a:noFill/>
          </a:ln>
        </p:spPr>
        <p:txBody>
          <a:bodyPr spcFirstLastPara="1" wrap="square" lIns="91425" tIns="91425" rIns="91425" bIns="91425" anchor="t" anchorCtr="0">
            <a:spAutoFit/>
          </a:bodyPr>
          <a:lstStyle/>
          <a:p>
            <a:pPr marL="457200" marR="0" lvl="0" indent="-298450" algn="l" rtl="0">
              <a:lnSpc>
                <a:spcPct val="115000"/>
              </a:lnSpc>
              <a:spcBef>
                <a:spcPts val="0"/>
              </a:spcBef>
              <a:spcAft>
                <a:spcPts val="0"/>
              </a:spcAft>
              <a:buClr>
                <a:schemeClr val="dk1"/>
              </a:buClr>
              <a:buSzPts val="1100"/>
              <a:buChar char="●"/>
            </a:pPr>
            <a:r>
              <a:rPr lang="en-US" sz="1100" b="1">
                <a:solidFill>
                  <a:schemeClr val="dk1"/>
                </a:solidFill>
              </a:rPr>
              <a:t>Antigua and Barbuda: </a:t>
            </a:r>
            <a:r>
              <a:rPr lang="en-US" sz="1100">
                <a:solidFill>
                  <a:schemeClr val="dk1"/>
                </a:solidFill>
              </a:rPr>
              <a:t>The Care Project was part of the exercise as a disability center for young children.</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b="1">
                <a:solidFill>
                  <a:schemeClr val="dk1"/>
                </a:solidFill>
              </a:rPr>
              <a:t>Barbados: </a:t>
            </a:r>
            <a:r>
              <a:rPr lang="en-US" sz="1100">
                <a:solidFill>
                  <a:schemeClr val="dk1"/>
                </a:solidFill>
              </a:rPr>
              <a:t>Patients from the St. Lucy District Hospital were evacuated. More information can be acquired from the Department of Emergency Management.</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b="1">
                <a:solidFill>
                  <a:schemeClr val="dk1"/>
                </a:solidFill>
              </a:rPr>
              <a:t>France: </a:t>
            </a:r>
            <a:r>
              <a:rPr lang="en-US" sz="1100">
                <a:solidFill>
                  <a:schemeClr val="dk1"/>
                </a:solidFill>
              </a:rPr>
              <a:t>Probably among all the participants, but not specifically targeted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b="1">
                <a:solidFill>
                  <a:schemeClr val="dk1"/>
                </a:solidFill>
              </a:rPr>
              <a:t>Jamaica: </a:t>
            </a:r>
            <a:r>
              <a:rPr lang="en-US" sz="1100">
                <a:solidFill>
                  <a:schemeClr val="dk1"/>
                </a:solidFill>
              </a:rPr>
              <a:t>Jamaica Council for Persons with Disabilities participated on March 20 in the Functional Exercise and the Communications test at the National Level. Other entities were engaged but did not participate in the functional but were incorporated into the communication tests</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b="1">
                <a:solidFill>
                  <a:schemeClr val="dk1"/>
                </a:solidFill>
              </a:rPr>
              <a:t>Mexico: </a:t>
            </a:r>
            <a:r>
              <a:rPr lang="en-US" sz="1100">
                <a:solidFill>
                  <a:schemeClr val="dk1"/>
                </a:solidFill>
              </a:rPr>
              <a:t>We do not know for sure, but probably yes.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b="1">
                <a:solidFill>
                  <a:schemeClr val="dk1"/>
                </a:solidFill>
              </a:rPr>
              <a:t>St. Kitts and Nevis: </a:t>
            </a:r>
            <a:r>
              <a:rPr lang="en-US" sz="1100">
                <a:solidFill>
                  <a:schemeClr val="dk1"/>
                </a:solidFill>
              </a:rPr>
              <a:t>They were tested in a previous exercise.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b="1">
                <a:solidFill>
                  <a:schemeClr val="dk1"/>
                </a:solidFill>
              </a:rPr>
              <a:t>UK - British Virgin Islands: </a:t>
            </a:r>
            <a:r>
              <a:rPr lang="en-US" sz="1100">
                <a:solidFill>
                  <a:schemeClr val="dk1"/>
                </a:solidFill>
              </a:rPr>
              <a:t>The school registered for participation</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b="1">
                <a:solidFill>
                  <a:schemeClr val="dk1"/>
                </a:solidFill>
              </a:rPr>
              <a:t>UK - Cayman Islands: </a:t>
            </a:r>
            <a:r>
              <a:rPr lang="en-US" sz="1100">
                <a:solidFill>
                  <a:schemeClr val="dk1"/>
                </a:solidFill>
              </a:rPr>
              <a:t>One of the schools HMCI attended as observers was Lighthouse School which is a school for students with special needs. Some preparation practices were altered for their needs. </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US" sz="1100" b="1">
                <a:solidFill>
                  <a:schemeClr val="dk1"/>
                </a:solidFill>
              </a:rPr>
              <a:t>Venezuela: </a:t>
            </a:r>
            <a:r>
              <a:rPr lang="en-US" sz="1100">
                <a:solidFill>
                  <a:schemeClr val="dk1"/>
                </a:solidFill>
              </a:rPr>
              <a:t>People with visual impairments gave workshops on the Caribe Wave exercise</a:t>
            </a:r>
            <a:endParaRPr sz="1100">
              <a:solidFill>
                <a:schemeClr val="dk1"/>
              </a:solidFill>
            </a:endParaRPr>
          </a:p>
        </p:txBody>
      </p:sp>
      <p:pic>
        <p:nvPicPr>
          <p:cNvPr id="442" name="Google Shape;442;p53"/>
          <p:cNvPicPr preferRelativeResize="0"/>
          <p:nvPr/>
        </p:nvPicPr>
        <p:blipFill>
          <a:blip r:embed="rId3">
            <a:alphaModFix/>
          </a:blip>
          <a:stretch>
            <a:fillRect/>
          </a:stretch>
        </p:blipFill>
        <p:spPr>
          <a:xfrm>
            <a:off x="1921125" y="776925"/>
            <a:ext cx="5422851" cy="3486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5"/>
          <p:cNvSpPr txBox="1">
            <a:spLocks noGrp="1"/>
          </p:cNvSpPr>
          <p:nvPr>
            <p:ph type="title"/>
          </p:nvPr>
        </p:nvSpPr>
        <p:spPr>
          <a:xfrm>
            <a:off x="381000" y="182075"/>
            <a:ext cx="8382000" cy="6654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a:latin typeface="Times New Roman"/>
                <a:ea typeface="Times New Roman"/>
                <a:cs typeface="Times New Roman"/>
                <a:sym typeface="Times New Roman"/>
              </a:rPr>
              <a:t>Evaluation Form – Tsunami Ready</a:t>
            </a:r>
            <a:endParaRPr/>
          </a:p>
        </p:txBody>
      </p:sp>
      <p:sp>
        <p:nvSpPr>
          <p:cNvPr id="449" name="Google Shape;449;p15"/>
          <p:cNvSpPr txBox="1"/>
          <p:nvPr/>
        </p:nvSpPr>
        <p:spPr>
          <a:xfrm>
            <a:off x="380988" y="908049"/>
            <a:ext cx="83820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800">
                <a:solidFill>
                  <a:schemeClr val="dk1"/>
                </a:solidFill>
                <a:latin typeface="Times New Roman"/>
                <a:ea typeface="Times New Roman"/>
                <a:cs typeface="Times New Roman"/>
                <a:sym typeface="Times New Roman"/>
              </a:rPr>
              <a:t>The results for the status of the implementation of the UNESCO/IOC Tsunami Ready Recognition Programme indicated that 81% are already implementing the program, while 71% interest for those who have not yet implemented it with 244 as total number of target communities to be recognized as Tsunami Ready.</a:t>
            </a:r>
            <a:endParaRPr b="0" i="0" u="none" strike="noStrike" cap="none">
              <a:solidFill>
                <a:schemeClr val="dk1"/>
              </a:solidFill>
              <a:latin typeface="Times New Roman"/>
              <a:ea typeface="Times New Roman"/>
              <a:cs typeface="Times New Roman"/>
              <a:sym typeface="Times New Roman"/>
            </a:endParaRPr>
          </a:p>
        </p:txBody>
      </p:sp>
      <p:pic>
        <p:nvPicPr>
          <p:cNvPr id="450" name="Google Shape;450;p15"/>
          <p:cNvPicPr preferRelativeResize="0"/>
          <p:nvPr/>
        </p:nvPicPr>
        <p:blipFill>
          <a:blip r:embed="rId3">
            <a:alphaModFix/>
          </a:blip>
          <a:stretch>
            <a:fillRect/>
          </a:stretch>
        </p:blipFill>
        <p:spPr>
          <a:xfrm>
            <a:off x="2090300" y="2205425"/>
            <a:ext cx="5348725" cy="45579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7"/>
          <p:cNvSpPr txBox="1">
            <a:spLocks noGrp="1"/>
          </p:cNvSpPr>
          <p:nvPr>
            <p:ph type="title"/>
          </p:nvPr>
        </p:nvSpPr>
        <p:spPr>
          <a:xfrm>
            <a:off x="381000" y="182083"/>
            <a:ext cx="8382000" cy="9144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a:latin typeface="Times New Roman"/>
                <a:ea typeface="Times New Roman"/>
                <a:cs typeface="Times New Roman"/>
                <a:sym typeface="Times New Roman"/>
              </a:rPr>
              <a:t>Evaluation Form – Exercise Satisfaction </a:t>
            </a:r>
            <a:endParaRPr/>
          </a:p>
        </p:txBody>
      </p:sp>
      <p:sp>
        <p:nvSpPr>
          <p:cNvPr id="457" name="Google Shape;457;p17"/>
          <p:cNvSpPr txBox="1"/>
          <p:nvPr/>
        </p:nvSpPr>
        <p:spPr>
          <a:xfrm>
            <a:off x="381000" y="5336375"/>
            <a:ext cx="8382000" cy="1185300"/>
          </a:xfrm>
          <a:prstGeom prst="rect">
            <a:avLst/>
          </a:prstGeom>
          <a:noFill/>
          <a:ln>
            <a:noFill/>
          </a:ln>
        </p:spPr>
        <p:txBody>
          <a:bodyPr spcFirstLastPara="1" wrap="square" lIns="91425" tIns="45700" rIns="91425" bIns="45700" anchor="t" anchorCtr="0">
            <a:spAutoFit/>
          </a:bodyPr>
          <a:lstStyle/>
          <a:p>
            <a:pPr marL="457200" marR="0" lvl="0" indent="-298450" algn="l" rtl="0">
              <a:lnSpc>
                <a:spcPct val="100000"/>
              </a:lnSpc>
              <a:spcBef>
                <a:spcPts val="0"/>
              </a:spcBef>
              <a:spcAft>
                <a:spcPts val="0"/>
              </a:spcAft>
              <a:buClr>
                <a:schemeClr val="dk1"/>
              </a:buClr>
              <a:buSzPts val="1100"/>
              <a:buChar char="●"/>
            </a:pPr>
            <a:r>
              <a:rPr lang="en-US" sz="1100" b="1">
                <a:solidFill>
                  <a:schemeClr val="dk1"/>
                </a:solidFill>
              </a:rPr>
              <a:t>Dominican Republic: </a:t>
            </a:r>
            <a:r>
              <a:rPr lang="en-US" sz="1100">
                <a:solidFill>
                  <a:schemeClr val="dk1"/>
                </a:solidFill>
              </a:rPr>
              <a:t>The exercise was well organized, the handbook was clear and specific</a:t>
            </a:r>
            <a:endParaRPr sz="1100">
              <a:solidFill>
                <a:schemeClr val="dk1"/>
              </a:solidFill>
            </a:endParaRPr>
          </a:p>
          <a:p>
            <a:pPr marL="457200" marR="0" lvl="0" indent="-298450" algn="l" rtl="0">
              <a:lnSpc>
                <a:spcPct val="100000"/>
              </a:lnSpc>
              <a:spcBef>
                <a:spcPts val="300"/>
              </a:spcBef>
              <a:spcAft>
                <a:spcPts val="0"/>
              </a:spcAft>
              <a:buClr>
                <a:schemeClr val="dk1"/>
              </a:buClr>
              <a:buSzPts val="1100"/>
              <a:buFont typeface="Times New Roman"/>
              <a:buChar char="●"/>
            </a:pPr>
            <a:r>
              <a:rPr lang="en-US" sz="1100" b="1">
                <a:solidFill>
                  <a:schemeClr val="dk1"/>
                </a:solidFill>
              </a:rPr>
              <a:t>Trinidad and Tobago: </a:t>
            </a:r>
            <a:r>
              <a:rPr lang="en-US" sz="1100">
                <a:solidFill>
                  <a:schemeClr val="dk1"/>
                </a:solidFill>
              </a:rPr>
              <a:t>We need to have a more efficient method other than calling the NTWC on the phone for confirming receipt when we pass on the tsunami messages. Solutions like MissionMode would be a more efficient way to communicate emergency advisories but we lack the funding for such software.</a:t>
            </a:r>
            <a:endParaRPr sz="1100">
              <a:solidFill>
                <a:schemeClr val="dk1"/>
              </a:solidFill>
            </a:endParaRPr>
          </a:p>
          <a:p>
            <a:pPr marL="457200" marR="0" lvl="0" indent="-298450" algn="l" rtl="0">
              <a:lnSpc>
                <a:spcPct val="100000"/>
              </a:lnSpc>
              <a:spcBef>
                <a:spcPts val="300"/>
              </a:spcBef>
              <a:spcAft>
                <a:spcPts val="300"/>
              </a:spcAft>
              <a:buClr>
                <a:schemeClr val="dk1"/>
              </a:buClr>
              <a:buSzPts val="1100"/>
              <a:buFont typeface="Times New Roman"/>
              <a:buChar char="●"/>
            </a:pPr>
            <a:r>
              <a:rPr lang="en-US" sz="1100" b="1">
                <a:solidFill>
                  <a:schemeClr val="dk1"/>
                </a:solidFill>
              </a:rPr>
              <a:t>Venezuela: </a:t>
            </a:r>
            <a:r>
              <a:rPr lang="en-US" sz="1100">
                <a:solidFill>
                  <a:schemeClr val="dk1"/>
                </a:solidFill>
              </a:rPr>
              <a:t>It was very good, because we had to think about a regional tsunami, and educate our new authorities and new staff.</a:t>
            </a:r>
            <a:endParaRPr sz="1100">
              <a:solidFill>
                <a:schemeClr val="dk1"/>
              </a:solidFill>
            </a:endParaRPr>
          </a:p>
        </p:txBody>
      </p:sp>
      <p:pic>
        <p:nvPicPr>
          <p:cNvPr id="458" name="Google Shape;458;p17"/>
          <p:cNvPicPr preferRelativeResize="0"/>
          <p:nvPr/>
        </p:nvPicPr>
        <p:blipFill>
          <a:blip r:embed="rId3">
            <a:alphaModFix/>
          </a:blip>
          <a:stretch>
            <a:fillRect/>
          </a:stretch>
        </p:blipFill>
        <p:spPr>
          <a:xfrm>
            <a:off x="1704975" y="1459263"/>
            <a:ext cx="5734050" cy="3476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
          <p:cNvSpPr txBox="1"/>
          <p:nvPr/>
        </p:nvSpPr>
        <p:spPr>
          <a:xfrm>
            <a:off x="458596" y="1447800"/>
            <a:ext cx="8255100" cy="1816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800"/>
              <a:buFont typeface="Arial"/>
              <a:buChar char="•"/>
            </a:pPr>
            <a:r>
              <a:rPr lang="en-US" sz="2800" b="0" i="0" u="none" strike="noStrike" cap="none">
                <a:solidFill>
                  <a:schemeClr val="dk1"/>
                </a:solidFill>
                <a:latin typeface="Times New Roman"/>
                <a:ea typeface="Times New Roman"/>
                <a:cs typeface="Times New Roman"/>
                <a:sym typeface="Times New Roman"/>
              </a:rPr>
              <a:t>Summary of CARIBE WAVE 2</a:t>
            </a:r>
            <a:r>
              <a:rPr lang="en-US" sz="2800">
                <a:solidFill>
                  <a:schemeClr val="dk1"/>
                </a:solidFill>
                <a:latin typeface="Times New Roman"/>
                <a:ea typeface="Times New Roman"/>
                <a:cs typeface="Times New Roman"/>
                <a:sym typeface="Times New Roman"/>
              </a:rPr>
              <a:t>5</a:t>
            </a:r>
            <a:r>
              <a:rPr lang="en-US" sz="28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Arial"/>
              <a:buChar char="•"/>
            </a:pPr>
            <a:r>
              <a:rPr lang="en-US" sz="2800" b="0" i="0" u="none" strike="noStrike" cap="none">
                <a:solidFill>
                  <a:schemeClr val="dk1"/>
                </a:solidFill>
                <a:latin typeface="Times New Roman"/>
                <a:ea typeface="Times New Roman"/>
                <a:cs typeface="Times New Roman"/>
                <a:sym typeface="Times New Roman"/>
              </a:rPr>
              <a:t>Survey results</a:t>
            </a:r>
            <a:endParaRPr sz="2800" b="0" i="0" u="none" strike="noStrike" cap="none">
              <a:solidFill>
                <a:schemeClr val="dk1"/>
              </a:solidFill>
              <a:latin typeface="Times New Roman"/>
              <a:ea typeface="Times New Roman"/>
              <a:cs typeface="Times New Roman"/>
              <a:sym typeface="Times New Roman"/>
            </a:endParaRPr>
          </a:p>
          <a:p>
            <a:pPr marL="457200" marR="0" lvl="0" indent="-457200" algn="l" rtl="0">
              <a:lnSpc>
                <a:spcPct val="150000"/>
              </a:lnSpc>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Hotwash and recommendations</a:t>
            </a:r>
            <a:endParaRPr sz="2800">
              <a:solidFill>
                <a:schemeClr val="dk1"/>
              </a:solidFill>
              <a:latin typeface="Times New Roman"/>
              <a:ea typeface="Times New Roman"/>
              <a:cs typeface="Times New Roman"/>
              <a:sym typeface="Times New Roman"/>
            </a:endParaRPr>
          </a:p>
        </p:txBody>
      </p:sp>
      <p:sp>
        <p:nvSpPr>
          <p:cNvPr id="325" name="Google Shape;325;p2"/>
          <p:cNvSpPr txBox="1"/>
          <p:nvPr/>
        </p:nvSpPr>
        <p:spPr>
          <a:xfrm>
            <a:off x="431800" y="381000"/>
            <a:ext cx="8229600" cy="9144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Calibri"/>
              <a:buNone/>
            </a:pPr>
            <a:r>
              <a:rPr lang="en-US" sz="3600" b="0" i="0" u="none" strike="noStrike" cap="none">
                <a:solidFill>
                  <a:srgbClr val="FFFFFF"/>
                </a:solidFill>
                <a:latin typeface="Times New Roman"/>
                <a:ea typeface="Times New Roman"/>
                <a:cs typeface="Times New Roman"/>
                <a:sym typeface="Times New Roman"/>
              </a:rPr>
              <a:t>Objectives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8"/>
          <p:cNvSpPr txBox="1">
            <a:spLocks noGrp="1"/>
          </p:cNvSpPr>
          <p:nvPr>
            <p:ph type="title"/>
          </p:nvPr>
        </p:nvSpPr>
        <p:spPr>
          <a:xfrm>
            <a:off x="355869" y="253885"/>
            <a:ext cx="8432261" cy="861969"/>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200">
                <a:latin typeface="Times New Roman"/>
                <a:ea typeface="Times New Roman"/>
                <a:cs typeface="Times New Roman"/>
                <a:sym typeface="Times New Roman"/>
              </a:rPr>
              <a:t>Status of Sea Level Stations during the exercise</a:t>
            </a:r>
            <a:endParaRPr/>
          </a:p>
        </p:txBody>
      </p:sp>
      <p:sp>
        <p:nvSpPr>
          <p:cNvPr id="464" name="Google Shape;464;p18"/>
          <p:cNvSpPr txBox="1">
            <a:spLocks noGrp="1"/>
          </p:cNvSpPr>
          <p:nvPr>
            <p:ph type="body" idx="1"/>
          </p:nvPr>
        </p:nvSpPr>
        <p:spPr>
          <a:xfrm>
            <a:off x="355868" y="5462434"/>
            <a:ext cx="8298847" cy="1173164"/>
          </a:xfrm>
          <a:prstGeom prst="rect">
            <a:avLst/>
          </a:prstGeom>
          <a:noFill/>
          <a:ln>
            <a:noFill/>
          </a:ln>
        </p:spPr>
        <p:txBody>
          <a:bodyPr spcFirstLastPara="1" wrap="square" lIns="91425" tIns="91425" rIns="91425" bIns="91425" anchor="t" anchorCtr="0">
            <a:noAutofit/>
          </a:bodyPr>
          <a:lstStyle/>
          <a:p>
            <a:pPr marL="520700" marR="0" lvl="0" indent="-165100" algn="l" rtl="0">
              <a:lnSpc>
                <a:spcPct val="100000"/>
              </a:lnSpc>
              <a:spcBef>
                <a:spcPts val="0"/>
              </a:spcBef>
              <a:spcAft>
                <a:spcPts val="0"/>
              </a:spcAft>
              <a:buClr>
                <a:schemeClr val="dk1"/>
              </a:buClr>
              <a:buSzPts val="1600"/>
              <a:buFont typeface="Arial"/>
              <a:buChar char="•"/>
            </a:pPr>
            <a:r>
              <a:rPr lang="en-US" sz="1600">
                <a:latin typeface="Times New Roman"/>
                <a:ea typeface="Times New Roman"/>
                <a:cs typeface="Times New Roman"/>
                <a:sym typeface="Times New Roman"/>
              </a:rPr>
              <a:t>The PTWC provided simulated forecasted maximum wave heights for 165 CARIBE EWS stations in the simulated bulletins.</a:t>
            </a:r>
            <a:endParaRPr/>
          </a:p>
          <a:p>
            <a:pPr marL="520700" marR="0" lvl="0" indent="-165100" algn="l" rtl="0">
              <a:lnSpc>
                <a:spcPct val="100000"/>
              </a:lnSpc>
              <a:spcBef>
                <a:spcPts val="560"/>
              </a:spcBef>
              <a:spcAft>
                <a:spcPts val="0"/>
              </a:spcAft>
              <a:buClr>
                <a:schemeClr val="dk1"/>
              </a:buClr>
              <a:buSzPts val="1600"/>
              <a:buFont typeface="Arial"/>
              <a:buChar char="•"/>
            </a:pPr>
            <a:r>
              <a:rPr lang="en-US" sz="1600">
                <a:latin typeface="Times New Roman"/>
                <a:ea typeface="Times New Roman"/>
                <a:cs typeface="Times New Roman"/>
                <a:sym typeface="Times New Roman"/>
              </a:rPr>
              <a:t> Only about 64% of these sea level stations were online on the IOC Sea Level facility during the exercise period.</a:t>
            </a:r>
            <a:endParaRPr/>
          </a:p>
        </p:txBody>
      </p:sp>
      <p:sp>
        <p:nvSpPr>
          <p:cNvPr id="465" name="Google Shape;465;p18"/>
          <p:cNvSpPr txBox="1"/>
          <p:nvPr/>
        </p:nvSpPr>
        <p:spPr>
          <a:xfrm>
            <a:off x="4571999" y="1459542"/>
            <a:ext cx="32273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Times New Roman"/>
                <a:ea typeface="Times New Roman"/>
                <a:cs typeface="Times New Roman"/>
                <a:sym typeface="Times New Roman"/>
              </a:rPr>
              <a:t>Northern Panama scenario</a:t>
            </a:r>
            <a:endParaRPr sz="1400" b="0" i="0" u="none" strike="noStrike" cap="none">
              <a:solidFill>
                <a:srgbClr val="000000"/>
              </a:solidFill>
              <a:latin typeface="Arial"/>
              <a:ea typeface="Arial"/>
              <a:cs typeface="Arial"/>
              <a:sym typeface="Arial"/>
            </a:endParaRPr>
          </a:p>
        </p:txBody>
      </p:sp>
      <p:sp>
        <p:nvSpPr>
          <p:cNvPr id="466" name="Google Shape;466;p18"/>
          <p:cNvSpPr txBox="1"/>
          <p:nvPr/>
        </p:nvSpPr>
        <p:spPr>
          <a:xfrm>
            <a:off x="326965" y="1459542"/>
            <a:ext cx="342522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Times New Roman"/>
                <a:ea typeface="Times New Roman"/>
                <a:cs typeface="Times New Roman"/>
                <a:sym typeface="Times New Roman"/>
              </a:rPr>
              <a:t>Western Muertos Trough scenario</a:t>
            </a:r>
            <a:endParaRPr sz="1400" b="0" i="0" u="none" strike="noStrike" cap="none">
              <a:solidFill>
                <a:srgbClr val="000000"/>
              </a:solidFill>
              <a:latin typeface="Arial"/>
              <a:ea typeface="Arial"/>
              <a:cs typeface="Arial"/>
              <a:sym typeface="Arial"/>
            </a:endParaRPr>
          </a:p>
        </p:txBody>
      </p:sp>
      <p:pic>
        <p:nvPicPr>
          <p:cNvPr id="467" name="Google Shape;467;p18"/>
          <p:cNvPicPr preferRelativeResize="0"/>
          <p:nvPr/>
        </p:nvPicPr>
        <p:blipFill>
          <a:blip r:embed="rId3">
            <a:alphaModFix/>
          </a:blip>
          <a:stretch>
            <a:fillRect/>
          </a:stretch>
        </p:blipFill>
        <p:spPr>
          <a:xfrm>
            <a:off x="1125763" y="1205362"/>
            <a:ext cx="6892467" cy="41675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19"/>
          <p:cNvSpPr txBox="1">
            <a:spLocks noGrp="1"/>
          </p:cNvSpPr>
          <p:nvPr>
            <p:ph type="title"/>
          </p:nvPr>
        </p:nvSpPr>
        <p:spPr>
          <a:xfrm>
            <a:off x="304800" y="274637"/>
            <a:ext cx="8534400" cy="715963"/>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2F2F2"/>
              </a:buClr>
              <a:buSzPts val="2800"/>
              <a:buFont typeface="Calibri"/>
              <a:buNone/>
            </a:pPr>
            <a:r>
              <a:rPr lang="en-US" sz="2800">
                <a:latin typeface="Times New Roman"/>
                <a:ea typeface="Times New Roman"/>
                <a:cs typeface="Times New Roman"/>
                <a:sym typeface="Times New Roman"/>
              </a:rPr>
              <a:t>Status of DART’s</a:t>
            </a:r>
            <a:endParaRPr/>
          </a:p>
        </p:txBody>
      </p:sp>
      <p:sp>
        <p:nvSpPr>
          <p:cNvPr id="473" name="Google Shape;473;p19"/>
          <p:cNvSpPr txBox="1"/>
          <p:nvPr/>
        </p:nvSpPr>
        <p:spPr>
          <a:xfrm>
            <a:off x="533400" y="1219200"/>
            <a:ext cx="8077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Times New Roman"/>
                <a:ea typeface="Times New Roman"/>
                <a:cs typeface="Times New Roman"/>
                <a:sym typeface="Times New Roman"/>
              </a:rPr>
              <a:t>1</a:t>
            </a:r>
            <a:r>
              <a:rPr lang="en-US" sz="1800" b="0" i="0" u="none" strike="noStrike" cap="none">
                <a:solidFill>
                  <a:schemeClr val="dk1"/>
                </a:solidFill>
                <a:latin typeface="Times New Roman"/>
                <a:ea typeface="Times New Roman"/>
                <a:cs typeface="Times New Roman"/>
                <a:sym typeface="Times New Roman"/>
              </a:rPr>
              <a:t> DART station</a:t>
            </a:r>
            <a:r>
              <a:rPr lang="en-US" sz="1800">
                <a:solidFill>
                  <a:schemeClr val="dk1"/>
                </a:solidFill>
                <a:latin typeface="Times New Roman"/>
                <a:ea typeface="Times New Roman"/>
                <a:cs typeface="Times New Roman"/>
                <a:sym typeface="Times New Roman"/>
              </a:rPr>
              <a:t> was</a:t>
            </a:r>
            <a:r>
              <a:rPr lang="en-US" sz="1800" b="0" i="0" u="none" strike="noStrike" cap="none">
                <a:solidFill>
                  <a:schemeClr val="dk1"/>
                </a:solidFill>
                <a:latin typeface="Times New Roman"/>
                <a:ea typeface="Times New Roman"/>
                <a:cs typeface="Times New Roman"/>
                <a:sym typeface="Times New Roman"/>
              </a:rPr>
              <a:t> streaming data in the Caribbean and Atlantic through the National Buoy Center during the day of the exercise.</a:t>
            </a:r>
            <a:endParaRPr sz="1600" b="0" i="0" u="none" strike="noStrike" cap="none">
              <a:solidFill>
                <a:schemeClr val="dk1"/>
              </a:solidFill>
              <a:latin typeface="Times New Roman"/>
              <a:ea typeface="Times New Roman"/>
              <a:cs typeface="Times New Roman"/>
              <a:sym typeface="Times New Roman"/>
            </a:endParaRPr>
          </a:p>
        </p:txBody>
      </p:sp>
      <p:pic>
        <p:nvPicPr>
          <p:cNvPr id="474" name="Google Shape;474;p19"/>
          <p:cNvPicPr preferRelativeResize="0"/>
          <p:nvPr/>
        </p:nvPicPr>
        <p:blipFill>
          <a:blip r:embed="rId3">
            <a:alphaModFix/>
          </a:blip>
          <a:stretch>
            <a:fillRect/>
          </a:stretch>
        </p:blipFill>
        <p:spPr>
          <a:xfrm>
            <a:off x="594438" y="2029324"/>
            <a:ext cx="7955124" cy="4506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479"/>
        <p:cNvGrpSpPr/>
        <p:nvPr/>
      </p:nvGrpSpPr>
      <p:grpSpPr>
        <a:xfrm>
          <a:off x="0" y="0"/>
          <a:ext cx="0" cy="0"/>
          <a:chOff x="0" y="0"/>
          <a:chExt cx="0" cy="0"/>
        </a:xfrm>
      </p:grpSpPr>
      <p:sp>
        <p:nvSpPr>
          <p:cNvPr id="480" name="Google Shape;480;p20"/>
          <p:cNvSpPr txBox="1">
            <a:spLocks noGrp="1"/>
          </p:cNvSpPr>
          <p:nvPr>
            <p:ph type="title"/>
          </p:nvPr>
        </p:nvSpPr>
        <p:spPr>
          <a:xfrm>
            <a:off x="457200" y="274627"/>
            <a:ext cx="8229600" cy="7269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a:latin typeface="Times New Roman"/>
                <a:ea typeface="Times New Roman"/>
                <a:cs typeface="Times New Roman"/>
                <a:sym typeface="Times New Roman"/>
              </a:rPr>
              <a:t>Media Arrangements</a:t>
            </a:r>
            <a:endParaRPr/>
          </a:p>
        </p:txBody>
      </p:sp>
      <p:sp>
        <p:nvSpPr>
          <p:cNvPr id="481" name="Google Shape;481;p20"/>
          <p:cNvSpPr txBox="1">
            <a:spLocks noGrp="1"/>
          </p:cNvSpPr>
          <p:nvPr>
            <p:ph type="body" idx="1"/>
          </p:nvPr>
        </p:nvSpPr>
        <p:spPr>
          <a:xfrm>
            <a:off x="457200" y="4654200"/>
            <a:ext cx="8229600" cy="2203800"/>
          </a:xfrm>
          <a:prstGeom prst="rect">
            <a:avLst/>
          </a:prstGeom>
          <a:noFill/>
          <a:ln>
            <a:noFill/>
          </a:ln>
        </p:spPr>
        <p:txBody>
          <a:bodyPr spcFirstLastPara="1" wrap="square" lIns="91425" tIns="91425" rIns="91425" bIns="91425" anchor="t" anchorCtr="0">
            <a:noAutofit/>
          </a:bodyPr>
          <a:lstStyle/>
          <a:p>
            <a:pPr marL="520700" marR="0" lvl="0" indent="-152400" algn="l" rtl="0">
              <a:lnSpc>
                <a:spcPct val="100000"/>
              </a:lnSpc>
              <a:spcBef>
                <a:spcPts val="0"/>
              </a:spcBef>
              <a:spcAft>
                <a:spcPts val="0"/>
              </a:spcAft>
              <a:buClr>
                <a:schemeClr val="dk1"/>
              </a:buClr>
              <a:buSzPts val="1800"/>
              <a:buFont typeface="Arial"/>
              <a:buChar char="•"/>
            </a:pPr>
            <a:r>
              <a:rPr lang="en-US" sz="1800">
                <a:latin typeface="Times New Roman"/>
                <a:ea typeface="Times New Roman"/>
                <a:cs typeface="Times New Roman"/>
                <a:sym typeface="Times New Roman"/>
              </a:rPr>
              <a:t>There were difficulties obtaining exact metrics with the hashtag tracker Brand24 due to changes in Instagram and Facebook's terms and conditions. </a:t>
            </a:r>
            <a:endParaRPr sz="1800">
              <a:latin typeface="Times New Roman"/>
              <a:ea typeface="Times New Roman"/>
              <a:cs typeface="Times New Roman"/>
              <a:sym typeface="Times New Roman"/>
            </a:endParaRPr>
          </a:p>
          <a:p>
            <a:pPr marL="520700" marR="0" lvl="0" indent="-152400" algn="l" rtl="0">
              <a:lnSpc>
                <a:spcPct val="100000"/>
              </a:lnSpc>
              <a:spcBef>
                <a:spcPts val="1000"/>
              </a:spcBef>
              <a:spcAft>
                <a:spcPts val="0"/>
              </a:spcAft>
              <a:buClr>
                <a:schemeClr val="dk1"/>
              </a:buClr>
              <a:buSzPts val="1800"/>
              <a:buFont typeface="Arial"/>
              <a:buChar char="•"/>
            </a:pPr>
            <a:r>
              <a:rPr lang="en-US" sz="1800">
                <a:latin typeface="Times New Roman"/>
                <a:ea typeface="Times New Roman"/>
                <a:cs typeface="Times New Roman"/>
                <a:sym typeface="Times New Roman"/>
              </a:rPr>
              <a:t>However, it was noted that there was less social media presence than previous exercises, but the presence was still relatively large.</a:t>
            </a:r>
            <a:endParaRPr sz="1800">
              <a:latin typeface="Times New Roman"/>
              <a:ea typeface="Times New Roman"/>
              <a:cs typeface="Times New Roman"/>
              <a:sym typeface="Times New Roman"/>
            </a:endParaRPr>
          </a:p>
          <a:p>
            <a:pPr marL="520700" marR="0" lvl="0" indent="-152400" algn="l" rtl="0">
              <a:lnSpc>
                <a:spcPct val="100000"/>
              </a:lnSpc>
              <a:spcBef>
                <a:spcPts val="1000"/>
              </a:spcBef>
              <a:spcAft>
                <a:spcPts val="1000"/>
              </a:spcAft>
              <a:buSzPts val="1800"/>
              <a:buFont typeface="Times New Roman"/>
              <a:buChar char="•"/>
            </a:pPr>
            <a:r>
              <a:rPr lang="en-US" sz="1800">
                <a:highlight>
                  <a:srgbClr val="FFFF00"/>
                </a:highlight>
                <a:latin typeface="Times New Roman"/>
                <a:ea typeface="Times New Roman"/>
                <a:cs typeface="Times New Roman"/>
                <a:sym typeface="Times New Roman"/>
              </a:rPr>
              <a:t>The CARIBE WAVE 24 Media Report i</a:t>
            </a:r>
            <a:r>
              <a:rPr lang="en-US" sz="1800">
                <a:latin typeface="Times New Roman"/>
                <a:ea typeface="Times New Roman"/>
                <a:cs typeface="Times New Roman"/>
                <a:sym typeface="Times New Roman"/>
              </a:rPr>
              <a:t>ncludes an overview of different countries’ publications on their exercises.</a:t>
            </a:r>
            <a:endParaRPr sz="1800">
              <a:latin typeface="Times New Roman"/>
              <a:ea typeface="Times New Roman"/>
              <a:cs typeface="Times New Roman"/>
              <a:sym typeface="Times New Roman"/>
            </a:endParaRPr>
          </a:p>
        </p:txBody>
      </p:sp>
      <p:pic>
        <p:nvPicPr>
          <p:cNvPr id="482" name="Google Shape;482;p20"/>
          <p:cNvPicPr preferRelativeResize="0"/>
          <p:nvPr/>
        </p:nvPicPr>
        <p:blipFill rotWithShape="1">
          <a:blip r:embed="rId3">
            <a:alphaModFix/>
          </a:blip>
          <a:srcRect l="18346" t="6383" r="27908"/>
          <a:stretch/>
        </p:blipFill>
        <p:spPr>
          <a:xfrm>
            <a:off x="4463725" y="1115413"/>
            <a:ext cx="4177948" cy="3424876"/>
          </a:xfrm>
          <a:prstGeom prst="rect">
            <a:avLst/>
          </a:prstGeom>
          <a:noFill/>
          <a:ln>
            <a:noFill/>
          </a:ln>
        </p:spPr>
      </p:pic>
      <p:pic>
        <p:nvPicPr>
          <p:cNvPr id="483" name="Google Shape;483;p20"/>
          <p:cNvPicPr preferRelativeResize="0"/>
          <p:nvPr/>
        </p:nvPicPr>
        <p:blipFill rotWithShape="1">
          <a:blip r:embed="rId3">
            <a:alphaModFix/>
          </a:blip>
          <a:srcRect l="73037" t="16891" r="3178" b="53542"/>
          <a:stretch/>
        </p:blipFill>
        <p:spPr>
          <a:xfrm>
            <a:off x="830200" y="2055150"/>
            <a:ext cx="3400884" cy="198973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3523507dbde_0_173"/>
          <p:cNvSpPr txBox="1">
            <a:spLocks noGrp="1"/>
          </p:cNvSpPr>
          <p:nvPr>
            <p:ph type="title"/>
          </p:nvPr>
        </p:nvSpPr>
        <p:spPr>
          <a:xfrm>
            <a:off x="121588" y="76200"/>
            <a:ext cx="8915400" cy="209700"/>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Calibri"/>
              <a:buNone/>
            </a:pPr>
            <a:r>
              <a:rPr lang="en-US" sz="1800">
                <a:latin typeface="Times New Roman"/>
                <a:ea typeface="Times New Roman"/>
                <a:cs typeface="Times New Roman"/>
                <a:sym typeface="Times New Roman"/>
              </a:rPr>
              <a:t>CARIBE WAVE 25 Task Team</a:t>
            </a:r>
            <a:endParaRPr sz="2600"/>
          </a:p>
        </p:txBody>
      </p:sp>
      <p:graphicFrame>
        <p:nvGraphicFramePr>
          <p:cNvPr id="489" name="Google Shape;489;g3523507dbde_0_173"/>
          <p:cNvGraphicFramePr/>
          <p:nvPr/>
        </p:nvGraphicFramePr>
        <p:xfrm>
          <a:off x="63498" y="364050"/>
          <a:ext cx="9031575" cy="6481575"/>
        </p:xfrm>
        <a:graphic>
          <a:graphicData uri="http://schemas.openxmlformats.org/drawingml/2006/table">
            <a:tbl>
              <a:tblPr bandRow="1">
                <a:noFill/>
                <a:tableStyleId>{270F3B2D-36AF-4DA0-86C4-05F795A26C21}</a:tableStyleId>
              </a:tblPr>
              <a:tblGrid>
                <a:gridCol w="4332875">
                  <a:extLst>
                    <a:ext uri="{9D8B030D-6E8A-4147-A177-3AD203B41FA5}">
                      <a16:colId xmlns:a16="http://schemas.microsoft.com/office/drawing/2014/main" val="20000"/>
                    </a:ext>
                  </a:extLst>
                </a:gridCol>
                <a:gridCol w="1496775">
                  <a:extLst>
                    <a:ext uri="{9D8B030D-6E8A-4147-A177-3AD203B41FA5}">
                      <a16:colId xmlns:a16="http://schemas.microsoft.com/office/drawing/2014/main" val="20001"/>
                    </a:ext>
                  </a:extLst>
                </a:gridCol>
                <a:gridCol w="3201925">
                  <a:extLst>
                    <a:ext uri="{9D8B030D-6E8A-4147-A177-3AD203B41FA5}">
                      <a16:colId xmlns:a16="http://schemas.microsoft.com/office/drawing/2014/main" val="20002"/>
                    </a:ext>
                  </a:extLst>
                </a:gridCol>
              </a:tblGrid>
              <a:tr h="169625">
                <a:tc>
                  <a:txBody>
                    <a:bodyPr/>
                    <a:lstStyle/>
                    <a:p>
                      <a:pPr marL="0" marR="0" lvl="0" indent="0" algn="ctr" rtl="0">
                        <a:lnSpc>
                          <a:spcPct val="107000"/>
                        </a:lnSpc>
                        <a:spcBef>
                          <a:spcPts val="0"/>
                        </a:spcBef>
                        <a:spcAft>
                          <a:spcPts val="0"/>
                        </a:spcAft>
                        <a:buClr>
                          <a:srgbClr val="000000"/>
                        </a:buClr>
                        <a:buSzPts val="1100"/>
                        <a:buFont typeface="Times New Roman"/>
                        <a:buNone/>
                      </a:pPr>
                      <a:r>
                        <a:rPr lang="en-US" sz="1100" b="1" u="none" strike="noStrike" cap="none">
                          <a:latin typeface="Times New Roman"/>
                          <a:ea typeface="Times New Roman"/>
                          <a:cs typeface="Times New Roman"/>
                          <a:sym typeface="Times New Roman"/>
                        </a:rPr>
                        <a:t>Person</a:t>
                      </a:r>
                      <a:endParaRPr sz="1100" b="1" u="none" strike="noStrike" cap="none">
                        <a:latin typeface="Times New Roman"/>
                        <a:ea typeface="Times New Roman"/>
                        <a:cs typeface="Times New Roman"/>
                        <a:sym typeface="Times New Roman"/>
                      </a:endParaRPr>
                    </a:p>
                  </a:txBody>
                  <a:tcPr marL="40325" marR="40325" marT="0" marB="0" anchor="ctr">
                    <a:lnB w="12700" cap="flat" cmpd="sng">
                      <a:solidFill>
                        <a:srgbClr val="000000"/>
                      </a:solidFill>
                      <a:prstDash val="solid"/>
                      <a:round/>
                      <a:headEnd type="none" w="sm" len="sm"/>
                      <a:tailEnd type="none" w="sm" len="sm"/>
                    </a:lnB>
                    <a:solidFill>
                      <a:srgbClr val="93B3D7"/>
                    </a:solidFill>
                  </a:tcPr>
                </a:tc>
                <a:tc>
                  <a:txBody>
                    <a:bodyPr/>
                    <a:lstStyle/>
                    <a:p>
                      <a:pPr marL="0" marR="0" lvl="0" indent="0" algn="ctr" rtl="0">
                        <a:lnSpc>
                          <a:spcPct val="107000"/>
                        </a:lnSpc>
                        <a:spcBef>
                          <a:spcPts val="0"/>
                        </a:spcBef>
                        <a:spcAft>
                          <a:spcPts val="0"/>
                        </a:spcAft>
                        <a:buClr>
                          <a:srgbClr val="000000"/>
                        </a:buClr>
                        <a:buSzPts val="1100"/>
                        <a:buFont typeface="Times New Roman"/>
                        <a:buNone/>
                      </a:pPr>
                      <a:r>
                        <a:rPr lang="en-US" sz="1100" b="1" u="none" strike="noStrike" cap="none">
                          <a:latin typeface="Times New Roman"/>
                          <a:ea typeface="Times New Roman"/>
                          <a:cs typeface="Times New Roman"/>
                          <a:sym typeface="Times New Roman"/>
                        </a:rPr>
                        <a:t>Phone #</a:t>
                      </a:r>
                      <a:endParaRPr sz="1100" b="1" u="none" strike="noStrike" cap="none">
                        <a:latin typeface="Times New Roman"/>
                        <a:ea typeface="Times New Roman"/>
                        <a:cs typeface="Times New Roman"/>
                        <a:sym typeface="Times New Roman"/>
                      </a:endParaRPr>
                    </a:p>
                  </a:txBody>
                  <a:tcPr marL="40325" marR="40325" marT="0" marB="0" anchor="ctr">
                    <a:lnB w="12700" cap="flat" cmpd="sng">
                      <a:solidFill>
                        <a:srgbClr val="000000"/>
                      </a:solidFill>
                      <a:prstDash val="solid"/>
                      <a:round/>
                      <a:headEnd type="none" w="sm" len="sm"/>
                      <a:tailEnd type="none" w="sm" len="sm"/>
                    </a:lnB>
                    <a:solidFill>
                      <a:srgbClr val="93B3D7"/>
                    </a:solidFill>
                  </a:tcPr>
                </a:tc>
                <a:tc>
                  <a:txBody>
                    <a:bodyPr/>
                    <a:lstStyle/>
                    <a:p>
                      <a:pPr marL="0" marR="0" lvl="0" indent="0" algn="ctr" rtl="0">
                        <a:lnSpc>
                          <a:spcPct val="107000"/>
                        </a:lnSpc>
                        <a:spcBef>
                          <a:spcPts val="0"/>
                        </a:spcBef>
                        <a:spcAft>
                          <a:spcPts val="0"/>
                        </a:spcAft>
                        <a:buClr>
                          <a:srgbClr val="000000"/>
                        </a:buClr>
                        <a:buSzPts val="1100"/>
                        <a:buFont typeface="Times New Roman"/>
                        <a:buNone/>
                      </a:pPr>
                      <a:r>
                        <a:rPr lang="en-US" sz="1100" b="1" u="none" strike="noStrike" cap="none">
                          <a:latin typeface="Times New Roman"/>
                          <a:ea typeface="Times New Roman"/>
                          <a:cs typeface="Times New Roman"/>
                          <a:sym typeface="Times New Roman"/>
                        </a:rPr>
                        <a:t>Email</a:t>
                      </a:r>
                      <a:endParaRPr sz="1100" b="1" u="none" strike="noStrike" cap="none">
                        <a:latin typeface="Times New Roman"/>
                        <a:ea typeface="Times New Roman"/>
                        <a:cs typeface="Times New Roman"/>
                        <a:sym typeface="Times New Roman"/>
                      </a:endParaRPr>
                    </a:p>
                  </a:txBody>
                  <a:tcPr marL="40325" marR="40325" marT="0" marB="0" anchor="ctr">
                    <a:lnB w="12700" cap="flat" cmpd="sng">
                      <a:solidFill>
                        <a:srgbClr val="000000"/>
                      </a:solidFill>
                      <a:prstDash val="solid"/>
                      <a:round/>
                      <a:headEnd type="none" w="sm" len="sm"/>
                      <a:tailEnd type="none" w="sm" len="sm"/>
                    </a:lnB>
                    <a:solidFill>
                      <a:srgbClr val="93B3D7"/>
                    </a:solidFill>
                  </a:tcPr>
                </a:tc>
                <a:extLst>
                  <a:ext uri="{0D108BD9-81ED-4DB2-BD59-A6C34878D82A}">
                    <a16:rowId xmlns:a16="http://schemas.microsoft.com/office/drawing/2014/main" val="10000"/>
                  </a:ext>
                </a:extLst>
              </a:tr>
              <a:tr h="30832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Antonio Aguilar</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CARIBE WAVE Vice Chair, FUNVISIS, Venezuela</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+58 4168009876</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antoniodesastres@gmail.com</a:t>
                      </a:r>
                      <a:r>
                        <a:rPr lang="en-US" sz="1000" u="none" strike="noStrike" cap="none">
                          <a:solidFill>
                            <a:srgbClr val="0000FF"/>
                          </a:solidFill>
                          <a:latin typeface="Times New Roman"/>
                          <a:ea typeface="Times New Roman"/>
                          <a:cs typeface="Times New Roman"/>
                          <a:sym typeface="Times New Roman"/>
                        </a:rPr>
                        <a:t> </a:t>
                      </a:r>
                      <a:endParaRPr sz="1000" u="none" strike="noStrike" cap="none">
                        <a:solidFill>
                          <a:srgbClr val="0000FF"/>
                        </a:solidFill>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01"/>
                  </a:ext>
                </a:extLst>
              </a:tr>
              <a:tr h="30832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Gisela Báez-Sánchez</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CARIBE WAVE Vice Chair,  Puerto Rico Seismic Network, USA</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1-787-833-8433</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gisela.baez1@upr.edu</a:t>
                      </a:r>
                      <a:r>
                        <a:rPr lang="en-US" sz="1000" u="none" strike="noStrike" cap="none">
                          <a:solidFill>
                            <a:srgbClr val="0000FF"/>
                          </a:solidFill>
                          <a:latin typeface="Times New Roman"/>
                          <a:ea typeface="Times New Roman"/>
                          <a:cs typeface="Times New Roman"/>
                          <a:sym typeface="Times New Roman"/>
                        </a:rPr>
                        <a:t> </a:t>
                      </a:r>
                      <a:endParaRPr sz="1000" u="none" strike="noStrike" cap="none">
                        <a:solidFill>
                          <a:srgbClr val="0000FF"/>
                        </a:solidFill>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02"/>
                  </a:ext>
                </a:extLst>
              </a:tr>
              <a:tr h="31432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Gerard Metayer,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CARIBE EWS Chair, Service Maritime et de Navigation Haiti</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509-48 93 7805</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gerard_metayer@yahoo.fr</a:t>
                      </a:r>
                      <a:r>
                        <a:rPr lang="en-US" sz="1000" u="none" strike="noStrike" cap="none">
                          <a:solidFill>
                            <a:srgbClr val="0000FF"/>
                          </a:solidFill>
                          <a:latin typeface="Times New Roman"/>
                          <a:ea typeface="Times New Roman"/>
                          <a:cs typeface="Times New Roman"/>
                          <a:sym typeface="Times New Roman"/>
                        </a:rPr>
                        <a:t> </a:t>
                      </a:r>
                      <a:endParaRPr sz="1000" u="none" strike="noStrike" cap="none">
                        <a:solidFill>
                          <a:srgbClr val="0000FF"/>
                        </a:solidFill>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03"/>
                  </a:ext>
                </a:extLst>
              </a:tr>
              <a:tr h="318625">
                <a:tc>
                  <a:txBody>
                    <a:bodyPr/>
                    <a:lstStyle/>
                    <a:p>
                      <a:pPr marL="0" marR="0" lvl="0" indent="0" algn="ctr" rtl="0">
                        <a:lnSpc>
                          <a:spcPct val="106666"/>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Frederic Dondin</a:t>
                      </a:r>
                      <a:endParaRPr sz="10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Chair WG 1 Risk Knowledge</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1868 6624659</a:t>
                      </a:r>
                      <a:endParaRPr sz="1000" u="none" strike="noStrike" cap="none">
                        <a:latin typeface="Times New Roman"/>
                        <a:ea typeface="Times New Roman"/>
                        <a:cs typeface="Times New Roman"/>
                        <a:sym typeface="Times New Roman"/>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fredericdondin@gmail.com</a:t>
                      </a:r>
                      <a:r>
                        <a:rPr lang="en-US" sz="1000" u="none" strike="noStrike" cap="none">
                          <a:solidFill>
                            <a:srgbClr val="0000FF"/>
                          </a:solidFill>
                          <a:latin typeface="Times New Roman"/>
                          <a:ea typeface="Times New Roman"/>
                          <a:cs typeface="Times New Roman"/>
                          <a:sym typeface="Times New Roman"/>
                        </a:rPr>
                        <a:t> </a:t>
                      </a:r>
                      <a:endParaRPr sz="1000" u="none" strike="noStrike" cap="none">
                        <a:solidFill>
                          <a:srgbClr val="0000FF"/>
                        </a:solidFill>
                        <a:latin typeface="Times New Roman"/>
                        <a:ea typeface="Times New Roman"/>
                        <a:cs typeface="Times New Roman"/>
                        <a:sym typeface="Times New Roman"/>
                      </a:endParaRPr>
                    </a:p>
                  </a:txBody>
                  <a:tcPr marL="73025" marR="73025"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04"/>
                  </a:ext>
                </a:extLst>
              </a:tr>
              <a:tr h="472800">
                <a:tc>
                  <a:txBody>
                    <a:bodyPr/>
                    <a:lstStyle/>
                    <a:p>
                      <a:pPr marL="0" marR="0" lvl="0" indent="0" algn="ctr" rtl="0">
                        <a:lnSpc>
                          <a:spcPct val="106666"/>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Elizabeth Vanacore, PRSN</a:t>
                      </a:r>
                      <a:endParaRPr sz="10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Chair WG 2 Tsunami Detection, Analysis and Forecasting</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1-787-833-8433</a:t>
                      </a:r>
                      <a:endParaRPr sz="1000" u="none" strike="noStrike" cap="none">
                        <a:latin typeface="Times New Roman"/>
                        <a:ea typeface="Times New Roman"/>
                        <a:cs typeface="Times New Roman"/>
                        <a:sym typeface="Times New Roman"/>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elizabeth.vanacore@upr.edu</a:t>
                      </a:r>
                      <a:r>
                        <a:rPr lang="en-US" sz="1000" u="none" strike="noStrike" cap="none">
                          <a:solidFill>
                            <a:srgbClr val="0000FF"/>
                          </a:solidFill>
                          <a:latin typeface="Times New Roman"/>
                          <a:ea typeface="Times New Roman"/>
                          <a:cs typeface="Times New Roman"/>
                          <a:sym typeface="Times New Roman"/>
                        </a:rPr>
                        <a:t>  </a:t>
                      </a:r>
                      <a:endParaRPr sz="1000" u="none" strike="noStrike" cap="none">
                        <a:solidFill>
                          <a:srgbClr val="0000FF"/>
                        </a:solidFill>
                        <a:latin typeface="Times New Roman"/>
                        <a:ea typeface="Times New Roman"/>
                        <a:cs typeface="Times New Roman"/>
                        <a:sym typeface="Times New Roman"/>
                      </a:endParaRPr>
                    </a:p>
                  </a:txBody>
                  <a:tcPr marL="73025" marR="73025"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05"/>
                  </a:ext>
                </a:extLst>
              </a:tr>
              <a:tr h="46250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Christa von Hillebrandt-Andrade;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Chair WG 3 Tsunami Warning Dissemination and Communication, Deputy Director/ITIC-CAR</a:t>
                      </a:r>
                      <a:endParaRPr sz="1000" b="1"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1-787-249-8307</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christa.vonh@noaa.gov</a:t>
                      </a:r>
                      <a:r>
                        <a:rPr lang="en-US" sz="1000" u="none" strike="noStrike" cap="none">
                          <a:solidFill>
                            <a:srgbClr val="0000FF"/>
                          </a:solidFill>
                          <a:latin typeface="Times New Roman"/>
                          <a:ea typeface="Times New Roman"/>
                          <a:cs typeface="Times New Roman"/>
                          <a:sym typeface="Times New Roman"/>
                        </a:rPr>
                        <a:t> </a:t>
                      </a:r>
                      <a:endParaRPr sz="1000" u="none" strike="noStrike" cap="none">
                        <a:solidFill>
                          <a:srgbClr val="0000FF"/>
                        </a:solidFill>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06"/>
                  </a:ext>
                </a:extLst>
              </a:tr>
              <a:tr h="32610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Silvia Chacón-Barrantes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Chair WG 4  Preparedness, Readiness and Resilience</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506-830-96690</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silviach@una.ac.cr</a:t>
                      </a:r>
                      <a:r>
                        <a:rPr lang="en-US" sz="1000" u="none" strike="noStrike" cap="none">
                          <a:solidFill>
                            <a:srgbClr val="0000FF"/>
                          </a:solidFill>
                          <a:latin typeface="Times New Roman"/>
                          <a:ea typeface="Times New Roman"/>
                          <a:cs typeface="Times New Roman"/>
                          <a:sym typeface="Times New Roman"/>
                        </a:rPr>
                        <a:t> </a:t>
                      </a:r>
                      <a:endParaRPr sz="1000" u="none" strike="noStrike" cap="none">
                        <a:solidFill>
                          <a:srgbClr val="0000FF"/>
                        </a:solidFill>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07"/>
                  </a:ext>
                </a:extLst>
              </a:tr>
              <a:tr h="38995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Alberto López; Ivan Wong; Matt Hornbach ; Richard D Koehler</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Scientific Experts – Jamaica Scenario</a:t>
                      </a:r>
                      <a:endParaRPr sz="1000" b="1"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1-787-833-8433</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alberto.lopez3@upr.edu</a:t>
                      </a:r>
                      <a:r>
                        <a:rPr lang="en-US" sz="1000" u="none" strike="noStrike" cap="none">
                          <a:solidFill>
                            <a:srgbClr val="1155CC"/>
                          </a:solidFill>
                          <a:latin typeface="Times New Roman"/>
                          <a:ea typeface="Times New Roman"/>
                          <a:cs typeface="Times New Roman"/>
                          <a:sym typeface="Times New Roman"/>
                        </a:rPr>
                        <a:t> ; </a:t>
                      </a:r>
                      <a:r>
                        <a:rPr lang="en-US" sz="1000" u="sng" strike="noStrike" cap="none">
                          <a:solidFill>
                            <a:srgbClr val="1155CC"/>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wong@lettisci.com</a:t>
                      </a:r>
                      <a:r>
                        <a:rPr lang="en-US" sz="1000" u="none" strike="noStrike" cap="none">
                          <a:solidFill>
                            <a:srgbClr val="1155CC"/>
                          </a:solidFill>
                          <a:latin typeface="Times New Roman"/>
                          <a:ea typeface="Times New Roman"/>
                          <a:cs typeface="Times New Roman"/>
                          <a:sym typeface="Times New Roman"/>
                        </a:rPr>
                        <a:t>  </a:t>
                      </a:r>
                      <a:endParaRPr sz="1000" u="none" strike="noStrike" cap="none">
                        <a:solidFill>
                          <a:srgbClr val="1155CC"/>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12">
                            <a:extLst>
                              <a:ext uri="{A12FA001-AC4F-418D-AE19-62706E023703}">
                                <ahyp:hlinkClr xmlns:ahyp="http://schemas.microsoft.com/office/drawing/2018/hyperlinkcolor" val="tx"/>
                              </a:ext>
                            </a:extLst>
                          </a:hlinkClick>
                        </a:rPr>
                        <a:t>mhornback@smu.edu</a:t>
                      </a:r>
                      <a:r>
                        <a:rPr lang="en-US" sz="1000" u="none" strike="noStrike" cap="none">
                          <a:solidFill>
                            <a:srgbClr val="1155CC"/>
                          </a:solidFill>
                          <a:latin typeface="Times New Roman"/>
                          <a:ea typeface="Times New Roman"/>
                          <a:cs typeface="Times New Roman"/>
                          <a:sym typeface="Times New Roman"/>
                        </a:rPr>
                        <a:t>  ; </a:t>
                      </a:r>
                      <a:r>
                        <a:rPr lang="en-US" sz="1000" u="sng" strike="noStrike" cap="none">
                          <a:solidFill>
                            <a:srgbClr val="1155CC"/>
                          </a:solidFill>
                          <a:latin typeface="Times New Roman"/>
                          <a:ea typeface="Times New Roman"/>
                          <a:cs typeface="Times New Roman"/>
                          <a:sym typeface="Times New Roman"/>
                          <a:hlinkClick r:id="rId13">
                            <a:extLst>
                              <a:ext uri="{A12FA001-AC4F-418D-AE19-62706E023703}">
                                <ahyp:hlinkClr xmlns:ahyp="http://schemas.microsoft.com/office/drawing/2018/hyperlinkcolor" val="tx"/>
                              </a:ext>
                            </a:extLst>
                          </a:hlinkClick>
                        </a:rPr>
                        <a:t>rkoehler@unr.edu</a:t>
                      </a:r>
                      <a:r>
                        <a:rPr lang="en-US" sz="1000" u="none" strike="noStrike" cap="none">
                          <a:solidFill>
                            <a:srgbClr val="1155CC"/>
                          </a:solidFill>
                          <a:latin typeface="Times New Roman"/>
                          <a:ea typeface="Times New Roman"/>
                          <a:cs typeface="Times New Roman"/>
                          <a:sym typeface="Times New Roman"/>
                        </a:rPr>
                        <a:t> </a:t>
                      </a:r>
                      <a:endParaRPr sz="1000" u="none" strike="noStrike" cap="none">
                        <a:solidFill>
                          <a:srgbClr val="1155CC"/>
                        </a:solidFill>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08"/>
                  </a:ext>
                </a:extLst>
              </a:tr>
              <a:tr h="450775">
                <a:tc>
                  <a:txBody>
                    <a:bodyPr/>
                    <a:lstStyle/>
                    <a:p>
                      <a:pPr marL="0" marR="0" lvl="0" indent="0" algn="ctr" rtl="0">
                        <a:lnSpc>
                          <a:spcPct val="100000"/>
                        </a:lnSpc>
                        <a:spcBef>
                          <a:spcPts val="0"/>
                        </a:spcBef>
                        <a:spcAft>
                          <a:spcPts val="0"/>
                        </a:spcAft>
                        <a:buClr>
                          <a:srgbClr val="000000"/>
                        </a:buClr>
                        <a:buSzPts val="1100"/>
                        <a:buFont typeface="Arial"/>
                        <a:buNone/>
                      </a:pPr>
                      <a:r>
                        <a:rPr lang="en-US" sz="1000" u="none" strike="noStrike" cap="none">
                          <a:latin typeface="Times New Roman"/>
                          <a:ea typeface="Times New Roman"/>
                          <a:cs typeface="Times New Roman"/>
                          <a:sym typeface="Times New Roman"/>
                        </a:rPr>
                        <a:t>Maria Ana Viana Baptista</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r>
                        <a:rPr lang="en-US" sz="1000" b="1" u="none" strike="noStrike" cap="none">
                          <a:latin typeface="Times New Roman"/>
                          <a:ea typeface="Times New Roman"/>
                          <a:cs typeface="Times New Roman"/>
                          <a:sym typeface="Times New Roman"/>
                        </a:rPr>
                        <a:t>Scientific Expert – Portugal Scenario</a:t>
                      </a:r>
                      <a:endParaRPr sz="1000" b="1"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14">
                            <a:extLst>
                              <a:ext uri="{A12FA001-AC4F-418D-AE19-62706E023703}">
                                <ahyp:hlinkClr xmlns:ahyp="http://schemas.microsoft.com/office/drawing/2018/hyperlinkcolor" val="tx"/>
                              </a:ext>
                            </a:extLst>
                          </a:hlinkClick>
                        </a:rPr>
                        <a:t>mavbaptista@gmail.com</a:t>
                      </a:r>
                      <a:r>
                        <a:rPr lang="en-US" sz="1000" u="none" strike="noStrike" cap="none">
                          <a:solidFill>
                            <a:srgbClr val="1155CC"/>
                          </a:solidFill>
                          <a:latin typeface="Times New Roman"/>
                          <a:ea typeface="Times New Roman"/>
                          <a:cs typeface="Times New Roman"/>
                          <a:sym typeface="Times New Roman"/>
                        </a:rPr>
                        <a:t> </a:t>
                      </a:r>
                      <a:endParaRPr sz="1000" u="none" strike="noStrike" cap="none">
                        <a:solidFill>
                          <a:srgbClr val="1155CC"/>
                        </a:solidFill>
                        <a:latin typeface="Times New Roman"/>
                        <a:ea typeface="Times New Roman"/>
                        <a:cs typeface="Times New Roman"/>
                        <a:sym typeface="Times New Roman"/>
                      </a:endParaRPr>
                    </a:p>
                  </a:txBody>
                  <a:tcPr marL="73025" marR="73025"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09"/>
                  </a:ext>
                </a:extLst>
              </a:tr>
              <a:tr h="34680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Elizabeth Riley</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Director CDEMA</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246-434-4880</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15">
                            <a:extLst>
                              <a:ext uri="{A12FA001-AC4F-418D-AE19-62706E023703}">
                                <ahyp:hlinkClr xmlns:ahyp="http://schemas.microsoft.com/office/drawing/2018/hyperlinkcolor" val="tx"/>
                              </a:ext>
                            </a:extLst>
                          </a:hlinkClick>
                        </a:rPr>
                        <a:t>elizabeth.riley@cdema.org</a:t>
                      </a:r>
                      <a:r>
                        <a:rPr lang="en-US" sz="1000" u="none" strike="noStrike" cap="none">
                          <a:solidFill>
                            <a:srgbClr val="1155CC"/>
                          </a:solidFill>
                          <a:latin typeface="Times New Roman"/>
                          <a:ea typeface="Times New Roman"/>
                          <a:cs typeface="Times New Roman"/>
                          <a:sym typeface="Times New Roman"/>
                        </a:rPr>
                        <a:t> </a:t>
                      </a:r>
                      <a:endParaRPr sz="1000" u="none" strike="noStrike" cap="none">
                        <a:solidFill>
                          <a:srgbClr val="1155CC"/>
                        </a:solidFill>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10"/>
                  </a:ext>
                </a:extLst>
              </a:tr>
              <a:tr h="34680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Claudia Herrera Melgar</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Executive Secretary CEPREDENAC</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502-2390-0200</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16">
                            <a:extLst>
                              <a:ext uri="{A12FA001-AC4F-418D-AE19-62706E023703}">
                                <ahyp:hlinkClr xmlns:ahyp="http://schemas.microsoft.com/office/drawing/2018/hyperlinkcolor" val="tx"/>
                              </a:ext>
                            </a:extLst>
                          </a:hlinkClick>
                        </a:rPr>
                        <a:t>iajche@cepredenac.org</a:t>
                      </a:r>
                      <a:r>
                        <a:rPr lang="en-US" sz="1000" u="none" strike="noStrike" cap="none">
                          <a:solidFill>
                            <a:srgbClr val="1155CC"/>
                          </a:solidFill>
                          <a:latin typeface="Times New Roman"/>
                          <a:ea typeface="Times New Roman"/>
                          <a:cs typeface="Times New Roman"/>
                          <a:sym typeface="Times New Roman"/>
                        </a:rPr>
                        <a:t> </a:t>
                      </a:r>
                      <a:endParaRPr sz="1000" u="none" strike="noStrike" cap="none">
                        <a:solidFill>
                          <a:srgbClr val="1155CC"/>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17">
                            <a:extLst>
                              <a:ext uri="{A12FA001-AC4F-418D-AE19-62706E023703}">
                                <ahyp:hlinkClr xmlns:ahyp="http://schemas.microsoft.com/office/drawing/2018/hyperlinkcolor" val="tx"/>
                              </a:ext>
                            </a:extLst>
                          </a:hlinkClick>
                        </a:rPr>
                        <a:t>memendez@cepredenac.org</a:t>
                      </a:r>
                      <a:r>
                        <a:rPr lang="en-US" sz="1000" u="none" strike="noStrike" cap="none">
                          <a:solidFill>
                            <a:srgbClr val="1155CC"/>
                          </a:solidFill>
                          <a:latin typeface="Times New Roman"/>
                          <a:ea typeface="Times New Roman"/>
                          <a:cs typeface="Times New Roman"/>
                          <a:sym typeface="Times New Roman"/>
                        </a:rPr>
                        <a:t> </a:t>
                      </a:r>
                      <a:endParaRPr sz="1000" u="none" strike="noStrike" cap="none">
                        <a:solidFill>
                          <a:srgbClr val="1155CC"/>
                        </a:solidFill>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11"/>
                  </a:ext>
                </a:extLst>
              </a:tr>
              <a:tr h="34680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Lt. Colonel Daniel Polinacci</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Chief EMIZ Antilles</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596-596-393-937</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sng" strike="noStrike" cap="none">
                          <a:solidFill>
                            <a:srgbClr val="1155CC"/>
                          </a:solidFill>
                          <a:latin typeface="Times New Roman"/>
                          <a:ea typeface="Times New Roman"/>
                          <a:cs typeface="Times New Roman"/>
                          <a:sym typeface="Times New Roman"/>
                          <a:hlinkClick r:id="rId18">
                            <a:extLst>
                              <a:ext uri="{A12FA001-AC4F-418D-AE19-62706E023703}">
                                <ahyp:hlinkClr xmlns:ahyp="http://schemas.microsoft.com/office/drawing/2018/hyperlinkcolor" val="tx"/>
                              </a:ext>
                            </a:extLst>
                          </a:hlinkClick>
                        </a:rPr>
                        <a:t>daniel.polinacci@martinique.pref.gouv.fr</a:t>
                      </a:r>
                      <a:r>
                        <a:rPr lang="en-US" sz="900" u="none" strike="noStrike" cap="none">
                          <a:solidFill>
                            <a:srgbClr val="1155CC"/>
                          </a:solidFill>
                          <a:latin typeface="Times New Roman"/>
                          <a:ea typeface="Times New Roman"/>
                          <a:cs typeface="Times New Roman"/>
                          <a:sym typeface="Times New Roman"/>
                        </a:rPr>
                        <a:t> </a:t>
                      </a:r>
                      <a:endParaRPr sz="900" u="none" strike="noStrike" cap="none">
                        <a:solidFill>
                          <a:srgbClr val="1155CC"/>
                        </a:solidFill>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12"/>
                  </a:ext>
                </a:extLst>
              </a:tr>
              <a:tr h="30832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Charles McCreery,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PTWC </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1-808-689-8207</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19">
                            <a:extLst>
                              <a:ext uri="{A12FA001-AC4F-418D-AE19-62706E023703}">
                                <ahyp:hlinkClr xmlns:ahyp="http://schemas.microsoft.com/office/drawing/2018/hyperlinkcolor" val="tx"/>
                              </a:ext>
                            </a:extLst>
                          </a:hlinkClick>
                        </a:rPr>
                        <a:t>charles.mccreery@noaa.gov</a:t>
                      </a:r>
                      <a:r>
                        <a:rPr lang="en-US" sz="1000" u="none" strike="noStrike" cap="none">
                          <a:solidFill>
                            <a:srgbClr val="0000FF"/>
                          </a:solidFill>
                          <a:latin typeface="Times New Roman"/>
                          <a:ea typeface="Times New Roman"/>
                          <a:cs typeface="Times New Roman"/>
                          <a:sym typeface="Times New Roman"/>
                        </a:rPr>
                        <a:t> </a:t>
                      </a:r>
                      <a:endParaRPr sz="1000" u="none" strike="noStrike" cap="none">
                        <a:solidFill>
                          <a:srgbClr val="0000FF"/>
                        </a:solidFill>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13"/>
                  </a:ext>
                </a:extLst>
              </a:tr>
              <a:tr h="34680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Wilfried Strauch</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CATAC</a:t>
                      </a:r>
                      <a:endParaRPr sz="1000" b="1"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20">
                            <a:extLst>
                              <a:ext uri="{A12FA001-AC4F-418D-AE19-62706E023703}">
                                <ahyp:hlinkClr xmlns:ahyp="http://schemas.microsoft.com/office/drawing/2018/hyperlinkcolor" val="tx"/>
                              </a:ext>
                            </a:extLst>
                          </a:hlinkClick>
                        </a:rPr>
                        <a:t>wilfried.strauch@yahoo.com</a:t>
                      </a:r>
                      <a:r>
                        <a:rPr lang="en-US" sz="1000" u="none" strike="noStrike" cap="none">
                          <a:solidFill>
                            <a:srgbClr val="1155CC"/>
                          </a:solidFill>
                          <a:latin typeface="Times New Roman"/>
                          <a:ea typeface="Times New Roman"/>
                          <a:cs typeface="Times New Roman"/>
                          <a:sym typeface="Times New Roman"/>
                        </a:rPr>
                        <a:t> </a:t>
                      </a:r>
                      <a:endParaRPr sz="1200" u="none" strike="noStrike" cap="none">
                        <a:solidFill>
                          <a:srgbClr val="1155CC"/>
                        </a:solidFill>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14"/>
                  </a:ext>
                </a:extLst>
              </a:tr>
              <a:tr h="33972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David Wald, USGS; Kristin Marano</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Scientific Experts –  Earthquake Impact Products</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1-303-273-8441</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303-273-8602</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21">
                            <a:extLst>
                              <a:ext uri="{A12FA001-AC4F-418D-AE19-62706E023703}">
                                <ahyp:hlinkClr xmlns:ahyp="http://schemas.microsoft.com/office/drawing/2018/hyperlinkcolor" val="tx"/>
                              </a:ext>
                            </a:extLst>
                          </a:hlinkClick>
                        </a:rPr>
                        <a:t>wald@usgs.gov</a:t>
                      </a:r>
                      <a:endParaRPr sz="1000" u="none" strike="noStrike" cap="none">
                        <a:solidFill>
                          <a:srgbClr val="0000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22">
                            <a:extLst>
                              <a:ext uri="{A12FA001-AC4F-418D-AE19-62706E023703}">
                                <ahyp:hlinkClr xmlns:ahyp="http://schemas.microsoft.com/office/drawing/2018/hyperlinkcolor" val="tx"/>
                              </a:ext>
                            </a:extLst>
                          </a:hlinkClick>
                        </a:rPr>
                        <a:t>kmarano@usgs.gov</a:t>
                      </a:r>
                      <a:r>
                        <a:rPr lang="en-US" sz="1000" u="none" strike="noStrike" cap="none">
                          <a:solidFill>
                            <a:srgbClr val="222222"/>
                          </a:solidFill>
                          <a:latin typeface="Times New Roman"/>
                          <a:ea typeface="Times New Roman"/>
                          <a:cs typeface="Times New Roman"/>
                          <a:sym typeface="Times New Roman"/>
                        </a:rPr>
                        <a:t> </a:t>
                      </a:r>
                      <a:endParaRPr sz="1000" u="none" strike="noStrike" cap="none">
                        <a:solidFill>
                          <a:srgbClr val="0000FF"/>
                        </a:solidFill>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15"/>
                  </a:ext>
                </a:extLst>
              </a:tr>
              <a:tr h="30832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Ocal Necmioglu</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Technical Secretary CARIBE EWS</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33-1-45683980</a:t>
                      </a:r>
                      <a:endParaRPr sz="1000" u="none" strike="noStrike" cap="none">
                        <a:latin typeface="Times New Roman"/>
                        <a:ea typeface="Times New Roman"/>
                        <a:cs typeface="Times New Roman"/>
                        <a:sym typeface="Times New Roman"/>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23">
                            <a:extLst>
                              <a:ext uri="{A12FA001-AC4F-418D-AE19-62706E023703}">
                                <ahyp:hlinkClr xmlns:ahyp="http://schemas.microsoft.com/office/drawing/2018/hyperlinkcolor" val="tx"/>
                              </a:ext>
                            </a:extLst>
                          </a:hlinkClick>
                        </a:rPr>
                        <a:t>o.necmioglu@unesco.org</a:t>
                      </a:r>
                      <a:r>
                        <a:rPr lang="en-US" sz="1000" u="none" strike="noStrike" cap="none">
                          <a:solidFill>
                            <a:srgbClr val="0000FF"/>
                          </a:solidFill>
                          <a:latin typeface="Times New Roman"/>
                          <a:ea typeface="Times New Roman"/>
                          <a:cs typeface="Times New Roman"/>
                          <a:sym typeface="Times New Roman"/>
                        </a:rPr>
                        <a:t> </a:t>
                      </a:r>
                      <a:endParaRPr sz="1000" u="none" strike="noStrike" cap="none">
                        <a:solidFill>
                          <a:srgbClr val="0000FF"/>
                        </a:solidFill>
                        <a:latin typeface="Times New Roman"/>
                        <a:ea typeface="Times New Roman"/>
                        <a:cs typeface="Times New Roman"/>
                        <a:sym typeface="Times New Roman"/>
                      </a:endParaRPr>
                    </a:p>
                  </a:txBody>
                  <a:tcPr marL="73025" marR="73025"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16"/>
                  </a:ext>
                </a:extLst>
              </a:tr>
              <a:tr h="30832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Alison Brome</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Director CTIC</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246-243-7626</a:t>
                      </a: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hlinkClick r:id="rId24">
                            <a:extLst>
                              <a:ext uri="{A12FA001-AC4F-418D-AE19-62706E023703}">
                                <ahyp:hlinkClr xmlns:ahyp="http://schemas.microsoft.com/office/drawing/2018/hyperlinkcolor" val="tx"/>
                              </a:ext>
                            </a:extLst>
                          </a:hlinkClick>
                        </a:rPr>
                        <a:t>a.brome@unesco.org</a:t>
                      </a:r>
                      <a:r>
                        <a:rPr lang="en-US" sz="1000" u="none" strike="noStrike" cap="none">
                          <a:solidFill>
                            <a:srgbClr val="0000FF"/>
                          </a:solidFill>
                          <a:latin typeface="Times New Roman"/>
                          <a:ea typeface="Times New Roman"/>
                          <a:cs typeface="Times New Roman"/>
                          <a:sym typeface="Times New Roman"/>
                        </a:rPr>
                        <a:t> </a:t>
                      </a:r>
                      <a:endParaRPr sz="1000" u="none" strike="noStrike" cap="none">
                        <a:solidFill>
                          <a:srgbClr val="0000FF"/>
                        </a:solidFill>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17"/>
                  </a:ext>
                </a:extLst>
              </a:tr>
              <a:tr h="30832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Matthieu Pèroche</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Times New Roman"/>
                          <a:ea typeface="Times New Roman"/>
                          <a:cs typeface="Times New Roman"/>
                          <a:sym typeface="Times New Roman"/>
                        </a:rPr>
                        <a:t>Chair of Tsunami Ready Task Team</a:t>
                      </a:r>
                      <a:endParaRPr sz="1000" b="1"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sng" strike="noStrike" cap="none">
                          <a:solidFill>
                            <a:srgbClr val="1155CC"/>
                          </a:solidFill>
                          <a:latin typeface="Times New Roman"/>
                          <a:ea typeface="Times New Roman"/>
                          <a:cs typeface="Times New Roman"/>
                          <a:sym typeface="Times New Roman"/>
                        </a:rPr>
                        <a:t>mathieu.peroche@gmail.com </a:t>
                      </a:r>
                      <a:endParaRPr sz="1000" u="none" strike="noStrike" cap="none">
                        <a:solidFill>
                          <a:srgbClr val="1155CC"/>
                        </a:solidFill>
                        <a:latin typeface="Times New Roman"/>
                        <a:ea typeface="Times New Roman"/>
                        <a:cs typeface="Times New Roman"/>
                        <a:sym typeface="Times New Roman"/>
                      </a:endParaRPr>
                    </a:p>
                  </a:txBody>
                  <a:tcPr marL="73025" marR="73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BF6"/>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2"/>
          <p:cNvSpPr txBox="1">
            <a:spLocks noGrp="1"/>
          </p:cNvSpPr>
          <p:nvPr>
            <p:ph type="title"/>
          </p:nvPr>
        </p:nvSpPr>
        <p:spPr>
          <a:xfrm>
            <a:off x="243625" y="205050"/>
            <a:ext cx="8684400" cy="6678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b="1">
                <a:latin typeface="Times New Roman"/>
                <a:ea typeface="Times New Roman"/>
                <a:cs typeface="Times New Roman"/>
                <a:sym typeface="Times New Roman"/>
              </a:rPr>
              <a:t>Hot-Wash</a:t>
            </a:r>
            <a:endParaRPr/>
          </a:p>
        </p:txBody>
      </p:sp>
      <p:sp>
        <p:nvSpPr>
          <p:cNvPr id="495" name="Google Shape;495;p22"/>
          <p:cNvSpPr txBox="1">
            <a:spLocks noGrp="1"/>
          </p:cNvSpPr>
          <p:nvPr>
            <p:ph type="body" idx="1"/>
          </p:nvPr>
        </p:nvSpPr>
        <p:spPr>
          <a:xfrm>
            <a:off x="243625" y="1186800"/>
            <a:ext cx="8496300" cy="56712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00000"/>
              </a:lnSpc>
              <a:spcBef>
                <a:spcPts val="0"/>
              </a:spcBef>
              <a:spcAft>
                <a:spcPts val="0"/>
              </a:spcAft>
              <a:buSzPts val="2100"/>
              <a:buFont typeface="Times New Roman"/>
              <a:buChar char="•"/>
            </a:pPr>
            <a:r>
              <a:rPr lang="en-US" sz="2100">
                <a:latin typeface="Times New Roman"/>
                <a:ea typeface="Times New Roman"/>
                <a:cs typeface="Times New Roman"/>
                <a:sym typeface="Times New Roman"/>
              </a:rPr>
              <a:t>After the exercise, the CARIBE WAVE 25 Task Team organized a post-exercise “hot-wash” webinar to permit Member States and Territories discuss and provide feedback on the exercise in an open forum on April 1, 2025.</a:t>
            </a:r>
            <a:endParaRPr sz="2100">
              <a:latin typeface="Times New Roman"/>
              <a:ea typeface="Times New Roman"/>
              <a:cs typeface="Times New Roman"/>
              <a:sym typeface="Times New Roman"/>
            </a:endParaRPr>
          </a:p>
          <a:p>
            <a:pPr marL="457200" marR="0" lvl="0" indent="0" algn="l" rtl="0">
              <a:lnSpc>
                <a:spcPct val="100000"/>
              </a:lnSpc>
              <a:spcBef>
                <a:spcPts val="0"/>
              </a:spcBef>
              <a:spcAft>
                <a:spcPts val="0"/>
              </a:spcAft>
              <a:buNone/>
            </a:pPr>
            <a:endParaRPr sz="2100">
              <a:latin typeface="Times New Roman"/>
              <a:ea typeface="Times New Roman"/>
              <a:cs typeface="Times New Roman"/>
              <a:sym typeface="Times New Roman"/>
            </a:endParaRPr>
          </a:p>
          <a:p>
            <a:pPr marL="457200" lvl="0" indent="-361950" algn="l" rtl="0">
              <a:spcBef>
                <a:spcPts val="0"/>
              </a:spcBef>
              <a:spcAft>
                <a:spcPts val="0"/>
              </a:spcAft>
              <a:buSzPts val="2100"/>
              <a:buFont typeface="Times New Roman"/>
              <a:buChar char="•"/>
            </a:pPr>
            <a:r>
              <a:rPr lang="en-US" sz="2100">
                <a:latin typeface="Times New Roman"/>
                <a:ea typeface="Times New Roman"/>
                <a:cs typeface="Times New Roman"/>
                <a:sym typeface="Times New Roman"/>
              </a:rPr>
              <a:t>Some of the feedback was on the successful reception of the messages. It was stated that the February 8 event may have motivated greater participation in the exercise; it was also helpful for training authorities to separate the general guidelines and the 2025 handbook. </a:t>
            </a:r>
            <a:endParaRPr sz="2100">
              <a:latin typeface="Times New Roman"/>
              <a:ea typeface="Times New Roman"/>
              <a:cs typeface="Times New Roman"/>
              <a:sym typeface="Times New Roman"/>
            </a:endParaRPr>
          </a:p>
          <a:p>
            <a:pPr marL="457200" lvl="0" indent="0" algn="l" rtl="0">
              <a:spcBef>
                <a:spcPts val="0"/>
              </a:spcBef>
              <a:spcAft>
                <a:spcPts val="0"/>
              </a:spcAft>
              <a:buNone/>
            </a:pPr>
            <a:endParaRPr sz="2100">
              <a:latin typeface="Times New Roman"/>
              <a:ea typeface="Times New Roman"/>
              <a:cs typeface="Times New Roman"/>
              <a:sym typeface="Times New Roman"/>
            </a:endParaRPr>
          </a:p>
          <a:p>
            <a:pPr marL="457200" lvl="0" indent="-361950" algn="l" rtl="0">
              <a:spcBef>
                <a:spcPts val="0"/>
              </a:spcBef>
              <a:spcAft>
                <a:spcPts val="0"/>
              </a:spcAft>
              <a:buSzPts val="2100"/>
              <a:buFont typeface="Times New Roman"/>
              <a:buChar char="•"/>
            </a:pPr>
            <a:r>
              <a:rPr lang="en-US" sz="2100">
                <a:latin typeface="Times New Roman"/>
                <a:ea typeface="Times New Roman"/>
                <a:cs typeface="Times New Roman"/>
                <a:sym typeface="Times New Roman"/>
              </a:rPr>
              <a:t>Future CARIBE WAVE exercise scenarios were discussed during the webinar with preference for nonseismic (possibly volcanic) scenarios. It is suggested to use Kick ‘em Jenny submarine volcano, as well as an earthquake scenario.</a:t>
            </a:r>
            <a:endParaRPr sz="21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34cf35791fb_0_0"/>
          <p:cNvSpPr txBox="1">
            <a:spLocks noGrp="1"/>
          </p:cNvSpPr>
          <p:nvPr>
            <p:ph type="body" idx="1"/>
          </p:nvPr>
        </p:nvSpPr>
        <p:spPr>
          <a:xfrm>
            <a:off x="369675" y="173525"/>
            <a:ext cx="8646000" cy="6387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000"/>
              </a:spcBef>
              <a:spcAft>
                <a:spcPts val="0"/>
              </a:spcAft>
              <a:buSzPts val="1800"/>
              <a:buNone/>
            </a:pPr>
            <a:r>
              <a:rPr lang="en-US" sz="2200" dirty="0">
                <a:latin typeface="Times New Roman"/>
                <a:ea typeface="Times New Roman"/>
                <a:cs typeface="Times New Roman"/>
                <a:sym typeface="Times New Roman"/>
              </a:rPr>
              <a:t>Decision and Recommendations:</a:t>
            </a:r>
            <a:endParaRPr sz="2200" dirty="0">
              <a:latin typeface="Times New Roman"/>
              <a:ea typeface="Times New Roman"/>
              <a:cs typeface="Times New Roman"/>
              <a:sym typeface="Times New Roman"/>
            </a:endParaRPr>
          </a:p>
          <a:p>
            <a:pPr marL="0" lvl="0" indent="0" algn="l" rtl="0">
              <a:lnSpc>
                <a:spcPct val="100000"/>
              </a:lnSpc>
              <a:spcBef>
                <a:spcPts val="1000"/>
              </a:spcBef>
              <a:spcAft>
                <a:spcPts val="0"/>
              </a:spcAft>
              <a:buSzPts val="1800"/>
              <a:buNone/>
            </a:pPr>
            <a:endParaRPr sz="2200" b="1">
              <a:latin typeface="Times New Roman"/>
              <a:ea typeface="Times New Roman"/>
              <a:cs typeface="Times New Roman"/>
              <a:sym typeface="Times New Roman"/>
            </a:endParaRPr>
          </a:p>
          <a:p>
            <a:pPr marL="457200" lvl="0" indent="-355600" algn="l" rtl="0">
              <a:lnSpc>
                <a:spcPct val="100000"/>
              </a:lnSpc>
              <a:spcBef>
                <a:spcPts val="1000"/>
              </a:spcBef>
              <a:spcAft>
                <a:spcPts val="0"/>
              </a:spcAft>
              <a:buSzPts val="2000"/>
              <a:buFont typeface="Times New Roman"/>
              <a:buChar char="●"/>
            </a:pPr>
            <a:r>
              <a:rPr lang="en-US" sz="2000" dirty="0">
                <a:latin typeface="Times New Roman"/>
                <a:ea typeface="Times New Roman"/>
                <a:cs typeface="Times New Roman"/>
                <a:sym typeface="Times New Roman"/>
              </a:rPr>
              <a:t>The Intergovernmental Coordination Group for the Tsunami and Other Coastal Hazards Warning System for the Caribbean and Adjacent Regions (ICG/CARIBE-EWS),</a:t>
            </a:r>
            <a:endParaRPr sz="2000" dirty="0">
              <a:latin typeface="Times New Roman"/>
              <a:ea typeface="Times New Roman"/>
              <a:cs typeface="Times New Roman"/>
              <a:sym typeface="Times New Roman"/>
            </a:endParaRPr>
          </a:p>
          <a:p>
            <a:pPr marL="457200" lvl="0" indent="-355600" algn="l" rtl="0">
              <a:lnSpc>
                <a:spcPct val="100000"/>
              </a:lnSpc>
              <a:spcBef>
                <a:spcPts val="1000"/>
              </a:spcBef>
              <a:spcAft>
                <a:spcPts val="0"/>
              </a:spcAft>
              <a:buSzPts val="2000"/>
              <a:buFont typeface="Times New Roman"/>
              <a:buChar char="●"/>
            </a:pPr>
            <a:r>
              <a:rPr lang="en-US" sz="2000" dirty="0">
                <a:latin typeface="Times New Roman"/>
                <a:ea typeface="Times New Roman"/>
                <a:cs typeface="Times New Roman"/>
                <a:sym typeface="Times New Roman"/>
              </a:rPr>
              <a:t>Notes the CARIBE WAVE 25 draft final, media, supplement reports and presentation,</a:t>
            </a:r>
            <a:endParaRPr sz="2000" dirty="0">
              <a:latin typeface="Times New Roman"/>
              <a:ea typeface="Times New Roman"/>
              <a:cs typeface="Times New Roman"/>
              <a:sym typeface="Times New Roman"/>
            </a:endParaRPr>
          </a:p>
          <a:p>
            <a:pPr indent="-355600">
              <a:spcBef>
                <a:spcPts val="1000"/>
              </a:spcBef>
              <a:buSzPts val="2000"/>
              <a:buFont typeface="Times New Roman"/>
              <a:buChar char="●"/>
            </a:pPr>
            <a:r>
              <a:rPr lang="en-US" sz="2000" dirty="0">
                <a:latin typeface="Times New Roman"/>
                <a:ea typeface="Times New Roman"/>
                <a:cs typeface="Times New Roman"/>
                <a:sym typeface="Times New Roman"/>
              </a:rPr>
              <a:t>Further notes the successful conduct of the CARIBE WAVE 25 Exercise with the participation of 93% of the Member States and half a million participants,</a:t>
            </a:r>
            <a:endParaRPr sz="2000" dirty="0">
              <a:latin typeface="Times New Roman"/>
              <a:ea typeface="Times New Roman"/>
              <a:cs typeface="Times New Roman"/>
              <a:sym typeface="Times New Roman"/>
            </a:endParaRPr>
          </a:p>
          <a:p>
            <a:pPr marL="457200" lvl="0" indent="-355600" algn="l" rtl="0">
              <a:lnSpc>
                <a:spcPct val="100000"/>
              </a:lnSpc>
              <a:spcBef>
                <a:spcPts val="1000"/>
              </a:spcBef>
              <a:spcAft>
                <a:spcPts val="0"/>
              </a:spcAft>
              <a:buSzPts val="2000"/>
              <a:buFont typeface="Times New Roman"/>
              <a:buChar char="●"/>
            </a:pPr>
            <a:r>
              <a:rPr lang="en-US" sz="2000" dirty="0">
                <a:latin typeface="Times New Roman"/>
                <a:ea typeface="Times New Roman"/>
                <a:cs typeface="Times New Roman"/>
                <a:sym typeface="Times New Roman"/>
              </a:rPr>
              <a:t>Additionally notes with satisfaction that the new CARIBE WAVE website hosted by UNESCO-IOC and that the handbook was divided in two: General Guidelines and the CW 25 Participants Handbook highlighting the scenarios, timeline and simulated products. </a:t>
            </a:r>
            <a:endParaRPr sz="2000" dirty="0">
              <a:latin typeface="Times New Roman"/>
              <a:ea typeface="Times New Roman"/>
              <a:cs typeface="Times New Roman"/>
              <a:sym typeface="Times New Roman"/>
            </a:endParaRPr>
          </a:p>
          <a:p>
            <a:pPr marL="457200" lvl="0" indent="-355600" algn="l" rtl="0">
              <a:lnSpc>
                <a:spcPct val="100000"/>
              </a:lnSpc>
              <a:spcBef>
                <a:spcPts val="1000"/>
              </a:spcBef>
              <a:spcAft>
                <a:spcPts val="1000"/>
              </a:spcAft>
              <a:buSzPts val="2000"/>
              <a:buFont typeface="Times New Roman"/>
              <a:buChar char="●"/>
            </a:pPr>
            <a:r>
              <a:rPr lang="en-US" sz="2000" dirty="0">
                <a:latin typeface="Times New Roman"/>
                <a:ea typeface="Times New Roman"/>
                <a:cs typeface="Times New Roman"/>
                <a:sym typeface="Times New Roman"/>
              </a:rPr>
              <a:t>Congratulates all the Member States who promoted, participated, and provided feedback on the CARIBE WAVE 25 exercise.</a:t>
            </a:r>
            <a:endParaRPr sz="2000" dirty="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34cf35791fb_0_5"/>
          <p:cNvSpPr txBox="1">
            <a:spLocks noGrp="1"/>
          </p:cNvSpPr>
          <p:nvPr>
            <p:ph type="body" idx="1"/>
          </p:nvPr>
        </p:nvSpPr>
        <p:spPr>
          <a:xfrm>
            <a:off x="173850" y="236400"/>
            <a:ext cx="8796300" cy="638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523"/>
              <a:buNone/>
            </a:pPr>
            <a:r>
              <a:rPr lang="en-US" sz="2000">
                <a:latin typeface="Times New Roman"/>
                <a:ea typeface="Times New Roman"/>
                <a:cs typeface="Times New Roman"/>
                <a:sym typeface="Times New Roman"/>
              </a:rPr>
              <a:t>Recommendation ICG/CARIBE-EWS-XVII._ (CONT)</a:t>
            </a:r>
            <a:endParaRPr sz="2000">
              <a:latin typeface="Times New Roman"/>
              <a:ea typeface="Times New Roman"/>
              <a:cs typeface="Times New Roman"/>
              <a:sym typeface="Times New Roman"/>
            </a:endParaRPr>
          </a:p>
          <a:p>
            <a:pPr marL="0" lvl="0" indent="0" algn="l" rtl="0">
              <a:lnSpc>
                <a:spcPct val="100000"/>
              </a:lnSpc>
              <a:spcBef>
                <a:spcPts val="1000"/>
              </a:spcBef>
              <a:spcAft>
                <a:spcPts val="0"/>
              </a:spcAft>
              <a:buSzPts val="523"/>
              <a:buNone/>
            </a:pPr>
            <a:endParaRPr sz="2000">
              <a:latin typeface="Times New Roman"/>
              <a:ea typeface="Times New Roman"/>
              <a:cs typeface="Times New Roman"/>
              <a:sym typeface="Times New Roman"/>
            </a:endParaRPr>
          </a:p>
          <a:p>
            <a:pPr marL="457200" lvl="0" indent="-355600" algn="l" rtl="0">
              <a:lnSpc>
                <a:spcPct val="100000"/>
              </a:lnSpc>
              <a:spcBef>
                <a:spcPts val="1000"/>
              </a:spcBef>
              <a:spcAft>
                <a:spcPts val="0"/>
              </a:spcAft>
              <a:buSzPts val="2000"/>
              <a:buFont typeface="Times New Roman"/>
              <a:buChar char="•"/>
            </a:pPr>
            <a:r>
              <a:rPr lang="en-US" sz="2000">
                <a:latin typeface="Times New Roman"/>
                <a:ea typeface="Times New Roman"/>
                <a:cs typeface="Times New Roman"/>
                <a:sym typeface="Times New Roman"/>
              </a:rPr>
              <a:t>Notes 91% of the Member States provided the feedback which is essential for assessing the functionality including warning, response and preparedness capabilities of CARIBE EWS and future actions,</a:t>
            </a:r>
            <a:endParaRPr sz="2000">
              <a:latin typeface="Times New Roman"/>
              <a:ea typeface="Times New Roman"/>
              <a:cs typeface="Times New Roman"/>
              <a:sym typeface="Times New Roman"/>
            </a:endParaRPr>
          </a:p>
          <a:p>
            <a:pPr marL="457200" lvl="0" indent="-355600" algn="l" rtl="0">
              <a:lnSpc>
                <a:spcPct val="100000"/>
              </a:lnSpc>
              <a:spcBef>
                <a:spcPts val="1000"/>
              </a:spcBef>
              <a:spcAft>
                <a:spcPts val="0"/>
              </a:spcAft>
              <a:buSzPts val="2000"/>
              <a:buFont typeface="Times New Roman"/>
              <a:buChar char="•"/>
            </a:pPr>
            <a:r>
              <a:rPr lang="en-US" sz="2000">
                <a:latin typeface="Times New Roman"/>
                <a:ea typeface="Times New Roman"/>
                <a:cs typeface="Times New Roman"/>
                <a:sym typeface="Times New Roman"/>
              </a:rPr>
              <a:t>Urges Member States to complete survey evaluations in a timely manner,</a:t>
            </a:r>
            <a:endParaRPr sz="2000">
              <a:latin typeface="Times New Roman"/>
              <a:ea typeface="Times New Roman"/>
              <a:cs typeface="Times New Roman"/>
              <a:sym typeface="Times New Roman"/>
            </a:endParaRPr>
          </a:p>
          <a:p>
            <a:pPr marL="457200" lvl="0" indent="-355600" algn="l" rtl="0">
              <a:lnSpc>
                <a:spcPct val="100000"/>
              </a:lnSpc>
              <a:spcBef>
                <a:spcPts val="1000"/>
              </a:spcBef>
              <a:spcAft>
                <a:spcPts val="0"/>
              </a:spcAft>
              <a:buSzPts val="2000"/>
              <a:buFont typeface="Times New Roman"/>
              <a:buChar char="•"/>
            </a:pPr>
            <a:r>
              <a:rPr lang="en-US" sz="2000">
                <a:latin typeface="Times New Roman"/>
                <a:ea typeface="Times New Roman"/>
                <a:cs typeface="Times New Roman"/>
                <a:sym typeface="Times New Roman"/>
              </a:rPr>
              <a:t>Acknowledges again the good collaboration between the CARIBE WAVE Task Team, CTIC and ITIC-CAR in planning, promoting, executing, and evaluating the annual CARIBE WAVE Exercises.</a:t>
            </a:r>
            <a:endParaRPr sz="2000">
              <a:latin typeface="Times New Roman"/>
              <a:ea typeface="Times New Roman"/>
              <a:cs typeface="Times New Roman"/>
              <a:sym typeface="Times New Roman"/>
            </a:endParaRPr>
          </a:p>
          <a:p>
            <a:pPr marL="457200" lvl="0" indent="-355600" algn="l" rtl="0">
              <a:lnSpc>
                <a:spcPct val="100000"/>
              </a:lnSpc>
              <a:spcBef>
                <a:spcPts val="1000"/>
              </a:spcBef>
              <a:spcAft>
                <a:spcPts val="0"/>
              </a:spcAft>
              <a:buSzPts val="2000"/>
              <a:buFont typeface="Times New Roman"/>
              <a:buChar char="•"/>
            </a:pPr>
            <a:r>
              <a:rPr lang="en-US" sz="2000">
                <a:latin typeface="Times New Roman"/>
                <a:ea typeface="Times New Roman"/>
                <a:cs typeface="Times New Roman"/>
                <a:sym typeface="Times New Roman"/>
              </a:rPr>
              <a:t>Appreciates the International Tsunami Information Centre Caribbean Office (ITIC-CAR) for their support in generating the handbooks, reports and overall coordination and the Pacific Tsunami Warning Center (PTWC) and the Central America Tsunami Advisory Center (CATAC) for providing and disseminating dummy message and simulated products for the CARIBE WAVE 25,</a:t>
            </a:r>
            <a:endParaRPr sz="2000">
              <a:latin typeface="Times New Roman"/>
              <a:ea typeface="Times New Roman"/>
              <a:cs typeface="Times New Roman"/>
              <a:sym typeface="Times New Roman"/>
            </a:endParaRPr>
          </a:p>
          <a:p>
            <a:pPr marL="457200" lvl="0" indent="-355600" algn="l" rtl="0">
              <a:lnSpc>
                <a:spcPct val="100000"/>
              </a:lnSpc>
              <a:spcBef>
                <a:spcPts val="1000"/>
              </a:spcBef>
              <a:spcAft>
                <a:spcPts val="0"/>
              </a:spcAft>
              <a:buSzPts val="2000"/>
              <a:buFont typeface="Times New Roman"/>
              <a:buChar char="•"/>
            </a:pPr>
            <a:r>
              <a:rPr lang="en-US" sz="2000">
                <a:latin typeface="Times New Roman"/>
                <a:ea typeface="Times New Roman"/>
                <a:cs typeface="Times New Roman"/>
                <a:sym typeface="Times New Roman"/>
              </a:rPr>
              <a:t>Further appreciates the United States Geological Survey (USGS) for their continued support in generating simulated ShakeMap and PAGER products for the Jamaica scenario of CARIBE WAVE 25,</a:t>
            </a:r>
            <a:endParaRPr sz="2000">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3523507dbde_0_253"/>
          <p:cNvSpPr txBox="1">
            <a:spLocks noGrp="1"/>
          </p:cNvSpPr>
          <p:nvPr>
            <p:ph type="title"/>
          </p:nvPr>
        </p:nvSpPr>
        <p:spPr>
          <a:xfrm>
            <a:off x="304800" y="152400"/>
            <a:ext cx="8531400" cy="914400"/>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Calibri"/>
              <a:buNone/>
            </a:pPr>
            <a:r>
              <a:rPr lang="en-US" sz="3600" b="0" i="0" u="none" strike="noStrike" cap="none">
                <a:solidFill>
                  <a:schemeClr val="lt1"/>
                </a:solidFill>
                <a:latin typeface="Times New Roman"/>
                <a:ea typeface="Times New Roman"/>
                <a:cs typeface="Times New Roman"/>
                <a:sym typeface="Times New Roman"/>
              </a:rPr>
              <a:t>Resources available at </a:t>
            </a:r>
            <a:r>
              <a:rPr lang="en-US" sz="3600">
                <a:solidFill>
                  <a:schemeClr val="lt1"/>
                </a:solidFill>
                <a:latin typeface="Times New Roman"/>
                <a:ea typeface="Times New Roman"/>
                <a:cs typeface="Times New Roman"/>
                <a:sym typeface="Times New Roman"/>
              </a:rPr>
              <a:t>caribewave.org</a:t>
            </a:r>
            <a:endParaRPr sz="3600"/>
          </a:p>
        </p:txBody>
      </p:sp>
      <p:sp>
        <p:nvSpPr>
          <p:cNvPr id="514" name="Google Shape;514;g3523507dbde_0_253"/>
          <p:cNvSpPr txBox="1">
            <a:spLocks noGrp="1"/>
          </p:cNvSpPr>
          <p:nvPr>
            <p:ph type="body" idx="1"/>
          </p:nvPr>
        </p:nvSpPr>
        <p:spPr>
          <a:xfrm>
            <a:off x="304800" y="1219200"/>
            <a:ext cx="8513700" cy="5410200"/>
          </a:xfrm>
          <a:prstGeom prst="rect">
            <a:avLst/>
          </a:prstGeom>
          <a:noFill/>
          <a:ln w="19050" cap="flat" cmpd="sng">
            <a:solidFill>
              <a:srgbClr val="366092"/>
            </a:solidFill>
            <a:prstDash val="solid"/>
            <a:round/>
            <a:headEnd type="none" w="sm" len="sm"/>
            <a:tailEnd type="none" w="sm" len="sm"/>
          </a:ln>
        </p:spPr>
        <p:txBody>
          <a:bodyPr spcFirstLastPara="1" wrap="square" lIns="91425" tIns="45700" rIns="91425" bIns="45700" anchor="ctr" anchorCtr="0">
            <a:noAutofit/>
          </a:bodyPr>
          <a:lstStyle/>
          <a:p>
            <a:pPr marL="342900" lvl="0" indent="-190500" algn="just" rtl="0">
              <a:lnSpc>
                <a:spcPct val="200000"/>
              </a:lnSpc>
              <a:spcBef>
                <a:spcPts val="0"/>
              </a:spcBef>
              <a:spcAft>
                <a:spcPts val="0"/>
              </a:spcAft>
              <a:buSzPts val="2400"/>
              <a:buNone/>
            </a:pPr>
            <a:endParaRPr sz="2400" b="0" i="0" u="none" strike="noStrike" cap="none">
              <a:solidFill>
                <a:schemeClr val="dk1"/>
              </a:solidFill>
              <a:latin typeface="Times New Roman"/>
              <a:ea typeface="Times New Roman"/>
              <a:cs typeface="Times New Roman"/>
              <a:sym typeface="Times New Roman"/>
            </a:endParaRPr>
          </a:p>
          <a:p>
            <a:pPr marL="342900" lvl="0" indent="-342900" algn="l" rtl="0">
              <a:lnSpc>
                <a:spcPct val="100000"/>
              </a:lnSpc>
              <a:spcBef>
                <a:spcPts val="0"/>
              </a:spcBef>
              <a:spcAft>
                <a:spcPts val="0"/>
              </a:spcAft>
              <a:buSzPts val="1800"/>
              <a:buChar char="•"/>
            </a:pPr>
            <a:r>
              <a:rPr lang="en-US" sz="1800">
                <a:solidFill>
                  <a:schemeClr val="dk1"/>
                </a:solidFill>
                <a:latin typeface="Times New Roman"/>
                <a:ea typeface="Times New Roman"/>
                <a:cs typeface="Times New Roman"/>
                <a:sym typeface="Times New Roman"/>
              </a:rPr>
              <a:t>Manual and Guides 86: Multi-Annual Community Tsunami Exercise Programme Guidelines for the Tsunami and Other Coastal Hazards Warning System for the Caribbean and Adjacent Regions.</a:t>
            </a:r>
            <a:r>
              <a:rPr lang="en-US" sz="1800">
                <a:solidFill>
                  <a:srgbClr val="FF0000"/>
                </a:solidFill>
                <a:latin typeface="Times New Roman"/>
                <a:ea typeface="Times New Roman"/>
                <a:cs typeface="Times New Roman"/>
                <a:sym typeface="Times New Roman"/>
              </a:rPr>
              <a:t> </a:t>
            </a:r>
            <a:br>
              <a:rPr lang="en-US" sz="1800">
                <a:solidFill>
                  <a:srgbClr val="FF0000"/>
                </a:solidFill>
                <a:latin typeface="Times New Roman"/>
                <a:ea typeface="Times New Roman"/>
                <a:cs typeface="Times New Roman"/>
                <a:sym typeface="Times New Roman"/>
              </a:rPr>
            </a:br>
            <a:endParaRPr sz="1800">
              <a:solidFill>
                <a:srgbClr val="FF0000"/>
              </a:solidFill>
              <a:latin typeface="Times New Roman"/>
              <a:ea typeface="Times New Roman"/>
              <a:cs typeface="Times New Roman"/>
              <a:sym typeface="Times New Roman"/>
            </a:endParaRPr>
          </a:p>
          <a:p>
            <a:pPr marL="342900" lvl="0" indent="-342900" algn="l" rtl="0">
              <a:lnSpc>
                <a:spcPct val="100000"/>
              </a:lnSpc>
              <a:spcBef>
                <a:spcPts val="0"/>
              </a:spcBef>
              <a:spcAft>
                <a:spcPts val="0"/>
              </a:spcAft>
              <a:buSzPts val="1800"/>
              <a:buChar char="•"/>
            </a:pPr>
            <a:r>
              <a:rPr lang="en-US" sz="1800">
                <a:solidFill>
                  <a:schemeClr val="dk1"/>
                </a:solidFill>
                <a:latin typeface="Times New Roman"/>
                <a:ea typeface="Times New Roman"/>
                <a:cs typeface="Times New Roman"/>
                <a:sym typeface="Times New Roman"/>
              </a:rPr>
              <a:t>PTWC Enhanced Products and Staging for the Caribbean and Pacific, English</a:t>
            </a:r>
            <a:br>
              <a:rPr lang="en-US" sz="1800">
                <a:solidFill>
                  <a:srgbClr val="FF0000"/>
                </a:solidFill>
                <a:latin typeface="Times New Roman"/>
                <a:ea typeface="Times New Roman"/>
                <a:cs typeface="Times New Roman"/>
                <a:sym typeface="Times New Roman"/>
              </a:rPr>
            </a:br>
            <a:endParaRPr sz="1800" b="0" i="0" u="none" strike="noStrike" cap="none">
              <a:solidFill>
                <a:srgbClr val="FF0000"/>
              </a:solidFill>
              <a:latin typeface="Times New Roman"/>
              <a:ea typeface="Times New Roman"/>
              <a:cs typeface="Times New Roman"/>
              <a:sym typeface="Times New Roman"/>
            </a:endParaRPr>
          </a:p>
          <a:p>
            <a:pPr marL="342900" lvl="0" indent="-342900" algn="l" rtl="0">
              <a:lnSpc>
                <a:spcPct val="100000"/>
              </a:lnSpc>
              <a:spcBef>
                <a:spcPts val="0"/>
              </a:spcBef>
              <a:spcAft>
                <a:spcPts val="0"/>
              </a:spcAft>
              <a:buSzPts val="1800"/>
              <a:buChar char="•"/>
            </a:pPr>
            <a:r>
              <a:rPr lang="en-US" sz="1800" b="0" i="0" u="none" strike="noStrike" cap="none">
                <a:solidFill>
                  <a:schemeClr val="dk1"/>
                </a:solidFill>
                <a:latin typeface="Times New Roman"/>
                <a:ea typeface="Times New Roman"/>
                <a:cs typeface="Times New Roman"/>
                <a:sym typeface="Times New Roman"/>
              </a:rPr>
              <a:t>IOC Manuals “</a:t>
            </a:r>
            <a:r>
              <a:rPr lang="en-US" sz="1800" b="0" i="0" strike="noStrike" cap="none">
                <a:solidFill>
                  <a:schemeClr val="dk1"/>
                </a:solidFill>
                <a:latin typeface="Times New Roman"/>
                <a:ea typeface="Times New Roman"/>
                <a:cs typeface="Times New Roman"/>
                <a:sym typeface="Times New Roman"/>
              </a:rPr>
              <a:t>How to plan, conduct and evaluate tsunami exercises” </a:t>
            </a:r>
            <a:r>
              <a:rPr lang="en-US" sz="1800">
                <a:solidFill>
                  <a:schemeClr val="dk1"/>
                </a:solidFill>
                <a:latin typeface="Times New Roman"/>
                <a:ea typeface="Times New Roman"/>
                <a:cs typeface="Times New Roman"/>
                <a:sym typeface="Times New Roman"/>
              </a:rPr>
              <a:t>and “Module on Tsunami Exercise</a:t>
            </a:r>
            <a:r>
              <a:rPr lang="en-US" sz="1800">
                <a:latin typeface="Times New Roman"/>
                <a:ea typeface="Times New Roman"/>
                <a:cs typeface="Times New Roman"/>
                <a:sym typeface="Times New Roman"/>
              </a:rPr>
              <a:t>” </a:t>
            </a:r>
            <a:r>
              <a:rPr lang="en-US" sz="1800" b="0" i="0" u="none" strike="noStrike" cap="none">
                <a:solidFill>
                  <a:schemeClr val="dk1"/>
                </a:solidFill>
                <a:latin typeface="Times New Roman"/>
                <a:ea typeface="Times New Roman"/>
                <a:cs typeface="Times New Roman"/>
                <a:sym typeface="Times New Roman"/>
              </a:rPr>
              <a:t>are useful resources.</a:t>
            </a:r>
            <a:br>
              <a:rPr lang="en-US" sz="1800" b="0" i="0" u="none" strike="noStrike" cap="none">
                <a:solidFill>
                  <a:schemeClr val="dk1"/>
                </a:solidFill>
                <a:latin typeface="Times New Roman"/>
                <a:ea typeface="Times New Roman"/>
                <a:cs typeface="Times New Roman"/>
                <a:sym typeface="Times New Roman"/>
              </a:rPr>
            </a:br>
            <a:endParaRPr sz="1800" b="0" i="0" u="none" strike="noStrike" cap="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SzPts val="1800"/>
              <a:buChar char="•"/>
            </a:pPr>
            <a:r>
              <a:rPr lang="en-US" sz="1800" b="0" i="0" u="none" strike="noStrike" cap="none">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CARIBE WAVE 2011 - 202</a:t>
            </a:r>
            <a:r>
              <a:rPr lang="en-US" sz="18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5</a:t>
            </a:r>
            <a:r>
              <a:rPr lang="en-US" sz="1800" b="0" i="0" u="none" strike="noStrike" cap="none">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Handbook</a:t>
            </a:r>
            <a:br>
              <a:rPr lang="en-US" sz="1800" b="0" i="0" u="none" strike="noStrike" cap="none">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br>
            <a:endParaRPr sz="18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342900" lvl="0" indent="-342900" algn="l" rtl="0">
              <a:lnSpc>
                <a:spcPct val="100000"/>
              </a:lnSpc>
              <a:spcBef>
                <a:spcPts val="560"/>
              </a:spcBef>
              <a:spcAft>
                <a:spcPts val="0"/>
              </a:spcAft>
              <a:buSzPts val="1800"/>
              <a:buChar char="•"/>
            </a:pPr>
            <a:r>
              <a:rPr lang="en-US" sz="18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CARIBE </a:t>
            </a:r>
            <a:r>
              <a:rPr lang="en-US" sz="1800" b="0" i="0" u="none" strike="noStrike" cap="none">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WAVE 201</a:t>
            </a:r>
            <a:r>
              <a:rPr lang="en-US" sz="18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1</a:t>
            </a:r>
            <a:r>
              <a:rPr lang="en-US" sz="1800" b="0" i="0" u="none" strike="noStrike" cap="none">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en-US" sz="18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a:t>
            </a:r>
            <a:r>
              <a:rPr lang="en-US" sz="1800" b="0" i="0" u="none" strike="noStrike" cap="none">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202</a:t>
            </a:r>
            <a:r>
              <a:rPr lang="en-US" sz="18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4</a:t>
            </a:r>
            <a:r>
              <a:rPr lang="en-US" sz="1800" b="0" i="0" u="none" strike="noStrike" cap="none">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Final Reports</a:t>
            </a:r>
            <a:r>
              <a:rPr lang="en-US" sz="1800" b="1">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a:t>
            </a:r>
            <a:r>
              <a:rPr lang="en-US" sz="14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a:t>
            </a:r>
            <a:br>
              <a:rPr lang="en-US" sz="1400">
                <a:latin typeface="Times New Roman"/>
                <a:ea typeface="Times New Roman"/>
                <a:cs typeface="Times New Roman"/>
                <a:sym typeface="Times New Roman"/>
              </a:rPr>
            </a:br>
            <a:endParaRPr sz="1400">
              <a:latin typeface="Times New Roman"/>
              <a:ea typeface="Times New Roman"/>
              <a:cs typeface="Times New Roman"/>
              <a:sym typeface="Times New Roman"/>
            </a:endParaRPr>
          </a:p>
          <a:p>
            <a:pPr marL="342900" lvl="0" indent="-342900" algn="l" rtl="0">
              <a:lnSpc>
                <a:spcPct val="100000"/>
              </a:lnSpc>
              <a:spcBef>
                <a:spcPts val="560"/>
              </a:spcBef>
              <a:spcAft>
                <a:spcPts val="0"/>
              </a:spcAft>
              <a:buSzPts val="1800"/>
              <a:buChar char="•"/>
            </a:pPr>
            <a:r>
              <a:rPr lang="en-US" sz="1800" b="0" i="0" u="none" strike="noStrike" cap="none">
                <a:solidFill>
                  <a:schemeClr val="dk1"/>
                </a:solidFill>
                <a:latin typeface="Times New Roman"/>
                <a:ea typeface="Times New Roman"/>
                <a:cs typeface="Times New Roman"/>
                <a:sym typeface="Times New Roman"/>
              </a:rPr>
              <a:t>PTWC Communications Plan and Users G</a:t>
            </a:r>
            <a:r>
              <a:rPr lang="en-US" sz="1800">
                <a:latin typeface="Times New Roman"/>
                <a:ea typeface="Times New Roman"/>
                <a:cs typeface="Times New Roman"/>
                <a:sym typeface="Times New Roman"/>
              </a:rPr>
              <a:t>uide </a:t>
            </a:r>
            <a:r>
              <a:rPr lang="en-US" sz="1800" b="0" i="0" u="none" strike="noStrike" cap="none">
                <a:solidFill>
                  <a:schemeClr val="dk1"/>
                </a:solidFill>
                <a:latin typeface="Times New Roman"/>
                <a:ea typeface="Times New Roman"/>
                <a:cs typeface="Times New Roman"/>
                <a:sym typeface="Times New Roman"/>
              </a:rPr>
              <a:t>for the Caribbean</a:t>
            </a:r>
            <a:endParaRPr sz="1800">
              <a:solidFill>
                <a:srgbClr val="FF0000"/>
              </a:solidFill>
              <a:latin typeface="Times New Roman"/>
              <a:ea typeface="Times New Roman"/>
              <a:cs typeface="Times New Roman"/>
              <a:sym typeface="Times New Roman"/>
            </a:endParaRPr>
          </a:p>
          <a:p>
            <a:pPr marL="342900" marR="0" lvl="0" indent="-342900" algn="just" rtl="0">
              <a:lnSpc>
                <a:spcPct val="90000"/>
              </a:lnSpc>
              <a:spcBef>
                <a:spcPts val="560"/>
              </a:spcBef>
              <a:spcAft>
                <a:spcPts val="0"/>
              </a:spcAft>
              <a:buClr>
                <a:schemeClr val="dk1"/>
              </a:buClr>
              <a:buSzPts val="700"/>
              <a:buFont typeface="Arial"/>
              <a:buNone/>
            </a:pPr>
            <a:endParaRPr/>
          </a:p>
          <a:p>
            <a:pPr marL="342900" marR="0" lvl="0" indent="-342900" algn="just" rtl="0">
              <a:lnSpc>
                <a:spcPct val="90000"/>
              </a:lnSpc>
              <a:spcBef>
                <a:spcPts val="560"/>
              </a:spcBef>
              <a:spcAft>
                <a:spcPts val="0"/>
              </a:spcAft>
              <a:buClr>
                <a:schemeClr val="dk1"/>
              </a:buClr>
              <a:buSzPts val="7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4"/>
          <p:cNvSpPr txBox="1"/>
          <p:nvPr/>
        </p:nvSpPr>
        <p:spPr>
          <a:xfrm>
            <a:off x="1518825" y="4512594"/>
            <a:ext cx="6400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560"/>
              </a:spcBef>
              <a:spcAft>
                <a:spcPts val="0"/>
              </a:spcAft>
              <a:buClr>
                <a:srgbClr val="888888"/>
              </a:buClr>
              <a:buSzPts val="600"/>
              <a:buFont typeface="Arial"/>
              <a:buNone/>
            </a:pPr>
            <a:r>
              <a:rPr lang="en-US" sz="2400" b="0" i="0" u="none" strike="noStrike" cap="none">
                <a:solidFill>
                  <a:srgbClr val="888888"/>
                </a:solidFill>
                <a:latin typeface="Times New Roman"/>
                <a:ea typeface="Times New Roman"/>
                <a:cs typeface="Times New Roman"/>
                <a:sym typeface="Times New Roman"/>
              </a:rPr>
              <a:t>christa.vonh@noaa.gov</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560"/>
              </a:spcBef>
              <a:spcAft>
                <a:spcPts val="0"/>
              </a:spcAft>
              <a:buClr>
                <a:srgbClr val="888888"/>
              </a:buClr>
              <a:buSzPts val="600"/>
              <a:buFont typeface="Arial"/>
              <a:buNone/>
            </a:pPr>
            <a:endParaRPr sz="2400" b="0" i="0" u="none" strike="noStrike" cap="none">
              <a:solidFill>
                <a:srgbClr val="888888"/>
              </a:solidFill>
              <a:latin typeface="Calibri"/>
              <a:ea typeface="Calibri"/>
              <a:cs typeface="Calibri"/>
              <a:sym typeface="Calibri"/>
            </a:endParaRPr>
          </a:p>
        </p:txBody>
      </p:sp>
      <p:pic>
        <p:nvPicPr>
          <p:cNvPr id="526" name="Google Shape;526;p24"/>
          <p:cNvPicPr preferRelativeResize="0"/>
          <p:nvPr/>
        </p:nvPicPr>
        <p:blipFill rotWithShape="1">
          <a:blip r:embed="rId3">
            <a:alphaModFix/>
          </a:blip>
          <a:srcRect/>
          <a:stretch/>
        </p:blipFill>
        <p:spPr>
          <a:xfrm>
            <a:off x="3146156" y="1852446"/>
            <a:ext cx="3028279" cy="2404422"/>
          </a:xfrm>
          <a:prstGeom prst="rect">
            <a:avLst/>
          </a:prstGeom>
          <a:noFill/>
          <a:ln>
            <a:noFill/>
          </a:ln>
        </p:spPr>
      </p:pic>
      <p:sp>
        <p:nvSpPr>
          <p:cNvPr id="527" name="Google Shape;527;p24"/>
          <p:cNvSpPr txBox="1"/>
          <p:nvPr/>
        </p:nvSpPr>
        <p:spPr>
          <a:xfrm>
            <a:off x="2828435" y="431277"/>
            <a:ext cx="36576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Questions, Comments</a:t>
            </a:r>
            <a:endParaRPr sz="1400" b="0" i="0" u="none" strike="noStrike" cap="none">
              <a:solidFill>
                <a:srgbClr val="000000"/>
              </a:solidFill>
              <a:latin typeface="Arial"/>
              <a:ea typeface="Arial"/>
              <a:cs typeface="Arial"/>
              <a:sym typeface="Arial"/>
            </a:endParaRPr>
          </a:p>
        </p:txBody>
      </p:sp>
      <p:sp>
        <p:nvSpPr>
          <p:cNvPr id="528" name="Google Shape;528;p24"/>
          <p:cNvSpPr txBox="1"/>
          <p:nvPr/>
        </p:nvSpPr>
        <p:spPr>
          <a:xfrm>
            <a:off x="3819036" y="1076945"/>
            <a:ext cx="16764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7F7F7F"/>
                </a:solidFill>
                <a:latin typeface="Times New Roman"/>
                <a:ea typeface="Times New Roman"/>
                <a:cs typeface="Times New Roman"/>
                <a:sym typeface="Times New Roman"/>
              </a:rPr>
              <a:t>Thank You!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32fd8f1d3e_0_414"/>
          <p:cNvSpPr txBox="1">
            <a:spLocks noGrp="1"/>
          </p:cNvSpPr>
          <p:nvPr>
            <p:ph type="title"/>
          </p:nvPr>
        </p:nvSpPr>
        <p:spPr>
          <a:xfrm>
            <a:off x="304800" y="304800"/>
            <a:ext cx="8531400" cy="914400"/>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Calibri"/>
              <a:buNone/>
            </a:pPr>
            <a:r>
              <a:rPr lang="en-US" sz="3200" b="0" i="0" u="none" strike="noStrike" cap="none">
                <a:solidFill>
                  <a:schemeClr val="lt1"/>
                </a:solidFill>
                <a:latin typeface="Times New Roman"/>
                <a:ea typeface="Times New Roman"/>
                <a:cs typeface="Times New Roman"/>
                <a:sym typeface="Times New Roman"/>
              </a:rPr>
              <a:t>CARIBE WAVE 202</a:t>
            </a:r>
            <a:r>
              <a:rPr lang="en-US" sz="3200">
                <a:latin typeface="Times New Roman"/>
                <a:ea typeface="Times New Roman"/>
                <a:cs typeface="Times New Roman"/>
                <a:sym typeface="Times New Roman"/>
              </a:rPr>
              <a:t>5</a:t>
            </a:r>
            <a:endParaRPr/>
          </a:p>
        </p:txBody>
      </p:sp>
      <p:sp>
        <p:nvSpPr>
          <p:cNvPr id="331" name="Google Shape;331;g232fd8f1d3e_0_414"/>
          <p:cNvSpPr txBox="1">
            <a:spLocks noGrp="1"/>
          </p:cNvSpPr>
          <p:nvPr>
            <p:ph type="body" idx="1"/>
          </p:nvPr>
        </p:nvSpPr>
        <p:spPr>
          <a:xfrm>
            <a:off x="304800" y="1363662"/>
            <a:ext cx="3616271" cy="5356800"/>
          </a:xfrm>
          <a:prstGeom prst="rect">
            <a:avLst/>
          </a:prstGeom>
          <a:noFill/>
          <a:ln w="19050" cap="flat" cmpd="sng">
            <a:solidFill>
              <a:srgbClr val="366092"/>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1779"/>
              <a:buNone/>
            </a:pPr>
            <a:r>
              <a:rPr lang="en-US" sz="1800" b="0" i="0" u="none" strike="noStrike" cap="none">
                <a:solidFill>
                  <a:schemeClr val="dk1"/>
                </a:solidFill>
                <a:latin typeface="Times New Roman"/>
                <a:ea typeface="Times New Roman"/>
                <a:cs typeface="Times New Roman"/>
                <a:sym typeface="Times New Roman"/>
              </a:rPr>
              <a:t>CARIBE WAVE 2</a:t>
            </a:r>
            <a:r>
              <a:rPr lang="en-US" sz="1800">
                <a:latin typeface="Times New Roman"/>
                <a:ea typeface="Times New Roman"/>
                <a:cs typeface="Times New Roman"/>
                <a:sym typeface="Times New Roman"/>
              </a:rPr>
              <a:t>5</a:t>
            </a:r>
            <a:r>
              <a:rPr lang="en-US" sz="1800" b="0" i="0" u="none" strike="noStrike" cap="none">
                <a:solidFill>
                  <a:schemeClr val="dk1"/>
                </a:solidFill>
                <a:latin typeface="Times New Roman"/>
                <a:ea typeface="Times New Roman"/>
                <a:cs typeface="Times New Roman"/>
                <a:sym typeface="Times New Roman"/>
              </a:rPr>
              <a:t> was held </a:t>
            </a:r>
            <a:r>
              <a:rPr lang="en-US" sz="1800">
                <a:latin typeface="Times New Roman"/>
                <a:ea typeface="Times New Roman"/>
                <a:cs typeface="Times New Roman"/>
                <a:sym typeface="Times New Roman"/>
              </a:rPr>
              <a:t>on March 20, 2025. </a:t>
            </a:r>
            <a:endParaRPr sz="1800">
              <a:latin typeface="Times New Roman"/>
              <a:ea typeface="Times New Roman"/>
              <a:cs typeface="Times New Roman"/>
              <a:sym typeface="Times New Roman"/>
            </a:endParaRPr>
          </a:p>
          <a:p>
            <a:pPr marL="0" lvl="0" indent="0" algn="just" rtl="0">
              <a:lnSpc>
                <a:spcPct val="90000"/>
              </a:lnSpc>
              <a:spcBef>
                <a:spcPts val="0"/>
              </a:spcBef>
              <a:spcAft>
                <a:spcPts val="0"/>
              </a:spcAft>
              <a:buSzPts val="1779"/>
              <a:buNone/>
            </a:pPr>
            <a:endParaRPr sz="1800">
              <a:latin typeface="Times New Roman"/>
              <a:ea typeface="Times New Roman"/>
              <a:cs typeface="Times New Roman"/>
              <a:sym typeface="Times New Roman"/>
            </a:endParaRPr>
          </a:p>
          <a:p>
            <a:pPr marL="0" lvl="0" indent="0" algn="just" rtl="0">
              <a:lnSpc>
                <a:spcPct val="90000"/>
              </a:lnSpc>
              <a:spcBef>
                <a:spcPts val="0"/>
              </a:spcBef>
              <a:spcAft>
                <a:spcPts val="0"/>
              </a:spcAft>
              <a:buSzPts val="1779"/>
              <a:buNone/>
            </a:pPr>
            <a:r>
              <a:rPr lang="en-US" sz="1800">
                <a:latin typeface="Times New Roman"/>
                <a:ea typeface="Times New Roman"/>
                <a:cs typeface="Times New Roman"/>
                <a:sym typeface="Times New Roman"/>
              </a:rPr>
              <a:t>Member States and Territories  chose from the two scenarios (Jamaica and Portugal) and decided if any additional activity would be carried out.</a:t>
            </a:r>
            <a:endParaRPr/>
          </a:p>
          <a:p>
            <a:pPr marL="0" marR="0" lvl="0" indent="0" algn="just" rtl="0">
              <a:lnSpc>
                <a:spcPct val="90000"/>
              </a:lnSpc>
              <a:spcBef>
                <a:spcPts val="0"/>
              </a:spcBef>
              <a:spcAft>
                <a:spcPts val="0"/>
              </a:spcAft>
              <a:buClr>
                <a:schemeClr val="dk1"/>
              </a:buClr>
              <a:buSzPts val="1779"/>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chemeClr val="dk1"/>
              </a:buClr>
              <a:buSzPts val="1779"/>
              <a:buNone/>
            </a:pPr>
            <a:r>
              <a:rPr lang="en-US" sz="1800" b="0" i="0" u="none" strike="noStrike" cap="none">
                <a:solidFill>
                  <a:schemeClr val="dk1"/>
                </a:solidFill>
                <a:latin typeface="Times New Roman"/>
                <a:ea typeface="Times New Roman"/>
                <a:cs typeface="Times New Roman"/>
                <a:sym typeface="Times New Roman"/>
              </a:rPr>
              <a:t>In the Caribbean and Adjacent Regions, </a:t>
            </a:r>
            <a:r>
              <a:rPr lang="en-US" sz="1800" b="1" i="0" u="none" strike="noStrike" cap="none">
                <a:solidFill>
                  <a:schemeClr val="dk1"/>
                </a:solidFill>
                <a:latin typeface="Times New Roman"/>
                <a:ea typeface="Times New Roman"/>
                <a:cs typeface="Times New Roman"/>
                <a:sym typeface="Times New Roman"/>
              </a:rPr>
              <a:t>4</a:t>
            </a:r>
            <a:r>
              <a:rPr lang="en-US" sz="1800" b="1">
                <a:latin typeface="Times New Roman"/>
                <a:ea typeface="Times New Roman"/>
                <a:cs typeface="Times New Roman"/>
                <a:sym typeface="Times New Roman"/>
              </a:rPr>
              <a:t>5</a:t>
            </a:r>
            <a:r>
              <a:rPr lang="en-US" sz="1800" b="0" i="0" u="none" strike="noStrike" cap="none">
                <a:solidFill>
                  <a:schemeClr val="dk1"/>
                </a:solidFill>
                <a:latin typeface="Times New Roman"/>
                <a:ea typeface="Times New Roman"/>
                <a:cs typeface="Times New Roman"/>
                <a:sym typeface="Times New Roman"/>
              </a:rPr>
              <a:t> Member States and Territories participated with a total of over </a:t>
            </a:r>
            <a:r>
              <a:rPr lang="en-US" sz="1800" b="1">
                <a:latin typeface="Times New Roman"/>
                <a:ea typeface="Times New Roman"/>
                <a:cs typeface="Times New Roman"/>
                <a:sym typeface="Times New Roman"/>
              </a:rPr>
              <a:t>510,360</a:t>
            </a:r>
            <a:r>
              <a:rPr lang="en-US" sz="1800" b="0" i="0" u="none" strike="noStrike" cap="none">
                <a:solidFill>
                  <a:schemeClr val="dk1"/>
                </a:solidFill>
                <a:latin typeface="Times New Roman"/>
                <a:ea typeface="Times New Roman"/>
                <a:cs typeface="Times New Roman"/>
                <a:sym typeface="Times New Roman"/>
              </a:rPr>
              <a:t> people</a:t>
            </a:r>
            <a:r>
              <a:rPr lang="en-US" sz="1800">
                <a:latin typeface="Times New Roman"/>
                <a:ea typeface="Times New Roman"/>
                <a:cs typeface="Times New Roman"/>
                <a:sym typeface="Times New Roman"/>
              </a:rPr>
              <a:t> </a:t>
            </a:r>
            <a:r>
              <a:rPr lang="en-US" sz="1800" b="0" i="0" u="none" strike="noStrike" cap="none">
                <a:solidFill>
                  <a:schemeClr val="dk1"/>
                </a:solidFill>
                <a:latin typeface="Times New Roman"/>
                <a:ea typeface="Times New Roman"/>
                <a:cs typeface="Times New Roman"/>
                <a:sym typeface="Times New Roman"/>
              </a:rPr>
              <a:t>engaged (</a:t>
            </a:r>
            <a:r>
              <a:rPr lang="en-US" sz="1800">
                <a:latin typeface="Times New Roman"/>
                <a:ea typeface="Times New Roman"/>
                <a:cs typeface="Times New Roman"/>
                <a:sym typeface="Times New Roman"/>
              </a:rPr>
              <a:t>94% participation of MS and territories</a:t>
            </a:r>
            <a:r>
              <a:rPr lang="en-US" sz="1800" b="0" i="0" u="none" strike="noStrike" cap="none">
                <a:solidFill>
                  <a:schemeClr val="dk1"/>
                </a:solidFill>
                <a:latin typeface="Times New Roman"/>
                <a:ea typeface="Times New Roman"/>
                <a:cs typeface="Times New Roman"/>
                <a:sym typeface="Times New Roman"/>
              </a:rPr>
              <a:t>).</a:t>
            </a:r>
            <a:endParaRPr>
              <a:highlight>
                <a:srgbClr val="FFFF00"/>
              </a:highlight>
            </a:endParaRPr>
          </a:p>
        </p:txBody>
      </p:sp>
      <p:sp>
        <p:nvSpPr>
          <p:cNvPr id="332" name="Google Shape;332;g232fd8f1d3e_0_414" descr="Displaying TS6.jpg"/>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g232fd8f1d3e_0_414" descr="Displaying TS6.jpg"/>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g232fd8f1d3e_0_414"/>
          <p:cNvSpPr txBox="1"/>
          <p:nvPr/>
        </p:nvSpPr>
        <p:spPr>
          <a:xfrm>
            <a:off x="4216555" y="5965061"/>
            <a:ext cx="381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335" name="Google Shape;335;g232fd8f1d3e_0_414"/>
          <p:cNvSpPr txBox="1"/>
          <p:nvPr/>
        </p:nvSpPr>
        <p:spPr>
          <a:xfrm>
            <a:off x="6356003" y="4722506"/>
            <a:ext cx="381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336" name="Google Shape;336;g232fd8f1d3e_0_414"/>
          <p:cNvSpPr txBox="1"/>
          <p:nvPr/>
        </p:nvSpPr>
        <p:spPr>
          <a:xfrm>
            <a:off x="328869" y="6197193"/>
            <a:ext cx="2712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#CARIBEWAVE #TSUNAMIREADY</a:t>
            </a:r>
            <a:endParaRPr sz="1400" b="0" i="0" u="none" strike="noStrike" cap="none">
              <a:solidFill>
                <a:srgbClr val="000000"/>
              </a:solidFill>
              <a:latin typeface="Arial"/>
              <a:ea typeface="Arial"/>
              <a:cs typeface="Arial"/>
              <a:sym typeface="Arial"/>
            </a:endParaRPr>
          </a:p>
        </p:txBody>
      </p:sp>
      <p:sp>
        <p:nvSpPr>
          <p:cNvPr id="337" name="Google Shape;337;g232fd8f1d3e_0_414"/>
          <p:cNvSpPr txBox="1"/>
          <p:nvPr/>
        </p:nvSpPr>
        <p:spPr>
          <a:xfrm>
            <a:off x="4277225" y="5410950"/>
            <a:ext cx="4559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Times New Roman"/>
                <a:ea typeface="Times New Roman"/>
                <a:cs typeface="Times New Roman"/>
                <a:sym typeface="Times New Roman"/>
              </a:rPr>
              <a:t> From left to right, top to bottom, is </a:t>
            </a:r>
            <a:r>
              <a:rPr lang="en-US" sz="1100">
                <a:latin typeface="Times New Roman"/>
                <a:ea typeface="Times New Roman"/>
                <a:cs typeface="Times New Roman"/>
                <a:sym typeface="Times New Roman"/>
              </a:rPr>
              <a:t>Honduras, Venezuela, Mexico, Puerto Rico, British Virgin Islands, Dominican Republic, Costa Rica, and Colombia.</a:t>
            </a:r>
            <a:endParaRPr sz="1100" b="0" i="0" u="none" strike="noStrike" cap="none">
              <a:solidFill>
                <a:srgbClr val="000000"/>
              </a:solidFill>
              <a:latin typeface="Times New Roman"/>
              <a:ea typeface="Times New Roman"/>
              <a:cs typeface="Times New Roman"/>
              <a:sym typeface="Times New Roman"/>
            </a:endParaRPr>
          </a:p>
        </p:txBody>
      </p:sp>
      <p:pic>
        <p:nvPicPr>
          <p:cNvPr id="338" name="Google Shape;338;g232fd8f1d3e_0_414"/>
          <p:cNvPicPr preferRelativeResize="0"/>
          <p:nvPr/>
        </p:nvPicPr>
        <p:blipFill>
          <a:blip r:embed="rId3">
            <a:alphaModFix/>
          </a:blip>
          <a:stretch>
            <a:fillRect/>
          </a:stretch>
        </p:blipFill>
        <p:spPr>
          <a:xfrm>
            <a:off x="4073476" y="1751938"/>
            <a:ext cx="4762849" cy="36803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cba8d0373a_0_97"/>
          <p:cNvSpPr txBox="1">
            <a:spLocks noGrp="1"/>
          </p:cNvSpPr>
          <p:nvPr>
            <p:ph type="title"/>
          </p:nvPr>
        </p:nvSpPr>
        <p:spPr>
          <a:xfrm>
            <a:off x="294050" y="304801"/>
            <a:ext cx="8483700" cy="914400"/>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Calibri"/>
              <a:buNone/>
            </a:pPr>
            <a:r>
              <a:rPr lang="en-US" sz="3200" b="0" i="0" u="none" strike="noStrike" cap="none">
                <a:solidFill>
                  <a:schemeClr val="lt1"/>
                </a:solidFill>
                <a:latin typeface="Times New Roman"/>
                <a:ea typeface="Times New Roman"/>
                <a:cs typeface="Times New Roman"/>
                <a:sym typeface="Times New Roman"/>
              </a:rPr>
              <a:t>CARIBE WAVE </a:t>
            </a:r>
            <a:r>
              <a:rPr lang="en-US" sz="3200">
                <a:latin typeface="Times New Roman"/>
                <a:ea typeface="Times New Roman"/>
                <a:cs typeface="Times New Roman"/>
                <a:sym typeface="Times New Roman"/>
              </a:rPr>
              <a:t>25</a:t>
            </a:r>
            <a:br>
              <a:rPr lang="en-US" sz="3600" b="1" i="0" u="none" strike="noStrike" cap="none">
                <a:solidFill>
                  <a:schemeClr val="lt1"/>
                </a:solidFill>
                <a:latin typeface="Times New Roman"/>
                <a:ea typeface="Times New Roman"/>
                <a:cs typeface="Times New Roman"/>
                <a:sym typeface="Times New Roman"/>
              </a:rPr>
            </a:br>
            <a:r>
              <a:rPr lang="en-US" sz="2400" b="1" i="0" u="none" strike="noStrike" cap="none">
                <a:solidFill>
                  <a:schemeClr val="lt1"/>
                </a:solidFill>
                <a:latin typeface="Times New Roman"/>
                <a:ea typeface="Times New Roman"/>
                <a:cs typeface="Times New Roman"/>
                <a:sym typeface="Times New Roman"/>
              </a:rPr>
              <a:t>Earthquake and Tsunami Scenarios</a:t>
            </a:r>
            <a:endParaRPr/>
          </a:p>
        </p:txBody>
      </p:sp>
      <p:sp>
        <p:nvSpPr>
          <p:cNvPr id="344" name="Google Shape;344;g2cba8d0373a_0_97"/>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5" name="Google Shape;345;g2cba8d0373a_0_97"/>
          <p:cNvPicPr preferRelativeResize="0"/>
          <p:nvPr/>
        </p:nvPicPr>
        <p:blipFill rotWithShape="1">
          <a:blip r:embed="rId3">
            <a:alphaModFix/>
          </a:blip>
          <a:srcRect t="18572" b="11634"/>
          <a:stretch/>
        </p:blipFill>
        <p:spPr>
          <a:xfrm>
            <a:off x="1512920" y="1906227"/>
            <a:ext cx="6515261" cy="3213273"/>
          </a:xfrm>
          <a:prstGeom prst="rect">
            <a:avLst/>
          </a:prstGeom>
          <a:noFill/>
          <a:ln>
            <a:noFill/>
          </a:ln>
        </p:spPr>
      </p:pic>
      <p:graphicFrame>
        <p:nvGraphicFramePr>
          <p:cNvPr id="346" name="Google Shape;346;g2cba8d0373a_0_97"/>
          <p:cNvGraphicFramePr/>
          <p:nvPr/>
        </p:nvGraphicFramePr>
        <p:xfrm>
          <a:off x="876473" y="5471364"/>
          <a:ext cx="7662825" cy="1123909"/>
        </p:xfrm>
        <a:graphic>
          <a:graphicData uri="http://schemas.openxmlformats.org/drawingml/2006/table">
            <a:tbl>
              <a:tblPr firstRow="1" bandRow="1">
                <a:noFill/>
                <a:tableStyleId>{181FA23B-A173-4872-A9E2-D922F8DD91BF}</a:tableStyleId>
              </a:tblPr>
              <a:tblGrid>
                <a:gridCol w="2911000">
                  <a:extLst>
                    <a:ext uri="{9D8B030D-6E8A-4147-A177-3AD203B41FA5}">
                      <a16:colId xmlns:a16="http://schemas.microsoft.com/office/drawing/2014/main" val="20000"/>
                    </a:ext>
                  </a:extLst>
                </a:gridCol>
                <a:gridCol w="1953600">
                  <a:extLst>
                    <a:ext uri="{9D8B030D-6E8A-4147-A177-3AD203B41FA5}">
                      <a16:colId xmlns:a16="http://schemas.microsoft.com/office/drawing/2014/main" val="20001"/>
                    </a:ext>
                  </a:extLst>
                </a:gridCol>
                <a:gridCol w="919450">
                  <a:extLst>
                    <a:ext uri="{9D8B030D-6E8A-4147-A177-3AD203B41FA5}">
                      <a16:colId xmlns:a16="http://schemas.microsoft.com/office/drawing/2014/main" val="20002"/>
                    </a:ext>
                  </a:extLst>
                </a:gridCol>
                <a:gridCol w="1878775">
                  <a:extLst>
                    <a:ext uri="{9D8B030D-6E8A-4147-A177-3AD203B41FA5}">
                      <a16:colId xmlns:a16="http://schemas.microsoft.com/office/drawing/2014/main" val="20003"/>
                    </a:ext>
                  </a:extLst>
                </a:gridCol>
              </a:tblGrid>
              <a:tr h="261325">
                <a:tc>
                  <a:txBody>
                    <a:bodyPr/>
                    <a:lstStyle/>
                    <a:p>
                      <a:pPr marL="0" marR="0" lvl="0" indent="0" algn="ctr" rtl="0">
                        <a:lnSpc>
                          <a:spcPct val="107000"/>
                        </a:lnSpc>
                        <a:spcBef>
                          <a:spcPts val="0"/>
                        </a:spcBef>
                        <a:spcAft>
                          <a:spcPts val="0"/>
                        </a:spcAft>
                        <a:buClr>
                          <a:srgbClr val="000000"/>
                        </a:buClr>
                        <a:buSzPts val="2000"/>
                        <a:buFont typeface="Times New Roman"/>
                        <a:buNone/>
                      </a:pPr>
                      <a:r>
                        <a:rPr lang="en-US" sz="2000" u="none" strike="noStrike" cap="none">
                          <a:latin typeface="Times New Roman"/>
                          <a:ea typeface="Times New Roman"/>
                          <a:cs typeface="Times New Roman"/>
                          <a:sym typeface="Times New Roman"/>
                        </a:rPr>
                        <a:t>Scenario</a:t>
                      </a:r>
                      <a:endParaRPr sz="105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7000"/>
                        </a:lnSpc>
                        <a:spcBef>
                          <a:spcPts val="0"/>
                        </a:spcBef>
                        <a:spcAft>
                          <a:spcPts val="0"/>
                        </a:spcAft>
                        <a:buClr>
                          <a:srgbClr val="000000"/>
                        </a:buClr>
                        <a:buSzPts val="2000"/>
                        <a:buFont typeface="Times New Roman"/>
                        <a:buNone/>
                      </a:pPr>
                      <a:r>
                        <a:rPr lang="en-US" sz="2000" u="none" strike="noStrike" cap="none">
                          <a:latin typeface="Times New Roman"/>
                          <a:ea typeface="Times New Roman"/>
                          <a:cs typeface="Times New Roman"/>
                          <a:sym typeface="Times New Roman"/>
                        </a:rPr>
                        <a:t>Origin Time</a:t>
                      </a:r>
                      <a:endParaRPr sz="105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7000"/>
                        </a:lnSpc>
                        <a:spcBef>
                          <a:spcPts val="0"/>
                        </a:spcBef>
                        <a:spcAft>
                          <a:spcPts val="0"/>
                        </a:spcAft>
                        <a:buClr>
                          <a:srgbClr val="000000"/>
                        </a:buClr>
                        <a:buSzPts val="2000"/>
                        <a:buFont typeface="Times New Roman"/>
                        <a:buNone/>
                      </a:pPr>
                      <a:r>
                        <a:rPr lang="en-US" sz="2000" u="none" strike="noStrike" cap="none">
                          <a:latin typeface="Times New Roman"/>
                          <a:ea typeface="Times New Roman"/>
                          <a:cs typeface="Times New Roman"/>
                          <a:sym typeface="Times New Roman"/>
                        </a:rPr>
                        <a:t>Mw</a:t>
                      </a:r>
                      <a:endParaRPr sz="105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7000"/>
                        </a:lnSpc>
                        <a:spcBef>
                          <a:spcPts val="0"/>
                        </a:spcBef>
                        <a:spcAft>
                          <a:spcPts val="0"/>
                        </a:spcAft>
                        <a:buClr>
                          <a:srgbClr val="000000"/>
                        </a:buClr>
                        <a:buSzPts val="2000"/>
                        <a:buFont typeface="Times New Roman"/>
                        <a:buNone/>
                      </a:pPr>
                      <a:r>
                        <a:rPr lang="en-US" sz="2000" u="none" strike="noStrike" cap="none">
                          <a:latin typeface="Times New Roman"/>
                          <a:ea typeface="Times New Roman"/>
                          <a:cs typeface="Times New Roman"/>
                          <a:sym typeface="Times New Roman"/>
                        </a:rPr>
                        <a:t>Epicenter</a:t>
                      </a:r>
                      <a:endParaRPr sz="105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0"/>
                  </a:ext>
                </a:extLst>
              </a:tr>
              <a:tr h="221175">
                <a:tc>
                  <a:txBody>
                    <a:bodyPr/>
                    <a:lstStyle/>
                    <a:p>
                      <a:pPr marL="0" marR="0" lvl="0" indent="0" algn="ctr" rtl="0">
                        <a:lnSpc>
                          <a:spcPct val="107000"/>
                        </a:lnSpc>
                        <a:spcBef>
                          <a:spcPts val="0"/>
                        </a:spcBef>
                        <a:spcAft>
                          <a:spcPts val="0"/>
                        </a:spcAft>
                        <a:buClr>
                          <a:srgbClr val="000000"/>
                        </a:buClr>
                        <a:buSzPts val="1600"/>
                        <a:buFont typeface="Times New Roman"/>
                        <a:buNone/>
                      </a:pPr>
                      <a:r>
                        <a:rPr lang="en-US" sz="1600" b="1" u="none" strike="noStrike" cap="none">
                          <a:latin typeface="Times New Roman"/>
                          <a:ea typeface="Times New Roman"/>
                          <a:cs typeface="Times New Roman"/>
                          <a:sym typeface="Times New Roman"/>
                        </a:rPr>
                        <a:t>Jamaica</a:t>
                      </a:r>
                      <a:endParaRPr sz="1050" b="1" u="none" strike="noStrike" cap="none">
                        <a:solidFill>
                          <a:srgbClr val="000000"/>
                        </a:solidFill>
                        <a:latin typeface="Times New Roman"/>
                        <a:ea typeface="Times New Roman"/>
                        <a:cs typeface="Times New Roman"/>
                        <a:sym typeface="Times New Roman"/>
                      </a:endParaRPr>
                    </a:p>
                  </a:txBody>
                  <a:tcPr marL="91450" marR="91450" marT="45725" marB="45725" anchor="ctr"/>
                </a:tc>
                <a:tc rowSpan="2">
                  <a:txBody>
                    <a:bodyPr/>
                    <a:lstStyle/>
                    <a:p>
                      <a:pPr marL="0" marR="0" lvl="0" indent="0" algn="ctr" rtl="0">
                        <a:lnSpc>
                          <a:spcPct val="107000"/>
                        </a:lnSpc>
                        <a:spcBef>
                          <a:spcPts val="0"/>
                        </a:spcBef>
                        <a:spcAft>
                          <a:spcPts val="0"/>
                        </a:spcAft>
                        <a:buClr>
                          <a:srgbClr val="000000"/>
                        </a:buClr>
                        <a:buSzPts val="1600"/>
                        <a:buFont typeface="Times New Roman"/>
                        <a:buNone/>
                      </a:pPr>
                      <a:r>
                        <a:rPr lang="en-US" sz="1600" u="none" strike="noStrike" cap="none">
                          <a:solidFill>
                            <a:srgbClr val="000000"/>
                          </a:solidFill>
                          <a:latin typeface="Times New Roman"/>
                          <a:ea typeface="Times New Roman"/>
                          <a:cs typeface="Times New Roman"/>
                          <a:sym typeface="Times New Roman"/>
                        </a:rPr>
                        <a:t>1</a:t>
                      </a:r>
                      <a:r>
                        <a:rPr lang="en-US" sz="1600" u="none" strike="noStrike" cap="none">
                          <a:latin typeface="Times New Roman"/>
                          <a:ea typeface="Times New Roman"/>
                          <a:cs typeface="Times New Roman"/>
                          <a:sym typeface="Times New Roman"/>
                        </a:rPr>
                        <a:t>5</a:t>
                      </a:r>
                      <a:r>
                        <a:rPr lang="en-US" sz="1600" u="none" strike="noStrike" cap="none">
                          <a:solidFill>
                            <a:srgbClr val="000000"/>
                          </a:solidFill>
                          <a:latin typeface="Times New Roman"/>
                          <a:ea typeface="Times New Roman"/>
                          <a:cs typeface="Times New Roman"/>
                          <a:sym typeface="Times New Roman"/>
                        </a:rPr>
                        <a:t>:00:00 UTC </a:t>
                      </a:r>
                      <a:endParaRPr sz="1050" u="none" strike="noStrike" cap="none">
                        <a:solidFill>
                          <a:srgbClr val="000000"/>
                        </a:solidFill>
                        <a:latin typeface="Times New Roman"/>
                        <a:ea typeface="Times New Roman"/>
                        <a:cs typeface="Times New Roman"/>
                        <a:sym typeface="Times New Roman"/>
                      </a:endParaRPr>
                    </a:p>
                    <a:p>
                      <a:pPr marL="0" marR="0" lvl="0" indent="0" algn="ctr" rtl="0">
                        <a:lnSpc>
                          <a:spcPct val="107000"/>
                        </a:lnSpc>
                        <a:spcBef>
                          <a:spcPts val="0"/>
                        </a:spcBef>
                        <a:spcAft>
                          <a:spcPts val="0"/>
                        </a:spcAft>
                        <a:buClr>
                          <a:srgbClr val="000000"/>
                        </a:buClr>
                        <a:buSzPts val="1600"/>
                        <a:buFont typeface="Times New Roman"/>
                        <a:buNone/>
                      </a:pPr>
                      <a:r>
                        <a:rPr lang="en-US" sz="1600" u="none" strike="noStrike" cap="none">
                          <a:latin typeface="Times New Roman"/>
                          <a:ea typeface="Times New Roman"/>
                          <a:cs typeface="Times New Roman"/>
                          <a:sym typeface="Times New Roman"/>
                        </a:rPr>
                        <a:t>20 March 2025</a:t>
                      </a:r>
                      <a:endParaRPr sz="105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7000"/>
                        </a:lnSpc>
                        <a:spcBef>
                          <a:spcPts val="0"/>
                        </a:spcBef>
                        <a:spcAft>
                          <a:spcPts val="0"/>
                        </a:spcAft>
                        <a:buClr>
                          <a:srgbClr val="000000"/>
                        </a:buClr>
                        <a:buSzPts val="1600"/>
                        <a:buFont typeface="Times New Roman"/>
                        <a:buNone/>
                      </a:pPr>
                      <a:r>
                        <a:rPr lang="en-US" sz="1600" u="none" strike="noStrike" cap="none">
                          <a:latin typeface="Times New Roman"/>
                          <a:ea typeface="Times New Roman"/>
                          <a:cs typeface="Times New Roman"/>
                          <a:sym typeface="Times New Roman"/>
                        </a:rPr>
                        <a:t>8.0</a:t>
                      </a:r>
                      <a:endParaRPr sz="1050" u="none" strike="noStrike" cap="none">
                        <a:solidFill>
                          <a:srgbClr val="000000"/>
                        </a:solidFill>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7000"/>
                        </a:lnSpc>
                        <a:spcBef>
                          <a:spcPts val="0"/>
                        </a:spcBef>
                        <a:spcAft>
                          <a:spcPts val="0"/>
                        </a:spcAft>
                        <a:buClr>
                          <a:srgbClr val="000000"/>
                        </a:buClr>
                        <a:buSzPts val="1600"/>
                        <a:buFont typeface="Times New Roman"/>
                        <a:buNone/>
                      </a:pPr>
                      <a:r>
                        <a:rPr lang="en-US" sz="1600" u="none" strike="noStrike" cap="none">
                          <a:latin typeface="Times New Roman"/>
                          <a:ea typeface="Times New Roman"/>
                          <a:cs typeface="Times New Roman"/>
                          <a:sym typeface="Times New Roman"/>
                        </a:rPr>
                        <a:t>18.203ºN, 75.376ºW</a:t>
                      </a:r>
                      <a:endParaRPr sz="1600" u="none" strike="noStrike" cap="none">
                        <a:solidFill>
                          <a:srgbClr val="000000"/>
                        </a:solidFill>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1"/>
                  </a:ext>
                </a:extLst>
              </a:tr>
              <a:tr h="393575">
                <a:tc>
                  <a:txBody>
                    <a:bodyPr/>
                    <a:lstStyle/>
                    <a:p>
                      <a:pPr marL="0" marR="0" lvl="0" indent="0" algn="ctr" rtl="0">
                        <a:lnSpc>
                          <a:spcPct val="107000"/>
                        </a:lnSpc>
                        <a:spcBef>
                          <a:spcPts val="0"/>
                        </a:spcBef>
                        <a:spcAft>
                          <a:spcPts val="0"/>
                        </a:spcAft>
                        <a:buClr>
                          <a:srgbClr val="000000"/>
                        </a:buClr>
                        <a:buSzPts val="1600"/>
                        <a:buFont typeface="Times New Roman"/>
                        <a:buNone/>
                      </a:pPr>
                      <a:r>
                        <a:rPr lang="en-US" sz="1600" b="1" u="none" strike="noStrike" cap="none">
                          <a:latin typeface="Times New Roman"/>
                          <a:ea typeface="Times New Roman"/>
                          <a:cs typeface="Times New Roman"/>
                          <a:sym typeface="Times New Roman"/>
                        </a:rPr>
                        <a:t>Portugal</a:t>
                      </a:r>
                      <a:endParaRPr sz="1050" b="1" u="none" strike="noStrike" cap="none">
                        <a:solidFill>
                          <a:srgbClr val="000000"/>
                        </a:solidFill>
                        <a:latin typeface="Times New Roman"/>
                        <a:ea typeface="Times New Roman"/>
                        <a:cs typeface="Times New Roman"/>
                        <a:sym typeface="Times New Roman"/>
                      </a:endParaRPr>
                    </a:p>
                  </a:txBody>
                  <a:tcPr marL="91450" marR="91450" marT="45725" marB="45725" anchor="ctr"/>
                </a:tc>
                <a:tc v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600"/>
                        <a:buFont typeface="Times New Roman"/>
                        <a:buNone/>
                      </a:pPr>
                      <a:r>
                        <a:rPr lang="en-US" sz="1600" u="none" strike="noStrike" cap="none">
                          <a:latin typeface="Times New Roman"/>
                          <a:ea typeface="Times New Roman"/>
                          <a:cs typeface="Times New Roman"/>
                          <a:sym typeface="Times New Roman"/>
                        </a:rPr>
                        <a:t>8.6</a:t>
                      </a:r>
                      <a:endParaRPr sz="1600" u="none" strike="noStrike" cap="none">
                        <a:solidFill>
                          <a:srgbClr val="000000"/>
                        </a:solidFill>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7000"/>
                        </a:lnSpc>
                        <a:spcBef>
                          <a:spcPts val="0"/>
                        </a:spcBef>
                        <a:spcAft>
                          <a:spcPts val="0"/>
                        </a:spcAft>
                        <a:buClr>
                          <a:srgbClr val="000000"/>
                        </a:buClr>
                        <a:buSzPts val="1600"/>
                        <a:buFont typeface="Times New Roman"/>
                        <a:buNone/>
                      </a:pPr>
                      <a:r>
                        <a:rPr lang="en-US" sz="1600" u="none" strike="noStrike" cap="none">
                          <a:latin typeface="Times New Roman"/>
                          <a:ea typeface="Times New Roman"/>
                          <a:cs typeface="Times New Roman"/>
                          <a:sym typeface="Times New Roman"/>
                        </a:rPr>
                        <a:t>36.0ºN, 10.7ºW</a:t>
                      </a: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2"/>
                  </a:ext>
                </a:extLst>
              </a:tr>
            </a:tbl>
          </a:graphicData>
        </a:graphic>
      </p:graphicFrame>
      <p:grpSp>
        <p:nvGrpSpPr>
          <p:cNvPr id="347" name="Google Shape;347;g2cba8d0373a_0_97"/>
          <p:cNvGrpSpPr/>
          <p:nvPr/>
        </p:nvGrpSpPr>
        <p:grpSpPr>
          <a:xfrm>
            <a:off x="-3" y="1593619"/>
            <a:ext cx="8856854" cy="2255892"/>
            <a:chOff x="354443" y="1862900"/>
            <a:chExt cx="7795154" cy="1985995"/>
          </a:xfrm>
        </p:grpSpPr>
        <p:sp>
          <p:nvSpPr>
            <p:cNvPr id="348" name="Google Shape;348;g2cba8d0373a_0_97"/>
            <p:cNvSpPr txBox="1"/>
            <p:nvPr/>
          </p:nvSpPr>
          <p:spPr>
            <a:xfrm>
              <a:off x="354443" y="3334622"/>
              <a:ext cx="1527000" cy="270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Jamaica</a:t>
              </a:r>
              <a:endParaRPr sz="1400" b="0" i="0" u="none" strike="noStrike" cap="none">
                <a:solidFill>
                  <a:srgbClr val="000000"/>
                </a:solidFill>
                <a:latin typeface="Arial"/>
                <a:ea typeface="Arial"/>
                <a:cs typeface="Arial"/>
                <a:sym typeface="Arial"/>
              </a:endParaRPr>
            </a:p>
          </p:txBody>
        </p:sp>
        <p:sp>
          <p:nvSpPr>
            <p:cNvPr id="349" name="Google Shape;349;g2cba8d0373a_0_97"/>
            <p:cNvSpPr txBox="1"/>
            <p:nvPr/>
          </p:nvSpPr>
          <p:spPr>
            <a:xfrm>
              <a:off x="7298197" y="1862900"/>
              <a:ext cx="851400" cy="27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Portugal</a:t>
              </a:r>
              <a:endParaRPr sz="1400" b="0" i="0" u="none" strike="noStrike" cap="none">
                <a:solidFill>
                  <a:srgbClr val="000000"/>
                </a:solidFill>
                <a:latin typeface="Arial"/>
                <a:ea typeface="Arial"/>
                <a:cs typeface="Arial"/>
                <a:sym typeface="Arial"/>
              </a:endParaRPr>
            </a:p>
          </p:txBody>
        </p:sp>
        <p:cxnSp>
          <p:nvCxnSpPr>
            <p:cNvPr id="350" name="Google Shape;350;g2cba8d0373a_0_97"/>
            <p:cNvCxnSpPr/>
            <p:nvPr/>
          </p:nvCxnSpPr>
          <p:spPr>
            <a:xfrm flipH="1">
              <a:off x="6646294" y="2170708"/>
              <a:ext cx="773700" cy="442200"/>
            </a:xfrm>
            <a:prstGeom prst="straightConnector1">
              <a:avLst/>
            </a:prstGeom>
            <a:noFill/>
            <a:ln w="57150" cap="flat" cmpd="sng">
              <a:solidFill>
                <a:srgbClr val="FF0000"/>
              </a:solidFill>
              <a:prstDash val="solid"/>
              <a:round/>
              <a:headEnd type="none" w="sm" len="sm"/>
              <a:tailEnd type="triangle" w="med" len="med"/>
            </a:ln>
          </p:spPr>
        </p:cxnSp>
        <p:cxnSp>
          <p:nvCxnSpPr>
            <p:cNvPr id="351" name="Google Shape;351;g2cba8d0373a_0_97"/>
            <p:cNvCxnSpPr/>
            <p:nvPr/>
          </p:nvCxnSpPr>
          <p:spPr>
            <a:xfrm>
              <a:off x="1551117" y="3502395"/>
              <a:ext cx="1141200" cy="346500"/>
            </a:xfrm>
            <a:prstGeom prst="straightConnector1">
              <a:avLst/>
            </a:prstGeom>
            <a:noFill/>
            <a:ln w="57150" cap="flat" cmpd="sng">
              <a:solidFill>
                <a:srgbClr val="FF0000"/>
              </a:solidFill>
              <a:prstDash val="solid"/>
              <a:round/>
              <a:headEnd type="none" w="sm" len="sm"/>
              <a:tailEnd type="triangle" w="med" len="med"/>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3523507dbde_0_8"/>
          <p:cNvSpPr txBox="1">
            <a:spLocks noGrp="1"/>
          </p:cNvSpPr>
          <p:nvPr>
            <p:ph type="title"/>
          </p:nvPr>
        </p:nvSpPr>
        <p:spPr>
          <a:xfrm>
            <a:off x="304800" y="228600"/>
            <a:ext cx="8531400" cy="914400"/>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US" sz="3600" b="0" i="0" u="none" strike="noStrike" cap="none">
                <a:solidFill>
                  <a:schemeClr val="lt1"/>
                </a:solidFill>
                <a:latin typeface="Times New Roman"/>
                <a:ea typeface="Times New Roman"/>
                <a:cs typeface="Times New Roman"/>
                <a:sym typeface="Times New Roman"/>
              </a:rPr>
              <a:t>Timeline</a:t>
            </a:r>
            <a:r>
              <a:rPr lang="en-US" sz="3600" b="0" i="0" u="none" strike="noStrike" cap="none">
                <a:solidFill>
                  <a:schemeClr val="lt1"/>
                </a:solidFill>
                <a:latin typeface="Calibri"/>
                <a:ea typeface="Calibri"/>
                <a:cs typeface="Calibri"/>
                <a:sym typeface="Calibri"/>
              </a:rPr>
              <a:t> </a:t>
            </a:r>
            <a:endParaRPr/>
          </a:p>
        </p:txBody>
      </p:sp>
      <p:graphicFrame>
        <p:nvGraphicFramePr>
          <p:cNvPr id="357" name="Google Shape;357;g3523507dbde_0_8"/>
          <p:cNvGraphicFramePr/>
          <p:nvPr/>
        </p:nvGraphicFramePr>
        <p:xfrm>
          <a:off x="304800" y="1371600"/>
          <a:ext cx="8534400" cy="5219080"/>
        </p:xfrm>
        <a:graphic>
          <a:graphicData uri="http://schemas.openxmlformats.org/drawingml/2006/table">
            <a:tbl>
              <a:tblPr firstRow="1" firstCol="1" bandRow="1">
                <a:noFill/>
                <a:tableStyleId>{7F81154C-A393-4407-A9C7-9670BB3D7A0D}</a:tableStyleId>
              </a:tblPr>
              <a:tblGrid>
                <a:gridCol w="4972225">
                  <a:extLst>
                    <a:ext uri="{9D8B030D-6E8A-4147-A177-3AD203B41FA5}">
                      <a16:colId xmlns:a16="http://schemas.microsoft.com/office/drawing/2014/main" val="20000"/>
                    </a:ext>
                  </a:extLst>
                </a:gridCol>
                <a:gridCol w="3562175">
                  <a:extLst>
                    <a:ext uri="{9D8B030D-6E8A-4147-A177-3AD203B41FA5}">
                      <a16:colId xmlns:a16="http://schemas.microsoft.com/office/drawing/2014/main" val="20001"/>
                    </a:ext>
                  </a:extLst>
                </a:gridCol>
              </a:tblGrid>
              <a:tr h="3782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ACTION</a:t>
                      </a:r>
                      <a:endParaRPr sz="1400" b="1"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BDD7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DUE DATE</a:t>
                      </a:r>
                      <a:endParaRPr sz="1400" b="1"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BDD7EE"/>
                    </a:solidFill>
                  </a:tcPr>
                </a:tc>
                <a:extLst>
                  <a:ext uri="{0D108BD9-81ED-4DB2-BD59-A6C34878D82A}">
                    <a16:rowId xmlns:a16="http://schemas.microsoft.com/office/drawing/2014/main" val="10000"/>
                  </a:ext>
                </a:extLst>
              </a:tr>
              <a:tr h="378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Handbook Draft Circulated among ICG CARIBE-EWS CARIBE WAVE 25 Task Team</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November 2024</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extLst>
                  <a:ext uri="{0D108BD9-81ED-4DB2-BD59-A6C34878D82A}">
                    <a16:rowId xmlns:a16="http://schemas.microsoft.com/office/drawing/2014/main" val="10001"/>
                  </a:ext>
                </a:extLst>
              </a:tr>
              <a:tr h="378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Deadline for Comments</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November 2024</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extLst>
                  <a:ext uri="{0D108BD9-81ED-4DB2-BD59-A6C34878D82A}">
                    <a16:rowId xmlns:a16="http://schemas.microsoft.com/office/drawing/2014/main" val="10002"/>
                  </a:ext>
                </a:extLst>
              </a:tr>
              <a:tr h="378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Circular Letter Issued by IOC to MS</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December 2024</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extLst>
                  <a:ext uri="{0D108BD9-81ED-4DB2-BD59-A6C34878D82A}">
                    <a16:rowId xmlns:a16="http://schemas.microsoft.com/office/drawing/2014/main" val="10003"/>
                  </a:ext>
                </a:extLst>
              </a:tr>
              <a:tr h="378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Exercise Handbook Available Online</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December 2024</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extLst>
                  <a:ext uri="{0D108BD9-81ED-4DB2-BD59-A6C34878D82A}">
                    <a16:rowId xmlns:a16="http://schemas.microsoft.com/office/drawing/2014/main" val="10004"/>
                  </a:ext>
                </a:extLst>
              </a:tr>
              <a:tr h="386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First Webinar CW</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21 January 2025 – English</a:t>
                      </a:r>
                      <a:endParaRPr sz="1400" u="none" strike="noStrike" cap="none"/>
                    </a:p>
                    <a:p>
                      <a:pPr marL="0" marR="0" lvl="0" indent="0" algn="l" rtl="0">
                        <a:lnSpc>
                          <a:spcPct val="100000"/>
                        </a:lnSpc>
                        <a:spcBef>
                          <a:spcPts val="100"/>
                        </a:spcBef>
                        <a:spcAft>
                          <a:spcPts val="0"/>
                        </a:spcAft>
                        <a:buClr>
                          <a:srgbClr val="000000"/>
                        </a:buClr>
                        <a:buSzPts val="1400"/>
                        <a:buFont typeface="Arial"/>
                        <a:buNone/>
                      </a:pPr>
                      <a:r>
                        <a:rPr lang="en-US" sz="1400" u="none" strike="noStrike" cap="none"/>
                        <a:t>22 January 2025 – Spanish</a:t>
                      </a:r>
                      <a:endParaRPr sz="1400" u="none" strike="noStrike" cap="none"/>
                    </a:p>
                    <a:p>
                      <a:pPr marL="0" marR="0" lvl="0" indent="0" algn="l" rtl="0">
                        <a:lnSpc>
                          <a:spcPct val="100000"/>
                        </a:lnSpc>
                        <a:spcBef>
                          <a:spcPts val="100"/>
                        </a:spcBef>
                        <a:spcAft>
                          <a:spcPts val="0"/>
                        </a:spcAft>
                        <a:buClr>
                          <a:srgbClr val="000000"/>
                        </a:buClr>
                        <a:buSzPts val="1400"/>
                        <a:buFont typeface="Arial"/>
                        <a:buNone/>
                      </a:pPr>
                      <a:r>
                        <a:rPr lang="en-US" sz="1400" u="none" strike="noStrike" cap="none"/>
                        <a:t>23 January 2025 – French</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extLst>
                  <a:ext uri="{0D108BD9-81ED-4DB2-BD59-A6C34878D82A}">
                    <a16:rowId xmlns:a16="http://schemas.microsoft.com/office/drawing/2014/main" val="10005"/>
                  </a:ext>
                </a:extLst>
              </a:tr>
              <a:tr h="386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Second Webinar CW</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25 February 2025 – English</a:t>
                      </a:r>
                      <a:endParaRPr sz="1400" u="none" strike="noStrike" cap="none"/>
                    </a:p>
                    <a:p>
                      <a:pPr marL="0" marR="0" lvl="0" indent="0" algn="l" rtl="0">
                        <a:lnSpc>
                          <a:spcPct val="100000"/>
                        </a:lnSpc>
                        <a:spcBef>
                          <a:spcPts val="100"/>
                        </a:spcBef>
                        <a:spcAft>
                          <a:spcPts val="0"/>
                        </a:spcAft>
                        <a:buClr>
                          <a:srgbClr val="000000"/>
                        </a:buClr>
                        <a:buSzPts val="1400"/>
                        <a:buFont typeface="Arial"/>
                        <a:buNone/>
                      </a:pPr>
                      <a:r>
                        <a:rPr lang="en-US" sz="1400" u="none" strike="noStrike" cap="none"/>
                        <a:t>26 February 2025 – Spanish</a:t>
                      </a:r>
                      <a:endParaRPr sz="1400" u="none" strike="noStrike" cap="none"/>
                    </a:p>
                    <a:p>
                      <a:pPr marL="0" marR="0" lvl="0" indent="0" algn="l" rtl="0">
                        <a:lnSpc>
                          <a:spcPct val="100000"/>
                        </a:lnSpc>
                        <a:spcBef>
                          <a:spcPts val="100"/>
                        </a:spcBef>
                        <a:spcAft>
                          <a:spcPts val="0"/>
                        </a:spcAft>
                        <a:buClr>
                          <a:srgbClr val="000000"/>
                        </a:buClr>
                        <a:buSzPts val="1400"/>
                        <a:buFont typeface="Arial"/>
                        <a:buNone/>
                      </a:pPr>
                      <a:r>
                        <a:rPr lang="en-US" sz="1400" u="none" strike="noStrike" cap="none"/>
                        <a:t>27 February 2025 – French</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extLst>
                  <a:ext uri="{0D108BD9-81ED-4DB2-BD59-A6C34878D82A}">
                    <a16:rowId xmlns:a16="http://schemas.microsoft.com/office/drawing/2014/main" val="10006"/>
                  </a:ext>
                </a:extLst>
              </a:tr>
              <a:tr h="378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Countries Indicate Selected Scenario </a:t>
                      </a:r>
                      <a:r>
                        <a:rPr lang="en-US"/>
                        <a:t>(</a:t>
                      </a:r>
                      <a:r>
                        <a:rPr lang="en-US" i="1"/>
                        <a:t>extended</a:t>
                      </a:r>
                      <a:r>
                        <a:rPr lang="en-US"/>
                        <a:t>)</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a:t>13</a:t>
                      </a:r>
                      <a:r>
                        <a:rPr lang="en-US" sz="1400" u="none" strike="noStrike" cap="none"/>
                        <a:t> March 2025</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extLst>
                  <a:ext uri="{0D108BD9-81ED-4DB2-BD59-A6C34878D82A}">
                    <a16:rowId xmlns:a16="http://schemas.microsoft.com/office/drawing/2014/main" val="10007"/>
                  </a:ext>
                </a:extLst>
              </a:tr>
              <a:tr h="378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Exercise</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20 March 2025</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extLst>
                  <a:ext uri="{0D108BD9-81ED-4DB2-BD59-A6C34878D82A}">
                    <a16:rowId xmlns:a16="http://schemas.microsoft.com/office/drawing/2014/main" val="10008"/>
                  </a:ext>
                </a:extLst>
              </a:tr>
              <a:tr h="378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Hot-Wash</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 April 2025</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extLst>
                  <a:ext uri="{0D108BD9-81ED-4DB2-BD59-A6C34878D82A}">
                    <a16:rowId xmlns:a16="http://schemas.microsoft.com/office/drawing/2014/main" val="10009"/>
                  </a:ext>
                </a:extLst>
              </a:tr>
              <a:tr h="378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Exercise Evaluation Due (</a:t>
                      </a:r>
                      <a:r>
                        <a:rPr lang="en-US" sz="1400" i="1" u="none" strike="noStrike" cap="none"/>
                        <a:t>e</a:t>
                      </a:r>
                      <a:r>
                        <a:rPr lang="en-US" i="1"/>
                        <a:t>xtended</a:t>
                      </a:r>
                      <a:r>
                        <a:rPr lang="en-US"/>
                        <a:t>)</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a:t>23</a:t>
                      </a:r>
                      <a:r>
                        <a:rPr lang="en-US" sz="1400" u="none" strike="noStrike" cap="none"/>
                        <a:t> April 2025</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extLst>
                  <a:ext uri="{0D108BD9-81ED-4DB2-BD59-A6C34878D82A}">
                    <a16:rowId xmlns:a16="http://schemas.microsoft.com/office/drawing/2014/main" val="10010"/>
                  </a:ext>
                </a:extLst>
              </a:tr>
              <a:tr h="378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Draft CARIBE WAVE 25 Report (</a:t>
                      </a:r>
                      <a:r>
                        <a:rPr lang="en-US" sz="1400" i="1" u="none" strike="noStrike" cap="none"/>
                        <a:t>e</a:t>
                      </a:r>
                      <a:r>
                        <a:rPr lang="en-US" i="1"/>
                        <a:t>xtended</a:t>
                      </a:r>
                      <a:r>
                        <a:rPr lang="en-US"/>
                        <a:t>)</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a:t>30</a:t>
                      </a:r>
                      <a:r>
                        <a:rPr lang="en-US" sz="1400" u="none" strike="noStrike" cap="none"/>
                        <a:t> April 2025</a:t>
                      </a:r>
                      <a:endParaRPr sz="1400" u="none" strike="noStrike" cap="none"/>
                    </a:p>
                  </a:txBody>
                  <a:tcPr marL="73025" marR="73025" marT="9525" marB="9525" anchor="ctr">
                    <a:lnL w="12700" cap="flat" cmpd="sng">
                      <a:solidFill>
                        <a:srgbClr val="7295D2"/>
                      </a:solidFill>
                      <a:prstDash val="solid"/>
                      <a:round/>
                      <a:headEnd type="none" w="sm" len="sm"/>
                      <a:tailEnd type="none" w="sm" len="sm"/>
                    </a:lnL>
                    <a:lnR w="12700" cap="flat" cmpd="sng">
                      <a:solidFill>
                        <a:srgbClr val="7295D2"/>
                      </a:solidFill>
                      <a:prstDash val="solid"/>
                      <a:round/>
                      <a:headEnd type="none" w="sm" len="sm"/>
                      <a:tailEnd type="none" w="sm" len="sm"/>
                    </a:lnR>
                    <a:lnT w="12700" cap="flat" cmpd="sng">
                      <a:solidFill>
                        <a:srgbClr val="7295D2"/>
                      </a:solidFill>
                      <a:prstDash val="solid"/>
                      <a:round/>
                      <a:headEnd type="none" w="sm" len="sm"/>
                      <a:tailEnd type="none" w="sm" len="sm"/>
                    </a:lnT>
                    <a:lnB w="12700" cap="flat" cmpd="sng">
                      <a:solidFill>
                        <a:srgbClr val="7295D2"/>
                      </a:solidFill>
                      <a:prstDash val="solid"/>
                      <a:round/>
                      <a:headEnd type="none" w="sm" len="sm"/>
                      <a:tailEnd type="none" w="sm" len="sm"/>
                    </a:lnB>
                    <a:solidFill>
                      <a:srgbClr val="DEEBF6"/>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3523507dbde_0_88"/>
          <p:cNvSpPr txBox="1">
            <a:spLocks noGrp="1"/>
          </p:cNvSpPr>
          <p:nvPr>
            <p:ph type="title"/>
          </p:nvPr>
        </p:nvSpPr>
        <p:spPr>
          <a:xfrm>
            <a:off x="306300" y="132575"/>
            <a:ext cx="8531400" cy="914400"/>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Calibri"/>
              <a:buNone/>
            </a:pPr>
            <a:r>
              <a:rPr lang="en-US" sz="3200" b="0" i="0" u="none" strike="noStrike" cap="none">
                <a:solidFill>
                  <a:schemeClr val="lt1"/>
                </a:solidFill>
                <a:latin typeface="Times New Roman"/>
                <a:ea typeface="Times New Roman"/>
                <a:cs typeface="Times New Roman"/>
                <a:sym typeface="Times New Roman"/>
              </a:rPr>
              <a:t>Goals / Metrics</a:t>
            </a:r>
            <a:endParaRPr/>
          </a:p>
        </p:txBody>
      </p:sp>
      <p:graphicFrame>
        <p:nvGraphicFramePr>
          <p:cNvPr id="363" name="Google Shape;363;g3523507dbde_0_88"/>
          <p:cNvGraphicFramePr/>
          <p:nvPr/>
        </p:nvGraphicFramePr>
        <p:xfrm>
          <a:off x="566900" y="1121563"/>
          <a:ext cx="8010275" cy="5260775"/>
        </p:xfrm>
        <a:graphic>
          <a:graphicData uri="http://schemas.openxmlformats.org/drawingml/2006/table">
            <a:tbl>
              <a:tblPr firstRow="1" bandRow="1">
                <a:noFill/>
                <a:tableStyleId>{270F3B2D-36AF-4DA0-86C4-05F795A26C21}</a:tableStyleId>
              </a:tblPr>
              <a:tblGrid>
                <a:gridCol w="1376750">
                  <a:extLst>
                    <a:ext uri="{9D8B030D-6E8A-4147-A177-3AD203B41FA5}">
                      <a16:colId xmlns:a16="http://schemas.microsoft.com/office/drawing/2014/main" val="20000"/>
                    </a:ext>
                  </a:extLst>
                </a:gridCol>
                <a:gridCol w="600775">
                  <a:extLst>
                    <a:ext uri="{9D8B030D-6E8A-4147-A177-3AD203B41FA5}">
                      <a16:colId xmlns:a16="http://schemas.microsoft.com/office/drawing/2014/main" val="20001"/>
                    </a:ext>
                  </a:extLst>
                </a:gridCol>
                <a:gridCol w="600775">
                  <a:extLst>
                    <a:ext uri="{9D8B030D-6E8A-4147-A177-3AD203B41FA5}">
                      <a16:colId xmlns:a16="http://schemas.microsoft.com/office/drawing/2014/main" val="20002"/>
                    </a:ext>
                  </a:extLst>
                </a:gridCol>
                <a:gridCol w="600775">
                  <a:extLst>
                    <a:ext uri="{9D8B030D-6E8A-4147-A177-3AD203B41FA5}">
                      <a16:colId xmlns:a16="http://schemas.microsoft.com/office/drawing/2014/main" val="20003"/>
                    </a:ext>
                  </a:extLst>
                </a:gridCol>
                <a:gridCol w="600775">
                  <a:extLst>
                    <a:ext uri="{9D8B030D-6E8A-4147-A177-3AD203B41FA5}">
                      <a16:colId xmlns:a16="http://schemas.microsoft.com/office/drawing/2014/main" val="20004"/>
                    </a:ext>
                  </a:extLst>
                </a:gridCol>
                <a:gridCol w="600775">
                  <a:extLst>
                    <a:ext uri="{9D8B030D-6E8A-4147-A177-3AD203B41FA5}">
                      <a16:colId xmlns:a16="http://schemas.microsoft.com/office/drawing/2014/main" val="20005"/>
                    </a:ext>
                  </a:extLst>
                </a:gridCol>
                <a:gridCol w="600775">
                  <a:extLst>
                    <a:ext uri="{9D8B030D-6E8A-4147-A177-3AD203B41FA5}">
                      <a16:colId xmlns:a16="http://schemas.microsoft.com/office/drawing/2014/main" val="20006"/>
                    </a:ext>
                  </a:extLst>
                </a:gridCol>
                <a:gridCol w="600775">
                  <a:extLst>
                    <a:ext uri="{9D8B030D-6E8A-4147-A177-3AD203B41FA5}">
                      <a16:colId xmlns:a16="http://schemas.microsoft.com/office/drawing/2014/main" val="20007"/>
                    </a:ext>
                  </a:extLst>
                </a:gridCol>
                <a:gridCol w="600775">
                  <a:extLst>
                    <a:ext uri="{9D8B030D-6E8A-4147-A177-3AD203B41FA5}">
                      <a16:colId xmlns:a16="http://schemas.microsoft.com/office/drawing/2014/main" val="20008"/>
                    </a:ext>
                  </a:extLst>
                </a:gridCol>
                <a:gridCol w="600775">
                  <a:extLst>
                    <a:ext uri="{9D8B030D-6E8A-4147-A177-3AD203B41FA5}">
                      <a16:colId xmlns:a16="http://schemas.microsoft.com/office/drawing/2014/main" val="20009"/>
                    </a:ext>
                  </a:extLst>
                </a:gridCol>
                <a:gridCol w="613275">
                  <a:extLst>
                    <a:ext uri="{9D8B030D-6E8A-4147-A177-3AD203B41FA5}">
                      <a16:colId xmlns:a16="http://schemas.microsoft.com/office/drawing/2014/main" val="20010"/>
                    </a:ext>
                  </a:extLst>
                </a:gridCol>
                <a:gridCol w="613275">
                  <a:extLst>
                    <a:ext uri="{9D8B030D-6E8A-4147-A177-3AD203B41FA5}">
                      <a16:colId xmlns:a16="http://schemas.microsoft.com/office/drawing/2014/main" val="20011"/>
                    </a:ext>
                  </a:extLst>
                </a:gridCol>
              </a:tblGrid>
              <a:tr h="779375">
                <a:tc>
                  <a:txBody>
                    <a:bodyPr/>
                    <a:lstStyle/>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Goals</a:t>
                      </a:r>
                      <a:endParaRPr sz="1000" b="1">
                        <a:solidFill>
                          <a:srgbClr val="FFFFFF"/>
                        </a:solidFill>
                        <a:latin typeface="Times New Roman"/>
                        <a:ea typeface="Times New Roman"/>
                        <a:cs typeface="Times New Roman"/>
                        <a:sym typeface="Times New Roman"/>
                      </a:endParaRPr>
                    </a:p>
                  </a:txBody>
                  <a:tcPr marL="76200" marR="762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2016 </a:t>
                      </a:r>
                      <a:endParaRPr sz="1000" b="1">
                        <a:solidFill>
                          <a:srgbClr val="FFFFFF"/>
                        </a:solidFill>
                        <a:latin typeface="Times New Roman"/>
                        <a:ea typeface="Times New Roman"/>
                        <a:cs typeface="Times New Roman"/>
                        <a:sym typeface="Times New Roman"/>
                      </a:endParaRPr>
                    </a:p>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Results</a:t>
                      </a:r>
                      <a:endParaRPr sz="1000" b="1">
                        <a:solidFill>
                          <a:srgbClr val="FFFFFF"/>
                        </a:solidFill>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2017</a:t>
                      </a:r>
                      <a:endParaRPr sz="1000" b="1">
                        <a:solidFill>
                          <a:srgbClr val="FFFFFF"/>
                        </a:solidFill>
                        <a:latin typeface="Times New Roman"/>
                        <a:ea typeface="Times New Roman"/>
                        <a:cs typeface="Times New Roman"/>
                        <a:sym typeface="Times New Roman"/>
                      </a:endParaRPr>
                    </a:p>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Results</a:t>
                      </a:r>
                      <a:endParaRPr sz="1000" b="1">
                        <a:solidFill>
                          <a:srgbClr val="FFFFFF"/>
                        </a:solidFill>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2018</a:t>
                      </a:r>
                      <a:endParaRPr sz="1000" b="1">
                        <a:solidFill>
                          <a:srgbClr val="FFFFFF"/>
                        </a:solidFill>
                        <a:latin typeface="Times New Roman"/>
                        <a:ea typeface="Times New Roman"/>
                        <a:cs typeface="Times New Roman"/>
                        <a:sym typeface="Times New Roman"/>
                      </a:endParaRPr>
                    </a:p>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Results</a:t>
                      </a:r>
                      <a:endParaRPr sz="1000" b="1">
                        <a:solidFill>
                          <a:srgbClr val="FFFFFF"/>
                        </a:solidFill>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2019</a:t>
                      </a:r>
                      <a:endParaRPr sz="1000" b="1">
                        <a:solidFill>
                          <a:srgbClr val="FFFFFF"/>
                        </a:solidFill>
                        <a:latin typeface="Times New Roman"/>
                        <a:ea typeface="Times New Roman"/>
                        <a:cs typeface="Times New Roman"/>
                        <a:sym typeface="Times New Roman"/>
                      </a:endParaRPr>
                    </a:p>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Results</a:t>
                      </a:r>
                      <a:endParaRPr sz="1000" b="1">
                        <a:solidFill>
                          <a:srgbClr val="FFFFFF"/>
                        </a:solidFill>
                        <a:latin typeface="Times New Roman"/>
                        <a:ea typeface="Times New Roman"/>
                        <a:cs typeface="Times New Roman"/>
                        <a:sym typeface="Times New Roman"/>
                      </a:endParaRPr>
                    </a:p>
                  </a:txBody>
                  <a:tcPr marL="38100" marR="38100" marT="12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2020</a:t>
                      </a:r>
                      <a:endParaRPr sz="1000" b="1">
                        <a:solidFill>
                          <a:srgbClr val="FFFFFF"/>
                        </a:solidFill>
                        <a:latin typeface="Calibri"/>
                        <a:ea typeface="Calibri"/>
                        <a:cs typeface="Calibri"/>
                        <a:sym typeface="Calibri"/>
                      </a:endParaRPr>
                    </a:p>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Results</a:t>
                      </a:r>
                      <a:endParaRPr sz="1000" b="1">
                        <a:solidFill>
                          <a:srgbClr val="FFFFFF"/>
                        </a:solidFill>
                        <a:latin typeface="Times New Roman"/>
                        <a:ea typeface="Times New Roman"/>
                        <a:cs typeface="Times New Roman"/>
                        <a:sym typeface="Times New Roman"/>
                      </a:endParaRPr>
                    </a:p>
                  </a:txBody>
                  <a:tcPr marL="38100" marR="381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2021</a:t>
                      </a:r>
                      <a:endParaRPr sz="1000" b="1">
                        <a:solidFill>
                          <a:srgbClr val="FFFFFF"/>
                        </a:solidFill>
                        <a:latin typeface="Times New Roman"/>
                        <a:ea typeface="Times New Roman"/>
                        <a:cs typeface="Times New Roman"/>
                        <a:sym typeface="Times New Roman"/>
                      </a:endParaRPr>
                    </a:p>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Results</a:t>
                      </a:r>
                      <a:endParaRPr sz="1000" b="1">
                        <a:solidFill>
                          <a:srgbClr val="FFFFFF"/>
                        </a:solidFill>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2022</a:t>
                      </a:r>
                      <a:endParaRPr sz="1000" b="1">
                        <a:solidFill>
                          <a:srgbClr val="FFFFFF"/>
                        </a:solidFill>
                        <a:latin typeface="Times New Roman"/>
                        <a:ea typeface="Times New Roman"/>
                        <a:cs typeface="Times New Roman"/>
                        <a:sym typeface="Times New Roman"/>
                      </a:endParaRPr>
                    </a:p>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Results</a:t>
                      </a:r>
                      <a:endParaRPr sz="1000" b="1">
                        <a:solidFill>
                          <a:srgbClr val="FFFFFF"/>
                        </a:solidFill>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2023 </a:t>
                      </a:r>
                      <a:endParaRPr sz="1000" b="1">
                        <a:solidFill>
                          <a:srgbClr val="FFFFFF"/>
                        </a:solidFill>
                        <a:latin typeface="Calibri"/>
                        <a:ea typeface="Calibri"/>
                        <a:cs typeface="Calibri"/>
                        <a:sym typeface="Calibri"/>
                      </a:endParaRPr>
                    </a:p>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Results</a:t>
                      </a:r>
                      <a:endParaRPr sz="1000" b="1">
                        <a:solidFill>
                          <a:srgbClr val="FFFFFF"/>
                        </a:solidFill>
                        <a:latin typeface="Calibri"/>
                        <a:ea typeface="Calibri"/>
                        <a:cs typeface="Calibri"/>
                        <a:sym typeface="Calibri"/>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2024</a:t>
                      </a:r>
                      <a:endParaRPr sz="1000" b="1">
                        <a:solidFill>
                          <a:srgbClr val="FFFFFF"/>
                        </a:solidFill>
                        <a:latin typeface="Times New Roman"/>
                        <a:ea typeface="Times New Roman"/>
                        <a:cs typeface="Times New Roman"/>
                        <a:sym typeface="Times New Roman"/>
                      </a:endParaRPr>
                    </a:p>
                    <a:p>
                      <a:pPr marL="0" lvl="0" indent="0" algn="ctr" rtl="0">
                        <a:lnSpc>
                          <a:spcPct val="106000"/>
                        </a:lnSpc>
                        <a:spcBef>
                          <a:spcPts val="0"/>
                        </a:spcBef>
                        <a:spcAft>
                          <a:spcPts val="0"/>
                        </a:spcAft>
                        <a:buNone/>
                      </a:pPr>
                      <a:r>
                        <a:rPr lang="en-US" sz="1000" b="1">
                          <a:solidFill>
                            <a:srgbClr val="FFFFFF"/>
                          </a:solidFill>
                          <a:latin typeface="Times New Roman"/>
                          <a:ea typeface="Times New Roman"/>
                          <a:cs typeface="Times New Roman"/>
                          <a:sym typeface="Times New Roman"/>
                        </a:rPr>
                        <a:t>Results</a:t>
                      </a:r>
                      <a:endParaRPr sz="1000" b="1">
                        <a:solidFill>
                          <a:srgbClr val="FFFFFF"/>
                        </a:solidFill>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b="1">
                          <a:solidFill>
                            <a:srgbClr val="FFFF00"/>
                          </a:solidFill>
                          <a:latin typeface="Times New Roman"/>
                          <a:ea typeface="Times New Roman"/>
                          <a:cs typeface="Times New Roman"/>
                          <a:sym typeface="Times New Roman"/>
                        </a:rPr>
                        <a:t>2025</a:t>
                      </a:r>
                      <a:endParaRPr sz="1000" b="1">
                        <a:solidFill>
                          <a:srgbClr val="FFFF00"/>
                        </a:solidFill>
                        <a:latin typeface="Times New Roman"/>
                        <a:ea typeface="Times New Roman"/>
                        <a:cs typeface="Times New Roman"/>
                        <a:sym typeface="Times New Roman"/>
                      </a:endParaRPr>
                    </a:p>
                    <a:p>
                      <a:pPr marL="0" lvl="0" indent="0" algn="ctr" rtl="0">
                        <a:lnSpc>
                          <a:spcPct val="106000"/>
                        </a:lnSpc>
                        <a:spcBef>
                          <a:spcPts val="0"/>
                        </a:spcBef>
                        <a:spcAft>
                          <a:spcPts val="0"/>
                        </a:spcAft>
                        <a:buNone/>
                      </a:pPr>
                      <a:r>
                        <a:rPr lang="en-US" sz="1000" b="1">
                          <a:solidFill>
                            <a:srgbClr val="FFFF00"/>
                          </a:solidFill>
                          <a:latin typeface="Times New Roman"/>
                          <a:ea typeface="Times New Roman"/>
                          <a:cs typeface="Times New Roman"/>
                          <a:sym typeface="Times New Roman"/>
                        </a:rPr>
                        <a:t>Metrics</a:t>
                      </a:r>
                      <a:endParaRPr sz="1000" b="1">
                        <a:solidFill>
                          <a:srgbClr val="FFFF00"/>
                        </a:solidFill>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b="1">
                          <a:solidFill>
                            <a:srgbClr val="FFFF00"/>
                          </a:solidFill>
                          <a:latin typeface="Times New Roman"/>
                          <a:ea typeface="Times New Roman"/>
                          <a:cs typeface="Times New Roman"/>
                          <a:sym typeface="Times New Roman"/>
                        </a:rPr>
                        <a:t>2025</a:t>
                      </a:r>
                      <a:endParaRPr sz="1000" b="1">
                        <a:solidFill>
                          <a:srgbClr val="FFFF00"/>
                        </a:solidFill>
                        <a:latin typeface="Times New Roman"/>
                        <a:ea typeface="Times New Roman"/>
                        <a:cs typeface="Times New Roman"/>
                        <a:sym typeface="Times New Roman"/>
                      </a:endParaRPr>
                    </a:p>
                    <a:p>
                      <a:pPr marL="0" lvl="0" indent="0" algn="ctr" rtl="0">
                        <a:lnSpc>
                          <a:spcPct val="106000"/>
                        </a:lnSpc>
                        <a:spcBef>
                          <a:spcPts val="0"/>
                        </a:spcBef>
                        <a:spcAft>
                          <a:spcPts val="0"/>
                        </a:spcAft>
                        <a:buNone/>
                      </a:pPr>
                      <a:r>
                        <a:rPr lang="en-US" sz="1000" b="1">
                          <a:solidFill>
                            <a:srgbClr val="FFFF00"/>
                          </a:solidFill>
                          <a:latin typeface="Times New Roman"/>
                          <a:ea typeface="Times New Roman"/>
                          <a:cs typeface="Times New Roman"/>
                          <a:sym typeface="Times New Roman"/>
                        </a:rPr>
                        <a:t>Results</a:t>
                      </a:r>
                      <a:endParaRPr sz="1000" b="1">
                        <a:solidFill>
                          <a:srgbClr val="FFFF00"/>
                        </a:solidFill>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467625">
                <a:tc>
                  <a:txBody>
                    <a:bodyPr/>
                    <a:lstStyle/>
                    <a:p>
                      <a:pPr marL="0" lvl="0" indent="0" algn="ctr" rtl="0">
                        <a:lnSpc>
                          <a:spcPct val="106000"/>
                        </a:lnSpc>
                        <a:spcBef>
                          <a:spcPts val="0"/>
                        </a:spcBef>
                        <a:spcAft>
                          <a:spcPts val="0"/>
                        </a:spcAft>
                        <a:buNone/>
                      </a:pPr>
                      <a:r>
                        <a:rPr lang="en-US" sz="1000" b="1">
                          <a:latin typeface="Times New Roman"/>
                          <a:ea typeface="Times New Roman"/>
                          <a:cs typeface="Times New Roman"/>
                          <a:sym typeface="Times New Roman"/>
                        </a:rPr>
                        <a:t>TWFP receive the dummy message</a:t>
                      </a:r>
                      <a:endParaRPr sz="1000" b="1">
                        <a:latin typeface="Times New Roman"/>
                        <a:ea typeface="Times New Roman"/>
                        <a:cs typeface="Times New Roman"/>
                        <a:sym typeface="Times New Roman"/>
                      </a:endParaRPr>
                    </a:p>
                  </a:txBody>
                  <a:tcPr marL="76200" marR="762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84%</a:t>
                      </a:r>
                      <a:endParaRPr sz="1000">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95%</a:t>
                      </a:r>
                      <a:endParaRPr sz="1000">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100%</a:t>
                      </a:r>
                      <a:endParaRPr sz="1000">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89%</a:t>
                      </a:r>
                      <a:endParaRPr sz="1000">
                        <a:latin typeface="Times New Roman"/>
                        <a:ea typeface="Times New Roman"/>
                        <a:cs typeface="Times New Roman"/>
                        <a:sym typeface="Times New Roman"/>
                      </a:endParaRPr>
                    </a:p>
                  </a:txBody>
                  <a:tcPr marL="38100" marR="38100" marT="12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97%</a:t>
                      </a:r>
                      <a:endParaRPr sz="1000">
                        <a:latin typeface="Times New Roman"/>
                        <a:ea typeface="Times New Roman"/>
                        <a:cs typeface="Times New Roman"/>
                        <a:sym typeface="Times New Roman"/>
                      </a:endParaRPr>
                    </a:p>
                  </a:txBody>
                  <a:tcPr marL="38100" marR="381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97%</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91%</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97%</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100%</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100%</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6000"/>
                        </a:lnSpc>
                        <a:spcBef>
                          <a:spcPts val="0"/>
                        </a:spcBef>
                        <a:spcAft>
                          <a:spcPts val="0"/>
                        </a:spcAft>
                        <a:buNone/>
                      </a:pPr>
                      <a:r>
                        <a:rPr lang="en-US" sz="1000">
                          <a:latin typeface="Times New Roman"/>
                          <a:ea typeface="Times New Roman"/>
                          <a:cs typeface="Times New Roman"/>
                          <a:sym typeface="Times New Roman"/>
                        </a:rPr>
                        <a:t>100%</a:t>
                      </a:r>
                      <a:endParaRPr sz="1000" u="none" strike="noStrike" cap="none">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1013200">
                <a:tc>
                  <a:txBody>
                    <a:bodyPr/>
                    <a:lstStyle/>
                    <a:p>
                      <a:pPr marL="0" lvl="0" indent="0" algn="ctr" rtl="0">
                        <a:lnSpc>
                          <a:spcPct val="106000"/>
                        </a:lnSpc>
                        <a:spcBef>
                          <a:spcPts val="0"/>
                        </a:spcBef>
                        <a:spcAft>
                          <a:spcPts val="0"/>
                        </a:spcAft>
                        <a:buNone/>
                      </a:pPr>
                      <a:r>
                        <a:rPr lang="en-US" sz="1000" b="1">
                          <a:latin typeface="Times New Roman"/>
                          <a:ea typeface="Times New Roman"/>
                          <a:cs typeface="Times New Roman"/>
                          <a:sym typeface="Times New Roman"/>
                        </a:rPr>
                        <a:t>Participation of Member States of the ICG/CARIBE-EWS with designated focal warning point</a:t>
                      </a:r>
                      <a:endParaRPr sz="1000" b="1">
                        <a:latin typeface="Times New Roman"/>
                        <a:ea typeface="Times New Roman"/>
                        <a:cs typeface="Times New Roman"/>
                        <a:sym typeface="Times New Roman"/>
                      </a:endParaRPr>
                    </a:p>
                  </a:txBody>
                  <a:tcPr marL="76200" marR="762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100%</a:t>
                      </a:r>
                      <a:endParaRPr sz="1000">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100%</a:t>
                      </a:r>
                      <a:endParaRPr sz="1000">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97%</a:t>
                      </a:r>
                      <a:endParaRPr sz="1000">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100%</a:t>
                      </a:r>
                      <a:endParaRPr sz="1000">
                        <a:latin typeface="Times New Roman"/>
                        <a:ea typeface="Times New Roman"/>
                        <a:cs typeface="Times New Roman"/>
                        <a:sym typeface="Times New Roman"/>
                      </a:endParaRPr>
                    </a:p>
                  </a:txBody>
                  <a:tcPr marL="38100" marR="38100" marT="12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92%</a:t>
                      </a:r>
                      <a:endParaRPr sz="1000">
                        <a:latin typeface="Times New Roman"/>
                        <a:ea typeface="Times New Roman"/>
                        <a:cs typeface="Times New Roman"/>
                        <a:sym typeface="Times New Roman"/>
                      </a:endParaRPr>
                    </a:p>
                  </a:txBody>
                  <a:tcPr marL="38100" marR="381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98%</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100%</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94%</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96%</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100%</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6000"/>
                        </a:lnSpc>
                        <a:spcBef>
                          <a:spcPts val="0"/>
                        </a:spcBef>
                        <a:spcAft>
                          <a:spcPts val="0"/>
                        </a:spcAft>
                        <a:buNone/>
                      </a:pPr>
                      <a:r>
                        <a:rPr lang="en-US" sz="1000">
                          <a:latin typeface="Times New Roman"/>
                          <a:ea typeface="Times New Roman"/>
                          <a:cs typeface="Times New Roman"/>
                          <a:sym typeface="Times New Roman"/>
                        </a:rPr>
                        <a:t>93%</a:t>
                      </a:r>
                      <a:endParaRPr sz="1000" u="none" strike="noStrike" cap="none">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831325">
                <a:tc>
                  <a:txBody>
                    <a:bodyPr/>
                    <a:lstStyle/>
                    <a:p>
                      <a:pPr marL="0" lvl="0" indent="0" algn="ctr" rtl="0">
                        <a:lnSpc>
                          <a:spcPct val="106000"/>
                        </a:lnSpc>
                        <a:spcBef>
                          <a:spcPts val="0"/>
                        </a:spcBef>
                        <a:spcAft>
                          <a:spcPts val="0"/>
                        </a:spcAft>
                        <a:buNone/>
                      </a:pPr>
                      <a:r>
                        <a:rPr lang="en-US" sz="1000" b="1">
                          <a:latin typeface="Times New Roman"/>
                          <a:ea typeface="Times New Roman"/>
                          <a:cs typeface="Times New Roman"/>
                          <a:sym typeface="Times New Roman"/>
                        </a:rPr>
                        <a:t>Community involvement (including agencies beyond TWFP)</a:t>
                      </a:r>
                      <a:endParaRPr sz="1000" b="1">
                        <a:latin typeface="Times New Roman"/>
                        <a:ea typeface="Times New Roman"/>
                        <a:cs typeface="Times New Roman"/>
                        <a:sym typeface="Times New Roman"/>
                      </a:endParaRPr>
                    </a:p>
                  </a:txBody>
                  <a:tcPr marL="76200" marR="762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73%</a:t>
                      </a:r>
                      <a:endParaRPr sz="1000">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82%</a:t>
                      </a:r>
                      <a:endParaRPr sz="1000">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77%</a:t>
                      </a:r>
                      <a:endParaRPr sz="1000">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66%</a:t>
                      </a:r>
                      <a:endParaRPr sz="1000">
                        <a:latin typeface="Times New Roman"/>
                        <a:ea typeface="Times New Roman"/>
                        <a:cs typeface="Times New Roman"/>
                        <a:sym typeface="Times New Roman"/>
                      </a:endParaRPr>
                    </a:p>
                  </a:txBody>
                  <a:tcPr marL="38100" marR="38100" marT="12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38% </a:t>
                      </a:r>
                      <a:endParaRPr sz="1000">
                        <a:latin typeface="Times New Roman"/>
                        <a:ea typeface="Times New Roman"/>
                        <a:cs typeface="Times New Roman"/>
                        <a:sym typeface="Times New Roman"/>
                      </a:endParaRPr>
                    </a:p>
                  </a:txBody>
                  <a:tcPr marL="38100" marR="381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56%</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43%</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41%</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76%</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95%</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6000"/>
                        </a:lnSpc>
                        <a:spcBef>
                          <a:spcPts val="0"/>
                        </a:spcBef>
                        <a:spcAft>
                          <a:spcPts val="0"/>
                        </a:spcAft>
                        <a:buNone/>
                      </a:pPr>
                      <a:r>
                        <a:rPr lang="en-US" sz="1000">
                          <a:latin typeface="Times New Roman"/>
                          <a:ea typeface="Times New Roman"/>
                          <a:cs typeface="Times New Roman"/>
                          <a:sym typeface="Times New Roman"/>
                        </a:rPr>
                        <a:t>81%</a:t>
                      </a:r>
                      <a:endParaRPr sz="1000" u="none" strike="noStrike" cap="none">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506600">
                <a:tc>
                  <a:txBody>
                    <a:bodyPr/>
                    <a:lstStyle/>
                    <a:p>
                      <a:pPr marL="0" lvl="0" indent="0" algn="ctr" rtl="0">
                        <a:lnSpc>
                          <a:spcPct val="106000"/>
                        </a:lnSpc>
                        <a:spcBef>
                          <a:spcPts val="0"/>
                        </a:spcBef>
                        <a:spcAft>
                          <a:spcPts val="0"/>
                        </a:spcAft>
                        <a:buNone/>
                      </a:pPr>
                      <a:r>
                        <a:rPr lang="en-US" sz="1000" b="1">
                          <a:latin typeface="Times New Roman"/>
                          <a:ea typeface="Times New Roman"/>
                          <a:cs typeface="Times New Roman"/>
                          <a:sym typeface="Times New Roman"/>
                        </a:rPr>
                        <a:t>Number of participants*</a:t>
                      </a:r>
                      <a:endParaRPr sz="1000" b="1">
                        <a:latin typeface="Times New Roman"/>
                        <a:ea typeface="Times New Roman"/>
                        <a:cs typeface="Times New Roman"/>
                        <a:sym typeface="Times New Roman"/>
                      </a:endParaRPr>
                    </a:p>
                  </a:txBody>
                  <a:tcPr marL="76200" marR="762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332,812</a:t>
                      </a:r>
                      <a:endParaRPr sz="1000">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latin typeface="Times New Roman"/>
                          <a:ea typeface="Times New Roman"/>
                          <a:cs typeface="Times New Roman"/>
                          <a:sym typeface="Times New Roman"/>
                        </a:rPr>
                        <a:t>679,985</a:t>
                      </a:r>
                      <a:endParaRPr sz="1000">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643,403</a:t>
                      </a:r>
                      <a:endParaRPr sz="1000">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793,353</a:t>
                      </a:r>
                      <a:endParaRPr sz="1000">
                        <a:latin typeface="Times New Roman"/>
                        <a:ea typeface="Times New Roman"/>
                        <a:cs typeface="Times New Roman"/>
                        <a:sym typeface="Times New Roman"/>
                      </a:endParaRPr>
                    </a:p>
                  </a:txBody>
                  <a:tcPr marL="38100" marR="38100" marT="12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4,622</a:t>
                      </a:r>
                      <a:endParaRPr sz="1000">
                        <a:latin typeface="Times New Roman"/>
                        <a:ea typeface="Times New Roman"/>
                        <a:cs typeface="Times New Roman"/>
                        <a:sym typeface="Times New Roman"/>
                      </a:endParaRPr>
                    </a:p>
                  </a:txBody>
                  <a:tcPr marL="38100" marR="381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333,518</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413,281</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libri"/>
                        <a:ea typeface="Calibri"/>
                        <a:cs typeface="Calibri"/>
                        <a:sym typeface="Calibri"/>
                      </a:endParaRPr>
                    </a:p>
                    <a:p>
                      <a:pPr marL="0" lvl="0" indent="0" algn="ctr" rtl="0">
                        <a:spcBef>
                          <a:spcPts val="0"/>
                        </a:spcBef>
                        <a:spcAft>
                          <a:spcPts val="0"/>
                        </a:spcAft>
                        <a:buNone/>
                      </a:pPr>
                      <a:r>
                        <a:rPr lang="en-US" sz="1000">
                          <a:latin typeface="Times New Roman"/>
                          <a:ea typeface="Times New Roman"/>
                          <a:cs typeface="Times New Roman"/>
                          <a:sym typeface="Times New Roman"/>
                        </a:rPr>
                        <a:t>422,913</a:t>
                      </a:r>
                      <a:endParaRPr sz="1000">
                        <a:latin typeface="Times New Roman"/>
                        <a:ea typeface="Times New Roman"/>
                        <a:cs typeface="Times New Roman"/>
                        <a:sym typeface="Times New Roman"/>
                      </a:endParaRPr>
                    </a:p>
                    <a:p>
                      <a:pPr marL="0" lvl="0" indent="0" algn="l" rtl="0">
                        <a:spcBef>
                          <a:spcPts val="0"/>
                        </a:spcBef>
                        <a:spcAft>
                          <a:spcPts val="0"/>
                        </a:spcAft>
                        <a:buNone/>
                      </a:pPr>
                      <a:endParaRPr sz="1000">
                        <a:latin typeface="Calibri"/>
                        <a:ea typeface="Calibri"/>
                        <a:cs typeface="Calibri"/>
                        <a:sym typeface="Calibri"/>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470,423 </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+10%</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6000"/>
                        </a:lnSpc>
                        <a:spcBef>
                          <a:spcPts val="0"/>
                        </a:spcBef>
                        <a:spcAft>
                          <a:spcPts val="0"/>
                        </a:spcAft>
                        <a:buNone/>
                      </a:pPr>
                      <a:r>
                        <a:rPr lang="en-US" sz="1000">
                          <a:latin typeface="Times New Roman"/>
                          <a:ea typeface="Times New Roman"/>
                          <a:cs typeface="Times New Roman"/>
                          <a:sym typeface="Times New Roman"/>
                        </a:rPr>
                        <a:t>510,360</a:t>
                      </a:r>
                      <a:endParaRPr sz="1000" u="none" strike="noStrike" cap="none">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831325">
                <a:tc>
                  <a:txBody>
                    <a:bodyPr/>
                    <a:lstStyle/>
                    <a:p>
                      <a:pPr marL="0" lvl="0" indent="0" algn="ctr" rtl="0">
                        <a:lnSpc>
                          <a:spcPct val="106000"/>
                        </a:lnSpc>
                        <a:spcBef>
                          <a:spcPts val="0"/>
                        </a:spcBef>
                        <a:spcAft>
                          <a:spcPts val="0"/>
                        </a:spcAft>
                        <a:buNone/>
                      </a:pPr>
                      <a:r>
                        <a:rPr lang="en-US" sz="1000" b="1">
                          <a:latin typeface="Times New Roman"/>
                          <a:ea typeface="Times New Roman"/>
                          <a:cs typeface="Times New Roman"/>
                          <a:sym typeface="Times New Roman"/>
                        </a:rPr>
                        <a:t>Countries who participate submit exercise questionnaire</a:t>
                      </a:r>
                      <a:endParaRPr sz="1000" b="1">
                        <a:latin typeface="Times New Roman"/>
                        <a:ea typeface="Times New Roman"/>
                        <a:cs typeface="Times New Roman"/>
                        <a:sym typeface="Times New Roman"/>
                      </a:endParaRPr>
                    </a:p>
                  </a:txBody>
                  <a:tcPr marL="76200" marR="762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100%</a:t>
                      </a:r>
                      <a:endParaRPr sz="1000">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100%</a:t>
                      </a:r>
                      <a:endParaRPr sz="1000">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91%</a:t>
                      </a:r>
                      <a:endParaRPr sz="1000">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82%</a:t>
                      </a:r>
                      <a:endParaRPr sz="1000">
                        <a:latin typeface="Times New Roman"/>
                        <a:ea typeface="Times New Roman"/>
                        <a:cs typeface="Times New Roman"/>
                        <a:sym typeface="Times New Roman"/>
                      </a:endParaRPr>
                    </a:p>
                  </a:txBody>
                  <a:tcPr marL="38100" marR="38100" marT="12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92%</a:t>
                      </a:r>
                      <a:endParaRPr sz="1000">
                        <a:latin typeface="Times New Roman"/>
                        <a:ea typeface="Times New Roman"/>
                        <a:cs typeface="Times New Roman"/>
                        <a:sym typeface="Times New Roman"/>
                      </a:endParaRPr>
                    </a:p>
                  </a:txBody>
                  <a:tcPr marL="38100" marR="381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95%</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100%</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93%</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80%</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000">
                          <a:latin typeface="Times New Roman"/>
                          <a:ea typeface="Times New Roman"/>
                          <a:cs typeface="Times New Roman"/>
                          <a:sym typeface="Times New Roman"/>
                        </a:rPr>
                        <a:t>100%</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6000"/>
                        </a:lnSpc>
                        <a:spcBef>
                          <a:spcPts val="0"/>
                        </a:spcBef>
                        <a:spcAft>
                          <a:spcPts val="0"/>
                        </a:spcAft>
                        <a:buNone/>
                      </a:pPr>
                      <a:r>
                        <a:rPr lang="en-US" sz="1000">
                          <a:latin typeface="Times New Roman"/>
                          <a:ea typeface="Times New Roman"/>
                          <a:cs typeface="Times New Roman"/>
                          <a:sym typeface="Times New Roman"/>
                        </a:rPr>
                        <a:t>93%</a:t>
                      </a:r>
                      <a:endParaRPr sz="1000" u="none" strike="noStrike" cap="none">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831325">
                <a:tc>
                  <a:txBody>
                    <a:bodyPr/>
                    <a:lstStyle/>
                    <a:p>
                      <a:pPr marL="0" lvl="0" indent="0" algn="ctr" rtl="0">
                        <a:lnSpc>
                          <a:spcPct val="106000"/>
                        </a:lnSpc>
                        <a:spcBef>
                          <a:spcPts val="0"/>
                        </a:spcBef>
                        <a:spcAft>
                          <a:spcPts val="0"/>
                        </a:spcAft>
                        <a:buNone/>
                      </a:pPr>
                      <a:r>
                        <a:rPr lang="en-US" sz="1000" b="1">
                          <a:latin typeface="Times New Roman"/>
                          <a:ea typeface="Times New Roman"/>
                          <a:cs typeface="Times New Roman"/>
                          <a:sym typeface="Times New Roman"/>
                        </a:rPr>
                        <a:t>Members State and Territories are satisfied with exercise </a:t>
                      </a:r>
                      <a:endParaRPr sz="1000" b="1">
                        <a:latin typeface="Times New Roman"/>
                        <a:ea typeface="Times New Roman"/>
                        <a:cs typeface="Times New Roman"/>
                        <a:sym typeface="Times New Roman"/>
                      </a:endParaRPr>
                    </a:p>
                  </a:txBody>
                  <a:tcPr marL="76200" marR="762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txBody>
                  <a:tcPr marL="38100" marR="38100" marT="38100" marB="381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US" sz="1000">
                          <a:latin typeface="Times New Roman"/>
                          <a:ea typeface="Times New Roman"/>
                          <a:cs typeface="Times New Roman"/>
                          <a:sym typeface="Times New Roman"/>
                        </a:rPr>
                        <a:t>82%</a:t>
                      </a:r>
                      <a:endParaRPr sz="1000">
                        <a:latin typeface="Times New Roman"/>
                        <a:ea typeface="Times New Roman"/>
                        <a:cs typeface="Times New Roman"/>
                        <a:sym typeface="Times New Roman"/>
                      </a:endParaRPr>
                    </a:p>
                  </a:txBody>
                  <a:tcPr marL="38100" marR="38100" marT="12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US" sz="1000">
                          <a:latin typeface="Times New Roman"/>
                          <a:ea typeface="Times New Roman"/>
                          <a:cs typeface="Times New Roman"/>
                          <a:sym typeface="Times New Roman"/>
                        </a:rPr>
                        <a:t>76%</a:t>
                      </a:r>
                      <a:endParaRPr sz="1000">
                        <a:latin typeface="Times New Roman"/>
                        <a:ea typeface="Times New Roman"/>
                        <a:cs typeface="Times New Roman"/>
                        <a:sym typeface="Times New Roman"/>
                      </a:endParaRPr>
                    </a:p>
                  </a:txBody>
                  <a:tcPr marL="38100" marR="3810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US" sz="1000">
                          <a:latin typeface="Times New Roman"/>
                          <a:ea typeface="Times New Roman"/>
                          <a:cs typeface="Times New Roman"/>
                          <a:sym typeface="Times New Roman"/>
                        </a:rPr>
                        <a:t>96%</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US" sz="1000">
                          <a:latin typeface="Times New Roman"/>
                          <a:ea typeface="Times New Roman"/>
                          <a:cs typeface="Times New Roman"/>
                          <a:sym typeface="Times New Roman"/>
                        </a:rPr>
                        <a:t>88%</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US" sz="1000">
                          <a:latin typeface="Times New Roman"/>
                          <a:ea typeface="Times New Roman"/>
                          <a:cs typeface="Times New Roman"/>
                          <a:sym typeface="Times New Roman"/>
                        </a:rPr>
                        <a:t>97%</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US" sz="1000">
                          <a:latin typeface="Times New Roman"/>
                          <a:ea typeface="Times New Roman"/>
                          <a:cs typeface="Times New Roman"/>
                          <a:sym typeface="Times New Roman"/>
                        </a:rPr>
                        <a:t>100%</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US" sz="1000">
                          <a:latin typeface="Times New Roman"/>
                          <a:ea typeface="Times New Roman"/>
                          <a:cs typeface="Times New Roman"/>
                          <a:sym typeface="Times New Roman"/>
                        </a:rPr>
                        <a:t>100%</a:t>
                      </a:r>
                      <a:endParaRPr sz="1000">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000">
                          <a:latin typeface="Times New Roman"/>
                          <a:ea typeface="Times New Roman"/>
                          <a:cs typeface="Times New Roman"/>
                          <a:sym typeface="Times New Roman"/>
                        </a:rPr>
                        <a:t>86%</a:t>
                      </a:r>
                      <a:endParaRPr sz="1000" u="none" strike="noStrike" cap="none">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64" name="Google Shape;364;g3523507dbde_0_88"/>
          <p:cNvSpPr txBox="1"/>
          <p:nvPr/>
        </p:nvSpPr>
        <p:spPr>
          <a:xfrm>
            <a:off x="2057800" y="6456950"/>
            <a:ext cx="53106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00"/>
              </a:spcBef>
              <a:spcAft>
                <a:spcPts val="0"/>
              </a:spcAft>
              <a:buClr>
                <a:srgbClr val="000000"/>
              </a:buClr>
              <a:buSzPts val="1100"/>
              <a:buFont typeface="Arial"/>
              <a:buNone/>
            </a:pPr>
            <a:r>
              <a:rPr lang="en-US" sz="1100" b="0" i="0" u="none" strike="noStrike" cap="none">
                <a:solidFill>
                  <a:schemeClr val="dk1"/>
                </a:solidFill>
                <a:latin typeface="Times New Roman"/>
                <a:ea typeface="Times New Roman"/>
                <a:cs typeface="Times New Roman"/>
                <a:sym typeface="Times New Roman"/>
              </a:rPr>
              <a:t>*As reported by Member States and Territories in survey</a:t>
            </a:r>
            <a:endParaRPr sz="15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7"/>
          <p:cNvSpPr/>
          <p:nvPr/>
        </p:nvSpPr>
        <p:spPr>
          <a:xfrm>
            <a:off x="304800" y="92157"/>
            <a:ext cx="8534400" cy="822243"/>
          </a:xfrm>
          <a:prstGeom prst="rect">
            <a:avLst/>
          </a:prstGeom>
          <a:solidFill>
            <a:srgbClr val="36609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Participation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Times New Roman"/>
                <a:ea typeface="Times New Roman"/>
                <a:cs typeface="Times New Roman"/>
                <a:sym typeface="Times New Roman"/>
              </a:rPr>
              <a:t>*</a:t>
            </a:r>
            <a:r>
              <a:rPr lang="en-US" sz="1200" b="0" i="0" u="none" strike="noStrike" cap="none">
                <a:solidFill>
                  <a:schemeClr val="lt1"/>
                </a:solidFill>
                <a:latin typeface="Times New Roman"/>
                <a:ea typeface="Times New Roman"/>
                <a:cs typeface="Times New Roman"/>
                <a:sym typeface="Times New Roman"/>
              </a:rPr>
              <a:t>Number taken from TsunamiZone.org for cases where countries did not report number of participants in the survey. </a:t>
            </a:r>
            <a:endParaRPr sz="1400" b="0" i="0" u="none" strike="noStrike" cap="none">
              <a:solidFill>
                <a:srgbClr val="000000"/>
              </a:solidFill>
              <a:latin typeface="Arial"/>
              <a:ea typeface="Arial"/>
              <a:cs typeface="Arial"/>
              <a:sym typeface="Arial"/>
            </a:endParaRPr>
          </a:p>
        </p:txBody>
      </p:sp>
      <p:graphicFrame>
        <p:nvGraphicFramePr>
          <p:cNvPr id="370" name="Google Shape;370;p7"/>
          <p:cNvGraphicFramePr/>
          <p:nvPr/>
        </p:nvGraphicFramePr>
        <p:xfrm>
          <a:off x="108275" y="966538"/>
          <a:ext cx="4222325" cy="5676475"/>
        </p:xfrm>
        <a:graphic>
          <a:graphicData uri="http://schemas.openxmlformats.org/drawingml/2006/table">
            <a:tbl>
              <a:tblPr>
                <a:noFill/>
                <a:tableStyleId>{19B89B96-6494-46EF-99F4-9D454064C610}</a:tableStyleId>
              </a:tblPr>
              <a:tblGrid>
                <a:gridCol w="631175">
                  <a:extLst>
                    <a:ext uri="{9D8B030D-6E8A-4147-A177-3AD203B41FA5}">
                      <a16:colId xmlns:a16="http://schemas.microsoft.com/office/drawing/2014/main" val="20000"/>
                    </a:ext>
                  </a:extLst>
                </a:gridCol>
                <a:gridCol w="1013150">
                  <a:extLst>
                    <a:ext uri="{9D8B030D-6E8A-4147-A177-3AD203B41FA5}">
                      <a16:colId xmlns:a16="http://schemas.microsoft.com/office/drawing/2014/main" val="20001"/>
                    </a:ext>
                  </a:extLst>
                </a:gridCol>
                <a:gridCol w="1288775">
                  <a:extLst>
                    <a:ext uri="{9D8B030D-6E8A-4147-A177-3AD203B41FA5}">
                      <a16:colId xmlns:a16="http://schemas.microsoft.com/office/drawing/2014/main" val="20002"/>
                    </a:ext>
                  </a:extLst>
                </a:gridCol>
                <a:gridCol w="1289225">
                  <a:extLst>
                    <a:ext uri="{9D8B030D-6E8A-4147-A177-3AD203B41FA5}">
                      <a16:colId xmlns:a16="http://schemas.microsoft.com/office/drawing/2014/main" val="20003"/>
                    </a:ext>
                  </a:extLst>
                </a:gridCol>
              </a:tblGrid>
              <a:tr h="4127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Country</a:t>
                      </a:r>
                      <a:endParaRPr sz="800" b="1" u="none" strike="noStrike" cap="none"/>
                    </a:p>
                  </a:txBody>
                  <a:tcPr marL="63500" marR="63500" marT="63500" marB="63500" anchor="ctr">
                    <a:lnB w="9525" cap="flat" cmpd="sng">
                      <a:solidFill>
                        <a:srgbClr val="000000"/>
                      </a:solidFill>
                      <a:prstDash val="solid"/>
                      <a:round/>
                      <a:headEnd type="none" w="sm" len="sm"/>
                      <a:tailEnd type="none" w="sm" len="sm"/>
                    </a:lnB>
                    <a:solidFill>
                      <a:srgbClr val="E5DFEC"/>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Participants according to Member States</a:t>
                      </a:r>
                      <a:endParaRPr sz="800" b="1" u="none" strike="noStrike" cap="none"/>
                    </a:p>
                  </a:txBody>
                  <a:tcPr marL="63500" marR="63500" marT="63500" marB="63500" anchor="ctr">
                    <a:lnB w="6350" cap="flat" cmpd="sng">
                      <a:solidFill>
                        <a:srgbClr val="000000"/>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Participants according to Tsunami Zone</a:t>
                      </a:r>
                      <a:endParaRPr sz="800" b="1" u="none" strike="noStrike" cap="none"/>
                    </a:p>
                  </a:txBody>
                  <a:tcPr marL="73025" marR="73025" marT="63500" marB="63500" anchor="ctr">
                    <a:lnB w="6350" cap="flat" cmpd="sng">
                      <a:solidFill>
                        <a:srgbClr val="000000"/>
                      </a:solidFill>
                      <a:prstDash val="solid"/>
                      <a:round/>
                      <a:headEnd type="none" w="sm" len="sm"/>
                      <a:tailEnd type="none" w="sm" len="sm"/>
                    </a:lnB>
                    <a:solidFill>
                      <a:srgbClr val="E5DFEC"/>
                    </a:solidFill>
                  </a:tcPr>
                </a:tc>
                <a:extLst>
                  <a:ext uri="{0D108BD9-81ED-4DB2-BD59-A6C34878D82A}">
                    <a16:rowId xmlns:a16="http://schemas.microsoft.com/office/drawing/2014/main" val="10000"/>
                  </a:ext>
                </a:extLst>
              </a:tr>
              <a:tr h="256725">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Antigua and Barbuda</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7,000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5</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6725">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Aruba</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27,000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27,890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56725">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Bahamas</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56725">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Barbados</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400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502</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56725">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Belize</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3</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8</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56725">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Brazil</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9</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56725">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Colombia</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162</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882</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56725">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Costa Rica</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25</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86</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56725">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Cuba</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300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2</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56725">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Curacao</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144*</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144</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56725">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Dominica</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4*</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4</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56725">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Dominican Republic</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1,132</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1,132</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385775">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France</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107,328</a:t>
                      </a:r>
                      <a:endParaRPr sz="1000">
                        <a:highlight>
                          <a:srgbClr val="FFFF00"/>
                        </a:highlight>
                      </a:endParaRPr>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107,328</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2567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Grenada</a:t>
                      </a:r>
                      <a:endParaRPr sz="800" b="1" u="none" strike="noStrike" cap="none">
                        <a:highlight>
                          <a:srgbClr val="FFFF00"/>
                        </a:highlight>
                      </a:endParaRPr>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8,893*</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8,893</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2567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Guatemala</a:t>
                      </a:r>
                      <a:endParaRPr sz="800" b="1" u="none" strike="noStrike" cap="none">
                        <a:highlight>
                          <a:srgbClr val="FFFF00"/>
                        </a:highlight>
                      </a:endParaRPr>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25</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63</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r h="2567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Guyana</a:t>
                      </a:r>
                      <a:endParaRPr sz="800" b="1" u="none" strike="noStrike" cap="none">
                        <a:highlight>
                          <a:srgbClr val="FFFF00"/>
                        </a:highlight>
                      </a:endParaRPr>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10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6"/>
                  </a:ext>
                </a:extLst>
              </a:tr>
              <a:tr h="2567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Haiti</a:t>
                      </a:r>
                      <a:endParaRPr sz="800" b="1" u="none" strike="noStrike" cap="none">
                        <a:highlight>
                          <a:srgbClr val="FFFF00"/>
                        </a:highlight>
                      </a:endParaRPr>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522</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522</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7"/>
                  </a:ext>
                </a:extLst>
              </a:tr>
              <a:tr h="2567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Honduras</a:t>
                      </a:r>
                      <a:endParaRPr sz="800" b="1" u="none" strike="noStrike" cap="none">
                        <a:highlight>
                          <a:srgbClr val="FFFF00"/>
                        </a:highlight>
                      </a:endParaRPr>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400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203</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8"/>
                  </a:ext>
                </a:extLst>
              </a:tr>
              <a:tr h="2567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Jamaica</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1,289</a:t>
                      </a:r>
                      <a:endParaRPr sz="1000">
                        <a:highlight>
                          <a:srgbClr val="FFFF00"/>
                        </a:highlight>
                      </a:endParaRPr>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1,289</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9"/>
                  </a:ext>
                </a:extLst>
              </a:tr>
              <a:tr h="2567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Mexico</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850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1,073</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20"/>
                  </a:ext>
                </a:extLst>
              </a:tr>
            </a:tbl>
          </a:graphicData>
        </a:graphic>
      </p:graphicFrame>
      <p:graphicFrame>
        <p:nvGraphicFramePr>
          <p:cNvPr id="371" name="Google Shape;371;p7"/>
          <p:cNvGraphicFramePr/>
          <p:nvPr/>
        </p:nvGraphicFramePr>
        <p:xfrm>
          <a:off x="4470475" y="966550"/>
          <a:ext cx="4598850" cy="5516795"/>
        </p:xfrm>
        <a:graphic>
          <a:graphicData uri="http://schemas.openxmlformats.org/drawingml/2006/table">
            <a:tbl>
              <a:tblPr>
                <a:noFill/>
                <a:tableStyleId>{19B89B96-6494-46EF-99F4-9D454064C610}</a:tableStyleId>
              </a:tblPr>
              <a:tblGrid>
                <a:gridCol w="687475">
                  <a:extLst>
                    <a:ext uri="{9D8B030D-6E8A-4147-A177-3AD203B41FA5}">
                      <a16:colId xmlns:a16="http://schemas.microsoft.com/office/drawing/2014/main" val="20000"/>
                    </a:ext>
                  </a:extLst>
                </a:gridCol>
                <a:gridCol w="1103500">
                  <a:extLst>
                    <a:ext uri="{9D8B030D-6E8A-4147-A177-3AD203B41FA5}">
                      <a16:colId xmlns:a16="http://schemas.microsoft.com/office/drawing/2014/main" val="20001"/>
                    </a:ext>
                  </a:extLst>
                </a:gridCol>
                <a:gridCol w="1403700">
                  <a:extLst>
                    <a:ext uri="{9D8B030D-6E8A-4147-A177-3AD203B41FA5}">
                      <a16:colId xmlns:a16="http://schemas.microsoft.com/office/drawing/2014/main" val="20002"/>
                    </a:ext>
                  </a:extLst>
                </a:gridCol>
                <a:gridCol w="1404175">
                  <a:extLst>
                    <a:ext uri="{9D8B030D-6E8A-4147-A177-3AD203B41FA5}">
                      <a16:colId xmlns:a16="http://schemas.microsoft.com/office/drawing/2014/main" val="20003"/>
                    </a:ext>
                  </a:extLst>
                </a:gridCol>
              </a:tblGrid>
              <a:tr h="40950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Country</a:t>
                      </a:r>
                      <a:endParaRPr sz="800" b="1" u="none" strike="noStrike" cap="none"/>
                    </a:p>
                  </a:txBody>
                  <a:tcPr marL="63500" marR="63500" marT="63500" marB="63500" anchor="ctr">
                    <a:lnB w="9525" cap="flat" cmpd="sng">
                      <a:solidFill>
                        <a:srgbClr val="000000"/>
                      </a:solidFill>
                      <a:prstDash val="solid"/>
                      <a:round/>
                      <a:headEnd type="none" w="sm" len="sm"/>
                      <a:tailEnd type="none" w="sm" len="sm"/>
                    </a:lnB>
                    <a:solidFill>
                      <a:srgbClr val="E5DFEC"/>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Participants according to Member States</a:t>
                      </a:r>
                      <a:endParaRPr sz="800" b="1" u="none" strike="noStrike" cap="none"/>
                    </a:p>
                  </a:txBody>
                  <a:tcPr marL="63500" marR="63500" marT="63500" marB="63500" anchor="ctr">
                    <a:lnB w="6350" cap="flat" cmpd="sng">
                      <a:solidFill>
                        <a:srgbClr val="000000"/>
                      </a:solidFill>
                      <a:prstDash val="solid"/>
                      <a:round/>
                      <a:headEnd type="none" w="sm" len="sm"/>
                      <a:tailEnd type="none" w="sm" len="sm"/>
                    </a:lnB>
                    <a:solidFill>
                      <a:srgbClr val="E5DFE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Participants according to Tsunami Zone</a:t>
                      </a:r>
                      <a:endParaRPr sz="800" b="1" u="none" strike="noStrike" cap="none"/>
                    </a:p>
                  </a:txBody>
                  <a:tcPr marL="73025" marR="73025" marT="63500" marB="63500" anchor="ctr">
                    <a:lnB w="6350" cap="flat" cmpd="sng">
                      <a:solidFill>
                        <a:srgbClr val="000000"/>
                      </a:solidFill>
                      <a:prstDash val="solid"/>
                      <a:round/>
                      <a:headEnd type="none" w="sm" len="sm"/>
                      <a:tailEnd type="none" w="sm" len="sm"/>
                    </a:lnB>
                    <a:solidFill>
                      <a:srgbClr val="E5DFEC"/>
                    </a:solidFill>
                  </a:tcPr>
                </a:tc>
                <a:extLst>
                  <a:ext uri="{0D108BD9-81ED-4DB2-BD59-A6C34878D82A}">
                    <a16:rowId xmlns:a16="http://schemas.microsoft.com/office/drawing/2014/main" val="10000"/>
                  </a:ext>
                </a:extLst>
              </a:tr>
              <a:tr h="37170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Netherlands</a:t>
                      </a:r>
                      <a:endParaRPr sz="800" b="1" u="none" strike="noStrike" cap="none"/>
                    </a:p>
                    <a:p>
                      <a:pPr marL="0" marR="0" lvl="0" indent="0" algn="ctr" rtl="0">
                        <a:lnSpc>
                          <a:spcPct val="100000"/>
                        </a:lnSpc>
                        <a:spcBef>
                          <a:spcPts val="0"/>
                        </a:spcBef>
                        <a:spcAft>
                          <a:spcPts val="0"/>
                        </a:spcAft>
                        <a:buClr>
                          <a:srgbClr val="000000"/>
                        </a:buClr>
                        <a:buSzPts val="800"/>
                        <a:buFont typeface="Arial"/>
                        <a:buNone/>
                      </a:pPr>
                      <a:r>
                        <a:rPr lang="en-US" sz="800" u="none" strike="noStrike" cap="none"/>
                        <a:t>(Bonaire, Saba, Sint Eustatius, other)</a:t>
                      </a:r>
                      <a:endParaRPr sz="800"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39</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39</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88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Nicaragua</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440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440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488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Panama</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6</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1,028</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488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Saint Kitts and Nevis</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7,202*</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7,202</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488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Saint Lucia</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1,403*</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1,403</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488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Saint Vincent and the Grenadines</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25</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100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488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Sint Maarten</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22</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12</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488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Suriname</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488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Trinidad and Tobago</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294*</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294</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48850">
                <a:tc rowSpan="6">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United Kingdom</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Anguilla</a:t>
                      </a:r>
                      <a:endParaRPr sz="800" b="1" u="none" strike="noStrike" cap="none"/>
                    </a:p>
                  </a:txBody>
                  <a:tcPr marL="73025" marR="73025"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45</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45</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4885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Bermuda</a:t>
                      </a:r>
                      <a:endParaRPr sz="800" b="1" u="none" strike="noStrike" cap="none"/>
                    </a:p>
                  </a:txBody>
                  <a:tcPr marL="73025" marR="73025"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326</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326</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4885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British Virgin Islands</a:t>
                      </a:r>
                      <a:endParaRPr sz="800" b="1" u="none" strike="noStrike" cap="none"/>
                    </a:p>
                  </a:txBody>
                  <a:tcPr marL="73025" marR="73025"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6,855</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5,115</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4885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Cayman Islands</a:t>
                      </a:r>
                      <a:endParaRPr sz="800" b="1" u="none" strike="noStrike" cap="none"/>
                    </a:p>
                  </a:txBody>
                  <a:tcPr marL="73025" marR="73025"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11,501</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11,501</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24885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Montserrat</a:t>
                      </a:r>
                      <a:endParaRPr sz="800" b="1" u="none" strike="noStrike" cap="none"/>
                    </a:p>
                  </a:txBody>
                  <a:tcPr marL="73025" marR="73025"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0</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24885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Turks and Caicos</a:t>
                      </a:r>
                      <a:endParaRPr sz="800" b="1" u="none" strike="noStrike" cap="none"/>
                    </a:p>
                  </a:txBody>
                  <a:tcPr marL="73025" marR="73025"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375*</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375</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r h="248850">
                <a:tc row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United States</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Puerto Rico</a:t>
                      </a:r>
                      <a:endParaRPr sz="800" b="1" u="none" strike="noStrike" cap="none"/>
                    </a:p>
                  </a:txBody>
                  <a:tcPr marL="73025" marR="73025"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172,141</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172,141</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6"/>
                  </a:ext>
                </a:extLst>
              </a:tr>
              <a:tr h="2609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US Virgin Island</a:t>
                      </a:r>
                      <a:endParaRPr sz="800" b="1" u="none" strike="noStrike" cap="none"/>
                    </a:p>
                  </a:txBody>
                  <a:tcPr marL="73025" marR="73025"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18,144</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18,144</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7"/>
                  </a:ext>
                </a:extLst>
              </a:tr>
              <a:tr h="2488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Venezuela</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US" sz="1000"/>
                        <a:t>136,046</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000"/>
                        <a:t>130,902</a:t>
                      </a:r>
                      <a:endParaRPr sz="1000"/>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8"/>
                  </a:ext>
                </a:extLst>
              </a:tr>
              <a:tr h="248850">
                <a:tc gridSpan="2">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t>TOTAL</a:t>
                      </a:r>
                      <a:endParaRPr sz="800" b="1" u="none" strike="noStrike" cap="none"/>
                    </a:p>
                  </a:txBody>
                  <a:tcPr marL="63500" marR="63500" marT="63500" marB="635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5DFEC"/>
                    </a:solidFill>
                  </a:tcPr>
                </a:tc>
                <a:tc hMerge="1">
                  <a:txBody>
                    <a:bodyPr/>
                    <a:lstStyle/>
                    <a:p>
                      <a:endParaRPr lang="en-US"/>
                    </a:p>
                  </a:txBody>
                  <a:tcPr/>
                </a:tc>
                <a:tc>
                  <a:txBody>
                    <a:bodyPr/>
                    <a:lstStyle/>
                    <a:p>
                      <a:pPr marL="0" lvl="0" indent="0" algn="ctr" rtl="0">
                        <a:spcBef>
                          <a:spcPts val="0"/>
                        </a:spcBef>
                        <a:spcAft>
                          <a:spcPts val="0"/>
                        </a:spcAft>
                        <a:buNone/>
                      </a:pPr>
                      <a:r>
                        <a:rPr lang="en-US" sz="1000" b="1"/>
                        <a:t>510,360</a:t>
                      </a:r>
                      <a:endParaRPr sz="1000" b="1"/>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E5DFEC"/>
                    </a:solidFill>
                  </a:tcPr>
                </a:tc>
                <a:tc>
                  <a:txBody>
                    <a:bodyPr/>
                    <a:lstStyle/>
                    <a:p>
                      <a:pPr marL="0" lvl="0" indent="0" algn="ctr" rtl="0">
                        <a:spcBef>
                          <a:spcPts val="0"/>
                        </a:spcBef>
                        <a:spcAft>
                          <a:spcPts val="0"/>
                        </a:spcAft>
                        <a:buNone/>
                      </a:pPr>
                      <a:r>
                        <a:rPr lang="en-US" sz="1000" b="1"/>
                        <a:t>499,113</a:t>
                      </a:r>
                      <a:endParaRPr sz="1000" b="1"/>
                    </a:p>
                  </a:txBody>
                  <a:tcPr marL="18300" marR="18300" marT="18300" marB="183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E5DFEC"/>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8"/>
          <p:cNvSpPr txBox="1">
            <a:spLocks noGrp="1"/>
          </p:cNvSpPr>
          <p:nvPr>
            <p:ph type="title"/>
          </p:nvPr>
        </p:nvSpPr>
        <p:spPr>
          <a:xfrm>
            <a:off x="457200" y="274637"/>
            <a:ext cx="8531352" cy="9144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a:latin typeface="Times New Roman"/>
                <a:ea typeface="Times New Roman"/>
                <a:cs typeface="Times New Roman"/>
                <a:sym typeface="Times New Roman"/>
              </a:rPr>
              <a:t>TsunamiZone Participation Categories</a:t>
            </a:r>
            <a:endParaRPr>
              <a:latin typeface="Times New Roman"/>
              <a:ea typeface="Times New Roman"/>
              <a:cs typeface="Times New Roman"/>
              <a:sym typeface="Times New Roman"/>
            </a:endParaRPr>
          </a:p>
        </p:txBody>
      </p:sp>
      <p:pic>
        <p:nvPicPr>
          <p:cNvPr id="377" name="Google Shape;377;p48"/>
          <p:cNvPicPr preferRelativeResize="0"/>
          <p:nvPr/>
        </p:nvPicPr>
        <p:blipFill>
          <a:blip r:embed="rId3">
            <a:alphaModFix/>
          </a:blip>
          <a:stretch>
            <a:fillRect/>
          </a:stretch>
        </p:blipFill>
        <p:spPr>
          <a:xfrm>
            <a:off x="2669325" y="1355012"/>
            <a:ext cx="3805347" cy="53641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8"/>
          <p:cNvSpPr txBox="1">
            <a:spLocks noGrp="1"/>
          </p:cNvSpPr>
          <p:nvPr>
            <p:ph type="title"/>
          </p:nvPr>
        </p:nvSpPr>
        <p:spPr>
          <a:xfrm>
            <a:off x="381750" y="81475"/>
            <a:ext cx="8380500" cy="6165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sz="3400">
                <a:latin typeface="Times New Roman"/>
                <a:ea typeface="Times New Roman"/>
                <a:cs typeface="Times New Roman"/>
                <a:sym typeface="Times New Roman"/>
              </a:rPr>
              <a:t>Evaluation Form</a:t>
            </a:r>
            <a:endParaRPr sz="3400"/>
          </a:p>
        </p:txBody>
      </p:sp>
      <p:sp>
        <p:nvSpPr>
          <p:cNvPr id="383" name="Google Shape;383;p8"/>
          <p:cNvSpPr txBox="1">
            <a:spLocks noGrp="1"/>
          </p:cNvSpPr>
          <p:nvPr>
            <p:ph type="body" idx="1"/>
          </p:nvPr>
        </p:nvSpPr>
        <p:spPr>
          <a:xfrm>
            <a:off x="-71400" y="740000"/>
            <a:ext cx="8970300" cy="4526100"/>
          </a:xfrm>
          <a:prstGeom prst="rect">
            <a:avLst/>
          </a:prstGeom>
          <a:noFill/>
          <a:ln>
            <a:noFill/>
          </a:ln>
        </p:spPr>
        <p:txBody>
          <a:bodyPr spcFirstLastPara="1" wrap="square" lIns="91425" tIns="91425" rIns="91425" bIns="91425" anchor="t" anchorCtr="0">
            <a:noAutofit/>
          </a:bodyPr>
          <a:lstStyle/>
          <a:p>
            <a:pPr marL="520700" marR="0" lvl="0" indent="-165100" algn="l" rtl="0">
              <a:lnSpc>
                <a:spcPct val="100000"/>
              </a:lnSpc>
              <a:spcBef>
                <a:spcPts val="0"/>
              </a:spcBef>
              <a:spcAft>
                <a:spcPts val="0"/>
              </a:spcAft>
              <a:buClr>
                <a:schemeClr val="dk1"/>
              </a:buClr>
              <a:buSzPts val="2000"/>
              <a:buFont typeface="Arial"/>
              <a:buChar char="•"/>
            </a:pPr>
            <a:r>
              <a:rPr lang="en-US" sz="2000">
                <a:latin typeface="Times New Roman"/>
                <a:ea typeface="Times New Roman"/>
                <a:cs typeface="Times New Roman"/>
                <a:sym typeface="Times New Roman"/>
              </a:rPr>
              <a:t>The questionnaire contained 40 questions for participating countries to provide feedback on the exercise.</a:t>
            </a:r>
            <a:endParaRPr/>
          </a:p>
          <a:p>
            <a:pPr marL="520700" marR="0" lvl="0" indent="-165100" algn="l" rtl="0">
              <a:lnSpc>
                <a:spcPct val="100000"/>
              </a:lnSpc>
              <a:spcBef>
                <a:spcPts val="560"/>
              </a:spcBef>
              <a:spcAft>
                <a:spcPts val="0"/>
              </a:spcAft>
              <a:buClr>
                <a:schemeClr val="dk1"/>
              </a:buClr>
              <a:buSzPts val="2000"/>
              <a:buFont typeface="Arial"/>
              <a:buChar char="•"/>
            </a:pPr>
            <a:r>
              <a:rPr lang="en-US" sz="2000">
                <a:latin typeface="Times New Roman"/>
                <a:ea typeface="Times New Roman"/>
                <a:cs typeface="Times New Roman"/>
                <a:sym typeface="Times New Roman"/>
              </a:rPr>
              <a:t>Original deadline was Deadline was April 4, then extended until April 23.</a:t>
            </a:r>
            <a:endParaRPr/>
          </a:p>
          <a:p>
            <a:pPr marL="520700" marR="0" lvl="0" indent="-165100" algn="l" rtl="0">
              <a:lnSpc>
                <a:spcPct val="100000"/>
              </a:lnSpc>
              <a:spcBef>
                <a:spcPts val="560"/>
              </a:spcBef>
              <a:spcAft>
                <a:spcPts val="0"/>
              </a:spcAft>
              <a:buClr>
                <a:schemeClr val="dk1"/>
              </a:buClr>
              <a:buSzPts val="2000"/>
              <a:buFont typeface="Arial"/>
              <a:buChar char="•"/>
            </a:pPr>
            <a:r>
              <a:rPr lang="en-US" sz="2000">
                <a:latin typeface="Times New Roman"/>
                <a:ea typeface="Times New Roman"/>
                <a:cs typeface="Times New Roman"/>
                <a:sym typeface="Times New Roman"/>
              </a:rPr>
              <a:t>Responses from 91% of participating MS and territories (32 surveys total): Antigua and Barbuda, Aruba Barbados, Belize, Brazil, Colombia, Costa Rica, Cuba, Dominica, Dominican Republic, France (Guadeloupe, Martinique, Saint Martin, St. Barthelemy), Grenada, Guatemala, Guyana, Haiti, Honduras, Jamaica, Mexico, Netherlands (Bonaire, Saba, Sint Eustatius), Nicaragua, Panama, Saint Kitts and Nevis, Saint Vincent and the Grenadines, Sint Maarten, Trinidad and Tobago, United Kingdom (Anguilla, Bermuda, British Virgin Islands, Cayman Islands), United States (Puerto Rico, U.S. Virgin Islands), and Venezuela).</a:t>
            </a:r>
            <a:endParaRPr sz="2000">
              <a:latin typeface="Times New Roman"/>
              <a:ea typeface="Times New Roman"/>
              <a:cs typeface="Times New Roman"/>
              <a:sym typeface="Times New Roman"/>
            </a:endParaRPr>
          </a:p>
          <a:p>
            <a:pPr marL="520700" marR="0" lvl="0" indent="12700" algn="l" rtl="0">
              <a:lnSpc>
                <a:spcPct val="100000"/>
              </a:lnSpc>
              <a:spcBef>
                <a:spcPts val="560"/>
              </a:spcBef>
              <a:spcAft>
                <a:spcPts val="0"/>
              </a:spcAft>
              <a:buClr>
                <a:schemeClr val="dk1"/>
              </a:buClr>
              <a:buSzPts val="2800"/>
              <a:buFont typeface="Arial"/>
              <a:buNone/>
            </a:pPr>
            <a:endParaRPr/>
          </a:p>
        </p:txBody>
      </p:sp>
      <p:pic>
        <p:nvPicPr>
          <p:cNvPr id="384" name="Google Shape;384;p8"/>
          <p:cNvPicPr preferRelativeResize="0"/>
          <p:nvPr/>
        </p:nvPicPr>
        <p:blipFill rotWithShape="1">
          <a:blip r:embed="rId3">
            <a:alphaModFix/>
          </a:blip>
          <a:srcRect l="16098" t="20378" r="15455" b="19488"/>
          <a:stretch/>
        </p:blipFill>
        <p:spPr>
          <a:xfrm>
            <a:off x="2400739" y="4468850"/>
            <a:ext cx="4342525" cy="23891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28</Slides>
  <Notes>28</Notes>
  <HiddenSlides>1</HiddenSlide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Office Theme</vt:lpstr>
      <vt:lpstr>Office Theme</vt:lpstr>
      <vt:lpstr>PowerPoint Presentation</vt:lpstr>
      <vt:lpstr>PowerPoint Presentation</vt:lpstr>
      <vt:lpstr>CARIBE WAVE 2025</vt:lpstr>
      <vt:lpstr>CARIBE WAVE 25 Earthquake and Tsunami Scenarios</vt:lpstr>
      <vt:lpstr>Timeline </vt:lpstr>
      <vt:lpstr>Goals / Metrics</vt:lpstr>
      <vt:lpstr>PowerPoint Presentation</vt:lpstr>
      <vt:lpstr>TsunamiZone Participation Categories</vt:lpstr>
      <vt:lpstr>Evaluation Form</vt:lpstr>
      <vt:lpstr>Evaluation Form – Dummy Message</vt:lpstr>
      <vt:lpstr>Evaluation Form – Dummy Message</vt:lpstr>
      <vt:lpstr>Evaluation Form – Dummy Message</vt:lpstr>
      <vt:lpstr>Evaluation Form - Dummy Message</vt:lpstr>
      <vt:lpstr>Evaluation Form - Threat Messages</vt:lpstr>
      <vt:lpstr>Evaluation Form – Type of Participation</vt:lpstr>
      <vt:lpstr>Evaluation Form – Social Scientists Engagement</vt:lpstr>
      <vt:lpstr>Evaluation Form – People with Disability</vt:lpstr>
      <vt:lpstr>Evaluation Form – Tsunami Ready</vt:lpstr>
      <vt:lpstr>Evaluation Form – Exercise Satisfaction </vt:lpstr>
      <vt:lpstr>Status of Sea Level Stations during the exercise</vt:lpstr>
      <vt:lpstr>Status of DART’s</vt:lpstr>
      <vt:lpstr>Media Arrangements</vt:lpstr>
      <vt:lpstr>CARIBE WAVE 25 Task Team</vt:lpstr>
      <vt:lpstr>Hot-Wash</vt:lpstr>
      <vt:lpstr>PowerPoint Presentation</vt:lpstr>
      <vt:lpstr>PowerPoint Presentation</vt:lpstr>
      <vt:lpstr>Resources available at caribewave.org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CTWP.SAD</dc:creator>
  <cp:revision>8</cp:revision>
  <dcterms:created xsi:type="dcterms:W3CDTF">2017-11-27T13:10:18Z</dcterms:created>
  <dcterms:modified xsi:type="dcterms:W3CDTF">2025-05-02T13:55:30Z</dcterms:modified>
</cp:coreProperties>
</file>