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2" r:id="rId2"/>
  </p:sldMasterIdLst>
  <p:notesMasterIdLst>
    <p:notesMasterId r:id="rId13"/>
  </p:notesMasterIdLst>
  <p:sldIdLst>
    <p:sldId id="261" r:id="rId3"/>
    <p:sldId id="262" r:id="rId4"/>
    <p:sldId id="256" r:id="rId5"/>
    <p:sldId id="267" r:id="rId6"/>
    <p:sldId id="265" r:id="rId7"/>
    <p:sldId id="263" r:id="rId8"/>
    <p:sldId id="264" r:id="rId9"/>
    <p:sldId id="258" r:id="rId10"/>
    <p:sldId id="259" r:id="rId11"/>
    <p:sldId id="266" r:id="rId1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7"/>
    <p:restoredTop sz="94679"/>
  </p:normalViewPr>
  <p:slideViewPr>
    <p:cSldViewPr snapToGrid="0">
      <p:cViewPr varScale="1">
        <p:scale>
          <a:sx n="120" d="100"/>
          <a:sy n="120" d="100"/>
        </p:scale>
        <p:origin x="1192" y="480"/>
      </p:cViewPr>
      <p:guideLst/>
    </p:cSldViewPr>
  </p:slideViewPr>
  <p:outlineViewPr>
    <p:cViewPr>
      <p:scale>
        <a:sx n="33" d="100"/>
        <a:sy n="33" d="100"/>
      </p:scale>
      <p:origin x="-24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85CEB0-74A1-8244-B117-8E7E6DA9EBCB}" type="datetimeFigureOut">
              <a:rPr lang="en-US" smtClean="0"/>
              <a:t>5/1/25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C5B44F-CC7A-B146-BFAF-B894EEE2CAE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082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0" name="Google Shape;18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2" name="Google Shape;15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94CE2C-3D19-74AA-1CC5-7D7261D6E2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C59A5A99-2B14-9F11-5352-FAF9E8D72C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313ECC2B-8A28-BE00-8409-9A460B2582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2D6CD02-2357-790B-B390-D614AAD4CB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C5B44F-CC7A-B146-BFAF-B894EEE2CAE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398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8B62-C58E-7342-B54B-103F4E1F23D9}" type="datetimeFigureOut">
              <a:rPr lang="en-US" smtClean="0"/>
              <a:t>5/1/25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60E4-17C8-0C48-B584-DF49B9EE7A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348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8B62-C58E-7342-B54B-103F4E1F23D9}" type="datetimeFigureOut">
              <a:rPr lang="en-US" smtClean="0"/>
              <a:t>5/1/25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60E4-17C8-0C48-B584-DF49B9EE7A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291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3"/>
            <a:ext cx="1971675" cy="4358879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3"/>
            <a:ext cx="5800725" cy="435887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8B62-C58E-7342-B54B-103F4E1F23D9}" type="datetimeFigureOut">
              <a:rPr lang="en-US" smtClean="0"/>
              <a:t>5/1/25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60E4-17C8-0C48-B584-DF49B9EE7A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4144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4"/>
          <p:cNvSpPr/>
          <p:nvPr/>
        </p:nvSpPr>
        <p:spPr>
          <a:xfrm>
            <a:off x="0" y="0"/>
            <a:ext cx="1797627" cy="51435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24"/>
          <p:cNvSpPr/>
          <p:nvPr/>
        </p:nvSpPr>
        <p:spPr>
          <a:xfrm rot="5400000">
            <a:off x="1059597" y="2534911"/>
            <a:ext cx="1817567" cy="7367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48750" tIns="48750" rIns="48750" bIns="4875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238652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32"/>
          <p:cNvSpPr txBox="1"/>
          <p:nvPr/>
        </p:nvSpPr>
        <p:spPr>
          <a:xfrm>
            <a:off x="1947042" y="201568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endParaRPr sz="33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27596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Slide">
  <p:cSld name="1_Title Slide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Google Shape;23;p33"/>
          <p:cNvPicPr preferRelativeResize="0"/>
          <p:nvPr/>
        </p:nvPicPr>
        <p:blipFill rotWithShape="1">
          <a:blip r:embed="rId2">
            <a:alphaModFix/>
          </a:blip>
          <a:srcRect l="26151" t="6791" r="23338" b="13839"/>
          <a:stretch/>
        </p:blipFill>
        <p:spPr>
          <a:xfrm>
            <a:off x="4653643" y="0"/>
            <a:ext cx="4490357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Google Shape;24;p3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66966" y="4012161"/>
            <a:ext cx="1121819" cy="1078041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Google Shape;25;p33"/>
          <p:cNvSpPr/>
          <p:nvPr/>
        </p:nvSpPr>
        <p:spPr>
          <a:xfrm rot="10800000">
            <a:off x="1342862" y="976951"/>
            <a:ext cx="1817567" cy="7367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48750" tIns="48750" rIns="48750" bIns="4875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13768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8B62-C58E-7342-B54B-103F4E1F23D9}" type="datetimeFigureOut">
              <a:rPr lang="en-US" smtClean="0"/>
              <a:t>5/1/25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60E4-17C8-0C48-B584-DF49B9EE7A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007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8B62-C58E-7342-B54B-103F4E1F23D9}" type="datetimeFigureOut">
              <a:rPr lang="en-US" smtClean="0"/>
              <a:t>5/1/25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60E4-17C8-0C48-B584-DF49B9EE7A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799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8"/>
            <a:ext cx="3886200" cy="326350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8"/>
            <a:ext cx="3886200" cy="326350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8B62-C58E-7342-B54B-103F4E1F23D9}" type="datetimeFigureOut">
              <a:rPr lang="en-US" smtClean="0"/>
              <a:t>5/1/25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60E4-17C8-0C48-B584-DF49B9EE7A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398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8B62-C58E-7342-B54B-103F4E1F23D9}" type="datetimeFigureOut">
              <a:rPr lang="en-US" smtClean="0"/>
              <a:t>5/1/25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60E4-17C8-0C48-B584-DF49B9EE7A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953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8B62-C58E-7342-B54B-103F4E1F23D9}" type="datetimeFigureOut">
              <a:rPr lang="en-US" smtClean="0"/>
              <a:t>5/1/25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60E4-17C8-0C48-B584-DF49B9EE7A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412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8B62-C58E-7342-B54B-103F4E1F23D9}" type="datetimeFigureOut">
              <a:rPr lang="en-US" smtClean="0"/>
              <a:t>5/1/25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60E4-17C8-0C48-B584-DF49B9EE7A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527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8B62-C58E-7342-B54B-103F4E1F23D9}" type="datetimeFigureOut">
              <a:rPr lang="en-US" smtClean="0"/>
              <a:t>5/1/25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60E4-17C8-0C48-B584-DF49B9EE7A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008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8B62-C58E-7342-B54B-103F4E1F23D9}" type="datetimeFigureOut">
              <a:rPr lang="en-US" smtClean="0"/>
              <a:t>5/1/25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60E4-17C8-0C48-B584-DF49B9EE7A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326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8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4A8B62-C58E-7342-B54B-103F4E1F23D9}" type="datetimeFigureOut">
              <a:rPr lang="en-US" smtClean="0"/>
              <a:t>5/1/25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4D60E4-17C8-0C48-B584-DF49B9EE7A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121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2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‹N°›</a:t>
            </a:fld>
            <a:endParaRPr lang="en-US"/>
          </a:p>
        </p:txBody>
      </p:sp>
      <p:pic>
        <p:nvPicPr>
          <p:cNvPr id="13" name="Google Shape;13;p2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553658" y="162272"/>
            <a:ext cx="1499775" cy="713942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23"/>
          <p:cNvSpPr/>
          <p:nvPr/>
        </p:nvSpPr>
        <p:spPr>
          <a:xfrm rot="5400000">
            <a:off x="1290755" y="2859426"/>
            <a:ext cx="1229711" cy="8286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48750" tIns="48750" rIns="48750" bIns="4875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5;p23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69B4"/>
          </a:solidFill>
          <a:ln>
            <a:noFill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" name="Google Shape;16;p2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7931614" y="102394"/>
            <a:ext cx="1121819" cy="10780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94334629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585E94-09B1-1F54-A2B2-433AF34655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717" y="904833"/>
            <a:ext cx="8460827" cy="1790700"/>
          </a:xfrm>
        </p:spPr>
        <p:txBody>
          <a:bodyPr>
            <a:normAutofit/>
          </a:bodyPr>
          <a:lstStyle/>
          <a:p>
            <a:r>
              <a:rPr lang="en-US" dirty="0"/>
              <a:t>Chair’s report </a:t>
            </a:r>
            <a:br>
              <a:rPr lang="en-US" dirty="0"/>
            </a:br>
            <a:r>
              <a:rPr lang="en-US" dirty="0"/>
              <a:t>for ICG/CARIBE-EWS XVIII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7726E22-DA96-4194-9306-46392018BD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236036"/>
            <a:ext cx="6858000" cy="1241822"/>
          </a:xfrm>
        </p:spPr>
        <p:txBody>
          <a:bodyPr/>
          <a:lstStyle/>
          <a:p>
            <a:r>
              <a:rPr lang="en-US" dirty="0"/>
              <a:t>Gerard </a:t>
            </a:r>
            <a:r>
              <a:rPr lang="en-US" dirty="0" err="1"/>
              <a:t>Metayer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60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B0289F-FBDE-CBED-3727-ECC5783E8A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25360B26-C6CC-407D-01B5-6D11E2E0D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029065"/>
            <a:ext cx="7886700" cy="994172"/>
          </a:xfrm>
        </p:spPr>
        <p:txBody>
          <a:bodyPr/>
          <a:lstStyle/>
          <a:p>
            <a:pPr algn="ctr"/>
            <a:r>
              <a:rPr lang="en-US" dirty="0"/>
              <a:t>Thanks a lot</a:t>
            </a:r>
          </a:p>
        </p:txBody>
      </p:sp>
    </p:spTree>
    <p:extLst>
      <p:ext uri="{BB962C8B-B14F-4D97-AF65-F5344CB8AC3E}">
        <p14:creationId xmlns:p14="http://schemas.microsoft.com/office/powerpoint/2010/main" val="2792374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B5D3E6-4C88-80B3-0F96-1800E783D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273844"/>
            <a:ext cx="8231571" cy="994172"/>
          </a:xfrm>
        </p:spPr>
        <p:txBody>
          <a:bodyPr>
            <a:normAutofit fontScale="90000"/>
          </a:bodyPr>
          <a:lstStyle/>
          <a:p>
            <a:r>
              <a:rPr lang="en-US" dirty="0"/>
              <a:t>No Hosting country (MS) for ICG/CARIBE-EWS XVIII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D2569D5-0BD1-BC95-4E79-F1F360D5F8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69218"/>
            <a:ext cx="8140446" cy="3595974"/>
          </a:xfrm>
        </p:spPr>
        <p:txBody>
          <a:bodyPr>
            <a:normAutofit lnSpcReduction="10000"/>
          </a:bodyPr>
          <a:lstStyle/>
          <a:p>
            <a:pPr>
              <a:lnSpc>
                <a:spcPct val="200000"/>
              </a:lnSpc>
            </a:pPr>
            <a:r>
              <a:rPr lang="en-US" dirty="0"/>
              <a:t>Emails sent from </a:t>
            </a:r>
            <a:r>
              <a:rPr lang="en-US" dirty="0" err="1"/>
              <a:t>Ocal</a:t>
            </a:r>
            <a:r>
              <a:rPr lang="en-US" dirty="0"/>
              <a:t>, ICG/CARIBE-EWS Technical Secretary, to different Members States</a:t>
            </a:r>
          </a:p>
          <a:p>
            <a:pPr>
              <a:lnSpc>
                <a:spcPct val="200000"/>
              </a:lnSpc>
            </a:pPr>
            <a:r>
              <a:rPr lang="en-US" dirty="0"/>
              <a:t> Martinique(France), Panama</a:t>
            </a:r>
          </a:p>
          <a:p>
            <a:pPr>
              <a:lnSpc>
                <a:spcPct val="200000"/>
              </a:lnSpc>
            </a:pPr>
            <a:r>
              <a:rPr lang="en-US" dirty="0"/>
              <a:t>No good answers</a:t>
            </a:r>
          </a:p>
          <a:p>
            <a:pPr>
              <a:lnSpc>
                <a:spcPct val="200000"/>
              </a:lnSpc>
            </a:pPr>
            <a:r>
              <a:rPr lang="en-US" dirty="0"/>
              <a:t>And Finally online meeting is for ICG/CARIBE-EWS XVIII</a:t>
            </a:r>
          </a:p>
          <a:p>
            <a:pPr>
              <a:lnSpc>
                <a:spcPct val="200000"/>
              </a:lnSpc>
            </a:pPr>
            <a:endParaRPr lang="en-US" dirty="0"/>
          </a:p>
          <a:p>
            <a:pPr>
              <a:lnSpc>
                <a:spcPct val="20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1081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6CB3AC6A-24DD-15B2-A1D2-0AACD9B193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84"/>
            <a:ext cx="7886700" cy="994172"/>
          </a:xfrm>
        </p:spPr>
        <p:txBody>
          <a:bodyPr>
            <a:normAutofit fontScale="90000"/>
          </a:bodyPr>
          <a:lstStyle/>
          <a:p>
            <a:r>
              <a:rPr lang="en-US" dirty="0"/>
              <a:t>Presentations of ICG/CARIBE-EWS XVII Report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29997A08-ACF7-F029-6313-439D3109A2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885743"/>
            <a:ext cx="7886700" cy="3959526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en-US" sz="1800" dirty="0"/>
              <a:t>Presentation of the ICG/CARIBE-EWS XVII report on the progress and recommendations at the 57</a:t>
            </a:r>
            <a:r>
              <a:rPr lang="en-US" sz="1800" baseline="30000" dirty="0"/>
              <a:t>th</a:t>
            </a:r>
            <a:r>
              <a:rPr lang="en-US" sz="1800" dirty="0"/>
              <a:t> IOC Executive Council</a:t>
            </a:r>
          </a:p>
          <a:p>
            <a:pPr>
              <a:lnSpc>
                <a:spcPct val="200000"/>
              </a:lnSpc>
            </a:pPr>
            <a:r>
              <a:rPr lang="en-US" sz="1800" dirty="0"/>
              <a:t>Presentation on the progress of ICG/CARIBE-EWS  at ICG/IOTWMS-XIV</a:t>
            </a:r>
          </a:p>
          <a:p>
            <a:pPr>
              <a:lnSpc>
                <a:spcPct val="200000"/>
              </a:lnSpc>
            </a:pPr>
            <a:r>
              <a:rPr lang="en-US" sz="1800" dirty="0"/>
              <a:t>Presentation on the progress of ICG/CARIBE-EWS at ICG/NEAMTWS-XVIII</a:t>
            </a:r>
          </a:p>
          <a:p>
            <a:pPr>
              <a:lnSpc>
                <a:spcPct val="200000"/>
              </a:lnSpc>
            </a:pPr>
            <a:r>
              <a:rPr lang="en-US" sz="1800" dirty="0"/>
              <a:t>Presentation on the progress of ICG/CARIBE-EWS at ICG/PTWS-XXXI</a:t>
            </a:r>
          </a:p>
          <a:p>
            <a:pPr>
              <a:lnSpc>
                <a:spcPct val="200000"/>
              </a:lnSpc>
            </a:pPr>
            <a:r>
              <a:rPr lang="en-US" sz="1800" dirty="0"/>
              <a:t>Presentation on the progress of ICG/CARIBE-EWS at TOWS-WG-XVIII</a:t>
            </a:r>
          </a:p>
          <a:p>
            <a:pPr>
              <a:lnSpc>
                <a:spcPct val="200000"/>
              </a:lnSpc>
            </a:pPr>
            <a:endParaRPr lang="en-US" sz="1800" dirty="0"/>
          </a:p>
          <a:p>
            <a:pPr marL="0" indent="0">
              <a:lnSpc>
                <a:spcPct val="200000"/>
              </a:lnSpc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4992458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49D3F5-6AED-27D5-E8CF-1F36DEC9D6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9D07AA1-5EE8-8A03-AE7D-0EBF92D1E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84"/>
            <a:ext cx="7886700" cy="994172"/>
          </a:xfrm>
        </p:spPr>
        <p:txBody>
          <a:bodyPr>
            <a:normAutofit fontScale="90000"/>
          </a:bodyPr>
          <a:lstStyle/>
          <a:p>
            <a:r>
              <a:rPr lang="en-US" dirty="0"/>
              <a:t>Intersessional activities of ICG/CARIBE-EWS XVII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25C3C91A-18E2-A82D-6725-B27EBB530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885743"/>
            <a:ext cx="7886700" cy="4132824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en-US" sz="1800" dirty="0"/>
              <a:t>Expert meeting on seismic sources in the Northwest Caribbean and on non seismic sources of tsunamis for the Caribbean and the Adjacent Regions.</a:t>
            </a:r>
          </a:p>
          <a:p>
            <a:pPr>
              <a:lnSpc>
                <a:spcPct val="200000"/>
              </a:lnSpc>
            </a:pPr>
            <a:r>
              <a:rPr lang="en-US" sz="1800" dirty="0"/>
              <a:t>ICG/CARIBE-EWS Steering Committee has been during 27-29 January 2025 based on the midterm meeting for Officers.</a:t>
            </a:r>
          </a:p>
          <a:p>
            <a:pPr>
              <a:lnSpc>
                <a:spcPct val="200000"/>
              </a:lnSpc>
            </a:pPr>
            <a:r>
              <a:rPr lang="en-US" sz="1800" dirty="0"/>
              <a:t>Post event assessment meeting for the Mw 7.6 in Western Caribbean Earthquake on 8 February 2025 at 23:23 UTC</a:t>
            </a:r>
          </a:p>
          <a:p>
            <a:pPr>
              <a:lnSpc>
                <a:spcPct val="200000"/>
              </a:lnSpc>
            </a:pPr>
            <a:r>
              <a:rPr lang="en-US" sz="1800" dirty="0"/>
              <a:t>Working Groups meetings and particularly WG3</a:t>
            </a:r>
          </a:p>
          <a:p>
            <a:pPr marL="0" indent="0">
              <a:lnSpc>
                <a:spcPct val="200000"/>
              </a:lnSpc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2465200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" name="Google Shape;182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881986" y="7128"/>
            <a:ext cx="990600" cy="971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3" name="Google Shape;183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197767" y="-22596"/>
            <a:ext cx="1581150" cy="1190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" name="Google Shape;184;p2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905781" y="73464"/>
            <a:ext cx="1200150" cy="619125"/>
          </a:xfrm>
          <a:prstGeom prst="rect">
            <a:avLst/>
          </a:prstGeom>
          <a:noFill/>
          <a:ln>
            <a:noFill/>
          </a:ln>
        </p:spPr>
      </p:pic>
      <p:sp>
        <p:nvSpPr>
          <p:cNvPr id="185" name="Google Shape;185;p2"/>
          <p:cNvSpPr txBox="1"/>
          <p:nvPr/>
        </p:nvSpPr>
        <p:spPr>
          <a:xfrm>
            <a:off x="22400" y="1426370"/>
            <a:ext cx="9143999" cy="2400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>
              <a:buClr>
                <a:srgbClr val="000000"/>
              </a:buClr>
            </a:pPr>
            <a:r>
              <a:rPr lang="en-US" sz="2700" b="1" kern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 the 2nd UNESCO-IOC Global Tsunami Symposium </a:t>
            </a:r>
            <a:endParaRPr sz="1050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algn="ctr" defTabSz="685800">
              <a:buClr>
                <a:srgbClr val="000000"/>
              </a:buClr>
            </a:pPr>
            <a:endParaRPr sz="2700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defTabSz="685800">
              <a:buClr>
                <a:srgbClr val="000000"/>
              </a:buClr>
            </a:pPr>
            <a:r>
              <a:rPr lang="en-US" sz="2100" b="1" kern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“Two Decades After 2004 Indian Ocean Tsunami: </a:t>
            </a:r>
            <a:endParaRPr sz="2100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defTabSz="685800">
              <a:buClr>
                <a:srgbClr val="000000"/>
              </a:buClr>
            </a:pPr>
            <a:r>
              <a:rPr lang="en-US" sz="2100" b="1" kern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Reflection and the Way Forward” </a:t>
            </a:r>
            <a:endParaRPr sz="1050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algn="ctr" defTabSz="685800">
              <a:buClr>
                <a:srgbClr val="000000"/>
              </a:buClr>
            </a:pPr>
            <a:endParaRPr sz="1050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defTabSz="685800">
              <a:buClr>
                <a:srgbClr val="000000"/>
              </a:buClr>
            </a:pPr>
            <a:r>
              <a:rPr lang="en-US" sz="1200" kern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Organized in Banda Aceh 11-14 November 2024 </a:t>
            </a:r>
            <a:endParaRPr sz="1050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defTabSz="685800">
              <a:buClr>
                <a:srgbClr val="000000"/>
              </a:buClr>
            </a:pPr>
            <a:endParaRPr sz="1050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57175" indent="-257175" defTabSz="685800">
              <a:lnSpc>
                <a:spcPct val="150000"/>
              </a:lnSpc>
              <a:buClr>
                <a:srgbClr val="000000"/>
              </a:buClr>
              <a:buSzPts val="2000"/>
              <a:buFont typeface="Arial"/>
              <a:buChar char="•"/>
            </a:pPr>
            <a:r>
              <a:rPr lang="en-US" sz="1500" kern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An abstract on ICG/CARIBE-EWS and Chair’s Biography have been presented</a:t>
            </a:r>
            <a:endParaRPr sz="1500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4" name="Google Shape;154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881987" y="7128"/>
            <a:ext cx="861214" cy="760968"/>
          </a:xfrm>
          <a:prstGeom prst="rect">
            <a:avLst/>
          </a:prstGeom>
          <a:noFill/>
          <a:ln>
            <a:noFill/>
          </a:ln>
        </p:spPr>
      </p:pic>
      <p:pic>
        <p:nvPicPr>
          <p:cNvPr id="155" name="Google Shape;155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197767" y="-22596"/>
            <a:ext cx="1374233" cy="9461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6" name="Google Shape;156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905781" y="73464"/>
            <a:ext cx="1028675" cy="548328"/>
          </a:xfrm>
          <a:prstGeom prst="rect">
            <a:avLst/>
          </a:prstGeom>
          <a:noFill/>
          <a:ln>
            <a:noFill/>
          </a:ln>
        </p:spPr>
      </p:pic>
      <p:sp>
        <p:nvSpPr>
          <p:cNvPr id="157" name="Google Shape;157;p1"/>
          <p:cNvSpPr txBox="1"/>
          <p:nvPr/>
        </p:nvSpPr>
        <p:spPr>
          <a:xfrm>
            <a:off x="22400" y="1225203"/>
            <a:ext cx="9144000" cy="4581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>
              <a:buClr>
                <a:srgbClr val="000000"/>
              </a:buClr>
            </a:pPr>
            <a:r>
              <a:rPr lang="en-US" sz="2700" b="1" kern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ICG/CARIBE-EWS </a:t>
            </a:r>
            <a:endParaRPr sz="1500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algn="ctr" defTabSz="685800">
              <a:buClr>
                <a:srgbClr val="000000"/>
              </a:buClr>
            </a:pPr>
            <a:r>
              <a:rPr lang="en-US" sz="1500" kern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Has presented in 2</a:t>
            </a:r>
            <a:r>
              <a:rPr lang="en-US" sz="1500" kern="0" baseline="30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nd</a:t>
            </a:r>
            <a:r>
              <a:rPr lang="en-US" sz="1500" kern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Global Tsunami Symposium in Banda Aceh, Indonesia</a:t>
            </a:r>
            <a:endParaRPr sz="1500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defTabSz="685800">
              <a:buClr>
                <a:srgbClr val="000000"/>
              </a:buClr>
            </a:pPr>
            <a:endParaRPr lang="en-US" sz="2625" b="1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defTabSz="685800">
              <a:buClr>
                <a:srgbClr val="000000"/>
              </a:buClr>
            </a:pPr>
            <a:r>
              <a:rPr lang="en-US" sz="2625" b="1" kern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Review of the Tsunami Warning and </a:t>
            </a:r>
            <a:endParaRPr sz="2625" b="1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defTabSz="685800">
              <a:buClr>
                <a:srgbClr val="000000"/>
              </a:buClr>
            </a:pPr>
            <a:r>
              <a:rPr lang="en-US" sz="2625" b="1" kern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Mitigation System over past 2 decades</a:t>
            </a:r>
            <a:endParaRPr sz="2625" b="1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defTabSz="685800">
              <a:buClr>
                <a:srgbClr val="000000"/>
              </a:buClr>
            </a:pPr>
            <a:endParaRPr sz="2100" b="1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defTabSz="685800">
              <a:buClr>
                <a:srgbClr val="000000"/>
              </a:buClr>
            </a:pPr>
            <a:r>
              <a:rPr lang="en-US" sz="2100" b="1" kern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Gaps, challenges, and priorities in tsunami risk, detection, warning and dissemination, awareness, and </a:t>
            </a:r>
            <a:r>
              <a:rPr lang="en-US" sz="2100" b="1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preparedness in the Caribbean and Adjacent Regions</a:t>
            </a:r>
            <a:endParaRPr lang="en-US" sz="2400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algn="ctr" defTabSz="685800">
              <a:buClr>
                <a:srgbClr val="000000"/>
              </a:buClr>
            </a:pPr>
            <a:r>
              <a:rPr lang="en-US" sz="1500" b="1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								</a:t>
            </a:r>
          </a:p>
          <a:p>
            <a:pPr algn="ctr" defTabSz="685800">
              <a:buClr>
                <a:srgbClr val="000000"/>
              </a:buClr>
            </a:pPr>
            <a:r>
              <a:rPr lang="en-US" sz="1500" b="1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									     Gerard </a:t>
            </a:r>
            <a:r>
              <a:rPr lang="en-US" sz="1500" b="1" kern="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Metayer</a:t>
            </a:r>
            <a:r>
              <a:rPr lang="en-US" sz="1500" b="1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,</a:t>
            </a:r>
            <a:endParaRPr sz="1500" b="1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algn="ctr" defTabSz="685800">
              <a:buClr>
                <a:srgbClr val="000000"/>
              </a:buClr>
            </a:pPr>
            <a:r>
              <a:rPr lang="en-US" sz="1500" b="1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								Chair </a:t>
            </a:r>
            <a:endParaRPr sz="1500" b="1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algn="ctr" defTabSz="685800">
              <a:buClr>
                <a:srgbClr val="000000"/>
              </a:buClr>
            </a:pPr>
            <a:endParaRPr sz="2100" b="1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defTabSz="685800">
              <a:buClr>
                <a:srgbClr val="000000"/>
              </a:buClr>
            </a:pPr>
            <a:endParaRPr sz="1050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defTabSz="685800">
              <a:buClr>
                <a:srgbClr val="000000"/>
              </a:buClr>
            </a:pPr>
            <a:endParaRPr sz="1200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8F7125-962D-8270-7FE5-C9EFA113DA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B6A496C4-1149-8BDE-0C08-BA61B833F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 TOWS-WG-XVIII meeting in Paris</a:t>
            </a:r>
            <a:br>
              <a:rPr lang="en-US" dirty="0"/>
            </a:br>
            <a:r>
              <a:rPr lang="en-US" dirty="0"/>
              <a:t>Participation for ICG/CARIBE-EWS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91AB2772-BAB3-8E47-484A-1EE8FA8C29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69219"/>
            <a:ext cx="7972736" cy="3213000"/>
          </a:xfrm>
        </p:spPr>
        <p:txBody>
          <a:bodyPr>
            <a:normAutofit/>
          </a:bodyPr>
          <a:lstStyle/>
          <a:p>
            <a:pPr marL="0" indent="0">
              <a:lnSpc>
                <a:spcPct val="170000"/>
              </a:lnSpc>
              <a:buNone/>
            </a:pPr>
            <a:endParaRPr lang="en-US" dirty="0"/>
          </a:p>
          <a:p>
            <a:pPr>
              <a:lnSpc>
                <a:spcPct val="170000"/>
              </a:lnSpc>
            </a:pPr>
            <a:r>
              <a:rPr lang="en-US" dirty="0"/>
              <a:t>Silvia Chacon and Alison Brome at TOWS-WG-XVIII DMP TT</a:t>
            </a:r>
          </a:p>
          <a:p>
            <a:pPr>
              <a:lnSpc>
                <a:spcPct val="170000"/>
              </a:lnSpc>
            </a:pPr>
            <a:r>
              <a:rPr lang="en-US" dirty="0"/>
              <a:t>Charles Mc Creery (Chip) and Elizabeth Vanacore (Liz) at TOWS-WG-XVIII TWO TT</a:t>
            </a:r>
          </a:p>
          <a:p>
            <a:pPr>
              <a:lnSpc>
                <a:spcPct val="170000"/>
              </a:lnSpc>
            </a:pPr>
            <a:r>
              <a:rPr lang="en-US" dirty="0"/>
              <a:t>Participation of </a:t>
            </a:r>
            <a:r>
              <a:rPr lang="en-US" dirty="0" err="1"/>
              <a:t>Ocal</a:t>
            </a:r>
            <a:r>
              <a:rPr lang="en-US" dirty="0"/>
              <a:t> </a:t>
            </a:r>
            <a:r>
              <a:rPr lang="en-US" dirty="0" err="1"/>
              <a:t>Necmioglu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10842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26691C-C743-5671-28B2-BF5B54CA9D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19DCCC5D-310D-0055-3A9E-D489A8BBA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CARIBE WAVE 2025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984B13F8-8E6C-365E-574D-B9BE6692A9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67864"/>
            <a:ext cx="7886700" cy="3119232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250000"/>
              </a:lnSpc>
              <a:buNone/>
            </a:pPr>
            <a:endParaRPr lang="en-US" dirty="0"/>
          </a:p>
          <a:p>
            <a:pPr>
              <a:lnSpc>
                <a:spcPct val="250000"/>
              </a:lnSpc>
            </a:pPr>
            <a:r>
              <a:rPr lang="en-US" dirty="0"/>
              <a:t>Producing and Reviewing  the handbook of CARIBE WAVE 2025</a:t>
            </a:r>
          </a:p>
          <a:p>
            <a:pPr>
              <a:lnSpc>
                <a:spcPct val="250000"/>
              </a:lnSpc>
            </a:pPr>
            <a:r>
              <a:rPr lang="en-US" dirty="0"/>
              <a:t>Attending all the webinars for CARIBE WAVE 25 (English, Spanish, French in January and February 2025</a:t>
            </a:r>
          </a:p>
        </p:txBody>
      </p:sp>
    </p:spTree>
    <p:extLst>
      <p:ext uri="{BB962C8B-B14F-4D97-AF65-F5344CB8AC3E}">
        <p14:creationId xmlns:p14="http://schemas.microsoft.com/office/powerpoint/2010/main" val="33527645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3E95AF-DA3E-E33B-F094-63E388018D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23002D29-5E76-CDE7-38A2-90A4A58300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-82772"/>
            <a:ext cx="7886700" cy="994172"/>
          </a:xfrm>
        </p:spPr>
        <p:txBody>
          <a:bodyPr/>
          <a:lstStyle/>
          <a:p>
            <a:r>
              <a:rPr lang="en-US" dirty="0"/>
              <a:t>Others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1A18B16E-6204-244D-2D34-5458698B5C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572" y="719994"/>
            <a:ext cx="8881242" cy="4062318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/>
              <a:t> Participation of the ICG/CARIBE-EWS of Silvia  at SC-IOCARIBE-XVIII meeting  23-25 April 2025 in </a:t>
            </a:r>
            <a:r>
              <a:rPr lang="en-US" dirty="0" err="1"/>
              <a:t>Brazilia</a:t>
            </a:r>
            <a:r>
              <a:rPr lang="en-US" dirty="0"/>
              <a:t> with a presentation of Silvia Chacon assisted by </a:t>
            </a:r>
            <a:r>
              <a:rPr lang="en-US" dirty="0" err="1"/>
              <a:t>Ocal</a:t>
            </a:r>
            <a:r>
              <a:rPr lang="en-US" dirty="0"/>
              <a:t> </a:t>
            </a:r>
            <a:r>
              <a:rPr lang="en-US" dirty="0" err="1"/>
              <a:t>Necmioglu</a:t>
            </a:r>
            <a:endParaRPr lang="en-US" dirty="0"/>
          </a:p>
          <a:p>
            <a:pPr>
              <a:lnSpc>
                <a:spcPct val="200000"/>
              </a:lnSpc>
            </a:pPr>
            <a:r>
              <a:rPr lang="en-US" dirty="0"/>
              <a:t>Synergy between Chair and Vice chairs</a:t>
            </a:r>
          </a:p>
          <a:p>
            <a:pPr>
              <a:lnSpc>
                <a:spcPct val="200000"/>
              </a:lnSpc>
            </a:pPr>
            <a:r>
              <a:rPr lang="en-US" dirty="0"/>
              <a:t>Renewing my candidature as Chair of ICG/CARIBE-EWS for a new term.</a:t>
            </a:r>
          </a:p>
          <a:p>
            <a:pPr>
              <a:lnSpc>
                <a:spcPct val="20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80603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2199</TotalTime>
  <Words>451</Words>
  <Application>Microsoft Macintosh PowerPoint</Application>
  <PresentationFormat>Affichage à l'écran (16:9)</PresentationFormat>
  <Paragraphs>52</Paragraphs>
  <Slides>10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Thème Office</vt:lpstr>
      <vt:lpstr>Custom Design</vt:lpstr>
      <vt:lpstr>Chair’s report  for ICG/CARIBE-EWS XVIII</vt:lpstr>
      <vt:lpstr>No Hosting country (MS) for ICG/CARIBE-EWS XVIII</vt:lpstr>
      <vt:lpstr>Presentations of ICG/CARIBE-EWS XVII Report</vt:lpstr>
      <vt:lpstr>Intersessional activities of ICG/CARIBE-EWS XVII</vt:lpstr>
      <vt:lpstr>Présentation PowerPoint</vt:lpstr>
      <vt:lpstr>Présentation PowerPoint</vt:lpstr>
      <vt:lpstr> TOWS-WG-XVIII meeting in Paris Participation for ICG/CARIBE-EWS</vt:lpstr>
      <vt:lpstr>CARIBE WAVE 2025</vt:lpstr>
      <vt:lpstr>Others</vt:lpstr>
      <vt:lpstr>Thanks a lot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Chair’s report</dc:title>
  <dc:creator>Microsoft Office User</dc:creator>
  <cp:lastModifiedBy>Microsoft Office User</cp:lastModifiedBy>
  <cp:revision>21</cp:revision>
  <cp:lastPrinted>2024-01-31T16:37:32Z</cp:lastPrinted>
  <dcterms:created xsi:type="dcterms:W3CDTF">2024-01-31T15:51:20Z</dcterms:created>
  <dcterms:modified xsi:type="dcterms:W3CDTF">2025-05-01T11:50:52Z</dcterms:modified>
</cp:coreProperties>
</file>