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70" r:id="rId4"/>
    <p:sldId id="271" r:id="rId5"/>
    <p:sldId id="272" r:id="rId6"/>
    <p:sldId id="274" r:id="rId7"/>
    <p:sldId id="275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1"/>
    <p:restoredTop sz="94740"/>
  </p:normalViewPr>
  <p:slideViewPr>
    <p:cSldViewPr snapToGrid="0">
      <p:cViewPr>
        <p:scale>
          <a:sx n="64" d="100"/>
          <a:sy n="64" d="100"/>
        </p:scale>
        <p:origin x="2896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F4997-F0A1-D545-8EC8-6913A529F235}" type="datetimeFigureOut">
              <a:rPr lang="en-US" smtClean="0"/>
              <a:t>4/8/25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27D44-86E6-9248-9451-ED1FFF5A1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012fd29a7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012fd29a7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01bd7b1bfc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01bd7b1bfc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27D44-86E6-9248-9451-ED1FFF5A1C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76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9690D-352C-5828-0855-C1637DB7C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FBE91-F323-E1EC-9923-06D784038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396F5-458C-C35E-C33C-A55CE2BE3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B689-ECD6-4248-9AD2-307CF8E0B98D}" type="datetimeFigureOut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352EC-E890-8724-D7F8-2F052FFA2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E10A2-08B6-9026-2268-416100F51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A686-FABB-2F40-8D3D-890B837A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54B8E-82CE-0C64-423A-1A2858F6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0048FA-9EE5-1D7F-0E97-AB9B92A9A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44AD4-A57B-A02D-8897-EBA40B6B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B689-ECD6-4248-9AD2-307CF8E0B98D}" type="datetimeFigureOut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4B5F2-AE14-3BED-E705-F71552B20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591B4-A594-6FEB-B70D-130DC275D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A686-FABB-2F40-8D3D-890B837A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74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C28D90-B391-C92E-2264-CB291DEE49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36CD0-ECF3-2FFD-5AAF-59A8C1B2F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464AA-67A9-0FEB-DF18-092958EBF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B689-ECD6-4248-9AD2-307CF8E0B98D}" type="datetimeFigureOut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BBF3B-41A4-D83E-80C7-5DF6ED6F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0BAE5-66BC-C913-45CE-0D72DF1C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A686-FABB-2F40-8D3D-890B837A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62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3978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88BF2-918E-4E90-4A7A-565F5B3F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F2968-8D4F-8D99-B0E7-CF90C7809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0E2F2-3F08-51F5-B273-527A9BADE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B689-ECD6-4248-9AD2-307CF8E0B98D}" type="datetimeFigureOut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C039E-E703-0C43-7A21-913276EE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5E07F-9A2A-E59E-EE86-974870372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A686-FABB-2F40-8D3D-890B837A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5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D92AD-3714-5A94-98B6-9AA6E4F7E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1B556-3EF5-0169-9F0A-E490121B2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61E5F-5F4C-9E29-6811-809D9DF32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B689-ECD6-4248-9AD2-307CF8E0B98D}" type="datetimeFigureOut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43B3D-0BF8-CA52-05E5-2DCA81A81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99000-5855-FF7A-70B0-8DC3639EA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A686-FABB-2F40-8D3D-890B837A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3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8556A-44B2-998B-D490-5BF421D2A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664B6-4822-0882-4F13-F267AC18E4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BEEC7-1B72-D889-8032-40F6328FE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0349A-7FEA-3187-900F-8D8EB92DB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B689-ECD6-4248-9AD2-307CF8E0B98D}" type="datetimeFigureOut">
              <a:rPr lang="en-US" smtClean="0"/>
              <a:t>4/8/25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43057-79C2-8682-33F7-5FD15F139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BF1FB-ECAE-A61C-4CC8-59D97E04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A686-FABB-2F40-8D3D-890B837A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2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368A6-A4BA-730E-9EC6-21F776319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6F030-F340-FDD0-986E-54F9F00CB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80579-5A5C-1C18-ACE0-D6B9B282B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E7C62-7EE3-99FC-C031-8448E64D1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3E802F-C973-ED93-3B54-6F3253D47F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A49748-102E-5B5B-F259-7B861C1B7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B689-ECD6-4248-9AD2-307CF8E0B98D}" type="datetimeFigureOut">
              <a:rPr lang="en-US" smtClean="0"/>
              <a:t>4/8/25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AB73A0-89F7-F8D9-04AA-ED59D8541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77EC4B-6086-8B35-2E57-408F0832F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A686-FABB-2F40-8D3D-890B837A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4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D27BF-F105-C40F-ED86-484C2802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5773A6-F4B9-27C3-8624-C76B6DD10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B689-ECD6-4248-9AD2-307CF8E0B98D}" type="datetimeFigureOut">
              <a:rPr lang="en-US" smtClean="0"/>
              <a:t>4/8/25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BD50D-9926-7DF6-CFDD-E4A06CB04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494D47-A724-D0E6-BABA-8D0BC9D8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A686-FABB-2F40-8D3D-890B837A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AAA220-5E7F-D63C-9EF5-AC6B85DF2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B689-ECD6-4248-9AD2-307CF8E0B98D}" type="datetimeFigureOut">
              <a:rPr lang="en-US" smtClean="0"/>
              <a:t>4/8/25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84FCB2-093A-7B23-A023-48AF20F38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9F9B3-7FF5-CD87-0C2E-DF4E819BB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A686-FABB-2F40-8D3D-890B837A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8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EBF45-13AC-C6BF-5EC6-69BD31268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5FF49-062E-F759-73F8-DDF560286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E6C59-A1E0-9AEF-98E6-4DE8E4316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CDF5B-755F-5F4B-63DE-42FE3CCFE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B689-ECD6-4248-9AD2-307CF8E0B98D}" type="datetimeFigureOut">
              <a:rPr lang="en-US" smtClean="0"/>
              <a:t>4/8/25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15099-BD43-75AC-6208-3532BBD2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FAA7D-03A4-D490-883F-DA58DC2C2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A686-FABB-2F40-8D3D-890B837A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5815-0186-EFD0-BCCA-635382AD2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EAF654-4A18-26B0-99F8-1E9278C4B1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C9527-55D0-8674-27F6-B26115367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7E375-94C9-FFB7-4BB8-66F58F078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B689-ECD6-4248-9AD2-307CF8E0B98D}" type="datetimeFigureOut">
              <a:rPr lang="en-US" smtClean="0"/>
              <a:t>4/8/25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4BA35-0A51-A0FF-9BAB-9B71D0A0F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60071-32DF-3665-5517-37D0910E5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A686-FABB-2F40-8D3D-890B837A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2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08B915-C65F-CABA-6B81-EFEBC8045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BA211-1E88-4818-2D77-1EA0DD123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E68EE-AA72-CB2B-4C4F-DC812893B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FB689-ECD6-4248-9AD2-307CF8E0B98D}" type="datetimeFigureOut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491CF-04A2-115A-7B11-100840751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3C113-24F9-0556-704E-97463BFC1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5A686-FABB-2F40-8D3D-890B837A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file:////Users/sannikov/Library/Group%20Containers/UBF8T346G9.ms/WebArchiveCopyPasteTempFiles/com.microsoft.Word/0%3fui=2&amp;ik=7a966f2bed&amp;attid=0.5&amp;permmsgid=msg-ar1677113830180513620&amp;th=183fcc121e4088f9&amp;view=fimg&amp;fur=ip&amp;sz=s0-l75-ft&amp;attbid=ANGjdJ9w_ytY2BCOO96QhNmWBO0lgcrtAcuRC27o3KOIXDDkvixOPqU1MCzaSi4W25Y9IT4LNdHjky-xk9bA8UPiLZ3UkX_Q9Yyj9XMpxQrJ74dYYnHzeaAIZ6IFnZU&amp;disp=emb&amp;realattid=ii_l9j2ju428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63073-E34C-3B03-8AFC-37DBF6FB91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Tsunami Hazard Assessments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5BC5BE-B672-AAF0-76E7-D1BE63FD62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Tiered standards:</a:t>
            </a:r>
          </a:p>
          <a:p>
            <a:r>
              <a:rPr lang="en-US" sz="3200" dirty="0">
                <a:solidFill>
                  <a:schemeClr val="accent5"/>
                </a:solidFill>
              </a:rPr>
              <a:t>Gold, Silver, Bronze</a:t>
            </a:r>
          </a:p>
        </p:txBody>
      </p:sp>
    </p:spTree>
    <p:extLst>
      <p:ext uri="{BB962C8B-B14F-4D97-AF65-F5344CB8AC3E}">
        <p14:creationId xmlns:p14="http://schemas.microsoft.com/office/powerpoint/2010/main" val="3402767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ctr"/>
            <a:r>
              <a:rPr lang="en" dirty="0"/>
              <a:t>PTHA/M: </a:t>
            </a:r>
            <a:r>
              <a:rPr lang="en" dirty="0">
                <a:solidFill>
                  <a:schemeClr val="accent1"/>
                </a:solidFill>
              </a:rPr>
              <a:t>Tiered Hazard Assessments </a:t>
            </a:r>
            <a:r>
              <a:rPr lang="en" dirty="0"/>
              <a:t>/ Models</a:t>
            </a:r>
            <a:endParaRPr dirty="0"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92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endParaRPr sz="2533" dirty="0">
              <a:solidFill>
                <a:schemeClr val="dk1"/>
              </a:solidFill>
            </a:endParaRPr>
          </a:p>
          <a:p>
            <a:pPr indent="-465655">
              <a:buClr>
                <a:schemeClr val="dk1"/>
              </a:buClr>
              <a:buSzPts val="1900"/>
            </a:pPr>
            <a:r>
              <a:rPr lang="en" sz="2533" dirty="0">
                <a:solidFill>
                  <a:schemeClr val="dk1"/>
                </a:solidFill>
              </a:rPr>
              <a:t>"Tiered" recommendations on hazard assessments: </a:t>
            </a:r>
            <a:endParaRPr sz="2533" dirty="0">
              <a:solidFill>
                <a:schemeClr val="dk1"/>
              </a:solidFill>
            </a:endParaRPr>
          </a:p>
          <a:p>
            <a:pPr lvl="1" indent="-465655">
              <a:buClr>
                <a:schemeClr val="dk1"/>
              </a:buClr>
              <a:buSzPts val="1900"/>
            </a:pPr>
            <a:r>
              <a:rPr lang="en" sz="2533" dirty="0">
                <a:solidFill>
                  <a:schemeClr val="dk1"/>
                </a:solidFill>
              </a:rPr>
              <a:t>inundation mapping should not rely on stochastic assessment - we need ideas for cheaper engineering </a:t>
            </a:r>
            <a:r>
              <a:rPr lang="en" sz="2533" dirty="0" err="1">
                <a:solidFill>
                  <a:schemeClr val="dk1"/>
                </a:solidFill>
              </a:rPr>
              <a:t>soln’s</a:t>
            </a:r>
            <a:r>
              <a:rPr lang="en" sz="2533" dirty="0">
                <a:solidFill>
                  <a:schemeClr val="dk1"/>
                </a:solidFill>
              </a:rPr>
              <a:t>: </a:t>
            </a:r>
            <a:r>
              <a:rPr lang="en" sz="2533" b="1" dirty="0">
                <a:solidFill>
                  <a:schemeClr val="dk1"/>
                </a:solidFill>
              </a:rPr>
              <a:t>tiered</a:t>
            </a:r>
            <a:r>
              <a:rPr lang="en" sz="2533" dirty="0">
                <a:solidFill>
                  <a:schemeClr val="dk1"/>
                </a:solidFill>
              </a:rPr>
              <a:t> best-practice ideas gold, silver, bronze standards</a:t>
            </a:r>
            <a:endParaRPr sz="2533" dirty="0">
              <a:solidFill>
                <a:schemeClr val="dk1"/>
              </a:solidFill>
            </a:endParaRPr>
          </a:p>
          <a:p>
            <a:pPr indent="-465655">
              <a:buClr>
                <a:schemeClr val="dk1"/>
              </a:buClr>
              <a:buSzPts val="1900"/>
            </a:pPr>
            <a:r>
              <a:rPr lang="en" sz="2533" dirty="0">
                <a:solidFill>
                  <a:schemeClr val="dk1"/>
                </a:solidFill>
              </a:rPr>
              <a:t>Recommendation:</a:t>
            </a:r>
            <a:endParaRPr sz="2533" dirty="0">
              <a:solidFill>
                <a:schemeClr val="dk1"/>
              </a:solidFill>
            </a:endParaRPr>
          </a:p>
          <a:p>
            <a:pPr lvl="1" indent="-465655">
              <a:buClr>
                <a:schemeClr val="dk1"/>
              </a:buClr>
              <a:buSzPts val="1900"/>
            </a:pPr>
            <a:r>
              <a:rPr lang="en" sz="2533" dirty="0">
                <a:solidFill>
                  <a:schemeClr val="dk1"/>
                </a:solidFill>
              </a:rPr>
              <a:t>Gathering info on model resolution, isobath depth, tools available</a:t>
            </a:r>
            <a:endParaRPr sz="2533" dirty="0">
              <a:solidFill>
                <a:schemeClr val="dk1"/>
              </a:solidFill>
            </a:endParaRPr>
          </a:p>
          <a:p>
            <a:pPr lvl="1" indent="-465655">
              <a:buClr>
                <a:schemeClr val="dk1"/>
              </a:buClr>
              <a:buSzPts val="1900"/>
            </a:pPr>
            <a:r>
              <a:rPr lang="en" sz="2533" dirty="0">
                <a:solidFill>
                  <a:schemeClr val="dk1"/>
                </a:solidFill>
              </a:rPr>
              <a:t>Catalogue the sources used in each: Circum-Pacific Source Model</a:t>
            </a:r>
            <a:endParaRPr sz="2533" dirty="0">
              <a:solidFill>
                <a:schemeClr val="dk1"/>
              </a:solidFill>
            </a:endParaRPr>
          </a:p>
          <a:p>
            <a:pPr lvl="1" indent="-465655">
              <a:buClr>
                <a:schemeClr val="dk1"/>
              </a:buClr>
              <a:buSzPts val="1900"/>
            </a:pPr>
            <a:r>
              <a:rPr lang="en" sz="2533" dirty="0">
                <a:solidFill>
                  <a:schemeClr val="dk1"/>
                </a:solidFill>
              </a:rPr>
              <a:t>Possible Tsunami Source workshop to include PTHA</a:t>
            </a:r>
            <a:endParaRPr sz="2533" dirty="0">
              <a:solidFill>
                <a:schemeClr val="dk1"/>
              </a:solidFill>
            </a:endParaRPr>
          </a:p>
          <a:p>
            <a:pPr lvl="1" indent="-465655">
              <a:buClr>
                <a:schemeClr val="dk1"/>
              </a:buClr>
              <a:buSzPts val="1900"/>
            </a:pPr>
            <a:r>
              <a:rPr lang="en" sz="2533" dirty="0">
                <a:solidFill>
                  <a:schemeClr val="dk1"/>
                </a:solidFill>
              </a:rPr>
              <a:t>Requested an agenda item for April ICG meeting</a:t>
            </a:r>
            <a:endParaRPr sz="2533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>
            <a:spLocks noGrp="1"/>
          </p:cNvSpPr>
          <p:nvPr>
            <p:ph type="title"/>
          </p:nvPr>
        </p:nvSpPr>
        <p:spPr>
          <a:xfrm>
            <a:off x="415600" y="4243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ctr"/>
            <a:r>
              <a:rPr lang="en" dirty="0"/>
              <a:t>PTHA/M </a:t>
            </a:r>
            <a:r>
              <a:rPr lang="en" dirty="0">
                <a:solidFill>
                  <a:schemeClr val="accent1"/>
                </a:solidFill>
              </a:rPr>
              <a:t>use case for </a:t>
            </a:r>
            <a:r>
              <a:rPr lang="en" dirty="0" err="1">
                <a:solidFill>
                  <a:schemeClr val="accent1"/>
                </a:solidFill>
              </a:rPr>
              <a:t>TsunamiReady</a:t>
            </a:r>
            <a:r>
              <a:rPr lang="en" dirty="0">
                <a:solidFill>
                  <a:schemeClr val="accent1"/>
                </a:solidFill>
              </a:rPr>
              <a:t> </a:t>
            </a:r>
            <a:r>
              <a:rPr lang="en" dirty="0"/>
              <a:t>(and others)</a:t>
            </a:r>
            <a:endParaRPr dirty="0"/>
          </a:p>
        </p:txBody>
      </p:sp>
      <p:sp>
        <p:nvSpPr>
          <p:cNvPr id="136" name="Google Shape;136;p27"/>
          <p:cNvSpPr txBox="1">
            <a:spLocks noGrp="1"/>
          </p:cNvSpPr>
          <p:nvPr>
            <p:ph type="body" idx="1"/>
          </p:nvPr>
        </p:nvSpPr>
        <p:spPr>
          <a:xfrm>
            <a:off x="415600" y="1187933"/>
            <a:ext cx="11360800" cy="487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48722">
              <a:buSzPts val="1700"/>
            </a:pPr>
            <a:r>
              <a:rPr lang="en" sz="2267"/>
              <a:t>From the  catalog of tsunami sources database</a:t>
            </a:r>
            <a:endParaRPr sz="2267"/>
          </a:p>
          <a:p>
            <a:pPr indent="-448722">
              <a:buSzPts val="1700"/>
            </a:pPr>
            <a:r>
              <a:rPr lang="en" sz="2267"/>
              <a:t>Provide tools to allow easy comparison of impact of a source on a given coastline to aid in choosing a return period/probability</a:t>
            </a:r>
            <a:endParaRPr sz="2267"/>
          </a:p>
          <a:p>
            <a:pPr indent="-448722">
              <a:buSzPts val="1700"/>
            </a:pPr>
            <a:r>
              <a:rPr lang="en" sz="2267"/>
              <a:t>Provides open-ocean/deep-water wave amplitudes offshore</a:t>
            </a:r>
            <a:endParaRPr sz="2267"/>
          </a:p>
          <a:p>
            <a:pPr indent="-448722">
              <a:buSzPts val="1700"/>
            </a:pPr>
            <a:r>
              <a:rPr lang="en" sz="2267"/>
              <a:t>Allow for varying needs from member states:</a:t>
            </a:r>
            <a:endParaRPr sz="2267"/>
          </a:p>
          <a:p>
            <a:pPr lvl="1" indent="-448722">
              <a:buSzPts val="1700"/>
            </a:pPr>
            <a:r>
              <a:rPr lang="en" sz="2267"/>
              <a:t>No high resolution DEM …. or no hydrodynamic modeling support:</a:t>
            </a:r>
            <a:endParaRPr sz="2267"/>
          </a:p>
          <a:p>
            <a:pPr lvl="2" indent="-448722">
              <a:buSzPts val="1700"/>
            </a:pPr>
            <a:r>
              <a:rPr lang="en" sz="2267"/>
              <a:t>Extend PTHA wave amplitudes by extrapolation to the coast</a:t>
            </a:r>
            <a:endParaRPr sz="2267"/>
          </a:p>
          <a:p>
            <a:pPr lvl="1" indent="-448722">
              <a:buSzPts val="1700"/>
            </a:pPr>
            <a:r>
              <a:rPr lang="en" sz="2267"/>
              <a:t>Some high-resolution DEM:</a:t>
            </a:r>
            <a:endParaRPr sz="2267"/>
          </a:p>
          <a:p>
            <a:pPr lvl="2" indent="-448722">
              <a:buSzPts val="1700"/>
            </a:pPr>
            <a:r>
              <a:rPr lang="en" sz="2267"/>
              <a:t>Provide MCE for a given probability to allow modeling</a:t>
            </a:r>
            <a:endParaRPr sz="2267"/>
          </a:p>
          <a:p>
            <a:pPr lvl="1" indent="-448722">
              <a:buSzPts val="1700"/>
            </a:pPr>
            <a:r>
              <a:rPr lang="en" sz="2267"/>
              <a:t>High-res DEM and full hydrodynamic modeling resources:</a:t>
            </a:r>
            <a:endParaRPr sz="2267"/>
          </a:p>
          <a:p>
            <a:pPr lvl="2" indent="-448722">
              <a:buSzPts val="1700"/>
            </a:pPr>
            <a:r>
              <a:rPr lang="en" sz="2267"/>
              <a:t>Full multi-source inundation probabilistic modeling assessment</a:t>
            </a:r>
            <a:endParaRPr sz="2267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60026-E82F-90DA-A030-E7ACB54BE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58" y="345941"/>
            <a:ext cx="11360800" cy="763600"/>
          </a:xfrm>
        </p:spPr>
        <p:txBody>
          <a:bodyPr>
            <a:normAutofit fontScale="90000"/>
          </a:bodyPr>
          <a:lstStyle/>
          <a:p>
            <a:r>
              <a:rPr lang="en-US" dirty="0"/>
              <a:t>Tier 3: </a:t>
            </a:r>
            <a:r>
              <a:rPr lang="en-US" dirty="0">
                <a:solidFill>
                  <a:schemeClr val="accent5"/>
                </a:solidFill>
              </a:rPr>
              <a:t>Bronze</a:t>
            </a:r>
            <a:r>
              <a:rPr lang="en-US" dirty="0"/>
              <a:t> (poor bathymetry, no modeling)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52964-1A48-3768-3A76-9BA3FFF27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58" y="1109541"/>
            <a:ext cx="11360800" cy="38927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Previous recommendations included a simple algorithm that involved a runup value and an inundation distance.</a:t>
            </a:r>
          </a:p>
          <a:p>
            <a:r>
              <a:rPr lang="en-US" dirty="0"/>
              <a:t>Common choices were 30-meters / 1.5 km</a:t>
            </a:r>
          </a:p>
          <a:p>
            <a:r>
              <a:rPr lang="en-US" dirty="0"/>
              <a:t>Inundation area is chosen as 1.5 km from the coast unless an altitude of 30-meters is attained sooner</a:t>
            </a:r>
          </a:p>
          <a:p>
            <a:r>
              <a:rPr lang="en-US" dirty="0"/>
              <a:t>Pros: relies only on reasonable topography</a:t>
            </a:r>
          </a:p>
          <a:p>
            <a:r>
              <a:rPr lang="en-US" dirty="0"/>
              <a:t>Cons: arbitrary values, no accounting for source</a:t>
            </a:r>
          </a:p>
          <a:p>
            <a:endParaRPr lang="en-US" dirty="0"/>
          </a:p>
          <a:p>
            <a:pPr marL="152396" indent="0">
              <a:buNone/>
            </a:pPr>
            <a:r>
              <a:rPr lang="en-US" dirty="0"/>
              <a:t>Alternate: use known sources, extrapolate offshore values to the coastline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Build on guidance from IOC MG 82 </a:t>
            </a:r>
          </a:p>
          <a:p>
            <a:pPr marL="152396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BC5470-E5D1-0DAD-5C8B-B7599F0E9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977" y="4219760"/>
            <a:ext cx="3661007" cy="244558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776AFD-B668-3039-1A54-492BE517937D}"/>
              </a:ext>
            </a:extLst>
          </p:cNvPr>
          <p:cNvSpPr txBox="1"/>
          <p:nvPr/>
        </p:nvSpPr>
        <p:spPr>
          <a:xfrm>
            <a:off x="552044" y="4653441"/>
            <a:ext cx="68922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spcBef>
                <a:spcPts val="600"/>
              </a:spcBef>
              <a:buNone/>
            </a:pPr>
            <a:r>
              <a:rPr lang="en-US" sz="1800" i="1" dirty="0">
                <a:effectLst/>
                <a:cs typeface="Arial" panose="020B0604020202020204" pitchFamily="34" charset="0"/>
              </a:rPr>
              <a:t>Preparing for Community Tsunami Evacuations: from inundation to evacuation maps, response plans and exercises, Supplement 1: </a:t>
            </a:r>
            <a:r>
              <a:rPr lang="en-US" sz="1800" i="1" dirty="0" err="1">
                <a:effectLst/>
                <a:cs typeface="Arial" panose="020B0604020202020204" pitchFamily="34" charset="0"/>
              </a:rPr>
              <a:t>Programme</a:t>
            </a:r>
            <a:r>
              <a:rPr lang="en-US" sz="1800" i="1" dirty="0">
                <a:effectLst/>
                <a:cs typeface="Arial" panose="020B0604020202020204" pitchFamily="34" charset="0"/>
              </a:rPr>
              <a:t> Modules and Specialized Documents. Paris, UNESCO, 2020</a:t>
            </a:r>
            <a:endParaRPr lang="en-US" sz="1800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376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8682C-942A-EBEE-010F-E265EFEC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0531"/>
            <a:ext cx="4687614" cy="1747403"/>
          </a:xfrm>
        </p:spPr>
        <p:txBody>
          <a:bodyPr/>
          <a:lstStyle/>
          <a:p>
            <a:r>
              <a:rPr lang="en-US" dirty="0"/>
              <a:t>Use case: </a:t>
            </a:r>
            <a:r>
              <a:rPr lang="en-US" dirty="0">
                <a:solidFill>
                  <a:schemeClr val="accent5"/>
                </a:solidFill>
              </a:rPr>
              <a:t>Yap (FSM)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BE0719-C98B-927D-32C8-59D1A85FA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118" y="365125"/>
            <a:ext cx="7772400" cy="63592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548198-1799-2A83-1A44-2C7FA1D203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04" y="4376008"/>
            <a:ext cx="3819853" cy="862282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A1BA486-6E56-C770-DC66-64E69E597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59" y="1336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76">
            <a:extLst>
              <a:ext uri="{FF2B5EF4-FFF2-40B4-BE49-F238E27FC236}">
                <a16:creationId xmlns:a16="http://schemas.microsoft.com/office/drawing/2014/main" id="{08FA70C2-857C-8401-6F97-8B5F57A69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76" y="2588361"/>
            <a:ext cx="3896710" cy="84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02C89D-A754-87E6-77E6-71BAD3DDDADF}"/>
              </a:ext>
            </a:extLst>
          </p:cNvPr>
          <p:cNvSpPr txBox="1"/>
          <p:nvPr/>
        </p:nvSpPr>
        <p:spPr>
          <a:xfrm>
            <a:off x="1912883" y="3544743"/>
            <a:ext cx="1443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Tohoku, 2011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BE277E-FACD-CF23-D246-EC6CBB099E41}"/>
              </a:ext>
            </a:extLst>
          </p:cNvPr>
          <p:cNvSpPr txBox="1"/>
          <p:nvPr/>
        </p:nvSpPr>
        <p:spPr>
          <a:xfrm>
            <a:off x="1286324" y="5514389"/>
            <a:ext cx="229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Solomon Islands, 2013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046369-4989-1923-CAC1-43A4779CF00B}"/>
              </a:ext>
            </a:extLst>
          </p:cNvPr>
          <p:cNvSpPr txBox="1"/>
          <p:nvPr/>
        </p:nvSpPr>
        <p:spPr>
          <a:xfrm>
            <a:off x="432555" y="6218136"/>
            <a:ext cx="3565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Natalia Sannikova, UW CICOES</a:t>
            </a:r>
          </a:p>
        </p:txBody>
      </p:sp>
    </p:spTree>
    <p:extLst>
      <p:ext uri="{BB962C8B-B14F-4D97-AF65-F5344CB8AC3E}">
        <p14:creationId xmlns:p14="http://schemas.microsoft.com/office/powerpoint/2010/main" val="1903112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1D0F-C14B-E44F-063E-6BDE4F134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Extrapolation techniques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A992E-152D-D0FA-B168-9CA023D07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9" y="1536633"/>
            <a:ext cx="5165393" cy="2268112"/>
          </a:xfrm>
        </p:spPr>
        <p:txBody>
          <a:bodyPr/>
          <a:lstStyle/>
          <a:p>
            <a:r>
              <a:rPr lang="en-US" dirty="0"/>
              <a:t>Green’s Law</a:t>
            </a:r>
          </a:p>
          <a:p>
            <a:r>
              <a:rPr lang="en-US" dirty="0"/>
              <a:t>Løvholt amplification</a:t>
            </a:r>
          </a:p>
          <a:p>
            <a:pPr marL="152396" indent="0">
              <a:buNone/>
            </a:pPr>
            <a:r>
              <a:rPr lang="en-US" dirty="0"/>
              <a:t>    (scaling </a:t>
            </a:r>
            <a:r>
              <a:rPr lang="en-US" dirty="0" err="1"/>
              <a:t>dependant</a:t>
            </a:r>
            <a:r>
              <a:rPr lang="en-US" dirty="0"/>
              <a:t> on wave period and bathy profile)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32B1CDF0-9101-E8FB-D246-A3229632B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010" y="198174"/>
            <a:ext cx="4665980" cy="3855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4AE42B-6BC0-7DA4-E728-1979DC3A1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800" y="3824963"/>
            <a:ext cx="5943600" cy="24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01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2E7C6-6B79-D07A-B513-571ADE471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Offshore values to inundation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3DA0C4-7C9B-A3E3-F3BF-D43C6579A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00" y="1940939"/>
            <a:ext cx="4555014" cy="3821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459877-766B-9703-A031-87E0AD7C0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925" y="1940940"/>
            <a:ext cx="4464321" cy="3821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4FA65F-DF7B-EE92-1B04-554547E1A8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0521" y="1940939"/>
            <a:ext cx="3053715" cy="36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97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319C4-F41A-6DB9-6BB5-478AC6590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7DC86E-6E6B-F1FB-09FB-8EA64ED9523A}"/>
              </a:ext>
            </a:extLst>
          </p:cNvPr>
          <p:cNvSpPr txBox="1"/>
          <p:nvPr/>
        </p:nvSpPr>
        <p:spPr>
          <a:xfrm>
            <a:off x="838200" y="1690688"/>
            <a:ext cx="1051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Request WG1 to explore best practices for a tiered approach to Tsunami Hazard Assessment and provide recommendations to             PTWS WG3 and its Task Team on Tsunami Ready for achieving the Tsunami Ready Recognition </a:t>
            </a:r>
            <a:r>
              <a:rPr lang="en-US" sz="2800" dirty="0" err="1"/>
              <a:t>Programme</a:t>
            </a:r>
            <a:r>
              <a:rPr lang="en-US" sz="2800" dirty="0"/>
              <a:t> Hazard Assessment indicator.</a:t>
            </a:r>
          </a:p>
        </p:txBody>
      </p:sp>
    </p:spTree>
    <p:extLst>
      <p:ext uri="{BB962C8B-B14F-4D97-AF65-F5344CB8AC3E}">
        <p14:creationId xmlns:p14="http://schemas.microsoft.com/office/powerpoint/2010/main" val="2593435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395</Words>
  <Application>Microsoft Macintosh PowerPoint</Application>
  <PresentationFormat>Widescreen</PresentationFormat>
  <Paragraphs>46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Tsunami Hazard Assessments</vt:lpstr>
      <vt:lpstr>PTHA/M: Tiered Hazard Assessments / Models</vt:lpstr>
      <vt:lpstr>PTHA/M use case for TsunamiReady (and others)</vt:lpstr>
      <vt:lpstr>Tier 3: Bronze (poor bathymetry, no modeling)</vt:lpstr>
      <vt:lpstr>Use case: Yap (FSM)</vt:lpstr>
      <vt:lpstr>Extrapolation techniques</vt:lpstr>
      <vt:lpstr>Offshore values to inundation</vt:lpstr>
      <vt:lpstr>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Tsunami Hazard Assessments</dc:title>
  <dc:creator>Christopher W Moore</dc:creator>
  <cp:lastModifiedBy>Laura Kong</cp:lastModifiedBy>
  <cp:revision>4</cp:revision>
  <dcterms:created xsi:type="dcterms:W3CDTF">2025-04-09T02:54:56Z</dcterms:created>
  <dcterms:modified xsi:type="dcterms:W3CDTF">2025-04-09T03:45:55Z</dcterms:modified>
</cp:coreProperties>
</file>