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9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0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  <p:sldMasterId id="2147483679" r:id="rId2"/>
    <p:sldMasterId id="2147483684" r:id="rId3"/>
    <p:sldMasterId id="2147483691" r:id="rId4"/>
    <p:sldMasterId id="2147483693" r:id="rId5"/>
    <p:sldMasterId id="2147483695" r:id="rId6"/>
    <p:sldMasterId id="2147483697" r:id="rId7"/>
    <p:sldMasterId id="2147483699" r:id="rId8"/>
    <p:sldMasterId id="2147483706" r:id="rId9"/>
    <p:sldMasterId id="2147483709" r:id="rId10"/>
    <p:sldMasterId id="2147483711" r:id="rId11"/>
  </p:sldMasterIdLst>
  <p:notesMasterIdLst>
    <p:notesMasterId r:id="rId27"/>
  </p:notesMasterIdLst>
  <p:handoutMasterIdLst>
    <p:handoutMasterId r:id="rId28"/>
  </p:handoutMasterIdLst>
  <p:sldIdLst>
    <p:sldId id="256" r:id="rId12"/>
    <p:sldId id="302" r:id="rId13"/>
    <p:sldId id="278" r:id="rId14"/>
    <p:sldId id="303" r:id="rId15"/>
    <p:sldId id="308" r:id="rId16"/>
    <p:sldId id="306" r:id="rId17"/>
    <p:sldId id="307" r:id="rId18"/>
    <p:sldId id="311" r:id="rId19"/>
    <p:sldId id="309" r:id="rId20"/>
    <p:sldId id="304" r:id="rId21"/>
    <p:sldId id="310" r:id="rId22"/>
    <p:sldId id="305" r:id="rId23"/>
    <p:sldId id="301" r:id="rId24"/>
    <p:sldId id="294" r:id="rId25"/>
    <p:sldId id="276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FF2F27-6074-58C0-EF66-3DF2F867E74D}" v="360" dt="2025-04-07T07:40:28.749"/>
    <p1510:client id="{1890DD5D-D5AF-D0A6-AA15-DBB06236B873}" v="2552" dt="2025-04-08T22:32:29.654"/>
    <p1510:client id="{245252F2-C96C-84B1-4E96-257E25719E60}" v="910" dt="2025-04-07T05:19:07.455"/>
    <p1510:client id="{CE2E34E8-E0B3-8ABB-8E7B-3489E8C42B9F}" v="130" dt="2025-04-08T23:19:21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86384" autoAdjust="0"/>
  </p:normalViewPr>
  <p:slideViewPr>
    <p:cSldViewPr snapToGrid="0" showGuides="1">
      <p:cViewPr>
        <p:scale>
          <a:sx n="110" d="100"/>
          <a:sy n="110" d="100"/>
        </p:scale>
        <p:origin x="536" y="-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61A3E-AC6E-4B60-95A4-C1B3371851F9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0A3E0-14E8-4BE6-85AB-5C5385A62A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4F6E-DEEE-400C-92A1-19923C75B907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3A1E1-D89E-4D9F-ACC7-724568FAD5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53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0A0C6-C354-4AEA-AE4D-C43C6449392C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6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4A57-4768-425F-82D9-5DEC7BB9BCC6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46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DBAD-F062-4320-8A2B-85A68E676193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448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6472-67F3-4BE7-B8D4-0C41B6970670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0374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68924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8554"/>
            <a:ext cx="12192000" cy="7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9512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67943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17632" y="420414"/>
            <a:ext cx="756742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6848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409" y="1881352"/>
            <a:ext cx="3490843" cy="3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8123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50" t="-943" r="-1"/>
          <a:stretch/>
        </p:blipFill>
        <p:spPr>
          <a:xfrm>
            <a:off x="7338430" y="1779105"/>
            <a:ext cx="3970735" cy="397747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7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z="900" smtClean="0"/>
              <a:pPr/>
              <a:t>‹#›</a:t>
            </a:fld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1025286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72D8-59FE-4246-B614-846CC7D2BBBA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802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B730-0DCE-48DD-9E93-7B74F8592BCA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796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A569-B11D-4A16-867C-BA7906E53C34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0253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BC18-4819-4AC7-8250-AF3C763A0A15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552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1939B-A42E-451E-B7B1-AEBDA3FF056A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939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389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A2D7-9CE7-45D2-A29B-34686F2B7D82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294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76210-0E44-4A7A-ABEB-2CDDF81485E1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057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572D9-28E3-4DF2-B65F-2378A035DDDD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679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6EBB-4FBF-40F0-8DAE-6C07D516A879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635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37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2E7DA-12BF-4802-A01C-C6DE4C400865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6480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9707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4D21-CA32-4DE2-81BB-8EEEA8CC3152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451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31A8-0ABE-4EB8-9272-41B84181F7D4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944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11F2-00AC-44C2-A7AB-CFC85292A3F2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979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147E6-9ACA-4DCA-8FFD-F7BAAF6CCCE2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5394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0430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05F32-6383-4B2C-8D3D-6AF51286F6D2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826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2E88-6DFA-41E0-9B70-52B3F6D2D2D1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1839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1A2D-A0F4-45C8-9E06-5400D5630D9A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844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0D83-3DC2-4D9B-97F2-5F2770D1C425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22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C88FB-920C-441C-A347-2CC026D4C7B1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591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6953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2351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881202"/>
            <a:ext cx="12192001" cy="439738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4" y="3892154"/>
            <a:ext cx="8128572" cy="37548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6" name="Oval 17"/>
          <p:cNvSpPr/>
          <p:nvPr userDrawn="1"/>
        </p:nvSpPr>
        <p:spPr>
          <a:xfrm>
            <a:off x="1703253" y="1972195"/>
            <a:ext cx="955433" cy="955433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224625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3D55D0-3C72-4164-9340-C8944BC23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0860"/>
            <a:ext cx="12192000" cy="45393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5" y="3792789"/>
            <a:ext cx="8128572" cy="37548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213075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2641"/>
            <a:ext cx="12192000" cy="45393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151899" y="3434571"/>
            <a:ext cx="8128572" cy="37548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1B7C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9" name="Oval 17"/>
          <p:cNvSpPr/>
          <p:nvPr userDrawn="1"/>
        </p:nvSpPr>
        <p:spPr>
          <a:xfrm>
            <a:off x="1495864" y="1170916"/>
            <a:ext cx="955433" cy="955433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540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90017"/>
            <a:ext cx="12192000" cy="4365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1" name="Picture Placeholder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3109" y="1990019"/>
            <a:ext cx="3458892" cy="4365641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</a:ln>
        </p:spPr>
      </p:pic>
    </p:spTree>
    <p:extLst>
      <p:ext uri="{BB962C8B-B14F-4D97-AF65-F5344CB8AC3E}">
        <p14:creationId xmlns:p14="http://schemas.microsoft.com/office/powerpoint/2010/main" val="16931671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0F88-0F7C-423A-A922-3894009904E6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9934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F83DB-6513-4035-81A5-9CE3B3F0616C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2239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45AC-E9B2-41EC-A6C6-F1D7D0F4B1F5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0311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9101E-8A2C-4E39-B2DC-3EFACFCD841C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49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130216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988818" y="3293509"/>
            <a:ext cx="6203183" cy="375485"/>
          </a:xfrm>
          <a:prstGeom prst="rect">
            <a:avLst/>
          </a:prstGeom>
          <a:solidFill>
            <a:srgbClr val="183254"/>
          </a:solidFill>
          <a:ln w="12700" cap="flat">
            <a:solidFill>
              <a:srgbClr val="1F476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B0CD4-6B8D-45A9-9DCA-8CB0A0C642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9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76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0937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ED1DA-F835-44C3-9A43-A5B911E5D505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90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D0D2-62F2-470F-902A-7463E07FCFE2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0907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FDD14-F682-4BAD-9ABA-06E5FFF9AD02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6638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1390B-237C-4913-9A16-1E255619FD66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6870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1434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BEAC-8BBA-4D63-9D1F-0850D306AD4F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0713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55A0-7E68-4676-837A-30E125C63F62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76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4B12-85D3-439E-A6DC-FE5CAEE0A323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91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96056" y="268758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3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016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D240-ED32-4677-B80A-3BE9E4ED0E48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189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5042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731A-9560-497B-A32F-AAF7E05AEE9F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3814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9647-8A50-41BA-8CFF-5BB1115650C5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6497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565B-0014-4C31-BDA9-E0D543BCF31C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19843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A45D-C66F-40DF-94B0-66CF45048A10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87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FB8DA0-25B2-48F6-8868-B213CEA011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2622" y="5349548"/>
            <a:ext cx="1495759" cy="1437388"/>
          </a:xfrm>
          <a:prstGeom prst="rect">
            <a:avLst/>
          </a:prstGeom>
        </p:spPr>
      </p:pic>
      <p:sp>
        <p:nvSpPr>
          <p:cNvPr id="6" name="Rectangle">
            <a:extLst>
              <a:ext uri="{FF2B5EF4-FFF2-40B4-BE49-F238E27FC236}">
                <a16:creationId xmlns:a16="http://schemas.microsoft.com/office/drawing/2014/main" id="{6339B7C9-369B-4FBD-93AB-42CB9FBB9CB7}"/>
              </a:ext>
            </a:extLst>
          </p:cNvPr>
          <p:cNvSpPr/>
          <p:nvPr userDrawn="1"/>
        </p:nvSpPr>
        <p:spPr>
          <a:xfrm rot="10800000">
            <a:off x="1790483" y="1302602"/>
            <a:ext cx="2423423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67984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94F4ECB-61D4-4894-A69C-2CEC9B9D8136}"/>
              </a:ext>
            </a:extLst>
          </p:cNvPr>
          <p:cNvSpPr/>
          <p:nvPr userDrawn="1"/>
        </p:nvSpPr>
        <p:spPr>
          <a:xfrm rot="5400000">
            <a:off x="1412796" y="3379882"/>
            <a:ext cx="2423422" cy="9823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44491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9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412796" y="3379882"/>
            <a:ext cx="2423422" cy="98239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1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52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0C563-6D40-43C8-8B29-88A681590551}" type="datetime1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B85B-3F11-4807-BF0A-089ABAB91E6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5" y="216364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/>
        </p:nvSpPr>
        <p:spPr>
          <a:xfrm rot="5400000">
            <a:off x="1721008" y="3812569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11" name="Rectangle 10"/>
          <p:cNvSpPr/>
          <p:nvPr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3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/>
        </p:nvSpPr>
        <p:spPr>
          <a:xfrm rot="5400000">
            <a:off x="4884289" y="3379882"/>
            <a:ext cx="2423422" cy="9823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77951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78" r:id="rId4"/>
    <p:sldLayoutId id="2147483672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/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2A5ED9-6140-49EF-92C0-7F9DD0623968}" type="datetimeFigureOut">
              <a:rPr lang="fr-FR" sz="900" smtClean="0"/>
              <a:pPr/>
              <a:t>08/04/2025</a:t>
            </a:fld>
            <a:endParaRPr lang="fr-FR" sz="900" dirty="0"/>
          </a:p>
        </p:txBody>
      </p:sp>
      <p:sp>
        <p:nvSpPr>
          <p:cNvPr id="12" name="Rectangle 11"/>
          <p:cNvSpPr/>
          <p:nvPr/>
        </p:nvSpPr>
        <p:spPr>
          <a:xfrm>
            <a:off x="1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4" name="Rectangle"/>
          <p:cNvSpPr/>
          <p:nvPr/>
        </p:nvSpPr>
        <p:spPr>
          <a:xfrm rot="5400000">
            <a:off x="1974074" y="3090728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16" name="Rectangle 15"/>
          <p:cNvSpPr/>
          <p:nvPr/>
        </p:nvSpPr>
        <p:spPr>
          <a:xfrm>
            <a:off x="1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Rectangle 1"/>
          <p:cNvSpPr/>
          <p:nvPr/>
        </p:nvSpPr>
        <p:spPr>
          <a:xfrm>
            <a:off x="2529840" y="2716523"/>
            <a:ext cx="753291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753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0" b="1" i="0" u="none" strike="noStrike" kern="0" cap="none" spc="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5250" b="1" i="0" u="none" strike="noStrike" kern="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77534053-254D-4E28-925D-C8196B6A1DA0}"/>
              </a:ext>
            </a:extLst>
          </p:cNvPr>
          <p:cNvSpPr/>
          <p:nvPr/>
        </p:nvSpPr>
        <p:spPr>
          <a:xfrm rot="5400000">
            <a:off x="1001944" y="3379882"/>
            <a:ext cx="2423422" cy="9823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EE516-FBD8-4DC1-9266-A07046C024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37" r:id="rId2"/>
    <p:sldLayoutId id="2147483738" r:id="rId3"/>
    <p:sldLayoutId id="2147483739" r:id="rId4"/>
    <p:sldLayoutId id="2147483740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8897" y="6356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9045603" y="6356347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z="900" smtClean="0"/>
              <a:pPr/>
              <a:t>‹#›</a:t>
            </a:fld>
            <a:endParaRPr lang="fr-FR" sz="90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Rectangle"/>
          <p:cNvSpPr/>
          <p:nvPr/>
        </p:nvSpPr>
        <p:spPr>
          <a:xfrm rot="5400000">
            <a:off x="1974074" y="3090728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16" name="Rectangle 15"/>
          <p:cNvSpPr/>
          <p:nvPr/>
        </p:nvSpPr>
        <p:spPr>
          <a:xfrm>
            <a:off x="2396837" y="0"/>
            <a:ext cx="9826971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Rectangle 1"/>
          <p:cNvSpPr/>
          <p:nvPr/>
        </p:nvSpPr>
        <p:spPr>
          <a:xfrm>
            <a:off x="2557321" y="2786402"/>
            <a:ext cx="753291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7536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52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95" r="-1568"/>
          <a:stretch/>
        </p:blipFill>
        <p:spPr>
          <a:xfrm>
            <a:off x="8255300" y="2786397"/>
            <a:ext cx="1161899" cy="8683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4F7D3D-79F0-46CE-815A-70D872E7A5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9" cy="1437388"/>
          </a:xfrm>
          <a:prstGeom prst="rect">
            <a:avLst/>
          </a:prstGeom>
        </p:spPr>
      </p:pic>
      <p:sp>
        <p:nvSpPr>
          <p:cNvPr id="13" name="Rectangle">
            <a:extLst>
              <a:ext uri="{FF2B5EF4-FFF2-40B4-BE49-F238E27FC236}">
                <a16:creationId xmlns:a16="http://schemas.microsoft.com/office/drawing/2014/main" id="{A47F5B70-A4B3-46E6-B156-999A54EA23A3}"/>
              </a:ext>
            </a:extLst>
          </p:cNvPr>
          <p:cNvSpPr/>
          <p:nvPr/>
        </p:nvSpPr>
        <p:spPr>
          <a:xfrm rot="5400000">
            <a:off x="1001944" y="3379882"/>
            <a:ext cx="2423422" cy="98239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64294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41" r:id="rId2"/>
    <p:sldLayoutId id="2147483742" r:id="rId3"/>
    <p:sldLayoutId id="2147483743" r:id="rId4"/>
    <p:sldLayoutId id="2147483744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64A60-1254-47E3-A8CD-8136A9B59320}" type="datetime1">
              <a:rPr lang="ja-JP" altLang="en-US" smtClean="0"/>
              <a:t>2025/4/8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5" y="216364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/>
        </p:nvSpPr>
        <p:spPr>
          <a:xfrm rot="5400000">
            <a:off x="1721008" y="3812569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9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45" r:id="rId5"/>
    <p:sldLayoutId id="2147483746" r:id="rId6"/>
    <p:sldLayoutId id="2147483747" r:id="rId7"/>
    <p:sldLayoutId id="2147483748" r:id="rId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C10E1C6E-56AE-4A56-82D7-922AEEE28BA1}"/>
              </a:ext>
            </a:extLst>
          </p:cNvPr>
          <p:cNvSpPr/>
          <p:nvPr/>
        </p:nvSpPr>
        <p:spPr>
          <a:xfrm rot="10800000">
            <a:off x="518275" y="1074002"/>
            <a:ext cx="2423423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AB9F8-DCDF-4F56-BFC8-6D6873D2C01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7863F2-11A4-4389-99C2-FE101F254974}"/>
              </a:ext>
            </a:extLst>
          </p:cNvPr>
          <p:cNvSpPr/>
          <p:nvPr/>
        </p:nvSpPr>
        <p:spPr>
          <a:xfrm>
            <a:off x="0" y="6315535"/>
            <a:ext cx="12192000" cy="375485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7713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713" r:id="rId7"/>
    <p:sldLayoutId id="2147483714" r:id="rId8"/>
    <p:sldLayoutId id="2147483715" r:id="rId9"/>
    <p:sldLayoutId id="2147483716" r:id="rId10"/>
  </p:sldLayoutIdLst>
  <p:transition spd="med"/>
  <p:hf sldNum="0" hdr="0" ftr="0" dt="0"/>
  <p:txStyles>
    <p:titleStyle>
      <a:lvl1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685775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326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163598" marR="0" indent="-163598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1pPr>
      <a:lvl2pPr marL="431958" marR="0" indent="-190865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2pPr>
      <a:lvl3pPr marL="711224" marR="0" indent="-229038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3pPr>
      <a:lvl4pPr marL="977766" marR="0" indent="-254487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4pPr>
      <a:lvl5pPr marL="1218859" marR="0" indent="-254487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5pPr>
      <a:lvl6pPr marL="1459952" marR="0" indent="-254487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1701045" marR="0" indent="-254487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1942138" marR="0" indent="-254487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183231" marR="0" indent="-254487" algn="l" defTabSz="685775" rtl="0" eaLnBrk="1" latinLnBrk="0" hangingPunct="1">
        <a:lnSpc>
          <a:spcPct val="90000"/>
        </a:lnSpc>
        <a:spcBef>
          <a:spcPts val="738"/>
        </a:spcBef>
        <a:spcAft>
          <a:spcPts val="0"/>
        </a:spcAft>
        <a:buClrTx/>
        <a:buSzPct val="100000"/>
        <a:buFont typeface="Arial"/>
        <a:buChar char="•"/>
        <a:tabLst/>
        <a:defRPr kumimoji="1" sz="2004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241093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482186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723279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964372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205465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446558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1687651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1928744" algn="r" defTabSz="6857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1" sz="844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/>
        </p:nvSpPr>
        <p:spPr>
          <a:xfrm>
            <a:off x="518275" y="185580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marL="0" marR="0" lvl="0" indent="0" algn="ctr" defTabSz="97536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8AB85A-D4DC-48B7-AC15-2A576CD744D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AEC65851-C120-4AE0-9C20-79A8D25101DF}"/>
              </a:ext>
            </a:extLst>
          </p:cNvPr>
          <p:cNvSpPr/>
          <p:nvPr/>
        </p:nvSpPr>
        <p:spPr>
          <a:xfrm rot="10800000">
            <a:off x="518275" y="1074002"/>
            <a:ext cx="2423423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3FB3321D-09B7-419A-8BAF-CB3FBE47F72F}"/>
              </a:ext>
            </a:extLst>
          </p:cNvPr>
          <p:cNvSpPr/>
          <p:nvPr/>
        </p:nvSpPr>
        <p:spPr>
          <a:xfrm>
            <a:off x="502508" y="3269246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marL="0" marR="0" lvl="0" indent="0" algn="ctr" defTabSz="97536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62CCC20A-A1CA-4F8C-9E43-B430FE3E37D3}"/>
              </a:ext>
            </a:extLst>
          </p:cNvPr>
          <p:cNvSpPr/>
          <p:nvPr/>
        </p:nvSpPr>
        <p:spPr>
          <a:xfrm>
            <a:off x="518275" y="468269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marL="0" marR="0" lvl="0" indent="0" algn="ctr" defTabSz="97536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509056-E910-4D3F-9F8A-C35247846223}"/>
              </a:ext>
            </a:extLst>
          </p:cNvPr>
          <p:cNvSpPr/>
          <p:nvPr/>
        </p:nvSpPr>
        <p:spPr>
          <a:xfrm>
            <a:off x="0" y="6315535"/>
            <a:ext cx="12192000" cy="375485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2279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7" r:id="rId2"/>
    <p:sldLayoutId id="2147483718" r:id="rId3"/>
    <p:sldLayoutId id="2147483719" r:id="rId4"/>
    <p:sldLayoutId id="2147483720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8"/>
          <p:cNvSpPr/>
          <p:nvPr/>
        </p:nvSpPr>
        <p:spPr>
          <a:xfrm>
            <a:off x="4585099" y="2105715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>
              <a:solidFill>
                <a:srgbClr val="41B7C8"/>
              </a:solidFill>
            </a:endParaRPr>
          </a:p>
        </p:txBody>
      </p:sp>
      <p:sp>
        <p:nvSpPr>
          <p:cNvPr id="12" name="Oval 8"/>
          <p:cNvSpPr/>
          <p:nvPr/>
        </p:nvSpPr>
        <p:spPr>
          <a:xfrm>
            <a:off x="701294" y="2204006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>
              <a:solidFill>
                <a:srgbClr val="41B7C8"/>
              </a:solidFill>
            </a:endParaRPr>
          </a:p>
        </p:txBody>
      </p:sp>
      <p:sp>
        <p:nvSpPr>
          <p:cNvPr id="14" name="TextBox 27"/>
          <p:cNvSpPr txBox="1"/>
          <p:nvPr/>
        </p:nvSpPr>
        <p:spPr>
          <a:xfrm>
            <a:off x="1697785" y="3511090"/>
            <a:ext cx="98551" cy="35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sz="1650" dirty="0"/>
          </a:p>
        </p:txBody>
      </p:sp>
      <p:sp>
        <p:nvSpPr>
          <p:cNvPr id="15" name="TextBox 27"/>
          <p:cNvSpPr txBox="1"/>
          <p:nvPr/>
        </p:nvSpPr>
        <p:spPr>
          <a:xfrm>
            <a:off x="5592373" y="3291783"/>
            <a:ext cx="98551" cy="35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lang="en-US" sz="1650" dirty="0"/>
          </a:p>
        </p:txBody>
      </p:sp>
      <p:sp>
        <p:nvSpPr>
          <p:cNvPr id="16" name="Oval 8"/>
          <p:cNvSpPr/>
          <p:nvPr/>
        </p:nvSpPr>
        <p:spPr>
          <a:xfrm>
            <a:off x="8491954" y="2236268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>
              <a:solidFill>
                <a:srgbClr val="41B7C8"/>
              </a:solidFill>
            </a:endParaRPr>
          </a:p>
        </p:txBody>
      </p:sp>
      <p:sp>
        <p:nvSpPr>
          <p:cNvPr id="17" name="Oval 8"/>
          <p:cNvSpPr/>
          <p:nvPr/>
        </p:nvSpPr>
        <p:spPr>
          <a:xfrm>
            <a:off x="10561169" y="1924232"/>
            <a:ext cx="1025587" cy="1024496"/>
          </a:xfrm>
          <a:prstGeom prst="ellipse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 dirty="0">
              <a:solidFill>
                <a:srgbClr val="41B7C8"/>
              </a:solidFill>
            </a:endParaRPr>
          </a:p>
        </p:txBody>
      </p:sp>
      <p:sp>
        <p:nvSpPr>
          <p:cNvPr id="18" name="TextBox 27"/>
          <p:cNvSpPr txBox="1"/>
          <p:nvPr/>
        </p:nvSpPr>
        <p:spPr>
          <a:xfrm>
            <a:off x="9529309" y="3526718"/>
            <a:ext cx="98551" cy="35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8767" tIns="48767" rIns="48767" bIns="48767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sz="1650" dirty="0"/>
          </a:p>
        </p:txBody>
      </p:sp>
      <p:sp>
        <p:nvSpPr>
          <p:cNvPr id="19" name="Oval 8"/>
          <p:cNvSpPr/>
          <p:nvPr/>
        </p:nvSpPr>
        <p:spPr>
          <a:xfrm>
            <a:off x="4731524" y="4539439"/>
            <a:ext cx="1025587" cy="1024496"/>
          </a:xfrm>
          <a:prstGeom prst="ellipse">
            <a:avLst/>
          </a:prstGeom>
          <a:solidFill>
            <a:srgbClr val="67BB89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 dirty="0">
              <a:solidFill>
                <a:srgbClr val="41B7C8"/>
              </a:solidFill>
            </a:endParaRPr>
          </a:p>
        </p:txBody>
      </p:sp>
      <p:sp>
        <p:nvSpPr>
          <p:cNvPr id="20" name="Oval 8"/>
          <p:cNvSpPr/>
          <p:nvPr/>
        </p:nvSpPr>
        <p:spPr>
          <a:xfrm>
            <a:off x="582903" y="1846397"/>
            <a:ext cx="1025587" cy="1024496"/>
          </a:xfrm>
          <a:prstGeom prst="ellipse">
            <a:avLst/>
          </a:prstGeom>
          <a:solidFill>
            <a:srgbClr val="FCC002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 dirty="0">
              <a:solidFill>
                <a:srgbClr val="41B7C8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4347AA-9E03-4E79-83A3-F0BEFFA791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  <p:sp>
        <p:nvSpPr>
          <p:cNvPr id="22" name="Rectangle">
            <a:extLst>
              <a:ext uri="{FF2B5EF4-FFF2-40B4-BE49-F238E27FC236}">
                <a16:creationId xmlns:a16="http://schemas.microsoft.com/office/drawing/2014/main" id="{139CCA59-4736-4A16-BAF9-7008590D0EB3}"/>
              </a:ext>
            </a:extLst>
          </p:cNvPr>
          <p:cNvSpPr/>
          <p:nvPr/>
        </p:nvSpPr>
        <p:spPr>
          <a:xfrm rot="10800000">
            <a:off x="518275" y="1074002"/>
            <a:ext cx="2423423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F40950-1C56-4BF3-A2DD-AF830DAE5D27}"/>
              </a:ext>
            </a:extLst>
          </p:cNvPr>
          <p:cNvSpPr/>
          <p:nvPr/>
        </p:nvSpPr>
        <p:spPr>
          <a:xfrm>
            <a:off x="0" y="6315535"/>
            <a:ext cx="12192000" cy="375485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14873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58707" y="3941578"/>
            <a:ext cx="11074588" cy="375485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8767" tIns="48767" rIns="48767" bIns="48767" numCol="1" spcCol="38100" rtlCol="0" anchor="ctr">
            <a:spAutoFit/>
          </a:bodyPr>
          <a:lstStyle/>
          <a:p>
            <a:pPr marL="0" marR="0" indent="0" algn="l" defTabSz="9753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34FD65-7187-4ED1-A740-6B2F1CAEAE1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D21CA73B-23B0-4E0C-A623-4B3E1ABEB8B3}"/>
              </a:ext>
            </a:extLst>
          </p:cNvPr>
          <p:cNvSpPr/>
          <p:nvPr/>
        </p:nvSpPr>
        <p:spPr>
          <a:xfrm rot="10800000">
            <a:off x="518275" y="1074002"/>
            <a:ext cx="2423423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64482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21" r:id="rId2"/>
    <p:sldLayoutId id="2147483722" r:id="rId3"/>
    <p:sldLayoutId id="2147483723" r:id="rId4"/>
    <p:sldLayoutId id="2147483724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7"/>
          <p:cNvSpPr/>
          <p:nvPr/>
        </p:nvSpPr>
        <p:spPr>
          <a:xfrm>
            <a:off x="8909764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0" name="Rectangle 59"/>
          <p:cNvSpPr/>
          <p:nvPr/>
        </p:nvSpPr>
        <p:spPr>
          <a:xfrm>
            <a:off x="5367338" y="3829971"/>
            <a:ext cx="1774525" cy="116156"/>
          </a:xfrm>
          <a:prstGeom prst="rect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1" name="Rectangle 60"/>
          <p:cNvSpPr/>
          <p:nvPr/>
        </p:nvSpPr>
        <p:spPr>
          <a:xfrm>
            <a:off x="7140607" y="3829971"/>
            <a:ext cx="1774527" cy="116156"/>
          </a:xfrm>
          <a:prstGeom prst="rect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12" name="Oval 62"/>
          <p:cNvSpPr/>
          <p:nvPr/>
        </p:nvSpPr>
        <p:spPr>
          <a:xfrm>
            <a:off x="2271204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41B7C8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>
              <a:solidFill>
                <a:srgbClr val="41B7C8"/>
              </a:solidFill>
            </a:endParaRPr>
          </a:p>
        </p:txBody>
      </p:sp>
      <p:cxnSp>
        <p:nvCxnSpPr>
          <p:cNvPr id="13" name="Straight Connector 9"/>
          <p:cNvCxnSpPr>
            <a:endCxn id="12" idx="0"/>
          </p:cNvCxnSpPr>
          <p:nvPr/>
        </p:nvCxnSpPr>
        <p:spPr>
          <a:xfrm flipV="1">
            <a:off x="2695552" y="2112580"/>
            <a:ext cx="1" cy="1724728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4" name="Oval 67"/>
          <p:cNvSpPr/>
          <p:nvPr/>
        </p:nvSpPr>
        <p:spPr>
          <a:xfrm>
            <a:off x="5823633" y="2112580"/>
            <a:ext cx="848697" cy="794330"/>
          </a:xfrm>
          <a:prstGeom prst="ellipse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cxnSp>
        <p:nvCxnSpPr>
          <p:cNvPr id="15" name="Straight Connector 68"/>
          <p:cNvCxnSpPr>
            <a:stCxn id="10" idx="0"/>
            <a:endCxn id="14" idx="0"/>
          </p:cNvCxnSpPr>
          <p:nvPr/>
        </p:nvCxnSpPr>
        <p:spPr>
          <a:xfrm flipV="1">
            <a:off x="6247981" y="2509747"/>
            <a:ext cx="1" cy="1385641"/>
          </a:xfrm>
          <a:prstGeom prst="straightConnector1">
            <a:avLst/>
          </a:prstGeom>
          <a:ln w="25400">
            <a:solidFill>
              <a:srgbClr val="67BB89"/>
            </a:solidFill>
            <a:miter/>
          </a:ln>
        </p:spPr>
      </p:cxnSp>
      <p:sp>
        <p:nvSpPr>
          <p:cNvPr id="16" name="Oval 72"/>
          <p:cNvSpPr/>
          <p:nvPr/>
        </p:nvSpPr>
        <p:spPr>
          <a:xfrm>
            <a:off x="9335365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cxnSp>
        <p:nvCxnSpPr>
          <p:cNvPr id="17" name="Straight Connector 73"/>
          <p:cNvCxnSpPr>
            <a:stCxn id="9" idx="0"/>
            <a:endCxn id="16" idx="0"/>
          </p:cNvCxnSpPr>
          <p:nvPr/>
        </p:nvCxnSpPr>
        <p:spPr>
          <a:xfrm flipH="1" flipV="1">
            <a:off x="9759712" y="2509747"/>
            <a:ext cx="5" cy="1385641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8" name="Oval 76"/>
          <p:cNvSpPr/>
          <p:nvPr/>
        </p:nvSpPr>
        <p:spPr>
          <a:xfrm>
            <a:off x="4049106" y="4859415"/>
            <a:ext cx="848697" cy="794330"/>
          </a:xfrm>
          <a:prstGeom prst="ellipse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>
              <a:solidFill>
                <a:srgbClr val="F4C646"/>
              </a:solidFill>
            </a:endParaRPr>
          </a:p>
        </p:txBody>
      </p:sp>
      <p:cxnSp>
        <p:nvCxnSpPr>
          <p:cNvPr id="19" name="Straight Connector 77"/>
          <p:cNvCxnSpPr>
            <a:stCxn id="18" idx="0"/>
          </p:cNvCxnSpPr>
          <p:nvPr/>
        </p:nvCxnSpPr>
        <p:spPr>
          <a:xfrm flipV="1">
            <a:off x="4473456" y="3837309"/>
            <a:ext cx="1" cy="1022107"/>
          </a:xfrm>
          <a:prstGeom prst="straightConnector1">
            <a:avLst/>
          </a:prstGeom>
          <a:ln w="25400">
            <a:solidFill>
              <a:srgbClr val="183254"/>
            </a:solidFill>
            <a:miter/>
          </a:ln>
        </p:spPr>
      </p:cxnSp>
      <p:sp>
        <p:nvSpPr>
          <p:cNvPr id="20" name="Oval 80"/>
          <p:cNvSpPr/>
          <p:nvPr/>
        </p:nvSpPr>
        <p:spPr>
          <a:xfrm>
            <a:off x="7560838" y="4859415"/>
            <a:ext cx="848697" cy="794330"/>
          </a:xfrm>
          <a:prstGeom prst="ellipse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cxnSp>
        <p:nvCxnSpPr>
          <p:cNvPr id="21" name="Straight Connector 81"/>
          <p:cNvCxnSpPr>
            <a:stCxn id="20" idx="0"/>
            <a:endCxn id="11" idx="0"/>
          </p:cNvCxnSpPr>
          <p:nvPr/>
        </p:nvCxnSpPr>
        <p:spPr>
          <a:xfrm flipV="1">
            <a:off x="7985187" y="3837309"/>
            <a:ext cx="1255" cy="1022107"/>
          </a:xfrm>
          <a:prstGeom prst="straightConnector1">
            <a:avLst/>
          </a:prstGeom>
          <a:ln w="25400">
            <a:solidFill>
              <a:srgbClr val="FCC002"/>
            </a:solidFill>
            <a:miter/>
          </a:ln>
        </p:spPr>
      </p:cxnSp>
      <p:sp>
        <p:nvSpPr>
          <p:cNvPr id="32" name="Rectangle 59"/>
          <p:cNvSpPr/>
          <p:nvPr/>
        </p:nvSpPr>
        <p:spPr>
          <a:xfrm>
            <a:off x="3594067" y="3829971"/>
            <a:ext cx="1774525" cy="116156"/>
          </a:xfrm>
          <a:prstGeom prst="rect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33" name="Rectangle 59"/>
          <p:cNvSpPr/>
          <p:nvPr/>
        </p:nvSpPr>
        <p:spPr>
          <a:xfrm>
            <a:off x="1818290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sz="135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AA509E63-55CD-40EB-85AD-92344A66B7D1}"/>
              </a:ext>
            </a:extLst>
          </p:cNvPr>
          <p:cNvSpPr/>
          <p:nvPr/>
        </p:nvSpPr>
        <p:spPr>
          <a:xfrm rot="10800000">
            <a:off x="518275" y="1074002"/>
            <a:ext cx="2423423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156F82B-0653-4C84-95C0-C657FF2E425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8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25" r:id="rId2"/>
    <p:sldLayoutId id="2147483726" r:id="rId3"/>
    <p:sldLayoutId id="2147483727" r:id="rId4"/>
    <p:sldLayoutId id="2147483728" r:id="rId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A3FE81-0D90-4272-BC39-C055F7743AB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EB2C2B3B-334A-4D6A-B56D-1C2D00B9E443}"/>
              </a:ext>
            </a:extLst>
          </p:cNvPr>
          <p:cNvSpPr/>
          <p:nvPr/>
        </p:nvSpPr>
        <p:spPr>
          <a:xfrm rot="10800000">
            <a:off x="518275" y="1074002"/>
            <a:ext cx="2423423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04264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29" r:id="rId7"/>
    <p:sldLayoutId id="2147483730" r:id="rId8"/>
    <p:sldLayoutId id="2147483731" r:id="rId9"/>
    <p:sldLayoutId id="2147483732" r:id="rId1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949" y="362664"/>
            <a:ext cx="1692368" cy="805623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31C4609B-4DB2-4730-BF27-120777E420A1}"/>
              </a:ext>
            </a:extLst>
          </p:cNvPr>
          <p:cNvSpPr/>
          <p:nvPr/>
        </p:nvSpPr>
        <p:spPr>
          <a:xfrm rot="10800000">
            <a:off x="518275" y="1074002"/>
            <a:ext cx="2423423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48767" tIns="48767" rIns="48767" bIns="48767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383C4-C2B5-4C73-B449-6D166856C7A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5"/>
            <a:ext cx="1495759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3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33" r:id="rId3"/>
    <p:sldLayoutId id="2147483734" r:id="rId4"/>
    <p:sldLayoutId id="2147483735" r:id="rId5"/>
    <p:sldLayoutId id="2147483736" r:id="rId6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6252389" y="1332222"/>
            <a:ext cx="5745299" cy="2922588"/>
          </a:xfrm>
        </p:spPr>
        <p:txBody>
          <a:bodyPr lIns="91440" tIns="45720" rIns="91440" bIns="45720" anchor="t">
            <a:normAutofit fontScale="90000"/>
          </a:bodyPr>
          <a:lstStyle/>
          <a:p>
            <a:pPr algn="ctr">
              <a:spcBef>
                <a:spcPts val="750"/>
              </a:spcBef>
            </a:pPr>
            <a:r>
              <a:rPr lang="en-US" altLang="ja-JP" sz="3600" dirty="0">
                <a:solidFill>
                  <a:schemeClr val="bg1"/>
                </a:solidFill>
                <a:latin typeface="+mn-lt"/>
                <a:ea typeface="游ゴシック Light"/>
              </a:rPr>
              <a:t> WG2 Task Team on Integrated Sensor Networks</a:t>
            </a:r>
            <a:br>
              <a:rPr lang="en-US" altLang="ja-JP" sz="3600" dirty="0">
                <a:solidFill>
                  <a:schemeClr val="bg1"/>
                </a:solidFill>
                <a:latin typeface="+mn-lt"/>
                <a:ea typeface="游ゴシック Light"/>
                <a:cs typeface="Calibri"/>
              </a:rPr>
            </a:br>
            <a:r>
              <a:rPr lang="en-US" sz="2800" dirty="0">
                <a:solidFill>
                  <a:schemeClr val="bg1"/>
                </a:solidFill>
                <a:latin typeface="+mn-lt"/>
                <a:ea typeface="Calibri"/>
                <a:cs typeface="Calibri"/>
              </a:rPr>
              <a:t>Co-Chairs:</a:t>
            </a:r>
          </a:p>
          <a:p>
            <a:pPr algn="ctr">
              <a:spcBef>
                <a:spcPts val="750"/>
              </a:spcBef>
            </a:pPr>
            <a:r>
              <a:rPr lang="en-US" sz="2800" dirty="0">
                <a:solidFill>
                  <a:schemeClr val="bg1"/>
                </a:solidFill>
                <a:latin typeface="+mn-lt"/>
                <a:ea typeface="Calibri"/>
                <a:cs typeface="Calibri"/>
              </a:rPr>
              <a:t>Adrienne Moseley</a:t>
            </a:r>
          </a:p>
          <a:p>
            <a:pPr algn="ctr">
              <a:spcBef>
                <a:spcPts val="750"/>
              </a:spcBef>
            </a:pPr>
            <a:r>
              <a:rPr lang="en-US" sz="2800" dirty="0">
                <a:solidFill>
                  <a:schemeClr val="bg1"/>
                </a:solidFill>
                <a:latin typeface="+mn-lt"/>
                <a:ea typeface="Calibri"/>
                <a:cs typeface="Calibri"/>
              </a:rPr>
              <a:t>Tim Melbourne</a:t>
            </a:r>
            <a:br>
              <a:rPr lang="en-US" altLang="ja-JP" sz="3600" dirty="0">
                <a:solidFill>
                  <a:schemeClr val="bg1"/>
                </a:solidFill>
                <a:latin typeface="+mn-lt"/>
                <a:ea typeface="游ゴシック Light"/>
              </a:rPr>
            </a:br>
            <a:endParaRPr lang="en-US" altLang="ja-JP" sz="3600">
              <a:solidFill>
                <a:schemeClr val="bg1"/>
              </a:solidFill>
              <a:latin typeface="+mn-lt"/>
              <a:ea typeface="游ゴシック Light"/>
              <a:cs typeface="Calibri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4294967295"/>
          </p:nvPr>
        </p:nvSpPr>
        <p:spPr>
          <a:xfrm>
            <a:off x="7862411" y="4742197"/>
            <a:ext cx="3201988" cy="1524794"/>
          </a:xfrm>
        </p:spPr>
        <p:txBody>
          <a:bodyPr lIns="91440" tIns="45720" rIns="91440" bIns="45720" anchor="t">
            <a:normAutofit/>
          </a:bodyPr>
          <a:lstStyle/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  <a:ea typeface="游ゴシック"/>
              </a:rPr>
              <a:t>Presentation</a:t>
            </a:r>
            <a:r>
              <a:rPr lang="en-US" altLang="ja-JP" sz="2400" dirty="0">
                <a:solidFill>
                  <a:schemeClr val="bg1"/>
                </a:solidFill>
                <a:ea typeface="游ゴシック"/>
                <a:cs typeface="Calibri"/>
              </a:rPr>
              <a:t> given by Bill Fry, WG2 Chair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FC007AE-3D96-E082-81A4-11105E19AC55}"/>
              </a:ext>
            </a:extLst>
          </p:cNvPr>
          <p:cNvSpPr txBox="1"/>
          <p:nvPr/>
        </p:nvSpPr>
        <p:spPr>
          <a:xfrm>
            <a:off x="9691928" y="79512"/>
            <a:ext cx="1793120" cy="101566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Arial"/>
                <a:ea typeface="游ゴシック"/>
                <a:cs typeface="Arial"/>
              </a:rPr>
              <a:t>WG2 TT FOO</a:t>
            </a:r>
            <a:endParaRPr kumimoji="1" lang="en-US" altLang="ja-JP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Arial"/>
                <a:ea typeface="游ゴシック"/>
                <a:cs typeface="Arial"/>
              </a:rPr>
              <a:t>7 April, 2023</a:t>
            </a:r>
            <a:endParaRPr lang="en-US" altLang="ja-JP" sz="2000" dirty="0">
              <a:solidFill>
                <a:schemeClr val="bg1"/>
              </a:solidFill>
              <a:latin typeface="Arial"/>
              <a:ea typeface="游ゴシック"/>
              <a:cs typeface="Arial"/>
            </a:endParaRPr>
          </a:p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Arial"/>
                <a:ea typeface="游ゴシック"/>
                <a:cs typeface="Arial"/>
              </a:rPr>
              <a:t>Beijing, China</a:t>
            </a:r>
            <a:endParaRPr kumimoji="1" lang="ja-JP" altLang="en-US" sz="2000" dirty="0">
              <a:solidFill>
                <a:schemeClr val="bg1"/>
              </a:solidFill>
              <a:latin typeface="Arial"/>
              <a:ea typeface="游ゴシック"/>
              <a:cs typeface="Arial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he ocean&#10;&#10;AI-generated content may be incorrect.">
            <a:extLst>
              <a:ext uri="{FF2B5EF4-FFF2-40B4-BE49-F238E27FC236}">
                <a16:creationId xmlns:a16="http://schemas.microsoft.com/office/drawing/2014/main" id="{45899E50-3996-41E8-5DF2-D55F76B2B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82" y="1868129"/>
            <a:ext cx="5731545" cy="4080389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A088EDF4-688A-231C-F4C1-CF58201AC6D8}"/>
              </a:ext>
            </a:extLst>
          </p:cNvPr>
          <p:cNvSpPr txBox="1">
            <a:spLocks/>
          </p:cNvSpPr>
          <p:nvPr/>
        </p:nvSpPr>
        <p:spPr>
          <a:xfrm>
            <a:off x="418542" y="504622"/>
            <a:ext cx="9710738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2800" dirty="0">
                <a:latin typeface="Roboto"/>
              </a:rPr>
              <a:t>Exposure for risk-based gap identification</a:t>
            </a:r>
            <a:endParaRPr lang="en-US" dirty="0"/>
          </a:p>
        </p:txBody>
      </p:sp>
      <p:pic>
        <p:nvPicPr>
          <p:cNvPr id="6" name="Picture 5" descr="A map of the coast of the ocean&#10;&#10;AI-generated content may be incorrect.">
            <a:extLst>
              <a:ext uri="{FF2B5EF4-FFF2-40B4-BE49-F238E27FC236}">
                <a16:creationId xmlns:a16="http://schemas.microsoft.com/office/drawing/2014/main" id="{A3565E35-8E25-1041-E337-610B327A1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057" y="1868128"/>
            <a:ext cx="5739208" cy="4080388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9F45F4D7-E262-36C5-6923-CD97C79A3FBD}"/>
              </a:ext>
            </a:extLst>
          </p:cNvPr>
          <p:cNvSpPr txBox="1">
            <a:spLocks/>
          </p:cNvSpPr>
          <p:nvPr/>
        </p:nvSpPr>
        <p:spPr>
          <a:xfrm>
            <a:off x="652057" y="1475556"/>
            <a:ext cx="5740964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2800" dirty="0">
                <a:latin typeface="Roboto"/>
              </a:rPr>
              <a:t>Tsunami zone population</a:t>
            </a:r>
            <a:endParaRPr 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4A47A08A-2738-9650-3538-575BDFF48FEC}"/>
              </a:ext>
            </a:extLst>
          </p:cNvPr>
          <p:cNvSpPr txBox="1">
            <a:spLocks/>
          </p:cNvSpPr>
          <p:nvPr/>
        </p:nvSpPr>
        <p:spPr>
          <a:xfrm>
            <a:off x="6453088" y="1475555"/>
            <a:ext cx="5740964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2800" dirty="0">
                <a:latin typeface="Roboto"/>
              </a:rPr>
              <a:t>Local-source exposure</a:t>
            </a:r>
          </a:p>
        </p:txBody>
      </p:sp>
    </p:spTree>
    <p:extLst>
      <p:ext uri="{BB962C8B-B14F-4D97-AF65-F5344CB8AC3E}">
        <p14:creationId xmlns:p14="http://schemas.microsoft.com/office/powerpoint/2010/main" val="300676056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6DF4E9D7-7F2C-94D8-6CA8-285CF9BF3A52}"/>
              </a:ext>
            </a:extLst>
          </p:cNvPr>
          <p:cNvSpPr txBox="1">
            <a:spLocks/>
          </p:cNvSpPr>
          <p:nvPr/>
        </p:nvSpPr>
        <p:spPr>
          <a:xfrm>
            <a:off x="418542" y="504622"/>
            <a:ext cx="9710738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2800" dirty="0">
                <a:latin typeface="Roboto"/>
              </a:rPr>
              <a:t>Adding novel data and emergent forecasting methods</a:t>
            </a:r>
          </a:p>
        </p:txBody>
      </p:sp>
    </p:spTree>
    <p:extLst>
      <p:ext uri="{BB962C8B-B14F-4D97-AF65-F5344CB8AC3E}">
        <p14:creationId xmlns:p14="http://schemas.microsoft.com/office/powerpoint/2010/main" val="181609482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earth&#10;&#10;AI-generated content may be incorrect.">
            <a:extLst>
              <a:ext uri="{FF2B5EF4-FFF2-40B4-BE49-F238E27FC236}">
                <a16:creationId xmlns:a16="http://schemas.microsoft.com/office/drawing/2014/main" id="{5950A37B-1E34-9ACA-00D1-B86898CFC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7" y="1714807"/>
            <a:ext cx="6763672" cy="4534515"/>
          </a:xfrm>
          <a:prstGeom prst="rect">
            <a:avLst/>
          </a:prstGeom>
        </p:spPr>
      </p:pic>
      <p:pic>
        <p:nvPicPr>
          <p:cNvPr id="4" name="Picture 3" descr="A map of the pacific ocean&#10;&#10;AI-generated content may be incorrect.">
            <a:extLst>
              <a:ext uri="{FF2B5EF4-FFF2-40B4-BE49-F238E27FC236}">
                <a16:creationId xmlns:a16="http://schemas.microsoft.com/office/drawing/2014/main" id="{6741C875-6E9F-5A73-A8E7-CAEC65715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662" y="1721566"/>
            <a:ext cx="4921967" cy="4520996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27B9F560-C81D-0C5B-6CC5-0D7F5878A866}"/>
              </a:ext>
            </a:extLst>
          </p:cNvPr>
          <p:cNvSpPr txBox="1">
            <a:spLocks/>
          </p:cNvSpPr>
          <p:nvPr/>
        </p:nvSpPr>
        <p:spPr>
          <a:xfrm>
            <a:off x="418542" y="504622"/>
            <a:ext cx="10017996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2800" dirty="0">
                <a:latin typeface="Roboto"/>
              </a:rPr>
              <a:t>FOO improvement with BPR (DART or SMART) and GNSS TEC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3698C033-EEF1-6F26-CC22-F6B9AD1AC0E2}"/>
              </a:ext>
            </a:extLst>
          </p:cNvPr>
          <p:cNvSpPr txBox="1">
            <a:spLocks/>
          </p:cNvSpPr>
          <p:nvPr/>
        </p:nvSpPr>
        <p:spPr>
          <a:xfrm>
            <a:off x="418541" y="1328072"/>
            <a:ext cx="5740964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2800" dirty="0">
                <a:latin typeface="Roboto"/>
              </a:rPr>
              <a:t>TEW With 2 BPR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7E28CA76-52A6-F28B-0071-140EE05C85AE}"/>
              </a:ext>
            </a:extLst>
          </p:cNvPr>
          <p:cNvSpPr txBox="1">
            <a:spLocks/>
          </p:cNvSpPr>
          <p:nvPr/>
        </p:nvSpPr>
        <p:spPr>
          <a:xfrm>
            <a:off x="7092185" y="1352652"/>
            <a:ext cx="5740964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2800" dirty="0">
                <a:latin typeface="Roboto"/>
              </a:rPr>
              <a:t>GNSS TEC + 1 BPR</a:t>
            </a:r>
          </a:p>
        </p:txBody>
      </p:sp>
    </p:spTree>
    <p:extLst>
      <p:ext uri="{BB962C8B-B14F-4D97-AF65-F5344CB8AC3E}">
        <p14:creationId xmlns:p14="http://schemas.microsoft.com/office/powerpoint/2010/main" val="22443659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0D2CA-E3DD-7BF3-7240-1F8FE765A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7076A6-B9EB-D9FF-F7EB-83306E857BEC}"/>
              </a:ext>
            </a:extLst>
          </p:cNvPr>
          <p:cNvSpPr txBox="1">
            <a:spLocks/>
          </p:cNvSpPr>
          <p:nvPr/>
        </p:nvSpPr>
        <p:spPr>
          <a:xfrm>
            <a:off x="418542" y="504622"/>
            <a:ext cx="9710738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3200" dirty="0">
                <a:latin typeface="Roboto"/>
              </a:rPr>
              <a:t>Summary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7AD82-5CBD-FE9C-A55D-2DB68C49DD66}"/>
              </a:ext>
            </a:extLst>
          </p:cNvPr>
          <p:cNvSpPr txBox="1"/>
          <p:nvPr/>
        </p:nvSpPr>
        <p:spPr>
          <a:xfrm>
            <a:off x="300714" y="1168954"/>
            <a:ext cx="10844014" cy="60406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300480" hangingPunct="0"/>
            <a:r>
              <a:rPr lang="en-US" sz="3200" b="1" dirty="0"/>
              <a:t>Gap analysis: </a:t>
            </a:r>
            <a:r>
              <a:rPr lang="en-US" sz="3200" dirty="0"/>
              <a:t>PTWS has the current data networks to deliver some, but not most, of the UNDP targets.</a:t>
            </a:r>
          </a:p>
          <a:p>
            <a:pPr defTabSz="1300480"/>
            <a:r>
              <a:rPr lang="en-US" sz="3200" b="1" dirty="0"/>
              <a:t>Emerging </a:t>
            </a:r>
            <a:r>
              <a:rPr lang="en-US" sz="3200" b="1" err="1"/>
              <a:t>technolgies</a:t>
            </a:r>
            <a:r>
              <a:rPr lang="en-US" sz="3200" b="1" dirty="0"/>
              <a:t>: </a:t>
            </a:r>
            <a:r>
              <a:rPr lang="en-US" sz="3200" dirty="0"/>
              <a:t>Emergent data technologies (e.g. GNSS TEC, SMART) may deliver more of the UNDP targets, but many remain to be considered (e.g. hydroacoustic) and </a:t>
            </a:r>
            <a:r>
              <a:rPr lang="en-US" sz="3200" dirty="0">
                <a:solidFill>
                  <a:srgbClr val="FF0000"/>
                </a:solidFill>
              </a:rPr>
              <a:t>forecasting from direct ocean observations must be advanced.</a:t>
            </a:r>
          </a:p>
          <a:p>
            <a:pPr defTabSz="1300480"/>
            <a:r>
              <a:rPr lang="en-US" sz="3200" b="1" dirty="0"/>
              <a:t>Risk-based </a:t>
            </a:r>
            <a:r>
              <a:rPr lang="en-US" sz="3200" b="1" dirty="0" err="1"/>
              <a:t>anlaysis</a:t>
            </a:r>
            <a:r>
              <a:rPr lang="en-US" sz="3200" b="1" dirty="0"/>
              <a:t>: </a:t>
            </a:r>
            <a:r>
              <a:rPr lang="en-US" sz="3200" dirty="0"/>
              <a:t>We have created a framework to map network gaps to affected coastal populations within the context of pre-impact warning times.</a:t>
            </a:r>
          </a:p>
          <a:p>
            <a:pPr defTabSz="1300480"/>
            <a:endParaRPr lang="en-US" sz="3200" dirty="0"/>
          </a:p>
          <a:p>
            <a:pPr marL="514350" indent="-514350" defTabSz="1300480">
              <a:buAutoNum type="arabicParenR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098604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9EA2DC-A5F6-CF90-FAD0-51B030239476}"/>
              </a:ext>
            </a:extLst>
          </p:cNvPr>
          <p:cNvSpPr txBox="1"/>
          <p:nvPr/>
        </p:nvSpPr>
        <p:spPr>
          <a:xfrm>
            <a:off x="531720" y="1907623"/>
            <a:ext cx="9931079" cy="16442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400" dirty="0">
                <a:latin typeface="Arial"/>
                <a:ea typeface="DengXian"/>
                <a:cs typeface="Arial"/>
              </a:rPr>
              <a:t>WG2 currently has 11 recommendations, 6 of which directly involve TTISN. These are contained in the WG2 report and can be viewed </a:t>
            </a:r>
            <a:r>
              <a:rPr lang="en-NZ" sz="2400">
                <a:latin typeface="Arial"/>
                <a:ea typeface="DengXian"/>
                <a:cs typeface="Arial"/>
              </a:rPr>
              <a:t>prior to the adoption of decisions and recommendations session 9 on Friday. </a:t>
            </a:r>
            <a:r>
              <a:rPr lang="fr-FR" sz="2400" dirty="0">
                <a:effectLst/>
                <a:latin typeface="Arial"/>
                <a:ea typeface="DengXian"/>
                <a:cs typeface="Arial"/>
              </a:rPr>
              <a:t> </a:t>
            </a:r>
            <a:endParaRPr lang="en-NZ" sz="2400" dirty="0">
              <a:effectLst/>
              <a:latin typeface="Arial"/>
              <a:ea typeface="DengXian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1A01A6-2AEB-CB9F-24A6-A8E762430A2C}"/>
              </a:ext>
            </a:extLst>
          </p:cNvPr>
          <p:cNvSpPr txBox="1"/>
          <p:nvPr/>
        </p:nvSpPr>
        <p:spPr>
          <a:xfrm>
            <a:off x="335666" y="208344"/>
            <a:ext cx="8709949" cy="6853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Roboto"/>
              </a:rPr>
              <a:t>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80740875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6255254" y="2648508"/>
            <a:ext cx="5570614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kumimoji="1" lang="en-US" altLang="ja-JP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游ゴシック"/>
                <a:cs typeface="Arial"/>
              </a:rPr>
              <a:t>Thank you very much for your continued efforts to support tsunami DRR!</a:t>
            </a:r>
            <a:endParaRPr kumimoji="1" lang="ja-JP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4071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18542" y="504622"/>
            <a:ext cx="9710738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/>
                <a:cs typeface="Helvetica"/>
              </a:rPr>
              <a:t>Task Team Terms of Reference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/>
              <a:cs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0CDDE2-151D-6A05-F27D-BC849AD3F8DA}"/>
              </a:ext>
            </a:extLst>
          </p:cNvPr>
          <p:cNvSpPr txBox="1"/>
          <p:nvPr/>
        </p:nvSpPr>
        <p:spPr>
          <a:xfrm>
            <a:off x="4332691" y="1790080"/>
            <a:ext cx="7663270" cy="4563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defTabSz="1300480" hangingPunct="0"/>
            <a:r>
              <a:rPr lang="en-NZ" sz="2200" dirty="0">
                <a:effectLst/>
                <a:latin typeface="Calibri"/>
              </a:rPr>
              <a:t>This expert Task Team will establish and document a methodology to</a:t>
            </a:r>
            <a:r>
              <a:rPr lang="en-NZ" sz="2200" dirty="0">
                <a:solidFill>
                  <a:srgbClr val="FF0000"/>
                </a:solidFill>
                <a:effectLst/>
                <a:latin typeface="Calibri"/>
              </a:rPr>
              <a:t> test the sensitivity of the PTWS sensing networks</a:t>
            </a:r>
            <a:r>
              <a:rPr lang="en-NZ" sz="2200" dirty="0">
                <a:effectLst/>
                <a:latin typeface="Calibri"/>
              </a:rPr>
              <a:t>, integrating new and emerging techniques and technologies by:</a:t>
            </a:r>
            <a:br>
              <a:rPr lang="en-NZ" sz="2200" dirty="0">
                <a:effectLst/>
                <a:latin typeface="Calibri" panose="020F0502020204030204" pitchFamily="34" charset="0"/>
              </a:rPr>
            </a:br>
            <a:r>
              <a:rPr lang="en-NZ" sz="2200" dirty="0">
                <a:effectLst/>
                <a:latin typeface="Calibri"/>
              </a:rPr>
              <a:t>1.    Developing a methodology for </a:t>
            </a:r>
            <a:r>
              <a:rPr lang="en-NZ" sz="2200" dirty="0">
                <a:solidFill>
                  <a:srgbClr val="FF0000"/>
                </a:solidFill>
                <a:effectLst/>
                <a:latin typeface="Calibri"/>
              </a:rPr>
              <a:t>gap and sensitivity analysis </a:t>
            </a:r>
            <a:r>
              <a:rPr lang="en-NZ" sz="2200" dirty="0">
                <a:effectLst/>
                <a:latin typeface="Calibri"/>
              </a:rPr>
              <a:t>that combines </a:t>
            </a:r>
            <a:r>
              <a:rPr lang="en-NZ" sz="2200" dirty="0">
                <a:solidFill>
                  <a:srgbClr val="FF0000"/>
                </a:solidFill>
                <a:effectLst/>
                <a:latin typeface="Calibri"/>
              </a:rPr>
              <a:t>multiple sensing</a:t>
            </a:r>
            <a:r>
              <a:rPr lang="en-NZ" sz="2200" dirty="0">
                <a:effectLst/>
                <a:latin typeface="Calibri"/>
              </a:rPr>
              <a:t> technologies for tsunami detection and characterisation.</a:t>
            </a:r>
            <a:br>
              <a:rPr lang="en-NZ" sz="2200" dirty="0">
                <a:effectLst/>
                <a:latin typeface="Calibri" panose="020F0502020204030204" pitchFamily="34" charset="0"/>
              </a:rPr>
            </a:br>
            <a:r>
              <a:rPr lang="en-NZ" sz="2200" dirty="0">
                <a:effectLst/>
                <a:latin typeface="Calibri"/>
              </a:rPr>
              <a:t>2.    Integrating </a:t>
            </a:r>
            <a:r>
              <a:rPr lang="en-NZ" sz="2200" dirty="0">
                <a:solidFill>
                  <a:srgbClr val="FF0000"/>
                </a:solidFill>
                <a:effectLst/>
                <a:latin typeface="Calibri"/>
              </a:rPr>
              <a:t>emerging techniques and sensor technologies </a:t>
            </a:r>
            <a:r>
              <a:rPr lang="en-NZ" sz="2200" dirty="0">
                <a:effectLst/>
                <a:latin typeface="Calibri"/>
              </a:rPr>
              <a:t>(e.g. better use of tide gauges; GNSS technology and processing; sensors on telecom cables) with the existing sensing network to meet tsunami warning service requirements. </a:t>
            </a:r>
            <a:br>
              <a:rPr lang="en-NZ" sz="2200" dirty="0">
                <a:effectLst/>
                <a:latin typeface="Calibri" panose="020F0502020204030204" pitchFamily="34" charset="0"/>
              </a:rPr>
            </a:br>
            <a:r>
              <a:rPr lang="en-NZ" sz="2200" dirty="0">
                <a:effectLst/>
                <a:latin typeface="Calibri"/>
              </a:rPr>
              <a:t>3.    Where possible, include </a:t>
            </a:r>
            <a:r>
              <a:rPr lang="en-NZ" sz="2200" dirty="0">
                <a:solidFill>
                  <a:srgbClr val="FF0000"/>
                </a:solidFill>
                <a:effectLst/>
                <a:latin typeface="Calibri"/>
              </a:rPr>
              <a:t>cost-benefit</a:t>
            </a:r>
            <a:r>
              <a:rPr lang="en-NZ" sz="2200" dirty="0">
                <a:effectLst/>
                <a:latin typeface="Calibri"/>
              </a:rPr>
              <a:t> analysis of the potential technologies being considered.</a:t>
            </a:r>
          </a:p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E9473-7D0C-2791-0417-D1D17E87F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42" y="1311967"/>
            <a:ext cx="3683076" cy="485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4571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418542" y="504622"/>
            <a:ext cx="9710738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2800" dirty="0">
                <a:latin typeface="Roboto"/>
              </a:rPr>
              <a:t>Justification for multi-data/multi-sensor approaches</a:t>
            </a:r>
          </a:p>
        </p:txBody>
      </p:sp>
      <p:pic>
        <p:nvPicPr>
          <p:cNvPr id="3" name="Picture 2" descr="A diagram of a tsunami life cycle&#10;&#10;AI-generated content may be incorrect.">
            <a:extLst>
              <a:ext uri="{FF2B5EF4-FFF2-40B4-BE49-F238E27FC236}">
                <a16:creationId xmlns:a16="http://schemas.microsoft.com/office/drawing/2014/main" id="{C52877A1-3EC7-04AD-120F-B1BC70284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690" y="1334422"/>
            <a:ext cx="9682624" cy="481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8931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1F6243-D8C4-2DC2-4A17-10F5FC0C5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41" y="1362536"/>
            <a:ext cx="7076769" cy="4944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1C53CD-6B66-1F87-7AC3-55D465388DB3}"/>
              </a:ext>
            </a:extLst>
          </p:cNvPr>
          <p:cNvSpPr txBox="1"/>
          <p:nvPr/>
        </p:nvSpPr>
        <p:spPr>
          <a:xfrm>
            <a:off x="7994455" y="1709729"/>
            <a:ext cx="3887692" cy="4563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300480" hangingPunct="0"/>
            <a:r>
              <a:rPr lang="en-US" sz="2400" dirty="0">
                <a:solidFill>
                  <a:srgbClr val="000000"/>
                </a:solidFill>
              </a:rPr>
              <a:t>Can our existing systems ingest data type with little or no modification?</a:t>
            </a:r>
          </a:p>
          <a:p>
            <a:pPr defTabSz="1300480"/>
            <a:endParaRPr lang="en-US" sz="2400" u="sng" dirty="0">
              <a:solidFill>
                <a:srgbClr val="000000"/>
              </a:solidFill>
            </a:endParaRPr>
          </a:p>
          <a:p>
            <a:pPr defTabSz="1300480"/>
            <a:r>
              <a:rPr lang="en-US" sz="2400" u="sng" dirty="0">
                <a:solidFill>
                  <a:srgbClr val="000000"/>
                </a:solidFill>
              </a:rPr>
              <a:t>In-Use:</a:t>
            </a:r>
            <a:endParaRPr lang="en-US" dirty="0"/>
          </a:p>
          <a:p>
            <a:pPr defTabSz="1300480"/>
            <a:r>
              <a:rPr lang="en-US" sz="2400" dirty="0">
                <a:solidFill>
                  <a:srgbClr val="000000"/>
                </a:solidFill>
              </a:rPr>
              <a:t>TRL 7-9</a:t>
            </a:r>
          </a:p>
          <a:p>
            <a:pPr defTabSz="1300480"/>
            <a:endParaRPr lang="en-US" sz="2400" dirty="0"/>
          </a:p>
          <a:p>
            <a:pPr defTabSz="1300480"/>
            <a:r>
              <a:rPr lang="en-US" sz="2400" u="sng" dirty="0"/>
              <a:t>Novel:</a:t>
            </a:r>
          </a:p>
          <a:p>
            <a:pPr defTabSz="1300480"/>
            <a:r>
              <a:rPr lang="en-US" sz="2400" dirty="0"/>
              <a:t>TRL 1-6</a:t>
            </a:r>
          </a:p>
          <a:p>
            <a:pPr defTabSz="1300480"/>
            <a:endParaRPr lang="en-US" sz="2400" dirty="0"/>
          </a:p>
          <a:p>
            <a:pPr defTabSz="1300480"/>
            <a:r>
              <a:rPr lang="en-US" sz="2400" dirty="0"/>
              <a:t>We consider both classes of data in our gap analysis.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6261FAFC-B5E9-8FB6-875B-B943DA3F7011}"/>
              </a:ext>
            </a:extLst>
          </p:cNvPr>
          <p:cNvSpPr txBox="1">
            <a:spLocks/>
          </p:cNvSpPr>
          <p:nvPr/>
        </p:nvSpPr>
        <p:spPr>
          <a:xfrm>
            <a:off x="418542" y="504622"/>
            <a:ext cx="9710738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2800" dirty="0">
                <a:latin typeface="Roboto"/>
              </a:rPr>
              <a:t>Data maturity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467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9607EB99-FC75-440C-F492-6D06683505A7}"/>
              </a:ext>
            </a:extLst>
          </p:cNvPr>
          <p:cNvSpPr txBox="1">
            <a:spLocks/>
          </p:cNvSpPr>
          <p:nvPr/>
        </p:nvSpPr>
        <p:spPr>
          <a:xfrm>
            <a:off x="418542" y="504622"/>
            <a:ext cx="9710738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2800" dirty="0">
                <a:latin typeface="Roboto"/>
              </a:rPr>
              <a:t>Gap analysis with existing sensors and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073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he world&#10;&#10;AI-generated content may be incorrect.">
            <a:extLst>
              <a:ext uri="{FF2B5EF4-FFF2-40B4-BE49-F238E27FC236}">
                <a16:creationId xmlns:a16="http://schemas.microsoft.com/office/drawing/2014/main" id="{34B79FBC-A573-8058-B5B8-1FD7D0F0F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19" y="2440706"/>
            <a:ext cx="7932484" cy="37709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F68502-F556-AFBE-E788-F0BF50A17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696" y="1712811"/>
            <a:ext cx="5953125" cy="21050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645562-B807-F68C-D26E-1E024104BAAE}"/>
              </a:ext>
            </a:extLst>
          </p:cNvPr>
          <p:cNvSpPr/>
          <p:nvPr/>
        </p:nvSpPr>
        <p:spPr>
          <a:xfrm>
            <a:off x="9066263" y="2441779"/>
            <a:ext cx="1516625" cy="336755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9A6CB706-3EB9-1E8A-5E0F-A72A99AF1920}"/>
              </a:ext>
            </a:extLst>
          </p:cNvPr>
          <p:cNvSpPr txBox="1">
            <a:spLocks/>
          </p:cNvSpPr>
          <p:nvPr/>
        </p:nvSpPr>
        <p:spPr>
          <a:xfrm>
            <a:off x="148155" y="185074"/>
            <a:ext cx="10263802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2800" dirty="0">
                <a:latin typeface="Roboto"/>
              </a:rPr>
              <a:t>Progress against ODTP  with "in-use" and available data: </a:t>
            </a:r>
            <a:endParaRPr lang="en-US">
              <a:latin typeface="Helvetica"/>
            </a:endParaRPr>
          </a:p>
          <a:p>
            <a:pPr>
              <a:defRPr/>
            </a:pPr>
            <a:r>
              <a:rPr lang="en-US" altLang="ja-JP" sz="2800" dirty="0">
                <a:latin typeface="Roboto"/>
              </a:rPr>
              <a:t>10-minute amplitude forecast</a:t>
            </a:r>
            <a:endParaRPr lang="en-US" dirty="0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E7372635-741C-1DA0-6A95-AC1D25B72BC4}"/>
              </a:ext>
            </a:extLst>
          </p:cNvPr>
          <p:cNvSpPr txBox="1">
            <a:spLocks/>
          </p:cNvSpPr>
          <p:nvPr/>
        </p:nvSpPr>
        <p:spPr>
          <a:xfrm>
            <a:off x="8210607" y="5814041"/>
            <a:ext cx="3823674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3200" dirty="0">
                <a:latin typeface="Roboto"/>
              </a:rPr>
              <a:t>Moseley (Australia)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06400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he world&#10;&#10;AI-generated content may be incorrect.">
            <a:extLst>
              <a:ext uri="{FF2B5EF4-FFF2-40B4-BE49-F238E27FC236}">
                <a16:creationId xmlns:a16="http://schemas.microsoft.com/office/drawing/2014/main" id="{715420BB-FCF1-0A00-4FA7-9BBFF3A83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33" y="1168809"/>
            <a:ext cx="5183444" cy="2504768"/>
          </a:xfrm>
          <a:prstGeom prst="rect">
            <a:avLst/>
          </a:prstGeom>
        </p:spPr>
      </p:pic>
      <p:pic>
        <p:nvPicPr>
          <p:cNvPr id="3" name="Picture 2" descr="A map of the world&#10;&#10;AI-generated content may be incorrect.">
            <a:extLst>
              <a:ext uri="{FF2B5EF4-FFF2-40B4-BE49-F238E27FC236}">
                <a16:creationId xmlns:a16="http://schemas.microsoft.com/office/drawing/2014/main" id="{A5B5FC31-78E1-E897-AEA3-B8CBB2FFC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37" y="3709373"/>
            <a:ext cx="5175455" cy="25118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2924BE-3709-CCC2-2832-0409D76FB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761" y="2229005"/>
            <a:ext cx="4232481" cy="150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F32C8C-B3FE-A77D-AF7A-18ED5E90644D}"/>
              </a:ext>
            </a:extLst>
          </p:cNvPr>
          <p:cNvSpPr/>
          <p:nvPr/>
        </p:nvSpPr>
        <p:spPr>
          <a:xfrm>
            <a:off x="8660682" y="2749038"/>
            <a:ext cx="1074174" cy="238433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4EA224-9FA5-B9E9-0958-ACBD4716D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180" y="4687068"/>
            <a:ext cx="4232481" cy="150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176B59-F8B3-F4CA-0BD3-C5E01B521456}"/>
              </a:ext>
            </a:extLst>
          </p:cNvPr>
          <p:cNvSpPr/>
          <p:nvPr/>
        </p:nvSpPr>
        <p:spPr>
          <a:xfrm>
            <a:off x="7616004" y="5440617"/>
            <a:ext cx="1049594" cy="373626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EAA35545-2F4C-77A0-A73E-36A1A0575AD5}"/>
              </a:ext>
            </a:extLst>
          </p:cNvPr>
          <p:cNvSpPr txBox="1">
            <a:spLocks/>
          </p:cNvSpPr>
          <p:nvPr/>
        </p:nvSpPr>
        <p:spPr>
          <a:xfrm>
            <a:off x="148155" y="160493"/>
            <a:ext cx="10263802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2800" dirty="0">
                <a:latin typeface="Roboto"/>
              </a:rPr>
              <a:t>Progress against ODTP targets with "in-use" and available data:</a:t>
            </a:r>
            <a:endParaRPr lang="en-US" dirty="0">
              <a:latin typeface="Helvetica"/>
            </a:endParaRPr>
          </a:p>
          <a:p>
            <a:pPr>
              <a:defRPr/>
            </a:pPr>
            <a:r>
              <a:rPr lang="en-US" altLang="ja-JP" sz="2800" dirty="0">
                <a:latin typeface="Roboto"/>
              </a:rPr>
              <a:t>EQ and non-EQ fully constrained</a:t>
            </a:r>
            <a:endParaRPr lang="en-US" dirty="0"/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44046CA5-549B-F246-C7E9-AE4ADD6928DD}"/>
              </a:ext>
            </a:extLst>
          </p:cNvPr>
          <p:cNvSpPr txBox="1">
            <a:spLocks/>
          </p:cNvSpPr>
          <p:nvPr/>
        </p:nvSpPr>
        <p:spPr>
          <a:xfrm>
            <a:off x="5506735" y="1831976"/>
            <a:ext cx="2914190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2800" dirty="0">
                <a:latin typeface="Roboto"/>
              </a:rPr>
              <a:t>Hybrid methods</a:t>
            </a:r>
            <a:endParaRPr lang="en-US" dirty="0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B28A13AD-2ABF-9B9A-545A-9E1F30F587CD}"/>
              </a:ext>
            </a:extLst>
          </p:cNvPr>
          <p:cNvSpPr txBox="1">
            <a:spLocks/>
          </p:cNvSpPr>
          <p:nvPr/>
        </p:nvSpPr>
        <p:spPr>
          <a:xfrm>
            <a:off x="5432992" y="4290040"/>
            <a:ext cx="4978964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2800" dirty="0">
                <a:latin typeface="Roboto"/>
              </a:rPr>
              <a:t>Direct observation methods</a:t>
            </a:r>
            <a:endParaRPr lang="en-US" dirty="0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86313EA1-0C1F-DC5F-FB7F-298CBC58428C}"/>
              </a:ext>
            </a:extLst>
          </p:cNvPr>
          <p:cNvSpPr txBox="1">
            <a:spLocks/>
          </p:cNvSpPr>
          <p:nvPr/>
        </p:nvSpPr>
        <p:spPr>
          <a:xfrm>
            <a:off x="10164768" y="5334718"/>
            <a:ext cx="2643804" cy="104673"/>
          </a:xfrm>
          <a:solidFill>
            <a:schemeClr val="accent6">
              <a:lumMod val="40000"/>
              <a:lumOff val="60000"/>
            </a:schemeClr>
          </a:solidFill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3200" dirty="0">
                <a:latin typeface="Roboto"/>
              </a:rPr>
              <a:t>Moseley (Australia)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2266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he ocean&#10;&#10;AI-generated content may be incorrect.">
            <a:extLst>
              <a:ext uri="{FF2B5EF4-FFF2-40B4-BE49-F238E27FC236}">
                <a16:creationId xmlns:a16="http://schemas.microsoft.com/office/drawing/2014/main" id="{D65BE916-166D-CA18-DC8F-5D327D0038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47" r="2999" b="-1330"/>
          <a:stretch/>
        </p:blipFill>
        <p:spPr>
          <a:xfrm>
            <a:off x="191397" y="1218025"/>
            <a:ext cx="7689878" cy="50487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C5B2DD-1827-2760-2468-8772EAC65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609" y="2154550"/>
            <a:ext cx="4705212" cy="16964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490DD6-32AE-6D8C-C41E-3FADC111CD4C}"/>
              </a:ext>
            </a:extLst>
          </p:cNvPr>
          <p:cNvSpPr/>
          <p:nvPr/>
        </p:nvSpPr>
        <p:spPr>
          <a:xfrm>
            <a:off x="9695741" y="3004997"/>
            <a:ext cx="1163234" cy="414059"/>
          </a:xfrm>
          <a:prstGeom prst="rect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1E3CA22F-8B7B-E1C0-F40E-9C1C867A4ABF}"/>
              </a:ext>
            </a:extLst>
          </p:cNvPr>
          <p:cNvSpPr txBox="1">
            <a:spLocks/>
          </p:cNvSpPr>
          <p:nvPr/>
        </p:nvSpPr>
        <p:spPr>
          <a:xfrm>
            <a:off x="8210607" y="5814041"/>
            <a:ext cx="3823674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3200" dirty="0">
                <a:latin typeface="Roboto"/>
              </a:rPr>
              <a:t>Moseley (Australia)</a:t>
            </a:r>
            <a:endParaRPr lang="en-US" dirty="0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B4F74FF3-66CA-A9D1-375E-3319FE8C88B7}"/>
              </a:ext>
            </a:extLst>
          </p:cNvPr>
          <p:cNvSpPr txBox="1">
            <a:spLocks/>
          </p:cNvSpPr>
          <p:nvPr/>
        </p:nvSpPr>
        <p:spPr>
          <a:xfrm>
            <a:off x="148155" y="160493"/>
            <a:ext cx="10263802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2800" dirty="0">
                <a:latin typeface="Roboto"/>
              </a:rPr>
              <a:t>Volcano tsunami forecasting with "in-use" and available data:</a:t>
            </a:r>
            <a:endParaRPr lang="en-US" dirty="0">
              <a:latin typeface="Helvetica"/>
            </a:endParaRPr>
          </a:p>
          <a:p>
            <a:pPr>
              <a:defRPr/>
            </a:pPr>
            <a:r>
              <a:rPr lang="en-US" altLang="ja-JP" sz="2800" dirty="0">
                <a:latin typeface="Roboto"/>
              </a:rPr>
              <a:t>2 ocean 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983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49DC7E-0EC1-075C-9650-422CDC6A0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6B68BD4B-51D6-3DD3-19AF-9FFBC0AE8773}"/>
              </a:ext>
            </a:extLst>
          </p:cNvPr>
          <p:cNvSpPr txBox="1">
            <a:spLocks/>
          </p:cNvSpPr>
          <p:nvPr/>
        </p:nvSpPr>
        <p:spPr>
          <a:xfrm>
            <a:off x="418542" y="504622"/>
            <a:ext cx="9710738" cy="387350"/>
          </a:xfrm>
          <a:solidFill>
            <a:schemeClr val="accent6">
              <a:lumMod val="40000"/>
              <a:lumOff val="60000"/>
            </a:schemeClr>
          </a:solidFill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ja-JP" sz="2800" dirty="0">
                <a:latin typeface="Roboto"/>
              </a:rPr>
              <a:t>Adding risk to the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5989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5D0FC492-41C1-471F-B0FE-1346596ADD6A}"/>
    </a:ext>
  </a:extLst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B13FDAD6-7AD1-42FE-8A4E-E96C4AED2565}"/>
    </a:ext>
  </a:extLst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746743D3-9BF1-4F37-9E90-12BB0B17C0B2}"/>
    </a:ext>
  </a:extLst>
</a:theme>
</file>

<file path=ppt/theme/theme1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MS P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30156B24-9CF6-43A2-A0E5-94F72B391F2E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7D1EE385-4B87-49B7-A642-75E2E3944241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324C5DA6-45BD-4B4B-9260-240EBD6A640C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197A9F0E-3400-4037-8CC3-A2A23DF8B6D6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7D585DBE-C9EC-423D-B740-7932DE33820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C1CB18CD-FBC3-4DE9-8EFD-DA967A080843}"/>
    </a:ext>
  </a:ext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19DB3EB8-CEB4-47CF-9E62-432247038579}"/>
    </a:ext>
  </a:extLst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_PPT_Template_NewLogo_June2021.pptx" id="{E3C7363B-5C74-42EB-A3EB-6EBE46FBFE7A}" vid="{B2464D8B-D0F5-46C6-A84E-CD3CA882E6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IOC_PPT_Template_NewLogo_June2021</Template>
  <TotalTime>7743</TotalTime>
  <Words>709</Words>
  <Application>Microsoft Office PowerPoint</Application>
  <PresentationFormat>Widescreen</PresentationFormat>
  <Paragraphs>56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9_Custom Design</vt:lpstr>
      <vt:lpstr>Custom Design</vt:lpstr>
      <vt:lpstr>1_Office Theme</vt:lpstr>
      <vt:lpstr>1_Custom Design</vt:lpstr>
      <vt:lpstr>4_Custom Design</vt:lpstr>
      <vt:lpstr>6_Custom Design</vt:lpstr>
      <vt:lpstr>3_Custom Design</vt:lpstr>
      <vt:lpstr>2_Custom Design</vt:lpstr>
      <vt:lpstr>5_Custom Design</vt:lpstr>
      <vt:lpstr>7_Custom Design</vt:lpstr>
      <vt:lpstr>8_Custom Design</vt:lpstr>
      <vt:lpstr> WG2 Task Team on Integrated Sensor Networks Co-Chairs: Adrienne Moseley Tim Melbourne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ICG/PTWS activities from Feb 2021 to Feb 2022</dc:title>
  <dc:creator>Nihismae</dc:creator>
  <cp:lastModifiedBy>Bill Fry</cp:lastModifiedBy>
  <cp:revision>595</cp:revision>
  <dcterms:created xsi:type="dcterms:W3CDTF">2022-12-06T02:55:00Z</dcterms:created>
  <dcterms:modified xsi:type="dcterms:W3CDTF">2025-04-08T23:19:33Z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1041-11.8.2.8498</vt:lpwstr>
  </property>
</Properties>
</file>