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21"/>
  </p:notesMasterIdLst>
  <p:sldIdLst>
    <p:sldId id="319" r:id="rId2"/>
    <p:sldId id="863" r:id="rId3"/>
    <p:sldId id="861" r:id="rId4"/>
    <p:sldId id="354" r:id="rId5"/>
    <p:sldId id="878" r:id="rId6"/>
    <p:sldId id="858" r:id="rId7"/>
    <p:sldId id="860" r:id="rId8"/>
    <p:sldId id="857" r:id="rId9"/>
    <p:sldId id="856" r:id="rId10"/>
    <p:sldId id="859" r:id="rId11"/>
    <p:sldId id="864" r:id="rId12"/>
    <p:sldId id="867" r:id="rId13"/>
    <p:sldId id="877" r:id="rId14"/>
    <p:sldId id="880" r:id="rId15"/>
    <p:sldId id="881" r:id="rId16"/>
    <p:sldId id="884" r:id="rId17"/>
    <p:sldId id="882" r:id="rId18"/>
    <p:sldId id="883" r:id="rId19"/>
    <p:sldId id="320"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FF00"/>
    <a:srgbClr val="FF0000"/>
    <a:srgbClr val="0066CC"/>
    <a:srgbClr val="66FF66"/>
    <a:srgbClr val="ECF8EE"/>
    <a:srgbClr val="E6D8B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52" autoAdjust="0"/>
  </p:normalViewPr>
  <p:slideViewPr>
    <p:cSldViewPr snapToGrid="0">
      <p:cViewPr varScale="1">
        <p:scale>
          <a:sx n="71" d="100"/>
          <a:sy n="71" d="100"/>
        </p:scale>
        <p:origin x="979"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941901A-5C26-4D48-AD5C-61EDD766BC3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US"/>
          </a:p>
        </p:txBody>
      </p:sp>
      <p:sp>
        <p:nvSpPr>
          <p:cNvPr id="3075" name="Rectangle 3">
            <a:extLst>
              <a:ext uri="{FF2B5EF4-FFF2-40B4-BE49-F238E27FC236}">
                <a16:creationId xmlns:a16="http://schemas.microsoft.com/office/drawing/2014/main" id="{8C6C05DA-35EE-4B5B-A90A-F0D384B5F57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US"/>
          </a:p>
        </p:txBody>
      </p:sp>
      <p:sp>
        <p:nvSpPr>
          <p:cNvPr id="6148" name="Rectangle 4">
            <a:extLst>
              <a:ext uri="{FF2B5EF4-FFF2-40B4-BE49-F238E27FC236}">
                <a16:creationId xmlns:a16="http://schemas.microsoft.com/office/drawing/2014/main" id="{B3144C89-B845-40AC-BE8A-8CFF8DAC8EE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1B87B0C-0EBF-43DA-AC47-9EB28BC4D27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3CCDF98-7C43-4194-A8F3-40FBAEC38ED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US"/>
          </a:p>
        </p:txBody>
      </p:sp>
      <p:sp>
        <p:nvSpPr>
          <p:cNvPr id="3079" name="Rectangle 7">
            <a:extLst>
              <a:ext uri="{FF2B5EF4-FFF2-40B4-BE49-F238E27FC236}">
                <a16:creationId xmlns:a16="http://schemas.microsoft.com/office/drawing/2014/main" id="{A3E350C6-FDFA-469C-86BE-96673845DEE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032516-AB39-44C7-BA97-FD56584A8571}" type="slidenum">
              <a:rPr lang="en-US" altLang="en-US"/>
              <a:pPr>
                <a:defRPr/>
              </a:pPr>
              <a:t>‹#›</a:t>
            </a:fld>
            <a:endParaRPr lang="en-US" altLang="en-US"/>
          </a:p>
        </p:txBody>
      </p:sp>
    </p:spTree>
    <p:extLst>
      <p:ext uri="{BB962C8B-B14F-4D97-AF65-F5344CB8AC3E}">
        <p14:creationId xmlns:p14="http://schemas.microsoft.com/office/powerpoint/2010/main" val="1501073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DCCE52F-814F-49B7-8C26-E0A08D54CE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10D6A4-302B-45DC-8D94-5F8140243FB4}" type="slidenum">
              <a:rPr lang="en-US" altLang="en-US" smtClean="0">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8195" name="Rectangle 2">
            <a:extLst>
              <a:ext uri="{FF2B5EF4-FFF2-40B4-BE49-F238E27FC236}">
                <a16:creationId xmlns:a16="http://schemas.microsoft.com/office/drawing/2014/main" id="{750C54BD-6BB9-4514-A2E3-FE05EC1C25FA}"/>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5EC09245-EB19-456B-8DF3-DB79F0A854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tLang="en-US" dirty="0">
                <a:latin typeface="Times New Roman" panose="02020603050405020304" pitchFamily="18" charset="0"/>
              </a:rPr>
              <a:t>Thank you and good afternoon everyone.  I am going to present a brief summary of the status, activities and plans of the Pacific Tsunami Warning Center since the last meeting of the ICG in 2023 in Tonga.</a:t>
            </a:r>
          </a:p>
        </p:txBody>
      </p:sp>
    </p:spTree>
    <p:extLst>
      <p:ext uri="{BB962C8B-B14F-4D97-AF65-F5344CB8AC3E}">
        <p14:creationId xmlns:p14="http://schemas.microsoft.com/office/powerpoint/2010/main" val="58546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the seismic stations from many networks across the globe that provide their data to PTWC in real time for tsunami warning.  And it shows the status of those data streams from just a few days ago.  White dots indicate that data was received within the last minute, while black dots indicate the data stream has been down for a long time.  It is typical that at any time data from a number of stations are not coming in due to station or network outages.  But we have enough data that this does not usually affect performance.  There are also regions where there simply are not many stations, and in those areas it can take more time for earthquake detections and analysis. Yesterday Adrian presented a lot of maps showing the varied capabilities of the existing seismic networks as well as those for sea level and GNSS.</a:t>
            </a:r>
          </a:p>
        </p:txBody>
      </p:sp>
      <p:sp>
        <p:nvSpPr>
          <p:cNvPr id="4" name="Slide Number Placeholder 3"/>
          <p:cNvSpPr>
            <a:spLocks noGrp="1"/>
          </p:cNvSpPr>
          <p:nvPr>
            <p:ph type="sldNum" sz="quarter" idx="5"/>
          </p:nvPr>
        </p:nvSpPr>
        <p:spPr/>
        <p:txBody>
          <a:bodyPr/>
          <a:lstStyle/>
          <a:p>
            <a:pPr>
              <a:defRPr/>
            </a:pPr>
            <a:fld id="{97032516-AB39-44C7-BA97-FD56584A8571}" type="slidenum">
              <a:rPr lang="en-US" altLang="en-US" smtClean="0"/>
              <a:pPr>
                <a:defRPr/>
              </a:pPr>
              <a:t>2</a:t>
            </a:fld>
            <a:endParaRPr lang="en-US" altLang="en-US"/>
          </a:p>
        </p:txBody>
      </p:sp>
    </p:spTree>
    <p:extLst>
      <p:ext uri="{BB962C8B-B14F-4D97-AF65-F5344CB8AC3E}">
        <p14:creationId xmlns:p14="http://schemas.microsoft.com/office/powerpoint/2010/main" val="161303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similar plot for the coastal and deep-ocean sea-level stations also showing their status as of a few days ago.  White and yellow coastal gauge dots indicate working data streams, but black and the other colors indicate delayed or no data.  Orange deep-ocean gauges are okay, since they only transmit every four hours when not in trigger mode.  But </a:t>
            </a:r>
            <a:r>
              <a:rPr lang="en-US" dirty="0" err="1"/>
              <a:t>guite</a:t>
            </a:r>
            <a:r>
              <a:rPr lang="en-US" dirty="0"/>
              <a:t> a few of them are black and in need of service.</a:t>
            </a:r>
          </a:p>
        </p:txBody>
      </p:sp>
      <p:sp>
        <p:nvSpPr>
          <p:cNvPr id="4" name="Slide Number Placeholder 3"/>
          <p:cNvSpPr>
            <a:spLocks noGrp="1"/>
          </p:cNvSpPr>
          <p:nvPr>
            <p:ph type="sldNum" sz="quarter" idx="5"/>
          </p:nvPr>
        </p:nvSpPr>
        <p:spPr/>
        <p:txBody>
          <a:bodyPr/>
          <a:lstStyle/>
          <a:p>
            <a:pPr>
              <a:defRPr/>
            </a:pPr>
            <a:fld id="{97032516-AB39-44C7-BA97-FD56584A8571}" type="slidenum">
              <a:rPr lang="en-US" altLang="en-US" smtClean="0"/>
              <a:pPr>
                <a:defRPr/>
              </a:pPr>
              <a:t>3</a:t>
            </a:fld>
            <a:endParaRPr lang="en-US" altLang="en-US"/>
          </a:p>
        </p:txBody>
      </p:sp>
    </p:spTree>
    <p:extLst>
      <p:ext uri="{BB962C8B-B14F-4D97-AF65-F5344CB8AC3E}">
        <p14:creationId xmlns:p14="http://schemas.microsoft.com/office/powerpoint/2010/main" val="371882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servicing schedule for the U.S, deep-ocean gauges, or DARTs.  Work is going on now in the Atlantic and Caribbean and one gauge has already been repaired.  Maintenance will begin in the Pacific in April.  Gauge numbers shown in red are those that are currently down.</a:t>
            </a:r>
          </a:p>
        </p:txBody>
      </p:sp>
      <p:sp>
        <p:nvSpPr>
          <p:cNvPr id="4" name="Slide Number Placeholder 3"/>
          <p:cNvSpPr>
            <a:spLocks noGrp="1"/>
          </p:cNvSpPr>
          <p:nvPr>
            <p:ph type="sldNum" sz="quarter" idx="5"/>
          </p:nvPr>
        </p:nvSpPr>
        <p:spPr/>
        <p:txBody>
          <a:bodyPr/>
          <a:lstStyle/>
          <a:p>
            <a:pPr>
              <a:defRPr/>
            </a:pPr>
            <a:fld id="{97032516-AB39-44C7-BA97-FD56584A8571}" type="slidenum">
              <a:rPr lang="en-US" altLang="en-US" smtClean="0"/>
              <a:pPr>
                <a:defRPr/>
              </a:pPr>
              <a:t>4</a:t>
            </a:fld>
            <a:endParaRPr lang="en-US" altLang="en-US"/>
          </a:p>
        </p:txBody>
      </p:sp>
    </p:spTree>
    <p:extLst>
      <p:ext uri="{BB962C8B-B14F-4D97-AF65-F5344CB8AC3E}">
        <p14:creationId xmlns:p14="http://schemas.microsoft.com/office/powerpoint/2010/main" val="12859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F314B57-2775-4A4E-BAD3-B69432851C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340ECC-18A9-4A45-A28A-08DDA6B2D75B}" type="slidenum">
              <a:rPr lang="en-US" altLang="en-US" smtClean="0">
                <a:solidFill>
                  <a:srgbClr val="000000"/>
                </a:solidFill>
                <a:latin typeface="Times New Roman" panose="02020603050405020304" pitchFamily="18" charset="0"/>
              </a:rPr>
              <a:pPr/>
              <a:t>19</a:t>
            </a:fld>
            <a:endParaRPr lang="en-US" altLang="en-US">
              <a:solidFill>
                <a:srgbClr val="000000"/>
              </a:solidFill>
              <a:latin typeface="Times New Roman" panose="02020603050405020304" pitchFamily="18" charset="0"/>
            </a:endParaRPr>
          </a:p>
        </p:txBody>
      </p:sp>
      <p:sp>
        <p:nvSpPr>
          <p:cNvPr id="20483" name="Rectangle 2">
            <a:extLst>
              <a:ext uri="{FF2B5EF4-FFF2-40B4-BE49-F238E27FC236}">
                <a16:creationId xmlns:a16="http://schemas.microsoft.com/office/drawing/2014/main" id="{4E973D60-70A3-4575-8000-FEBFEA94E78B}"/>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10A73BDA-A690-4FBB-AED4-41F382FF337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3225064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66F2C67-9234-4BEB-AE05-7742665F4F22}"/>
              </a:ext>
            </a:extLst>
          </p:cNvPr>
          <p:cNvSpPr>
            <a:spLocks noChangeArrowheads="1"/>
          </p:cNvSpPr>
          <p:nvPr/>
        </p:nvSpPr>
        <p:spPr bwMode="auto">
          <a:xfrm>
            <a:off x="685800" y="4114800"/>
            <a:ext cx="7770813" cy="9207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1368" tIns="45685" rIns="91368" bIns="45685"/>
          <a:lstStyle/>
          <a:p>
            <a:endParaRPr lang="en-US"/>
          </a:p>
        </p:txBody>
      </p:sp>
      <p:sp>
        <p:nvSpPr>
          <p:cNvPr id="5" name="Text Box 14">
            <a:extLst>
              <a:ext uri="{FF2B5EF4-FFF2-40B4-BE49-F238E27FC236}">
                <a16:creationId xmlns:a16="http://schemas.microsoft.com/office/drawing/2014/main" id="{F8BDAA33-7243-4B18-A36F-0336CB2CB5CE}"/>
              </a:ext>
            </a:extLst>
          </p:cNvPr>
          <p:cNvSpPr txBox="1">
            <a:spLocks noChangeArrowheads="1"/>
          </p:cNvSpPr>
          <p:nvPr userDrawn="1"/>
        </p:nvSpPr>
        <p:spPr bwMode="auto">
          <a:xfrm>
            <a:off x="1955800" y="311150"/>
            <a:ext cx="6500813" cy="827428"/>
          </a:xfrm>
          <a:prstGeom prst="rect">
            <a:avLst/>
          </a:prstGeom>
          <a:noFill/>
          <a:ln>
            <a:noFill/>
          </a:ln>
          <a:extLst>
            <a:ext uri="{909E8E84-426E-40dd-AFC4-6F175D3DCCD1}"/>
            <a:ext uri="{91240B29-F687-4f45-9708-019B960494DF}"/>
          </a:extLst>
        </p:spPr>
        <p:txBody>
          <a:bodyPr wrap="square" lIns="87908" tIns="43953" rIns="87908" bIns="43953">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600" b="1" dirty="0">
                <a:latin typeface="Calibri" panose="020F0502020204030204" pitchFamily="34" charset="0"/>
                <a:cs typeface="Arial" panose="020B0604020202020204" pitchFamily="34" charset="0"/>
              </a:rPr>
              <a:t>ICG/PTWS-XXXI Meeting</a:t>
            </a:r>
          </a:p>
          <a:p>
            <a:pPr algn="r" eaLnBrk="1" hangingPunct="1">
              <a:defRPr/>
            </a:pPr>
            <a:r>
              <a:rPr lang="en-US" altLang="en-US" sz="1600" b="1" dirty="0">
                <a:latin typeface="Calibri" panose="020F0502020204030204" pitchFamily="34" charset="0"/>
                <a:cs typeface="Arial" panose="020B0604020202020204" pitchFamily="34" charset="0"/>
              </a:rPr>
              <a:t>7-11 March 2025</a:t>
            </a:r>
          </a:p>
          <a:p>
            <a:pPr algn="r" eaLnBrk="1" hangingPunct="1">
              <a:defRPr/>
            </a:pPr>
            <a:r>
              <a:rPr lang="en-US" altLang="en-US" sz="1600" b="1" dirty="0">
                <a:latin typeface="Calibri" panose="020F0502020204030204" pitchFamily="34" charset="0"/>
                <a:cs typeface="Arial" panose="020B0604020202020204" pitchFamily="34" charset="0"/>
              </a:rPr>
              <a:t>Beijing, China</a:t>
            </a:r>
          </a:p>
        </p:txBody>
      </p:sp>
      <p:pic>
        <p:nvPicPr>
          <p:cNvPr id="6" name="Picture 11" descr="UNESCO-IOC_nowords.png">
            <a:extLst>
              <a:ext uri="{FF2B5EF4-FFF2-40B4-BE49-F238E27FC236}">
                <a16:creationId xmlns:a16="http://schemas.microsoft.com/office/drawing/2014/main" id="{D3CC552C-DCC6-4F69-B9F9-14FE5B656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155" y="450850"/>
            <a:ext cx="1736872" cy="68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2778110" y="4329701"/>
            <a:ext cx="5497513" cy="609600"/>
          </a:xfrm>
        </p:spPr>
        <p:txBody>
          <a:bodyPr/>
          <a:lstStyle>
            <a:lvl1pPr marL="0" indent="0" algn="r">
              <a:buFont typeface="Wingdings" charset="2"/>
              <a:buNone/>
              <a:defRPr sz="2100" b="0"/>
            </a:lvl1pPr>
          </a:lstStyle>
          <a:p>
            <a:r>
              <a:rPr lang="th-TH"/>
              <a:t>Click to edit Master subtitle style</a:t>
            </a:r>
          </a:p>
        </p:txBody>
      </p:sp>
      <p:sp>
        <p:nvSpPr>
          <p:cNvPr id="7170" name="Rectangle 2"/>
          <p:cNvSpPr>
            <a:spLocks noGrp="1" noChangeArrowheads="1"/>
          </p:cNvSpPr>
          <p:nvPr>
            <p:ph type="ctrTitle"/>
          </p:nvPr>
        </p:nvSpPr>
        <p:spPr>
          <a:xfrm>
            <a:off x="685155" y="2115145"/>
            <a:ext cx="7772400" cy="1817688"/>
          </a:xfrm>
          <a:solidFill>
            <a:schemeClr val="bg1"/>
          </a:solidFill>
        </p:spPr>
        <p:txBody>
          <a:bodyPr/>
          <a:lstStyle>
            <a:lvl1pPr>
              <a:defRPr sz="3600"/>
            </a:lvl1pPr>
          </a:lstStyle>
          <a:p>
            <a:endParaRPr lang="th-TH" dirty="0"/>
          </a:p>
        </p:txBody>
      </p:sp>
      <p:sp>
        <p:nvSpPr>
          <p:cNvPr id="7" name="Rectangle 4">
            <a:extLst>
              <a:ext uri="{FF2B5EF4-FFF2-40B4-BE49-F238E27FC236}">
                <a16:creationId xmlns:a16="http://schemas.microsoft.com/office/drawing/2014/main" id="{26DBCE85-3C1E-4231-B62A-CD542F50529A}"/>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l" eaLnBrk="1" hangingPunct="1">
              <a:defRPr sz="1200">
                <a:solidFill>
                  <a:srgbClr val="000000"/>
                </a:solidFill>
                <a:latin typeface="Verdana" charset="0"/>
                <a:ea typeface="Angsana New"/>
                <a:cs typeface="Angsana New"/>
              </a:defRPr>
            </a:lvl1pPr>
          </a:lstStyle>
          <a:p>
            <a:pPr>
              <a:defRPr/>
            </a:pPr>
            <a:endParaRPr lang="th-TH"/>
          </a:p>
        </p:txBody>
      </p:sp>
      <p:sp>
        <p:nvSpPr>
          <p:cNvPr id="8" name="Rectangle 5">
            <a:extLst>
              <a:ext uri="{FF2B5EF4-FFF2-40B4-BE49-F238E27FC236}">
                <a16:creationId xmlns:a16="http://schemas.microsoft.com/office/drawing/2014/main" id="{F3635A37-73EA-4EB7-8DF1-FB688EEBBC7F}"/>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ctr" eaLnBrk="1" hangingPunct="1">
              <a:defRPr sz="1200">
                <a:solidFill>
                  <a:srgbClr val="000000"/>
                </a:solidFill>
                <a:latin typeface="Verdana" charset="0"/>
                <a:ea typeface="Angsana New"/>
                <a:cs typeface="Angsana New"/>
              </a:defRPr>
            </a:lvl1pPr>
          </a:lstStyle>
          <a:p>
            <a:pPr>
              <a:defRPr/>
            </a:pPr>
            <a:endParaRPr lang="th-TH"/>
          </a:p>
        </p:txBody>
      </p:sp>
      <p:sp>
        <p:nvSpPr>
          <p:cNvPr id="9" name="Rectangle 6">
            <a:extLst>
              <a:ext uri="{FF2B5EF4-FFF2-40B4-BE49-F238E27FC236}">
                <a16:creationId xmlns:a16="http://schemas.microsoft.com/office/drawing/2014/main" id="{2621B241-FE97-4DFE-AA54-ACF86EFCA75E}"/>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A6C1E7C1-3DA2-4E59-B1A5-507333F023A2}" type="slidenum">
              <a:rPr lang="en-US" altLang="en-US"/>
              <a:pPr>
                <a:defRPr/>
              </a:pPr>
              <a:t>‹#›</a:t>
            </a:fld>
            <a:endParaRPr lang="th-TH" altLang="en-US"/>
          </a:p>
        </p:txBody>
      </p:sp>
    </p:spTree>
    <p:extLst>
      <p:ext uri="{BB962C8B-B14F-4D97-AF65-F5344CB8AC3E}">
        <p14:creationId xmlns:p14="http://schemas.microsoft.com/office/powerpoint/2010/main" val="227152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5218" y="151900"/>
            <a:ext cx="8380963" cy="915293"/>
          </a:xfrm>
        </p:spPr>
        <p:txBody>
          <a:bodyPr/>
          <a:lstStyle/>
          <a:p>
            <a:r>
              <a:rPr lang="en-US"/>
              <a:t>Click to edit Master title style</a:t>
            </a:r>
          </a:p>
        </p:txBody>
      </p:sp>
      <p:sp>
        <p:nvSpPr>
          <p:cNvPr id="3" name="Text Placeholder 2"/>
          <p:cNvSpPr>
            <a:spLocks noGrp="1"/>
          </p:cNvSpPr>
          <p:nvPr>
            <p:ph type="body" sz="half" idx="1"/>
          </p:nvPr>
        </p:nvSpPr>
        <p:spPr>
          <a:xfrm>
            <a:off x="228919" y="991195"/>
            <a:ext cx="4229411" cy="5180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7823" y="991195"/>
            <a:ext cx="4230968" cy="25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07823" y="3652326"/>
            <a:ext cx="4230968" cy="2519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B24BDAD-B0C3-4831-B359-64841C93990F}"/>
              </a:ext>
            </a:extLst>
          </p:cNvPr>
          <p:cNvSpPr>
            <a:spLocks noGrp="1" noChangeArrowheads="1"/>
          </p:cNvSpPr>
          <p:nvPr>
            <p:ph type="dt" sz="half" idx="10"/>
          </p:nvPr>
        </p:nvSpPr>
        <p:spPr>
          <a:xfrm>
            <a:off x="685800" y="6248400"/>
            <a:ext cx="1905000" cy="457200"/>
          </a:xfrm>
          <a:prstGeom prst="rect">
            <a:avLst/>
          </a:prstGeom>
        </p:spPr>
        <p:txBody>
          <a:bodyPr lIns="87908" tIns="43953" rIns="87908" bIns="43953"/>
          <a:lstStyle>
            <a:lvl1pPr algn="ctr" eaLnBrk="1" hangingPunct="1">
              <a:defRPr sz="3500">
                <a:solidFill>
                  <a:srgbClr val="000000"/>
                </a:solidFill>
                <a:latin typeface="Times New Roman" charset="0"/>
                <a:ea typeface="Angsana New"/>
                <a:cs typeface="Angsana New"/>
              </a:defRPr>
            </a:lvl1pPr>
          </a:lstStyle>
          <a:p>
            <a:pPr>
              <a:defRPr/>
            </a:pPr>
            <a:endParaRPr lang="en-US"/>
          </a:p>
        </p:txBody>
      </p:sp>
      <p:sp>
        <p:nvSpPr>
          <p:cNvPr id="7" name="Slide Number Placeholder 6">
            <a:extLst>
              <a:ext uri="{FF2B5EF4-FFF2-40B4-BE49-F238E27FC236}">
                <a16:creationId xmlns:a16="http://schemas.microsoft.com/office/drawing/2014/main" id="{B7F314AE-2368-437F-A8E2-1A4559FD2C1E}"/>
              </a:ext>
            </a:extLst>
          </p:cNvPr>
          <p:cNvSpPr>
            <a:spLocks noGrp="1" noChangeArrowheads="1"/>
          </p:cNvSpPr>
          <p:nvPr>
            <p:ph type="sldNum" sz="quarter" idx="11"/>
          </p:nvPr>
        </p:nvSpPr>
        <p:spPr>
          <a:xfrm>
            <a:off x="6553200" y="6248400"/>
            <a:ext cx="1905000" cy="457200"/>
          </a:xfrm>
          <a:prstGeom prst="rect">
            <a:avLst/>
          </a:prstGeom>
        </p:spPr>
        <p:txBody>
          <a:bodyPr vert="horz" wrap="square" lIns="87908" tIns="43953" rIns="87908" bIns="43953" numCol="1" anchor="t" anchorCtr="0" compatLnSpc="1">
            <a:prstTxWarp prst="textNoShape">
              <a:avLst/>
            </a:prstTxWarp>
          </a:bodyPr>
          <a:lstStyle>
            <a:lvl1pPr algn="ctr" eaLnBrk="1" hangingPunct="1">
              <a:defRPr sz="3500">
                <a:solidFill>
                  <a:srgbClr val="000000"/>
                </a:solidFill>
                <a:latin typeface="Times New Roman" panose="02020603050405020304" pitchFamily="18" charset="0"/>
              </a:defRPr>
            </a:lvl1pPr>
          </a:lstStyle>
          <a:p>
            <a:pPr>
              <a:defRPr/>
            </a:pPr>
            <a:fld id="{50794047-EF86-4F54-AAC3-7CA092B26C21}" type="slidenum">
              <a:rPr lang="en-US" altLang="en-US"/>
              <a:pPr>
                <a:defRPr/>
              </a:pPr>
              <a:t>‹#›</a:t>
            </a:fld>
            <a:endParaRPr lang="en-US" altLang="en-US"/>
          </a:p>
        </p:txBody>
      </p:sp>
    </p:spTree>
    <p:extLst>
      <p:ext uri="{BB962C8B-B14F-4D97-AF65-F5344CB8AC3E}">
        <p14:creationId xmlns:p14="http://schemas.microsoft.com/office/powerpoint/2010/main" val="326780140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220" y="151811"/>
            <a:ext cx="8380962" cy="915293"/>
          </a:xfrm>
        </p:spPr>
        <p:txBody>
          <a:bodyPr/>
          <a:lstStyle/>
          <a:p>
            <a:r>
              <a:rPr lang="en-US"/>
              <a:t>Click to edit Master title style</a:t>
            </a:r>
          </a:p>
        </p:txBody>
      </p:sp>
      <p:sp>
        <p:nvSpPr>
          <p:cNvPr id="3" name="Text Placeholder 2"/>
          <p:cNvSpPr>
            <a:spLocks noGrp="1"/>
          </p:cNvSpPr>
          <p:nvPr>
            <p:ph type="body" sz="half" idx="1"/>
          </p:nvPr>
        </p:nvSpPr>
        <p:spPr>
          <a:xfrm>
            <a:off x="228913" y="991195"/>
            <a:ext cx="4229411" cy="5180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818" y="991195"/>
            <a:ext cx="4230968" cy="5180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812DC4-1B48-4EEB-BE8F-596BE4D2552E}"/>
              </a:ext>
            </a:extLst>
          </p:cNvPr>
          <p:cNvSpPr>
            <a:spLocks noGrp="1" noChangeArrowheads="1"/>
          </p:cNvSpPr>
          <p:nvPr>
            <p:ph type="dt" sz="half" idx="10"/>
          </p:nvPr>
        </p:nvSpPr>
        <p:spPr>
          <a:xfrm>
            <a:off x="685800" y="6248400"/>
            <a:ext cx="1905000" cy="457200"/>
          </a:xfrm>
          <a:prstGeom prst="rect">
            <a:avLst/>
          </a:prstGeom>
        </p:spPr>
        <p:txBody>
          <a:bodyPr lIns="87947" tIns="43973" rIns="87947" bIns="43973"/>
          <a:lstStyle>
            <a:lvl1pPr algn="ctr" eaLnBrk="1" hangingPunct="1">
              <a:defRPr sz="3500">
                <a:solidFill>
                  <a:srgbClr val="000000"/>
                </a:solidFill>
                <a:latin typeface="Times New Roman" charset="0"/>
                <a:ea typeface="ＭＳ Ｐゴシック" charset="0"/>
                <a:cs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C3A398E4-72FB-4CBD-BB8E-5117D135FC8E}"/>
              </a:ext>
            </a:extLst>
          </p:cNvPr>
          <p:cNvSpPr>
            <a:spLocks noGrp="1" noChangeArrowheads="1"/>
          </p:cNvSpPr>
          <p:nvPr>
            <p:ph type="sldNum" sz="quarter" idx="11"/>
          </p:nvPr>
        </p:nvSpPr>
        <p:spPr>
          <a:xfrm>
            <a:off x="6553200" y="6248400"/>
            <a:ext cx="1905000" cy="457200"/>
          </a:xfrm>
          <a:prstGeom prst="rect">
            <a:avLst/>
          </a:prstGeom>
        </p:spPr>
        <p:txBody>
          <a:bodyPr vert="horz" wrap="square" lIns="87947" tIns="43973" rIns="87947" bIns="43973" numCol="1" anchor="t" anchorCtr="0" compatLnSpc="1">
            <a:prstTxWarp prst="textNoShape">
              <a:avLst/>
            </a:prstTxWarp>
          </a:bodyPr>
          <a:lstStyle>
            <a:lvl1pPr algn="ctr" eaLnBrk="1" hangingPunct="1">
              <a:defRPr sz="3500">
                <a:solidFill>
                  <a:srgbClr val="000000"/>
                </a:solidFill>
                <a:latin typeface="Times New Roman" panose="02020603050405020304" pitchFamily="18" charset="0"/>
              </a:defRPr>
            </a:lvl1pPr>
          </a:lstStyle>
          <a:p>
            <a:pPr>
              <a:defRPr/>
            </a:pPr>
            <a:fld id="{ED946EA1-BB92-4DBE-B165-653F3F47EC1B}" type="slidenum">
              <a:rPr lang="en-US" altLang="en-US"/>
              <a:pPr>
                <a:defRPr/>
              </a:pPr>
              <a:t>‹#›</a:t>
            </a:fld>
            <a:endParaRPr lang="en-US" altLang="en-US"/>
          </a:p>
        </p:txBody>
      </p:sp>
    </p:spTree>
    <p:extLst>
      <p:ext uri="{BB962C8B-B14F-4D97-AF65-F5344CB8AC3E}">
        <p14:creationId xmlns:p14="http://schemas.microsoft.com/office/powerpoint/2010/main" val="21922204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B5AF4-34D5-4869-8F73-8123F6FB2374}"/>
              </a:ext>
            </a:extLst>
          </p:cNvPr>
          <p:cNvSpPr>
            <a:spLocks noGrp="1" noChangeArrowheads="1"/>
          </p:cNvSpPr>
          <p:nvPr>
            <p:ph type="dt" sz="half" idx="10"/>
          </p:nvPr>
        </p:nvSpPr>
        <p:spPr>
          <a:xfrm>
            <a:off x="685800" y="6248400"/>
            <a:ext cx="1905000" cy="457200"/>
          </a:xfrm>
          <a:prstGeom prst="rect">
            <a:avLst/>
          </a:prstGeom>
        </p:spPr>
        <p:txBody>
          <a:bodyPr lIns="87947" tIns="43973" rIns="87947" bIns="43973"/>
          <a:lstStyle>
            <a:lvl1pPr algn="ctr" eaLnBrk="1" hangingPunct="1">
              <a:defRPr sz="3500">
                <a:solidFill>
                  <a:srgbClr val="000000"/>
                </a:solidFill>
                <a:latin typeface="Times New Roman" charset="0"/>
                <a:ea typeface="ＭＳ Ｐゴシック" charset="0"/>
                <a:cs typeface="ＭＳ Ｐゴシック" charset="0"/>
              </a:defRPr>
            </a:lvl1pPr>
          </a:lstStyle>
          <a:p>
            <a:pPr>
              <a:defRPr/>
            </a:pPr>
            <a:endParaRPr lang="en-US"/>
          </a:p>
        </p:txBody>
      </p:sp>
      <p:sp>
        <p:nvSpPr>
          <p:cNvPr id="5" name="Rectangle 6">
            <a:extLst>
              <a:ext uri="{FF2B5EF4-FFF2-40B4-BE49-F238E27FC236}">
                <a16:creationId xmlns:a16="http://schemas.microsoft.com/office/drawing/2014/main" id="{91CCC067-4AC9-40EB-A6A3-F12B65C99F72}"/>
              </a:ext>
            </a:extLst>
          </p:cNvPr>
          <p:cNvSpPr>
            <a:spLocks noGrp="1" noChangeArrowheads="1"/>
          </p:cNvSpPr>
          <p:nvPr>
            <p:ph type="sldNum" sz="quarter" idx="11"/>
          </p:nvPr>
        </p:nvSpPr>
        <p:spPr>
          <a:xfrm>
            <a:off x="6553200" y="6248400"/>
            <a:ext cx="1905000" cy="457200"/>
          </a:xfrm>
          <a:prstGeom prst="rect">
            <a:avLst/>
          </a:prstGeom>
        </p:spPr>
        <p:txBody>
          <a:bodyPr vert="horz" wrap="square" lIns="87947" tIns="43973" rIns="87947" bIns="43973" numCol="1" anchor="t" anchorCtr="0" compatLnSpc="1">
            <a:prstTxWarp prst="textNoShape">
              <a:avLst/>
            </a:prstTxWarp>
          </a:bodyPr>
          <a:lstStyle>
            <a:lvl1pPr algn="ctr" eaLnBrk="1" hangingPunct="1">
              <a:defRPr sz="3500">
                <a:solidFill>
                  <a:srgbClr val="000000"/>
                </a:solidFill>
                <a:latin typeface="Times New Roman" panose="02020603050405020304" pitchFamily="18" charset="0"/>
              </a:defRPr>
            </a:lvl1pPr>
          </a:lstStyle>
          <a:p>
            <a:pPr>
              <a:defRPr/>
            </a:pPr>
            <a:fld id="{8F9D33D4-D518-4136-A04D-6F80A77CF977}" type="slidenum">
              <a:rPr lang="en-US" altLang="en-US"/>
              <a:pPr>
                <a:defRPr/>
              </a:pPr>
              <a:t>‹#›</a:t>
            </a:fld>
            <a:endParaRPr lang="en-US" altLang="en-US"/>
          </a:p>
        </p:txBody>
      </p:sp>
    </p:spTree>
    <p:extLst>
      <p:ext uri="{BB962C8B-B14F-4D97-AF65-F5344CB8AC3E}">
        <p14:creationId xmlns:p14="http://schemas.microsoft.com/office/powerpoint/2010/main" val="148769133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F47BA7-7393-42A4-9045-8C844E1461D3}"/>
              </a:ext>
            </a:extLst>
          </p:cNvPr>
          <p:cNvSpPr>
            <a:spLocks noGrp="1" noChangeArrowheads="1"/>
          </p:cNvSpPr>
          <p:nvPr>
            <p:ph type="title"/>
          </p:nvPr>
        </p:nvSpPr>
        <p:spPr bwMode="auto">
          <a:xfrm>
            <a:off x="533400" y="152400"/>
            <a:ext cx="6815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b"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4EF40677-734F-4BCB-91DA-D34CD4EBC113}"/>
              </a:ext>
            </a:extLst>
          </p:cNvPr>
          <p:cNvSpPr>
            <a:spLocks noGrp="1" noChangeArrowheads="1"/>
          </p:cNvSpPr>
          <p:nvPr>
            <p:ph type="body" idx="1"/>
          </p:nvPr>
        </p:nvSpPr>
        <p:spPr bwMode="auto">
          <a:xfrm>
            <a:off x="533400" y="1295400"/>
            <a:ext cx="8435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a:extLst>
              <a:ext uri="{FF2B5EF4-FFF2-40B4-BE49-F238E27FC236}">
                <a16:creationId xmlns:a16="http://schemas.microsoft.com/office/drawing/2014/main" id="{C6C1E4A1-25E3-4326-9A5E-ABCC8BD69EE6}"/>
              </a:ext>
            </a:extLst>
          </p:cNvPr>
          <p:cNvSpPr>
            <a:spLocks noChangeArrowheads="1"/>
          </p:cNvSpPr>
          <p:nvPr/>
        </p:nvSpPr>
        <p:spPr bwMode="auto">
          <a:xfrm>
            <a:off x="592138" y="990600"/>
            <a:ext cx="7958137"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1378" tIns="45690" rIns="91378" bIns="45690"/>
          <a:lstStyle/>
          <a:p>
            <a:endParaRPr 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Lst>
  <p:txStyles>
    <p:titleStyle>
      <a:lvl1pPr algn="l" rtl="0" eaLnBrk="0" fontAlgn="base" hangingPunct="0">
        <a:lnSpc>
          <a:spcPct val="110000"/>
        </a:lnSpc>
        <a:spcBef>
          <a:spcPct val="0"/>
        </a:spcBef>
        <a:spcAft>
          <a:spcPct val="0"/>
        </a:spcAft>
        <a:defRPr sz="3400" b="1">
          <a:solidFill>
            <a:schemeClr val="accent2"/>
          </a:solidFill>
          <a:latin typeface="+mj-lt"/>
          <a:ea typeface="MS PGothic" panose="020B0600070205080204" pitchFamily="34" charset="-128"/>
          <a:cs typeface="+mj-cs"/>
        </a:defRPr>
      </a:lvl1pPr>
      <a:lvl2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2pPr>
      <a:lvl3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3pPr>
      <a:lvl4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4pPr>
      <a:lvl5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5pPr>
      <a:lvl6pPr marL="456891"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1378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7067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27563"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p:titleStyle>
    <p:bodyStyle>
      <a:lvl1pPr marL="466725" indent="-46672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3000" b="1">
          <a:solidFill>
            <a:schemeClr val="tx1"/>
          </a:solidFill>
          <a:latin typeface="+mn-lt"/>
          <a:ea typeface="MS PGothic" panose="020B0600070205080204" pitchFamily="34" charset="-128"/>
          <a:cs typeface="+mn-cs"/>
        </a:defRPr>
      </a:lvl1pPr>
      <a:lvl2pPr marL="904875" indent="-433388"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800">
          <a:solidFill>
            <a:schemeClr val="tx1"/>
          </a:solidFill>
          <a:latin typeface="+mn-lt"/>
          <a:ea typeface="+mn-ea"/>
          <a:cs typeface="+mn-cs"/>
        </a:defRPr>
      </a:lvl2pPr>
      <a:lvl3pPr marL="1301750" indent="-392113"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2400">
          <a:solidFill>
            <a:schemeClr val="tx1"/>
          </a:solidFill>
          <a:latin typeface="+mn-lt"/>
          <a:ea typeface="+mn-ea"/>
          <a:cs typeface="+mn-cs"/>
        </a:defRPr>
      </a:lvl3pPr>
      <a:lvl4pPr marL="1690688" indent="-38417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400">
          <a:solidFill>
            <a:schemeClr val="tx1"/>
          </a:solidFill>
          <a:latin typeface="+mn-lt"/>
          <a:ea typeface="+mn-ea"/>
          <a:cs typeface="+mn-cs"/>
        </a:defRPr>
      </a:lvl4pPr>
      <a:lvl5pPr marL="2090738" indent="-395288" algn="l" rtl="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mn-lt"/>
          <a:ea typeface="+mn-ea"/>
          <a:cs typeface="+mn-cs"/>
        </a:defRPr>
      </a:lvl5pPr>
      <a:lvl6pPr marL="2549388"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3006279"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6317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2006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6891" rtl="0" eaLnBrk="1" latinLnBrk="0" hangingPunct="1">
        <a:defRPr sz="1800" kern="1200">
          <a:solidFill>
            <a:schemeClr val="tx1"/>
          </a:solidFill>
          <a:latin typeface="+mn-lt"/>
          <a:ea typeface="+mn-ea"/>
          <a:cs typeface="+mn-cs"/>
        </a:defRPr>
      </a:lvl1pPr>
      <a:lvl2pPr marL="456891" algn="l" defTabSz="456891" rtl="0" eaLnBrk="1" latinLnBrk="0" hangingPunct="1">
        <a:defRPr sz="1800" kern="1200">
          <a:solidFill>
            <a:schemeClr val="tx1"/>
          </a:solidFill>
          <a:latin typeface="+mn-lt"/>
          <a:ea typeface="+mn-ea"/>
          <a:cs typeface="+mn-cs"/>
        </a:defRPr>
      </a:lvl2pPr>
      <a:lvl3pPr marL="913782" algn="l" defTabSz="456891" rtl="0" eaLnBrk="1" latinLnBrk="0" hangingPunct="1">
        <a:defRPr sz="1800" kern="1200">
          <a:solidFill>
            <a:schemeClr val="tx1"/>
          </a:solidFill>
          <a:latin typeface="+mn-lt"/>
          <a:ea typeface="+mn-ea"/>
          <a:cs typeface="+mn-cs"/>
        </a:defRPr>
      </a:lvl3pPr>
      <a:lvl4pPr marL="1370672" algn="l" defTabSz="456891" rtl="0" eaLnBrk="1" latinLnBrk="0" hangingPunct="1">
        <a:defRPr sz="1800" kern="1200">
          <a:solidFill>
            <a:schemeClr val="tx1"/>
          </a:solidFill>
          <a:latin typeface="+mn-lt"/>
          <a:ea typeface="+mn-ea"/>
          <a:cs typeface="+mn-cs"/>
        </a:defRPr>
      </a:lvl4pPr>
      <a:lvl5pPr marL="1827563" algn="l" defTabSz="456891" rtl="0" eaLnBrk="1" latinLnBrk="0" hangingPunct="1">
        <a:defRPr sz="1800" kern="1200">
          <a:solidFill>
            <a:schemeClr val="tx1"/>
          </a:solidFill>
          <a:latin typeface="+mn-lt"/>
          <a:ea typeface="+mn-ea"/>
          <a:cs typeface="+mn-cs"/>
        </a:defRPr>
      </a:lvl5pPr>
      <a:lvl6pPr marL="2284455" algn="l" defTabSz="456891" rtl="0" eaLnBrk="1" latinLnBrk="0" hangingPunct="1">
        <a:defRPr sz="1800" kern="1200">
          <a:solidFill>
            <a:schemeClr val="tx1"/>
          </a:solidFill>
          <a:latin typeface="+mn-lt"/>
          <a:ea typeface="+mn-ea"/>
          <a:cs typeface="+mn-cs"/>
        </a:defRPr>
      </a:lvl6pPr>
      <a:lvl7pPr marL="2741344" algn="l" defTabSz="456891" rtl="0" eaLnBrk="1" latinLnBrk="0" hangingPunct="1">
        <a:defRPr sz="1800" kern="1200">
          <a:solidFill>
            <a:schemeClr val="tx1"/>
          </a:solidFill>
          <a:latin typeface="+mn-lt"/>
          <a:ea typeface="+mn-ea"/>
          <a:cs typeface="+mn-cs"/>
        </a:defRPr>
      </a:lvl7pPr>
      <a:lvl8pPr marL="3198236" algn="l" defTabSz="456891" rtl="0" eaLnBrk="1" latinLnBrk="0" hangingPunct="1">
        <a:defRPr sz="1800" kern="1200">
          <a:solidFill>
            <a:schemeClr val="tx1"/>
          </a:solidFill>
          <a:latin typeface="+mn-lt"/>
          <a:ea typeface="+mn-ea"/>
          <a:cs typeface="+mn-cs"/>
        </a:defRPr>
      </a:lvl8pPr>
      <a:lvl9pPr marL="3655127" algn="l" defTabSz="4568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65A259F-F3F4-4266-9648-538B9585FE82}"/>
              </a:ext>
            </a:extLst>
          </p:cNvPr>
          <p:cNvSpPr txBox="1">
            <a:spLocks noChangeArrowheads="1"/>
          </p:cNvSpPr>
          <p:nvPr/>
        </p:nvSpPr>
        <p:spPr bwMode="auto">
          <a:xfrm>
            <a:off x="669925" y="2697163"/>
            <a:ext cx="7783513"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0000"/>
              </a:lnSpc>
            </a:pPr>
            <a:r>
              <a:rPr lang="en-US" altLang="en-US" sz="3000" b="1">
                <a:solidFill>
                  <a:schemeClr val="accent2"/>
                </a:solidFill>
              </a:rPr>
              <a:t>Tsunami Service Provider Report</a:t>
            </a:r>
          </a:p>
          <a:p>
            <a:pPr eaLnBrk="1" hangingPunct="1">
              <a:lnSpc>
                <a:spcPct val="110000"/>
              </a:lnSpc>
            </a:pPr>
            <a:r>
              <a:rPr lang="en-US" altLang="en-US" sz="3000" b="1">
                <a:solidFill>
                  <a:schemeClr val="accent2"/>
                </a:solidFill>
              </a:rPr>
              <a:t>Pacific Tsunami Warning Center</a:t>
            </a:r>
          </a:p>
        </p:txBody>
      </p:sp>
      <p:sp>
        <p:nvSpPr>
          <p:cNvPr id="7171" name="Rectangle 3">
            <a:extLst>
              <a:ext uri="{FF2B5EF4-FFF2-40B4-BE49-F238E27FC236}">
                <a16:creationId xmlns:a16="http://schemas.microsoft.com/office/drawing/2014/main" id="{83922DBB-0818-4ECC-9114-4771917DB628}"/>
              </a:ext>
            </a:extLst>
          </p:cNvPr>
          <p:cNvSpPr>
            <a:spLocks noGrp="1" noChangeArrowheads="1"/>
          </p:cNvSpPr>
          <p:nvPr>
            <p:ph type="subTitle" idx="1"/>
          </p:nvPr>
        </p:nvSpPr>
        <p:spPr>
          <a:xfrm>
            <a:off x="669925" y="5381625"/>
            <a:ext cx="7783513" cy="1411288"/>
          </a:xfrm>
        </p:spPr>
        <p:txBody>
          <a:bodyPr/>
          <a:lstStyle/>
          <a:p>
            <a:pPr algn="l" eaLnBrk="1" hangingPunct="1">
              <a:spcBef>
                <a:spcPct val="0"/>
              </a:spcBef>
              <a:buFont typeface="Wingdings" panose="05000000000000000000" pitchFamily="2" charset="2"/>
              <a:buNone/>
            </a:pPr>
            <a:r>
              <a:rPr lang="en-US" altLang="en-US" sz="2000" dirty="0"/>
              <a:t>Charles McCreery, Director</a:t>
            </a:r>
          </a:p>
          <a:p>
            <a:pPr algn="l" eaLnBrk="1" hangingPunct="1">
              <a:spcBef>
                <a:spcPct val="0"/>
              </a:spcBef>
              <a:buFont typeface="Wingdings" panose="05000000000000000000" pitchFamily="2" charset="2"/>
              <a:buNone/>
            </a:pPr>
            <a:r>
              <a:rPr lang="en-US" altLang="en-US" sz="2000" dirty="0"/>
              <a:t>NOAA Pacific Tsunami Warning Center</a:t>
            </a:r>
          </a:p>
          <a:p>
            <a:pPr algn="l" eaLnBrk="1" hangingPunct="1">
              <a:spcBef>
                <a:spcPct val="0"/>
              </a:spcBef>
              <a:buFont typeface="Wingdings" panose="05000000000000000000" pitchFamily="2" charset="2"/>
              <a:buNone/>
            </a:pPr>
            <a:r>
              <a:rPr lang="en-US" altLang="en-US" sz="2000" dirty="0"/>
              <a:t>charles.mccreery@noaa.gov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F2F18-B6C0-40AB-BFC1-188465F126F7}"/>
              </a:ext>
            </a:extLst>
          </p:cNvPr>
          <p:cNvPicPr>
            <a:picLocks noChangeAspect="1"/>
          </p:cNvPicPr>
          <p:nvPr/>
        </p:nvPicPr>
        <p:blipFill>
          <a:blip r:embed="rId2"/>
          <a:stretch>
            <a:fillRect/>
          </a:stretch>
        </p:blipFill>
        <p:spPr>
          <a:xfrm>
            <a:off x="175184" y="1188720"/>
            <a:ext cx="8793632" cy="5633192"/>
          </a:xfrm>
          <a:prstGeom prst="rect">
            <a:avLst/>
          </a:prstGeom>
        </p:spPr>
      </p:pic>
      <p:sp>
        <p:nvSpPr>
          <p:cNvPr id="9218" name="Title 1">
            <a:extLst>
              <a:ext uri="{FF2B5EF4-FFF2-40B4-BE49-F238E27FC236}">
                <a16:creationId xmlns:a16="http://schemas.microsoft.com/office/drawing/2014/main" id="{AFB01D6A-22DE-45C2-A8A3-8AAE640CB55E}"/>
              </a:ext>
            </a:extLst>
          </p:cNvPr>
          <p:cNvSpPr>
            <a:spLocks noGrp="1"/>
          </p:cNvSpPr>
          <p:nvPr>
            <p:ph type="title"/>
          </p:nvPr>
        </p:nvSpPr>
        <p:spPr>
          <a:xfrm>
            <a:off x="512763" y="85725"/>
            <a:ext cx="8174037" cy="914400"/>
          </a:xfrm>
        </p:spPr>
        <p:txBody>
          <a:bodyPr/>
          <a:lstStyle/>
          <a:p>
            <a:r>
              <a:rPr lang="en-US" altLang="en-US" sz="2800" dirty="0"/>
              <a:t>Key Performance Indicator – Mw from WCMT</a:t>
            </a:r>
          </a:p>
        </p:txBody>
      </p:sp>
      <p:sp>
        <p:nvSpPr>
          <p:cNvPr id="7" name="Rectangle 6">
            <a:extLst>
              <a:ext uri="{FF2B5EF4-FFF2-40B4-BE49-F238E27FC236}">
                <a16:creationId xmlns:a16="http://schemas.microsoft.com/office/drawing/2014/main" id="{6D7A51A2-9123-42B9-8C8A-35D2572201F1}"/>
              </a:ext>
            </a:extLst>
          </p:cNvPr>
          <p:cNvSpPr/>
          <p:nvPr/>
        </p:nvSpPr>
        <p:spPr bwMode="auto">
          <a:xfrm>
            <a:off x="6228271" y="1806555"/>
            <a:ext cx="2334366" cy="645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PTWC real-time </a:t>
            </a:r>
            <a:r>
              <a:rPr lang="en-US" sz="1200" dirty="0">
                <a:latin typeface="Arial" charset="0"/>
              </a:rPr>
              <a:t>p</a:t>
            </a:r>
            <a:r>
              <a:rPr kumimoji="0" lang="en-US" sz="1200" b="0" i="0" u="none" strike="noStrike" cap="none" normalizeH="0" baseline="0" dirty="0">
                <a:ln>
                  <a:noFill/>
                </a:ln>
                <a:solidFill>
                  <a:schemeClr val="tx1"/>
                </a:solidFill>
                <a:effectLst/>
                <a:latin typeface="Arial" charset="0"/>
              </a:rPr>
              <a:t>arameters compared with USGS parameters published later</a:t>
            </a:r>
          </a:p>
        </p:txBody>
      </p:sp>
    </p:spTree>
    <p:extLst>
      <p:ext uri="{BB962C8B-B14F-4D97-AF65-F5344CB8AC3E}">
        <p14:creationId xmlns:p14="http://schemas.microsoft.com/office/powerpoint/2010/main" val="375193316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800" dirty="0"/>
              <a:t>Review of Proposed Text Product Changes</a:t>
            </a:r>
          </a:p>
        </p:txBody>
      </p:sp>
      <p:sp>
        <p:nvSpPr>
          <p:cNvPr id="10243" name="TextBox 4">
            <a:extLst>
              <a:ext uri="{FF2B5EF4-FFF2-40B4-BE49-F238E27FC236}">
                <a16:creationId xmlns:a16="http://schemas.microsoft.com/office/drawing/2014/main" id="{E037B1CA-E0D6-4F6A-B77F-95757D5B0216}"/>
              </a:ext>
            </a:extLst>
          </p:cNvPr>
          <p:cNvSpPr txBox="1">
            <a:spLocks noChangeArrowheads="1"/>
          </p:cNvSpPr>
          <p:nvPr/>
        </p:nvSpPr>
        <p:spPr bwMode="auto">
          <a:xfrm>
            <a:off x="639763" y="1381125"/>
            <a:ext cx="7947025" cy="4893647"/>
          </a:xfrm>
          <a:prstGeom prst="rect">
            <a:avLst/>
          </a:prstGeom>
          <a:solidFill>
            <a:schemeClr val="bg1">
              <a:lumMod val="85000"/>
            </a:schemeClr>
          </a:solidFill>
          <a:ln>
            <a:noFill/>
          </a:ln>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algn="ctr">
              <a:spcBef>
                <a:spcPts val="1200"/>
              </a:spcBef>
            </a:pPr>
            <a:r>
              <a:rPr lang="en-US" b="1" u="sng" dirty="0">
                <a:solidFill>
                  <a:srgbClr val="002060"/>
                </a:solidFill>
              </a:rPr>
              <a:t>Briefed and agreed upon in ICG/PTWS-XXX</a:t>
            </a:r>
          </a:p>
          <a:p>
            <a:pPr>
              <a:spcBef>
                <a:spcPts val="1200"/>
              </a:spcBef>
              <a:buFont typeface="Arial" panose="020B0604020202020204" pitchFamily="34" charset="0"/>
              <a:buChar char="•"/>
            </a:pPr>
            <a:r>
              <a:rPr lang="en-US" b="1" dirty="0"/>
              <a:t>In initial threat messages, prior to having a quantitative forecast, alphabetize the list of countries and territories with a possible tsunami threat.</a:t>
            </a:r>
          </a:p>
          <a:p>
            <a:pPr>
              <a:spcBef>
                <a:spcPts val="1200"/>
              </a:spcBef>
              <a:buFont typeface="Arial" panose="020B0604020202020204" pitchFamily="34" charset="0"/>
              <a:buChar char="•"/>
            </a:pPr>
            <a:r>
              <a:rPr lang="en-US" b="1" dirty="0"/>
              <a:t>Organize the list of expected times of arrival (ETA) of the first tsunami wave by country or territory.</a:t>
            </a:r>
          </a:p>
          <a:p>
            <a:pPr>
              <a:spcBef>
                <a:spcPts val="1200"/>
              </a:spcBef>
              <a:buFont typeface="Arial" panose="020B0604020202020204" pitchFamily="34" charset="0"/>
              <a:buChar char="•"/>
            </a:pPr>
            <a:r>
              <a:rPr lang="en-US" b="1" dirty="0"/>
              <a:t>Organize the list of observed tsunami wave maximum amplitudes by country or territory.</a:t>
            </a:r>
          </a:p>
          <a:p>
            <a:pPr>
              <a:spcBef>
                <a:spcPts val="1200"/>
              </a:spcBef>
              <a:buFont typeface="Arial" panose="020B0604020202020204" pitchFamily="34" charset="0"/>
              <a:buChar char="•"/>
            </a:pPr>
            <a:r>
              <a:rPr lang="en-US" b="1" dirty="0"/>
              <a:t>Include an indicator for the type of measurement made on each gauge.</a:t>
            </a:r>
          </a:p>
          <a:p>
            <a:pPr marL="0" indent="0" algn="ctr">
              <a:spcBef>
                <a:spcPts val="1200"/>
              </a:spcBef>
            </a:pPr>
            <a:r>
              <a:rPr lang="en-US" b="1" u="sng" dirty="0">
                <a:solidFill>
                  <a:srgbClr val="002060"/>
                </a:solidFill>
              </a:rPr>
              <a:t>Except</a:t>
            </a:r>
          </a:p>
          <a:p>
            <a:pPr>
              <a:spcBef>
                <a:spcPts val="1200"/>
              </a:spcBef>
              <a:buFont typeface="Arial" panose="020B0604020202020204" pitchFamily="34" charset="0"/>
              <a:buChar char="•"/>
            </a:pPr>
            <a:r>
              <a:rPr lang="en-US" b="1" dirty="0">
                <a:solidFill>
                  <a:srgbClr val="C00000"/>
                </a:solidFill>
              </a:rPr>
              <a:t>Remove the forecast category label “less than 0.3 meters” and replace it with the label “no threat”.</a:t>
            </a:r>
          </a:p>
          <a:p>
            <a:pPr>
              <a:buFont typeface="Arial" panose="020B0604020202020204" pitchFamily="34" charset="0"/>
              <a:buChar char="•"/>
            </a:pPr>
            <a:endParaRPr lang="en-US" b="1" dirty="0"/>
          </a:p>
        </p:txBody>
      </p:sp>
    </p:spTree>
    <p:extLst>
      <p:ext uri="{BB962C8B-B14F-4D97-AF65-F5344CB8AC3E}">
        <p14:creationId xmlns:p14="http://schemas.microsoft.com/office/powerpoint/2010/main" val="215322048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800" dirty="0"/>
              <a:t>Lowest Forecast Category - Current</a:t>
            </a:r>
          </a:p>
        </p:txBody>
      </p:sp>
      <p:sp>
        <p:nvSpPr>
          <p:cNvPr id="10243" name="TextBox 4">
            <a:extLst>
              <a:ext uri="{FF2B5EF4-FFF2-40B4-BE49-F238E27FC236}">
                <a16:creationId xmlns:a16="http://schemas.microsoft.com/office/drawing/2014/main" id="{E037B1CA-E0D6-4F6A-B77F-95757D5B0216}"/>
              </a:ext>
            </a:extLst>
          </p:cNvPr>
          <p:cNvSpPr txBox="1">
            <a:spLocks noChangeArrowheads="1"/>
          </p:cNvSpPr>
          <p:nvPr/>
        </p:nvSpPr>
        <p:spPr bwMode="auto">
          <a:xfrm>
            <a:off x="512763" y="1191655"/>
            <a:ext cx="7947025" cy="5478423"/>
          </a:xfrm>
          <a:prstGeom prst="rect">
            <a:avLst/>
          </a:prstGeom>
          <a:solidFill>
            <a:schemeClr val="bg1">
              <a:lumMod val="85000"/>
            </a:schemeClr>
          </a:solidFill>
          <a:ln>
            <a:noFill/>
          </a:ln>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buFont typeface="Arial" panose="020B0604020202020204" pitchFamily="34" charset="0"/>
              <a:buChar char="•"/>
            </a:pPr>
            <a:r>
              <a:rPr lang="en-US" sz="1400" b="1" dirty="0">
                <a:latin typeface="Courier New" panose="02070309020205020404" pitchFamily="49" charset="0"/>
                <a:cs typeface="Courier New" panose="02070309020205020404" pitchFamily="49" charset="0"/>
              </a:rPr>
              <a:t>TSUNAMI THREAT FORECAST</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 TSUNAMI WAVES REACHING MORE THAN 3 METERS ABOVE THE TIDE</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LEVEL ARE POSSIBLE ALONG SOME COASTS OF</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MEXICO.</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 TSUNAMI WAVES REACHING 0.3 TO 1 METERS ABOVE THE TIDE LEVEL</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ARE POSSIBLE FOR SOME COASTS OF</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AMERICAN SAMOA... ANTARCTICA... COOK ISLANDS... ECUADOR...</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EL SALVADOR... FIJI... FRENCH POLYNESIA... GUATEMALA...</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KIRIBATI... NEW ZEALAND... SAMOA... TOKELAU... TUVALU...</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VANUATU... AND WALLIS AND FUTUNA.</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solidFill>
                  <a:srgbClr val="C0000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TSUNAMI WAVES ARE FORECAST TO BE </a:t>
            </a:r>
            <a:r>
              <a:rPr lang="en-US" sz="1400" b="1" dirty="0">
                <a:solidFill>
                  <a:srgbClr val="C00000"/>
                </a:solidFill>
                <a:latin typeface="Courier New" panose="02070309020205020404" pitchFamily="49" charset="0"/>
                <a:cs typeface="Courier New" panose="02070309020205020404" pitchFamily="49" charset="0"/>
              </a:rPr>
              <a:t>LESS THAN 0.3 METERS ABOVE</a:t>
            </a:r>
            <a:br>
              <a:rPr lang="en-US" sz="1400" b="1" dirty="0">
                <a:solidFill>
                  <a:srgbClr val="C00000"/>
                </a:solidFill>
                <a:latin typeface="Courier New" panose="02070309020205020404" pitchFamily="49" charset="0"/>
                <a:cs typeface="Courier New" panose="02070309020205020404" pitchFamily="49" charset="0"/>
              </a:rPr>
            </a:br>
            <a:r>
              <a:rPr lang="en-US" sz="1400" b="1" dirty="0">
                <a:solidFill>
                  <a:srgbClr val="C00000"/>
                </a:solidFill>
                <a:latin typeface="Courier New" panose="02070309020205020404" pitchFamily="49" charset="0"/>
                <a:cs typeface="Courier New" panose="02070309020205020404" pitchFamily="49" charset="0"/>
              </a:rPr>
              <a:t>    THE TIDE LEVEL </a:t>
            </a:r>
            <a:r>
              <a:rPr lang="en-US" sz="1400" b="1" dirty="0">
                <a:latin typeface="Courier New" panose="02070309020205020404" pitchFamily="49" charset="0"/>
                <a:cs typeface="Courier New" panose="02070309020205020404" pitchFamily="49" charset="0"/>
              </a:rPr>
              <a:t>FOR THE COASTS OF</a:t>
            </a:r>
            <a:br>
              <a:rPr lang="en-US" sz="1400" b="1" dirty="0">
                <a:solidFill>
                  <a:srgbClr val="C00000"/>
                </a:solidFill>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AUSTRALIA... CHILE... CHINA... CHUUK... COLOMBIA... COSTA</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RICA... GUAM... HAWAII... HONDURAS... HOWLAND AND BAKER...</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INDONESIA... JAPAN... JARVIS ISLAND... JOHNSTON ATOLL...</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KERMADEC ISLANDS... KOSRAE... MALAYSIA... MARSHALL</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ISLANDS... MIDWAY ISLAND... NAURU... NEW CALEDONIA...</a:t>
            </a:r>
            <a:br>
              <a:rPr lang="en-US" sz="1400" b="1"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06479436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800" dirty="0"/>
              <a:t>Lowest Forecast Category – Option 1</a:t>
            </a:r>
          </a:p>
        </p:txBody>
      </p:sp>
      <p:sp>
        <p:nvSpPr>
          <p:cNvPr id="10243" name="TextBox 4">
            <a:extLst>
              <a:ext uri="{FF2B5EF4-FFF2-40B4-BE49-F238E27FC236}">
                <a16:creationId xmlns:a16="http://schemas.microsoft.com/office/drawing/2014/main" id="{E037B1CA-E0D6-4F6A-B77F-95757D5B0216}"/>
              </a:ext>
            </a:extLst>
          </p:cNvPr>
          <p:cNvSpPr txBox="1">
            <a:spLocks noChangeArrowheads="1"/>
          </p:cNvSpPr>
          <p:nvPr/>
        </p:nvSpPr>
        <p:spPr bwMode="auto">
          <a:xfrm>
            <a:off x="512763" y="1191655"/>
            <a:ext cx="7947025" cy="5262979"/>
          </a:xfrm>
          <a:prstGeom prst="rect">
            <a:avLst/>
          </a:prstGeom>
          <a:solidFill>
            <a:schemeClr val="bg1">
              <a:lumMod val="85000"/>
            </a:schemeClr>
          </a:solidFill>
          <a:ln>
            <a:noFill/>
          </a:ln>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buFont typeface="Arial" panose="020B0604020202020204" pitchFamily="34" charset="0"/>
              <a:buChar char="•"/>
            </a:pPr>
            <a:r>
              <a:rPr lang="en-US" sz="1400" b="1" dirty="0">
                <a:latin typeface="Courier New" panose="02070309020205020404" pitchFamily="49" charset="0"/>
                <a:cs typeface="Courier New" panose="02070309020205020404" pitchFamily="49" charset="0"/>
              </a:rPr>
              <a:t>TSUNAMI THREAT FORECAST</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 TSUNAMI WAVES REACHING MORE THAN 3 METERS ABOVE THE TIDE</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LEVEL ARE POSSIBLE ALONG SOME COASTS OF</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MEXICO.</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 TSUNAMI WAVES REACHING 0.3 TO 1 METERS ABOVE THE TIDE LEVEL</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ARE POSSIBLE FOR SOME COASTS OF</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AMERICAN SAMOA... ANTARCTICA... COOK ISLANDS... ECUADOR...</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EL SALVADOR... FIJI... FRENCH POLYNESIA... GUATEMALA...</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KIRIBATI... NEW ZEALAND... SAMOA... TOKELAU... TUVALU...</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VANUATU... AND WALLIS AND FUTUNA.</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t>
            </a:r>
            <a:r>
              <a:rPr lang="en-US" sz="1400" b="1" dirty="0">
                <a:solidFill>
                  <a:srgbClr val="C0000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TSUNAMI WAVES ARE FORECAST TO BE </a:t>
            </a:r>
            <a:r>
              <a:rPr lang="en-US" sz="1400" b="1" dirty="0">
                <a:solidFill>
                  <a:srgbClr val="C00000"/>
                </a:solidFill>
                <a:latin typeface="Courier New" panose="02070309020205020404" pitchFamily="49" charset="0"/>
                <a:cs typeface="Courier New" panose="02070309020205020404" pitchFamily="49" charset="0"/>
              </a:rPr>
              <a:t>NO THREAT </a:t>
            </a:r>
            <a:r>
              <a:rPr lang="en-US" sz="1400" b="1" dirty="0">
                <a:latin typeface="Courier New" panose="02070309020205020404" pitchFamily="49" charset="0"/>
                <a:cs typeface="Courier New" panose="02070309020205020404" pitchFamily="49" charset="0"/>
              </a:rPr>
              <a:t>FOR THE COASTS OF</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AUSTRALIA... CHILE... CHINA... CHUUK... COLOMBIA... COSTA</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RICA... GUAM... HAWAII... HONDURAS... HOWLAND AND BAKER...</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INDONESIA... JAPAN... JARVIS ISLAND... JOHNSTON ATOLL...</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KERMADEC ISLANDS... KOSRAE... MALAYSIA... MARSHALL</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ISLANDS... MIDWAY ISLAND... NAURU... NEW CALEDONIA...</a:t>
            </a:r>
            <a:br>
              <a:rPr lang="en-US" sz="1400" b="1"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18623936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800" dirty="0"/>
              <a:t>Lowest Forecast Category – Option 2</a:t>
            </a:r>
          </a:p>
        </p:txBody>
      </p:sp>
      <p:sp>
        <p:nvSpPr>
          <p:cNvPr id="10243" name="TextBox 4">
            <a:extLst>
              <a:ext uri="{FF2B5EF4-FFF2-40B4-BE49-F238E27FC236}">
                <a16:creationId xmlns:a16="http://schemas.microsoft.com/office/drawing/2014/main" id="{E037B1CA-E0D6-4F6A-B77F-95757D5B0216}"/>
              </a:ext>
            </a:extLst>
          </p:cNvPr>
          <p:cNvSpPr txBox="1">
            <a:spLocks noChangeArrowheads="1"/>
          </p:cNvSpPr>
          <p:nvPr/>
        </p:nvSpPr>
        <p:spPr bwMode="auto">
          <a:xfrm>
            <a:off x="512763" y="1191655"/>
            <a:ext cx="7947025" cy="5478423"/>
          </a:xfrm>
          <a:prstGeom prst="rect">
            <a:avLst/>
          </a:prstGeom>
          <a:solidFill>
            <a:schemeClr val="bg2"/>
          </a:solidFill>
          <a:ln>
            <a:noFill/>
          </a:ln>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buFont typeface="Arial" panose="020B0604020202020204" pitchFamily="34" charset="0"/>
              <a:buChar char="•"/>
            </a:pPr>
            <a:r>
              <a:rPr lang="en-US" sz="1400" b="1" dirty="0">
                <a:latin typeface="Courier New" panose="02070309020205020404" pitchFamily="49" charset="0"/>
                <a:cs typeface="Courier New" panose="02070309020205020404" pitchFamily="49" charset="0"/>
              </a:rPr>
              <a:t>TSUNAMI THREAT FORECAST</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 TSUNAMI WAVES REACHING MORE THAN 3 METERS ABOVE THE TIDE</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LEVEL ARE POSSIBLE ALONG SOME COASTS OF</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MEXICO.</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 TSUNAMI WAVES REACHING 0.3 TO 1 METERS ABOVE THE TIDE LEVEL</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ARE POSSIBLE FOR SOME COASTS OF</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AMERICAN SAMOA... ANTARCTICA... COOK ISLANDS... ECUADOR...</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EL SALVADOR... FIJI... FRENCH POLYNESIA... GUATEMALA...</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KIRIBATI... NEW ZEALAND... SAMOA... TOKELAU... TUVALU...</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VANUATU... AND WALLIS AND FUTUNA.</a:t>
            </a:r>
            <a:br>
              <a:rPr lang="en-US" sz="1400" b="1" dirty="0">
                <a:latin typeface="Courier New" panose="02070309020205020404" pitchFamily="49" charset="0"/>
                <a:cs typeface="Courier New" panose="02070309020205020404" pitchFamily="49" charset="0"/>
              </a:rPr>
            </a:b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t>
            </a:r>
            <a:r>
              <a:rPr lang="en-US" sz="1400" b="1" strike="sngStrike" dirty="0">
                <a:solidFill>
                  <a:srgbClr val="C00000"/>
                </a:solidFill>
                <a:latin typeface="Courier New" panose="02070309020205020404" pitchFamily="49" charset="0"/>
                <a:cs typeface="Courier New" panose="02070309020205020404" pitchFamily="49" charset="0"/>
              </a:rPr>
              <a:t> </a:t>
            </a:r>
            <a:r>
              <a:rPr lang="en-US" sz="1400" b="1" strike="sngStrike" dirty="0">
                <a:latin typeface="Courier New" panose="02070309020205020404" pitchFamily="49" charset="0"/>
                <a:cs typeface="Courier New" panose="02070309020205020404" pitchFamily="49" charset="0"/>
              </a:rPr>
              <a:t>* TSUNAMI WAVES ARE FORECAST TO BE LESS THAN 0.3 METERS ABOVE</a:t>
            </a:r>
            <a:br>
              <a:rPr lang="en-US" sz="1400" b="1" strike="sngStrike" dirty="0">
                <a:latin typeface="Courier New" panose="02070309020205020404" pitchFamily="49" charset="0"/>
                <a:cs typeface="Courier New" panose="02070309020205020404" pitchFamily="49" charset="0"/>
              </a:rPr>
            </a:br>
            <a:r>
              <a:rPr lang="en-US" sz="1400" b="1" strike="sngStrike" dirty="0">
                <a:latin typeface="Courier New" panose="02070309020205020404" pitchFamily="49" charset="0"/>
                <a:cs typeface="Courier New" panose="02070309020205020404" pitchFamily="49" charset="0"/>
              </a:rPr>
              <a:t>    THE TIDE LEVEL FOR THE COASTS OF</a:t>
            </a:r>
            <a:br>
              <a:rPr lang="en-US" sz="1400" b="1" strike="sngStrike" dirty="0">
                <a:latin typeface="Courier New" panose="02070309020205020404" pitchFamily="49" charset="0"/>
                <a:cs typeface="Courier New" panose="02070309020205020404" pitchFamily="49" charset="0"/>
              </a:rPr>
            </a:br>
            <a:br>
              <a:rPr lang="en-US" sz="1400" b="1" strike="sngStrike" dirty="0">
                <a:latin typeface="Courier New" panose="02070309020205020404" pitchFamily="49" charset="0"/>
                <a:cs typeface="Courier New" panose="02070309020205020404" pitchFamily="49" charset="0"/>
              </a:rPr>
            </a:br>
            <a:r>
              <a:rPr lang="en-US" sz="1400" b="1" strike="sngStrike" dirty="0">
                <a:latin typeface="Courier New" panose="02070309020205020404" pitchFamily="49" charset="0"/>
                <a:cs typeface="Courier New" panose="02070309020205020404" pitchFamily="49" charset="0"/>
              </a:rPr>
              <a:t>      AUSTRALIA... CHILE... CHINA... CHUUK... COLOMBIA... COSTA</a:t>
            </a:r>
            <a:br>
              <a:rPr lang="en-US" sz="1400" b="1" strike="sngStrike" dirty="0">
                <a:latin typeface="Courier New" panose="02070309020205020404" pitchFamily="49" charset="0"/>
                <a:cs typeface="Courier New" panose="02070309020205020404" pitchFamily="49" charset="0"/>
              </a:rPr>
            </a:br>
            <a:r>
              <a:rPr lang="en-US" sz="1400" b="1" strike="sngStrike" dirty="0">
                <a:latin typeface="Courier New" panose="02070309020205020404" pitchFamily="49" charset="0"/>
                <a:cs typeface="Courier New" panose="02070309020205020404" pitchFamily="49" charset="0"/>
              </a:rPr>
              <a:t>      RICA... GUAM... HAWAII... HONDURAS... HOWLAND AND BAKER...</a:t>
            </a:r>
            <a:br>
              <a:rPr lang="en-US" sz="1400" b="1" strike="sngStrike" dirty="0">
                <a:latin typeface="Courier New" panose="02070309020205020404" pitchFamily="49" charset="0"/>
                <a:cs typeface="Courier New" panose="02070309020205020404" pitchFamily="49" charset="0"/>
              </a:rPr>
            </a:br>
            <a:r>
              <a:rPr lang="en-US" sz="1400" b="1" strike="sngStrike" dirty="0">
                <a:latin typeface="Courier New" panose="02070309020205020404" pitchFamily="49" charset="0"/>
                <a:cs typeface="Courier New" panose="02070309020205020404" pitchFamily="49" charset="0"/>
              </a:rPr>
              <a:t>      INDONESIA... JAPAN... JARVIS ISLAND... JOHNSTON ATOLL...</a:t>
            </a:r>
            <a:br>
              <a:rPr lang="en-US" sz="1400" b="1" strike="sngStrike" dirty="0">
                <a:latin typeface="Courier New" panose="02070309020205020404" pitchFamily="49" charset="0"/>
                <a:cs typeface="Courier New" panose="02070309020205020404" pitchFamily="49" charset="0"/>
              </a:rPr>
            </a:br>
            <a:r>
              <a:rPr lang="en-US" sz="1400" b="1" strike="sngStrike" dirty="0">
                <a:latin typeface="Courier New" panose="02070309020205020404" pitchFamily="49" charset="0"/>
                <a:cs typeface="Courier New" panose="02070309020205020404" pitchFamily="49" charset="0"/>
              </a:rPr>
              <a:t>      KERMADEC ISLANDS... KOSRAE... MALAYSIA... MARSHALL</a:t>
            </a:r>
            <a:br>
              <a:rPr lang="en-US" sz="1400" b="1" strike="sngStrike" dirty="0">
                <a:latin typeface="Courier New" panose="02070309020205020404" pitchFamily="49" charset="0"/>
                <a:cs typeface="Courier New" panose="02070309020205020404" pitchFamily="49" charset="0"/>
              </a:rPr>
            </a:br>
            <a:r>
              <a:rPr lang="en-US" sz="1400" b="1" strike="sngStrike" dirty="0">
                <a:latin typeface="Courier New" panose="02070309020205020404" pitchFamily="49" charset="0"/>
                <a:cs typeface="Courier New" panose="02070309020205020404" pitchFamily="49" charset="0"/>
              </a:rPr>
              <a:t>      ISLANDS... MIDWAY ISLAND... NAURU... NEW CALEDONIA...</a:t>
            </a:r>
            <a:br>
              <a:rPr lang="en-US" sz="1400" b="1" strike="sngStrike" dirty="0">
                <a:latin typeface="Courier New" panose="02070309020205020404" pitchFamily="49" charset="0"/>
                <a:cs typeface="Courier New" panose="02070309020205020404" pitchFamily="49" charset="0"/>
              </a:rPr>
            </a:br>
            <a:endParaRPr lang="en-US" sz="1400" strike="sngStrike" dirty="0">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AC645E91-A859-47C4-B7C7-360093A63A80}"/>
              </a:ext>
            </a:extLst>
          </p:cNvPr>
          <p:cNvSpPr txBox="1"/>
          <p:nvPr/>
        </p:nvSpPr>
        <p:spPr>
          <a:xfrm>
            <a:off x="314880" y="4623758"/>
            <a:ext cx="738664" cy="1648903"/>
          </a:xfrm>
          <a:prstGeom prst="rect">
            <a:avLst/>
          </a:prstGeom>
          <a:solidFill>
            <a:srgbClr val="CCFFCC"/>
          </a:solidFill>
        </p:spPr>
        <p:txBody>
          <a:bodyPr vert="vert270" wrap="square" rtlCol="0">
            <a:spAutoFit/>
          </a:bodyPr>
          <a:lstStyle/>
          <a:p>
            <a:pPr algn="ctr"/>
            <a:r>
              <a:rPr lang="en-US" b="1" dirty="0">
                <a:solidFill>
                  <a:schemeClr val="accent2"/>
                </a:solidFill>
              </a:rPr>
              <a:t>DELETE THIS SECTION</a:t>
            </a:r>
          </a:p>
        </p:txBody>
      </p:sp>
    </p:spTree>
    <p:extLst>
      <p:ext uri="{BB962C8B-B14F-4D97-AF65-F5344CB8AC3E}">
        <p14:creationId xmlns:p14="http://schemas.microsoft.com/office/powerpoint/2010/main" val="229906604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400" dirty="0"/>
              <a:t>Proposed – Reinforce that Products are for the PTWS</a:t>
            </a:r>
          </a:p>
        </p:txBody>
      </p:sp>
      <p:sp>
        <p:nvSpPr>
          <p:cNvPr id="10243" name="TextBox 4">
            <a:extLst>
              <a:ext uri="{FF2B5EF4-FFF2-40B4-BE49-F238E27FC236}">
                <a16:creationId xmlns:a16="http://schemas.microsoft.com/office/drawing/2014/main" id="{E037B1CA-E0D6-4F6A-B77F-95757D5B0216}"/>
              </a:ext>
            </a:extLst>
          </p:cNvPr>
          <p:cNvSpPr txBox="1">
            <a:spLocks noChangeArrowheads="1"/>
          </p:cNvSpPr>
          <p:nvPr/>
        </p:nvSpPr>
        <p:spPr bwMode="auto">
          <a:xfrm>
            <a:off x="512763" y="1303793"/>
            <a:ext cx="7947025" cy="4708981"/>
          </a:xfrm>
          <a:prstGeom prst="rect">
            <a:avLst/>
          </a:prstGeom>
          <a:solidFill>
            <a:schemeClr val="bg2"/>
          </a:solidFill>
          <a:ln>
            <a:noFill/>
          </a:ln>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a:spcBef>
                <a:spcPts val="1200"/>
              </a:spcBef>
            </a:pPr>
            <a:r>
              <a:rPr lang="en-US" sz="2000" b="1" dirty="0">
                <a:latin typeface="Calibri" panose="020F0502020204030204" pitchFamily="34" charset="0"/>
                <a:cs typeface="Calibri" panose="020F0502020204030204" pitchFamily="34" charset="0"/>
              </a:rPr>
              <a:t>Issue</a:t>
            </a:r>
            <a:r>
              <a:rPr lang="en-US" sz="2000" dirty="0">
                <a:latin typeface="Calibri" panose="020F0502020204030204" pitchFamily="34" charset="0"/>
                <a:cs typeface="Calibri" panose="020F0502020204030204" pitchFamily="34" charset="0"/>
              </a:rPr>
              <a:t>:  There can be confusion with authoritative NTWC alerts when PTWC’s international products have conflicting advice.  </a:t>
            </a:r>
          </a:p>
          <a:p>
            <a:pPr marL="0" indent="0">
              <a:spcBef>
                <a:spcPts val="1200"/>
              </a:spcBef>
            </a:pPr>
            <a:r>
              <a:rPr lang="en-US" sz="2000" b="1" dirty="0">
                <a:latin typeface="Calibri" panose="020F0502020204030204" pitchFamily="34" charset="0"/>
                <a:cs typeface="Calibri" panose="020F0502020204030204" pitchFamily="34" charset="0"/>
              </a:rPr>
              <a:t>Example</a:t>
            </a:r>
            <a:r>
              <a:rPr lang="en-US" sz="2000" dirty="0">
                <a:latin typeface="Calibri" panose="020F0502020204030204" pitchFamily="34" charset="0"/>
                <a:cs typeface="Calibri" panose="020F0502020204030204" pitchFamily="34" charset="0"/>
              </a:rPr>
              <a:t>:  For example, PTWC text products may say the threat has now passed, but the national authority may still have an alert in effect. </a:t>
            </a:r>
          </a:p>
          <a:p>
            <a:pPr marL="0" indent="0">
              <a:spcBef>
                <a:spcPts val="1200"/>
              </a:spcBef>
            </a:pPr>
            <a:r>
              <a:rPr lang="en-US" sz="2000" b="1" dirty="0">
                <a:latin typeface="Calibri" panose="020F0502020204030204" pitchFamily="34" charset="0"/>
                <a:cs typeface="Calibri" panose="020F0502020204030204" pitchFamily="34" charset="0"/>
              </a:rPr>
              <a:t>One Solution</a:t>
            </a:r>
            <a:r>
              <a:rPr lang="en-US" sz="2000" dirty="0">
                <a:latin typeface="Calibri" panose="020F0502020204030204" pitchFamily="34" charset="0"/>
                <a:cs typeface="Calibri" panose="020F0502020204030204" pitchFamily="34" charset="0"/>
              </a:rPr>
              <a:t>:  Add language to key statements in PTWC text products emphasizing that they only apply to PTWS coasts covered by PTWC.</a:t>
            </a:r>
          </a:p>
          <a:p>
            <a:pPr marL="457200" lvl="1" indent="0">
              <a:spcBef>
                <a:spcPts val="1200"/>
              </a:spcBef>
            </a:pPr>
            <a:r>
              <a:rPr lang="en-US" sz="2000" b="1" dirty="0">
                <a:latin typeface="Calibri" panose="020F0502020204030204" pitchFamily="34" charset="0"/>
                <a:cs typeface="Calibri" panose="020F0502020204030204" pitchFamily="34" charset="0"/>
              </a:rPr>
              <a:t>Existing</a:t>
            </a:r>
            <a:r>
              <a:rPr lang="en-US" sz="2000" dirty="0">
                <a:latin typeface="Calibri" panose="020F0502020204030204" pitchFamily="34" charset="0"/>
                <a:cs typeface="Calibri" panose="020F0502020204030204" pitchFamily="34" charset="0"/>
              </a:rPr>
              <a:t>:</a:t>
            </a:r>
          </a:p>
          <a:p>
            <a:pPr marL="457200" lvl="1" indent="0">
              <a:spcBef>
                <a:spcPts val="1200"/>
              </a:spcBef>
            </a:pPr>
            <a:r>
              <a:rPr lang="en-US" sz="1600" b="1" cap="all" dirty="0">
                <a:latin typeface="Courier New" panose="02070309020205020404" pitchFamily="49" charset="0"/>
                <a:cs typeface="Courier New" panose="02070309020205020404" pitchFamily="49" charset="0"/>
              </a:rPr>
              <a:t>Based on all available data... the tsunami threat from this earthquake has now passed.</a:t>
            </a:r>
          </a:p>
          <a:p>
            <a:pPr marL="457200" lvl="1" indent="0">
              <a:spcBef>
                <a:spcPts val="1200"/>
              </a:spcBef>
            </a:pPr>
            <a:r>
              <a:rPr lang="en-US" sz="2000" b="1" dirty="0">
                <a:latin typeface="Calibri" panose="020F0502020204030204" pitchFamily="34" charset="0"/>
                <a:cs typeface="Calibri" panose="020F0502020204030204" pitchFamily="34" charset="0"/>
              </a:rPr>
              <a:t>Proposed:</a:t>
            </a:r>
          </a:p>
          <a:p>
            <a:pPr marL="457200" lvl="1" indent="0">
              <a:spcBef>
                <a:spcPts val="1200"/>
              </a:spcBef>
            </a:pPr>
            <a:r>
              <a:rPr lang="en-US" sz="1600" b="1" cap="all" dirty="0">
                <a:latin typeface="Courier New" panose="02070309020205020404" pitchFamily="49" charset="0"/>
                <a:cs typeface="Courier New" panose="02070309020205020404" pitchFamily="49" charset="0"/>
              </a:rPr>
              <a:t>Based on all available data... the tsunami threat from this earthquake has now passed </a:t>
            </a:r>
            <a:r>
              <a:rPr lang="en-US" sz="1600" b="1" cap="all" dirty="0">
                <a:solidFill>
                  <a:srgbClr val="C00000"/>
                </a:solidFill>
                <a:latin typeface="Courier New" panose="02070309020205020404" pitchFamily="49" charset="0"/>
                <a:cs typeface="Courier New" panose="02070309020205020404" pitchFamily="49" charset="0"/>
              </a:rPr>
              <a:t>FOR ALL PTWS COASTS COVERED IN THIS INTERNATIONAL PRODUCT with advice only</a:t>
            </a:r>
            <a:r>
              <a:rPr lang="en-US" sz="1600" b="1" cap="all" dirty="0">
                <a:latin typeface="Courier New" panose="02070309020205020404" pitchFamily="49" charset="0"/>
                <a:cs typeface="Courier New" panose="02070309020205020404" pitchFamily="49" charset="0"/>
              </a:rPr>
              <a:t>.</a:t>
            </a:r>
            <a:endParaRPr lang="en-US" b="1" cap="all"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545876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400" dirty="0"/>
              <a:t>PTWC Product Changes Implementation</a:t>
            </a:r>
          </a:p>
        </p:txBody>
      </p:sp>
      <p:sp>
        <p:nvSpPr>
          <p:cNvPr id="10243" name="TextBox 4">
            <a:extLst>
              <a:ext uri="{FF2B5EF4-FFF2-40B4-BE49-F238E27FC236}">
                <a16:creationId xmlns:a16="http://schemas.microsoft.com/office/drawing/2014/main" id="{E037B1CA-E0D6-4F6A-B77F-95757D5B0216}"/>
              </a:ext>
            </a:extLst>
          </p:cNvPr>
          <p:cNvSpPr txBox="1">
            <a:spLocks noChangeArrowheads="1"/>
          </p:cNvSpPr>
          <p:nvPr/>
        </p:nvSpPr>
        <p:spPr bwMode="auto">
          <a:xfrm>
            <a:off x="512763" y="1303793"/>
            <a:ext cx="7947025" cy="2862322"/>
          </a:xfrm>
          <a:prstGeom prst="rect">
            <a:avLst/>
          </a:prstGeom>
          <a:solidFill>
            <a:schemeClr val="bg2"/>
          </a:solidFill>
          <a:ln>
            <a:noFill/>
          </a:ln>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a:spcBef>
                <a:spcPts val="1200"/>
              </a:spcBef>
            </a:pPr>
            <a:r>
              <a:rPr lang="en-US" sz="2000" b="1" dirty="0">
                <a:latin typeface="Calibri" panose="020F0502020204030204" pitchFamily="34" charset="0"/>
                <a:cs typeface="Calibri" panose="020F0502020204030204" pitchFamily="34" charset="0"/>
              </a:rPr>
              <a:t>Previously approved changes, </a:t>
            </a:r>
          </a:p>
          <a:p>
            <a:pPr marL="0" indent="0">
              <a:spcBef>
                <a:spcPts val="1200"/>
              </a:spcBef>
            </a:pPr>
            <a:r>
              <a:rPr lang="en-US" sz="2000" b="1" dirty="0">
                <a:latin typeface="Calibri" panose="020F0502020204030204" pitchFamily="34" charset="0"/>
                <a:cs typeface="Calibri" panose="020F0502020204030204" pitchFamily="34" charset="0"/>
              </a:rPr>
              <a:t>as well as whatever is agreed upon by the ICG regarding the </a:t>
            </a:r>
          </a:p>
          <a:p>
            <a:pPr marL="457200" lvl="1" indent="0">
              <a:spcBef>
                <a:spcPts val="1200"/>
              </a:spcBef>
            </a:pPr>
            <a:r>
              <a:rPr lang="en-US" sz="2000" b="1" dirty="0">
                <a:latin typeface="Calibri" panose="020F0502020204030204" pitchFamily="34" charset="0"/>
                <a:cs typeface="Calibri" panose="020F0502020204030204" pitchFamily="34" charset="0"/>
              </a:rPr>
              <a:t>less than 0.3 meter forecast category, and </a:t>
            </a:r>
          </a:p>
          <a:p>
            <a:pPr marL="457200" lvl="1" indent="0">
              <a:spcBef>
                <a:spcPts val="1200"/>
              </a:spcBef>
            </a:pPr>
            <a:r>
              <a:rPr lang="en-US" sz="2000" b="1" dirty="0">
                <a:latin typeface="Calibri" panose="020F0502020204030204" pitchFamily="34" charset="0"/>
                <a:cs typeface="Calibri" panose="020F0502020204030204" pitchFamily="34" charset="0"/>
              </a:rPr>
              <a:t>proposed text changes to emphasize that key statements only apply to PTWS coasts and are advice only</a:t>
            </a:r>
          </a:p>
          <a:p>
            <a:pPr marL="0" indent="0">
              <a:spcBef>
                <a:spcPts val="1200"/>
              </a:spcBef>
            </a:pPr>
            <a:r>
              <a:rPr lang="en-US" sz="2000" b="1" dirty="0">
                <a:latin typeface="Calibri" panose="020F0502020204030204" pitchFamily="34" charset="0"/>
                <a:cs typeface="Calibri" panose="020F0502020204030204" pitchFamily="34" charset="0"/>
              </a:rPr>
              <a:t>will be implemented following notification to Member States in a circular letter issued at least three months in advance.</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0177187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400" dirty="0"/>
              <a:t>Other Activities</a:t>
            </a:r>
          </a:p>
        </p:txBody>
      </p:sp>
      <p:sp>
        <p:nvSpPr>
          <p:cNvPr id="10243" name="TextBox 4">
            <a:extLst>
              <a:ext uri="{FF2B5EF4-FFF2-40B4-BE49-F238E27FC236}">
                <a16:creationId xmlns:a16="http://schemas.microsoft.com/office/drawing/2014/main" id="{E037B1CA-E0D6-4F6A-B77F-95757D5B0216}"/>
              </a:ext>
            </a:extLst>
          </p:cNvPr>
          <p:cNvSpPr txBox="1">
            <a:spLocks noChangeArrowheads="1"/>
          </p:cNvSpPr>
          <p:nvPr/>
        </p:nvSpPr>
        <p:spPr bwMode="auto">
          <a:xfrm>
            <a:off x="512763" y="1303793"/>
            <a:ext cx="7947025" cy="4093428"/>
          </a:xfrm>
          <a:prstGeom prst="rect">
            <a:avLst/>
          </a:prstGeom>
          <a:solidFill>
            <a:schemeClr val="bg2"/>
          </a:solidFill>
          <a:ln>
            <a:noFill/>
          </a:ln>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spcBef>
                <a:spcPts val="1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Reorganization of PTWC, ITIC, and USNTWC under the US National Weather Service’s National Center for Environmental Prediction for a single chain of command, more coordinated and efficient operations</a:t>
            </a:r>
          </a:p>
          <a:p>
            <a:pPr marL="342900" indent="-342900">
              <a:spcBef>
                <a:spcPts val="1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Common tsunami detection and analysis system for PTWC and USNTWC for consistency and enterprise maintenance</a:t>
            </a:r>
          </a:p>
          <a:p>
            <a:pPr marL="342900" indent="-342900">
              <a:spcBef>
                <a:spcPts val="1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Common message creation and dissemination software for PTWC and USNTWC for near seamless backup and enterprise maintenance</a:t>
            </a:r>
          </a:p>
          <a:p>
            <a:pPr marL="342900" indent="-342900">
              <a:spcBef>
                <a:spcPts val="1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Complete re-invention of the tsunami.gov website to provide a more intuitive and effective user experience and broader and more easily updated content </a:t>
            </a:r>
          </a:p>
          <a:p>
            <a:pPr marL="342900" indent="-342900">
              <a:spcBef>
                <a:spcPts val="1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Development of Maritime Products (covered later under agenda #4.7)</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216231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400" dirty="0"/>
              <a:t>New tsunami.gov website (under development)</a:t>
            </a:r>
          </a:p>
        </p:txBody>
      </p:sp>
      <p:grpSp>
        <p:nvGrpSpPr>
          <p:cNvPr id="4" name="Group 3">
            <a:extLst>
              <a:ext uri="{FF2B5EF4-FFF2-40B4-BE49-F238E27FC236}">
                <a16:creationId xmlns:a16="http://schemas.microsoft.com/office/drawing/2014/main" id="{0F5F2C83-9845-4069-8034-3DE4CA8EFB53}"/>
              </a:ext>
            </a:extLst>
          </p:cNvPr>
          <p:cNvGrpSpPr/>
          <p:nvPr/>
        </p:nvGrpSpPr>
        <p:grpSpPr>
          <a:xfrm>
            <a:off x="2385204" y="1207698"/>
            <a:ext cx="4373592" cy="5495027"/>
            <a:chOff x="2863970" y="1716657"/>
            <a:chExt cx="3838755" cy="4703194"/>
          </a:xfrm>
        </p:grpSpPr>
        <p:pic>
          <p:nvPicPr>
            <p:cNvPr id="2" name="Picture 1">
              <a:extLst>
                <a:ext uri="{FF2B5EF4-FFF2-40B4-BE49-F238E27FC236}">
                  <a16:creationId xmlns:a16="http://schemas.microsoft.com/office/drawing/2014/main" id="{E86951D5-CF35-44AF-B465-ABD26466A9E6}"/>
                </a:ext>
              </a:extLst>
            </p:cNvPr>
            <p:cNvPicPr>
              <a:picLocks noChangeAspect="1"/>
            </p:cNvPicPr>
            <p:nvPr/>
          </p:nvPicPr>
          <p:blipFill rotWithShape="1">
            <a:blip r:embed="rId2"/>
            <a:srcRect l="39350" t="15428" r="26228" b="6712"/>
            <a:stretch/>
          </p:blipFill>
          <p:spPr>
            <a:xfrm>
              <a:off x="2863970" y="1716657"/>
              <a:ext cx="3838755" cy="4703194"/>
            </a:xfrm>
            <a:prstGeom prst="rect">
              <a:avLst/>
            </a:prstGeom>
          </p:spPr>
        </p:pic>
        <p:sp>
          <p:nvSpPr>
            <p:cNvPr id="3" name="Rectangle 2">
              <a:extLst>
                <a:ext uri="{FF2B5EF4-FFF2-40B4-BE49-F238E27FC236}">
                  <a16:creationId xmlns:a16="http://schemas.microsoft.com/office/drawing/2014/main" id="{E3C9E339-D737-40E3-A46E-2314821FDD27}"/>
                </a:ext>
              </a:extLst>
            </p:cNvPr>
            <p:cNvSpPr/>
            <p:nvPr/>
          </p:nvSpPr>
          <p:spPr bwMode="auto">
            <a:xfrm>
              <a:off x="3209027" y="5986732"/>
              <a:ext cx="586596" cy="3105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97651519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34ACE3C-4020-42DE-95CC-92949A276FE6}"/>
              </a:ext>
            </a:extLst>
          </p:cNvPr>
          <p:cNvSpPr txBox="1">
            <a:spLocks noChangeArrowheads="1"/>
          </p:cNvSpPr>
          <p:nvPr/>
        </p:nvSpPr>
        <p:spPr bwMode="auto">
          <a:xfrm>
            <a:off x="669925" y="2144713"/>
            <a:ext cx="7204075" cy="168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0000"/>
              </a:lnSpc>
            </a:pPr>
            <a:r>
              <a:rPr lang="en-US" altLang="en-US" sz="3600" b="1">
                <a:solidFill>
                  <a:srgbClr val="CC0000"/>
                </a:solidFill>
              </a:rPr>
              <a:t>Thank You</a:t>
            </a:r>
          </a:p>
        </p:txBody>
      </p:sp>
      <p:sp>
        <p:nvSpPr>
          <p:cNvPr id="19459" name="Rectangle 3">
            <a:extLst>
              <a:ext uri="{FF2B5EF4-FFF2-40B4-BE49-F238E27FC236}">
                <a16:creationId xmlns:a16="http://schemas.microsoft.com/office/drawing/2014/main" id="{CE99AE69-028D-4656-B59B-C7F7DFE42EBC}"/>
              </a:ext>
            </a:extLst>
          </p:cNvPr>
          <p:cNvSpPr>
            <a:spLocks noGrp="1" noChangeArrowheads="1"/>
          </p:cNvSpPr>
          <p:nvPr>
            <p:ph type="subTitle" idx="1"/>
          </p:nvPr>
        </p:nvSpPr>
        <p:spPr>
          <a:xfrm>
            <a:off x="669926" y="5087938"/>
            <a:ext cx="7646988" cy="1411287"/>
          </a:xfrm>
        </p:spPr>
        <p:txBody>
          <a:bodyPr/>
          <a:lstStyle/>
          <a:p>
            <a:pPr algn="l" eaLnBrk="1" hangingPunct="1">
              <a:spcBef>
                <a:spcPct val="0"/>
              </a:spcBef>
              <a:buFont typeface="Wingdings" panose="05000000000000000000" pitchFamily="2" charset="2"/>
              <a:buNone/>
            </a:pPr>
            <a:r>
              <a:rPr lang="en-US" altLang="en-US" dirty="0"/>
              <a:t>Charles McCreery, Chair</a:t>
            </a:r>
          </a:p>
          <a:p>
            <a:pPr algn="l" eaLnBrk="1" hangingPunct="1">
              <a:spcBef>
                <a:spcPct val="0"/>
              </a:spcBef>
              <a:buFont typeface="Wingdings" panose="05000000000000000000" pitchFamily="2" charset="2"/>
              <a:buNone/>
            </a:pPr>
            <a:r>
              <a:rPr lang="en-US" altLang="en-US" dirty="0"/>
              <a:t>NOAA Pacific Tsunami Warning Center</a:t>
            </a:r>
          </a:p>
          <a:p>
            <a:pPr algn="l" eaLnBrk="1" hangingPunct="1">
              <a:spcBef>
                <a:spcPct val="0"/>
              </a:spcBef>
              <a:buFont typeface="Wingdings" panose="05000000000000000000" pitchFamily="2" charset="2"/>
              <a:buNone/>
            </a:pPr>
            <a:r>
              <a:rPr lang="en-US" altLang="en-US" dirty="0"/>
              <a:t>charles.mccreery@noaa.gov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FB01D6A-22DE-45C2-A8A3-8AAE640CB55E}"/>
              </a:ext>
            </a:extLst>
          </p:cNvPr>
          <p:cNvSpPr>
            <a:spLocks noGrp="1"/>
          </p:cNvSpPr>
          <p:nvPr>
            <p:ph type="title"/>
          </p:nvPr>
        </p:nvSpPr>
        <p:spPr>
          <a:xfrm>
            <a:off x="512763" y="85725"/>
            <a:ext cx="8174037" cy="914400"/>
          </a:xfrm>
        </p:spPr>
        <p:txBody>
          <a:bodyPr/>
          <a:lstStyle/>
          <a:p>
            <a:r>
              <a:rPr lang="en-US" altLang="en-US" sz="2800" dirty="0"/>
              <a:t>Seismic Network Used by PTWC – 4/3/25</a:t>
            </a:r>
          </a:p>
        </p:txBody>
      </p:sp>
      <p:sp>
        <p:nvSpPr>
          <p:cNvPr id="6" name="TextBox 5">
            <a:extLst>
              <a:ext uri="{FF2B5EF4-FFF2-40B4-BE49-F238E27FC236}">
                <a16:creationId xmlns:a16="http://schemas.microsoft.com/office/drawing/2014/main" id="{FB78A035-6826-4632-8613-73520103F88C}"/>
              </a:ext>
            </a:extLst>
          </p:cNvPr>
          <p:cNvSpPr txBox="1"/>
          <p:nvPr/>
        </p:nvSpPr>
        <p:spPr>
          <a:xfrm>
            <a:off x="5229225" y="1390650"/>
            <a:ext cx="3181350" cy="646331"/>
          </a:xfrm>
          <a:prstGeom prst="rect">
            <a:avLst/>
          </a:prstGeom>
          <a:noFill/>
        </p:spPr>
        <p:txBody>
          <a:bodyPr wrap="square" rtlCol="0">
            <a:spAutoFit/>
          </a:bodyPr>
          <a:lstStyle/>
          <a:p>
            <a:pPr algn="ctr"/>
            <a:r>
              <a:rPr lang="en-US" dirty="0">
                <a:solidFill>
                  <a:schemeClr val="bg1"/>
                </a:solidFill>
              </a:rPr>
              <a:t>Snapshot on 6/5/22</a:t>
            </a:r>
          </a:p>
          <a:p>
            <a:pPr algn="ctr"/>
            <a:r>
              <a:rPr lang="en-US" dirty="0">
                <a:solidFill>
                  <a:schemeClr val="bg1"/>
                </a:solidFill>
              </a:rPr>
              <a:t>White Dots are Active</a:t>
            </a:r>
          </a:p>
        </p:txBody>
      </p:sp>
      <p:sp>
        <p:nvSpPr>
          <p:cNvPr id="4" name="TextBox 3">
            <a:extLst>
              <a:ext uri="{FF2B5EF4-FFF2-40B4-BE49-F238E27FC236}">
                <a16:creationId xmlns:a16="http://schemas.microsoft.com/office/drawing/2014/main" id="{56EECC30-FE93-4AC6-93C7-65196F692590}"/>
              </a:ext>
            </a:extLst>
          </p:cNvPr>
          <p:cNvSpPr txBox="1"/>
          <p:nvPr/>
        </p:nvSpPr>
        <p:spPr>
          <a:xfrm>
            <a:off x="394446" y="5634677"/>
            <a:ext cx="8355108" cy="923330"/>
          </a:xfrm>
          <a:prstGeom prst="rect">
            <a:avLst/>
          </a:prstGeom>
          <a:noFill/>
        </p:spPr>
        <p:txBody>
          <a:bodyPr wrap="square" rtlCol="0">
            <a:spAutoFit/>
          </a:bodyPr>
          <a:lstStyle/>
          <a:p>
            <a:r>
              <a:rPr lang="en-US" dirty="0"/>
              <a:t>Each dot is a seismic station. At the time of this snapshot, PTWC was receiving digital seismic waveform data from all the white-colored stations within a minute. No data was being received from black-colored stations. </a:t>
            </a:r>
          </a:p>
        </p:txBody>
      </p:sp>
      <p:pic>
        <p:nvPicPr>
          <p:cNvPr id="3" name="Picture 2">
            <a:extLst>
              <a:ext uri="{FF2B5EF4-FFF2-40B4-BE49-F238E27FC236}">
                <a16:creationId xmlns:a16="http://schemas.microsoft.com/office/drawing/2014/main" id="{A02EBD52-317A-46A4-A1F1-FED868F64FB4}"/>
              </a:ext>
            </a:extLst>
          </p:cNvPr>
          <p:cNvPicPr>
            <a:picLocks noChangeAspect="1"/>
          </p:cNvPicPr>
          <p:nvPr/>
        </p:nvPicPr>
        <p:blipFill rotWithShape="1">
          <a:blip r:embed="rId3">
            <a:extLst>
              <a:ext uri="{28A0092B-C50C-407E-A947-70E740481C1C}">
                <a14:useLocalDpi xmlns:a14="http://schemas.microsoft.com/office/drawing/2010/main" val="0"/>
              </a:ext>
            </a:extLst>
          </a:blip>
          <a:srcRect t="12799" b="22044"/>
          <a:stretch/>
        </p:blipFill>
        <p:spPr>
          <a:xfrm>
            <a:off x="476711" y="1277254"/>
            <a:ext cx="8190578" cy="4080294"/>
          </a:xfrm>
          <a:prstGeom prst="rect">
            <a:avLst/>
          </a:prstGeom>
        </p:spPr>
      </p:pic>
      <p:pic>
        <p:nvPicPr>
          <p:cNvPr id="8" name="Picture 7">
            <a:extLst>
              <a:ext uri="{FF2B5EF4-FFF2-40B4-BE49-F238E27FC236}">
                <a16:creationId xmlns:a16="http://schemas.microsoft.com/office/drawing/2014/main" id="{0995E2B9-E17B-44C6-950D-923712573E1E}"/>
              </a:ext>
            </a:extLst>
          </p:cNvPr>
          <p:cNvPicPr>
            <a:picLocks noChangeAspect="1"/>
          </p:cNvPicPr>
          <p:nvPr/>
        </p:nvPicPr>
        <p:blipFill rotWithShape="1">
          <a:blip r:embed="rId3">
            <a:extLst>
              <a:ext uri="{28A0092B-C50C-407E-A947-70E740481C1C}">
                <a14:useLocalDpi xmlns:a14="http://schemas.microsoft.com/office/drawing/2010/main" val="0"/>
              </a:ext>
            </a:extLst>
          </a:blip>
          <a:srcRect t="97900" r="57117" b="47"/>
          <a:stretch/>
        </p:blipFill>
        <p:spPr>
          <a:xfrm>
            <a:off x="1411236" y="5347289"/>
            <a:ext cx="6377089" cy="233457"/>
          </a:xfrm>
          <a:prstGeom prst="rect">
            <a:avLst/>
          </a:prstGeom>
        </p:spPr>
      </p:pic>
    </p:spTree>
    <p:extLst>
      <p:ext uri="{BB962C8B-B14F-4D97-AF65-F5344CB8AC3E}">
        <p14:creationId xmlns:p14="http://schemas.microsoft.com/office/powerpoint/2010/main" val="73727766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FB01D6A-22DE-45C2-A8A3-8AAE640CB55E}"/>
              </a:ext>
            </a:extLst>
          </p:cNvPr>
          <p:cNvSpPr>
            <a:spLocks noGrp="1"/>
          </p:cNvSpPr>
          <p:nvPr>
            <p:ph type="title"/>
          </p:nvPr>
        </p:nvSpPr>
        <p:spPr>
          <a:xfrm>
            <a:off x="512763" y="85725"/>
            <a:ext cx="8174037" cy="914400"/>
          </a:xfrm>
        </p:spPr>
        <p:txBody>
          <a:bodyPr/>
          <a:lstStyle/>
          <a:p>
            <a:r>
              <a:rPr lang="en-US" altLang="en-US" sz="2800" dirty="0"/>
              <a:t>Pacific Sea-Level Gauges – 4/3/25</a:t>
            </a:r>
          </a:p>
        </p:txBody>
      </p:sp>
      <p:sp>
        <p:nvSpPr>
          <p:cNvPr id="6" name="TextBox 5">
            <a:extLst>
              <a:ext uri="{FF2B5EF4-FFF2-40B4-BE49-F238E27FC236}">
                <a16:creationId xmlns:a16="http://schemas.microsoft.com/office/drawing/2014/main" id="{FB78A035-6826-4632-8613-73520103F88C}"/>
              </a:ext>
            </a:extLst>
          </p:cNvPr>
          <p:cNvSpPr txBox="1"/>
          <p:nvPr/>
        </p:nvSpPr>
        <p:spPr>
          <a:xfrm>
            <a:off x="5229225" y="1390650"/>
            <a:ext cx="3181350" cy="646331"/>
          </a:xfrm>
          <a:prstGeom prst="rect">
            <a:avLst/>
          </a:prstGeom>
          <a:noFill/>
        </p:spPr>
        <p:txBody>
          <a:bodyPr wrap="square" rtlCol="0">
            <a:spAutoFit/>
          </a:bodyPr>
          <a:lstStyle/>
          <a:p>
            <a:pPr algn="ctr"/>
            <a:r>
              <a:rPr lang="en-US" dirty="0">
                <a:solidFill>
                  <a:schemeClr val="bg1"/>
                </a:solidFill>
              </a:rPr>
              <a:t>Snapshot on 6/5/22</a:t>
            </a:r>
          </a:p>
          <a:p>
            <a:pPr algn="ctr"/>
            <a:r>
              <a:rPr lang="en-US" dirty="0">
                <a:solidFill>
                  <a:schemeClr val="bg1"/>
                </a:solidFill>
              </a:rPr>
              <a:t>White Dots are Active</a:t>
            </a:r>
          </a:p>
        </p:txBody>
      </p:sp>
      <p:sp>
        <p:nvSpPr>
          <p:cNvPr id="7" name="TextBox 6">
            <a:extLst>
              <a:ext uri="{FF2B5EF4-FFF2-40B4-BE49-F238E27FC236}">
                <a16:creationId xmlns:a16="http://schemas.microsoft.com/office/drawing/2014/main" id="{A0C23770-2C6F-4225-8BAE-E283C85487DD}"/>
              </a:ext>
            </a:extLst>
          </p:cNvPr>
          <p:cNvSpPr txBox="1"/>
          <p:nvPr/>
        </p:nvSpPr>
        <p:spPr>
          <a:xfrm>
            <a:off x="201827" y="5960617"/>
            <a:ext cx="8740346" cy="830997"/>
          </a:xfrm>
          <a:prstGeom prst="rect">
            <a:avLst/>
          </a:prstGeom>
          <a:noFill/>
        </p:spPr>
        <p:txBody>
          <a:bodyPr wrap="square" rtlCol="0">
            <a:spAutoFit/>
          </a:bodyPr>
          <a:lstStyle/>
          <a:p>
            <a:r>
              <a:rPr lang="en-US" sz="1600" dirty="0"/>
              <a:t>Small dots are coastal sea-level stations. Larger dots are deep-ocean tsunameters (DARTs). At the time of this snapshot, the white and green coastal stations and the orange DART gauges were sending timely data. Black stations were not functioning.</a:t>
            </a:r>
          </a:p>
        </p:txBody>
      </p:sp>
      <p:pic>
        <p:nvPicPr>
          <p:cNvPr id="4" name="Picture 3">
            <a:extLst>
              <a:ext uri="{FF2B5EF4-FFF2-40B4-BE49-F238E27FC236}">
                <a16:creationId xmlns:a16="http://schemas.microsoft.com/office/drawing/2014/main" id="{C0A125FD-C52D-4C4F-874B-4319BA0D3633}"/>
              </a:ext>
            </a:extLst>
          </p:cNvPr>
          <p:cNvPicPr>
            <a:picLocks noChangeAspect="1"/>
          </p:cNvPicPr>
          <p:nvPr/>
        </p:nvPicPr>
        <p:blipFill rotWithShape="1">
          <a:blip r:embed="rId3">
            <a:extLst>
              <a:ext uri="{28A0092B-C50C-407E-A947-70E740481C1C}">
                <a14:useLocalDpi xmlns:a14="http://schemas.microsoft.com/office/drawing/2010/main" val="0"/>
              </a:ext>
            </a:extLst>
          </a:blip>
          <a:srcRect l="18761" t="11291" r="22692" b="18168"/>
          <a:stretch/>
        </p:blipFill>
        <p:spPr>
          <a:xfrm>
            <a:off x="1395323" y="1181819"/>
            <a:ext cx="6353355" cy="4528201"/>
          </a:xfrm>
          <a:prstGeom prst="rect">
            <a:avLst/>
          </a:prstGeom>
        </p:spPr>
      </p:pic>
      <p:pic>
        <p:nvPicPr>
          <p:cNvPr id="8" name="Picture 7">
            <a:extLst>
              <a:ext uri="{FF2B5EF4-FFF2-40B4-BE49-F238E27FC236}">
                <a16:creationId xmlns:a16="http://schemas.microsoft.com/office/drawing/2014/main" id="{E0140226-486D-41C4-8F72-2466450ACDFD}"/>
              </a:ext>
            </a:extLst>
          </p:cNvPr>
          <p:cNvPicPr>
            <a:picLocks noChangeAspect="1"/>
          </p:cNvPicPr>
          <p:nvPr/>
        </p:nvPicPr>
        <p:blipFill rotWithShape="1">
          <a:blip r:embed="rId3">
            <a:extLst>
              <a:ext uri="{28A0092B-C50C-407E-A947-70E740481C1C}">
                <a14:useLocalDpi xmlns:a14="http://schemas.microsoft.com/office/drawing/2010/main" val="0"/>
              </a:ext>
            </a:extLst>
          </a:blip>
          <a:srcRect l="16553" t="94938" r="35849" b="1685"/>
          <a:stretch/>
        </p:blipFill>
        <p:spPr>
          <a:xfrm>
            <a:off x="1626080" y="5714198"/>
            <a:ext cx="5891840" cy="247319"/>
          </a:xfrm>
          <a:prstGeom prst="rect">
            <a:avLst/>
          </a:prstGeom>
        </p:spPr>
      </p:pic>
    </p:spTree>
    <p:extLst>
      <p:ext uri="{BB962C8B-B14F-4D97-AF65-F5344CB8AC3E}">
        <p14:creationId xmlns:p14="http://schemas.microsoft.com/office/powerpoint/2010/main" val="109250621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800" dirty="0"/>
              <a:t>Planned 2025 DART Services</a:t>
            </a:r>
          </a:p>
        </p:txBody>
      </p:sp>
      <p:sp>
        <p:nvSpPr>
          <p:cNvPr id="4" name="TextBox 3">
            <a:extLst>
              <a:ext uri="{FF2B5EF4-FFF2-40B4-BE49-F238E27FC236}">
                <a16:creationId xmlns:a16="http://schemas.microsoft.com/office/drawing/2014/main" id="{CF44FEC2-0949-4072-87C5-046241CB2CB3}"/>
              </a:ext>
            </a:extLst>
          </p:cNvPr>
          <p:cNvSpPr txBox="1"/>
          <p:nvPr/>
        </p:nvSpPr>
        <p:spPr>
          <a:xfrm>
            <a:off x="609600" y="1400322"/>
            <a:ext cx="7989455" cy="5093702"/>
          </a:xfrm>
          <a:prstGeom prst="rect">
            <a:avLst/>
          </a:prstGeom>
          <a:solidFill>
            <a:schemeClr val="bg2"/>
          </a:solidFill>
        </p:spPr>
        <p:txBody>
          <a:bodyPr wrap="square" rtlCol="0">
            <a:spAutoFit/>
          </a:bodyPr>
          <a:lstStyle/>
          <a:p>
            <a:r>
              <a:rPr lang="en-US" sz="2000" b="1" dirty="0"/>
              <a:t>Current outages in </a:t>
            </a:r>
            <a:r>
              <a:rPr lang="en-US" sz="2000" b="1" dirty="0">
                <a:solidFill>
                  <a:srgbClr val="C00000"/>
                </a:solidFill>
              </a:rPr>
              <a:t>red</a:t>
            </a:r>
          </a:p>
          <a:p>
            <a:endParaRPr lang="en-US" sz="2000" dirty="0">
              <a:solidFill>
                <a:srgbClr val="C00000"/>
              </a:solidFill>
            </a:endParaRPr>
          </a:p>
          <a:p>
            <a:r>
              <a:rPr lang="en-US" sz="2000" b="1" u="sng" dirty="0"/>
              <a:t>Caribbean / Atlantic</a:t>
            </a:r>
          </a:p>
          <a:p>
            <a:pPr marL="1255713" indent="-1255713">
              <a:spcAft>
                <a:spcPts val="600"/>
              </a:spcAft>
              <a:tabLst>
                <a:tab pos="1255713" algn="l"/>
              </a:tabLst>
            </a:pPr>
            <a:r>
              <a:rPr lang="en-US" sz="2000" b="1" dirty="0"/>
              <a:t>March</a:t>
            </a:r>
            <a:r>
              <a:rPr lang="en-US" sz="2000" dirty="0"/>
              <a:t>: 	42407 (done)</a:t>
            </a:r>
          </a:p>
          <a:p>
            <a:pPr marL="1255713" indent="-1255713">
              <a:spcAft>
                <a:spcPts val="600"/>
              </a:spcAft>
              <a:tabLst>
                <a:tab pos="1255713" algn="l"/>
              </a:tabLst>
            </a:pPr>
            <a:r>
              <a:rPr lang="en-US" sz="2000" b="1" dirty="0"/>
              <a:t>April</a:t>
            </a:r>
            <a:r>
              <a:rPr lang="en-US" sz="2000" dirty="0"/>
              <a:t>: 	</a:t>
            </a:r>
            <a:r>
              <a:rPr lang="en-US" sz="2000" dirty="0">
                <a:solidFill>
                  <a:srgbClr val="C00000"/>
                </a:solidFill>
              </a:rPr>
              <a:t>41421</a:t>
            </a:r>
            <a:r>
              <a:rPr lang="en-US" sz="2000" dirty="0"/>
              <a:t>, </a:t>
            </a:r>
            <a:r>
              <a:rPr lang="en-US" sz="2000" dirty="0">
                <a:solidFill>
                  <a:srgbClr val="C00000"/>
                </a:solidFill>
              </a:rPr>
              <a:t>41420</a:t>
            </a:r>
            <a:r>
              <a:rPr lang="en-US" sz="2000" dirty="0"/>
              <a:t>, </a:t>
            </a:r>
            <a:r>
              <a:rPr lang="en-US" sz="2000" dirty="0">
                <a:solidFill>
                  <a:srgbClr val="C00000"/>
                </a:solidFill>
              </a:rPr>
              <a:t>41425</a:t>
            </a:r>
          </a:p>
          <a:p>
            <a:pPr marL="1255713" indent="-1255713">
              <a:spcAft>
                <a:spcPts val="600"/>
              </a:spcAft>
              <a:tabLst>
                <a:tab pos="1255713" algn="l"/>
              </a:tabLst>
            </a:pPr>
            <a:endParaRPr lang="en-US" sz="2000" dirty="0">
              <a:solidFill>
                <a:srgbClr val="C00000"/>
              </a:solidFill>
            </a:endParaRPr>
          </a:p>
          <a:p>
            <a:pPr marL="1255713" indent="-1255713">
              <a:spcAft>
                <a:spcPts val="600"/>
              </a:spcAft>
              <a:tabLst>
                <a:tab pos="1255713" algn="l"/>
              </a:tabLst>
            </a:pPr>
            <a:r>
              <a:rPr lang="en-US" sz="2000" b="1" u="sng" dirty="0"/>
              <a:t>Pacific</a:t>
            </a:r>
          </a:p>
          <a:p>
            <a:pPr marL="1255713" indent="-1255713">
              <a:spcAft>
                <a:spcPts val="600"/>
              </a:spcAft>
              <a:tabLst>
                <a:tab pos="1255713" algn="l"/>
              </a:tabLst>
            </a:pPr>
            <a:r>
              <a:rPr lang="en-US" sz="2000" b="1" dirty="0"/>
              <a:t>April:</a:t>
            </a:r>
            <a:r>
              <a:rPr lang="en-US" sz="2000" dirty="0">
                <a:solidFill>
                  <a:srgbClr val="C00000"/>
                </a:solidFill>
              </a:rPr>
              <a:t>	</a:t>
            </a:r>
            <a:r>
              <a:rPr lang="en-US" sz="2000" dirty="0"/>
              <a:t>43412, </a:t>
            </a:r>
            <a:r>
              <a:rPr lang="en-US" sz="2000" dirty="0">
                <a:solidFill>
                  <a:srgbClr val="C00000"/>
                </a:solidFill>
              </a:rPr>
              <a:t>43413</a:t>
            </a:r>
            <a:r>
              <a:rPr lang="en-US" sz="2000" dirty="0"/>
              <a:t>, </a:t>
            </a:r>
            <a:r>
              <a:rPr lang="en-US" sz="2000" dirty="0">
                <a:solidFill>
                  <a:srgbClr val="C00000"/>
                </a:solidFill>
              </a:rPr>
              <a:t>32411</a:t>
            </a:r>
            <a:r>
              <a:rPr lang="en-US" sz="2000" dirty="0"/>
              <a:t>, </a:t>
            </a:r>
            <a:r>
              <a:rPr lang="en-US" sz="2000" dirty="0">
                <a:solidFill>
                  <a:srgbClr val="C00000"/>
                </a:solidFill>
              </a:rPr>
              <a:t>32413</a:t>
            </a:r>
            <a:r>
              <a:rPr lang="en-US" sz="2000" dirty="0"/>
              <a:t>, </a:t>
            </a:r>
            <a:r>
              <a:rPr lang="en-US" sz="2000" dirty="0">
                <a:solidFill>
                  <a:srgbClr val="C00000"/>
                </a:solidFill>
              </a:rPr>
              <a:t>44403</a:t>
            </a:r>
            <a:r>
              <a:rPr lang="en-US" sz="2000" dirty="0"/>
              <a:t>, 44402</a:t>
            </a:r>
          </a:p>
          <a:p>
            <a:pPr marL="1255713" indent="-1255713">
              <a:spcAft>
                <a:spcPts val="600"/>
              </a:spcAft>
              <a:tabLst>
                <a:tab pos="1255713" algn="l"/>
              </a:tabLst>
            </a:pPr>
            <a:r>
              <a:rPr lang="en-US" sz="2000" b="1" dirty="0"/>
              <a:t>June</a:t>
            </a:r>
            <a:r>
              <a:rPr lang="en-US" sz="2000" dirty="0"/>
              <a:t>: 	</a:t>
            </a:r>
            <a:r>
              <a:rPr lang="en-US" sz="2000" dirty="0">
                <a:solidFill>
                  <a:srgbClr val="C00000"/>
                </a:solidFill>
              </a:rPr>
              <a:t>46416</a:t>
            </a:r>
            <a:r>
              <a:rPr lang="en-US" sz="2000" dirty="0"/>
              <a:t>, 46415, </a:t>
            </a:r>
            <a:r>
              <a:rPr lang="en-US" sz="2000" dirty="0">
                <a:solidFill>
                  <a:srgbClr val="C00000"/>
                </a:solidFill>
              </a:rPr>
              <a:t>46409</a:t>
            </a:r>
            <a:r>
              <a:rPr lang="en-US" sz="2000" dirty="0"/>
              <a:t>, </a:t>
            </a:r>
            <a:r>
              <a:rPr lang="en-US" sz="2000" dirty="0">
                <a:solidFill>
                  <a:srgbClr val="C00000"/>
                </a:solidFill>
              </a:rPr>
              <a:t>46414</a:t>
            </a:r>
            <a:r>
              <a:rPr lang="en-US" sz="2000" dirty="0"/>
              <a:t>, 46408, 46413</a:t>
            </a:r>
          </a:p>
          <a:p>
            <a:pPr marL="1255713" indent="-1255713">
              <a:spcAft>
                <a:spcPts val="600"/>
              </a:spcAft>
              <a:tabLst>
                <a:tab pos="1255713" algn="l"/>
              </a:tabLst>
            </a:pPr>
            <a:r>
              <a:rPr lang="en-US" sz="2000" b="1" dirty="0"/>
              <a:t>July</a:t>
            </a:r>
            <a:r>
              <a:rPr lang="en-US" sz="2000" dirty="0"/>
              <a:t>: 	21416, 21419, 21418, </a:t>
            </a:r>
            <a:r>
              <a:rPr lang="en-US" sz="2000" dirty="0">
                <a:solidFill>
                  <a:srgbClr val="C00000"/>
                </a:solidFill>
              </a:rPr>
              <a:t>21413</a:t>
            </a:r>
            <a:r>
              <a:rPr lang="en-US" sz="2000" dirty="0"/>
              <a:t>, </a:t>
            </a:r>
            <a:r>
              <a:rPr lang="en-US" sz="2000" dirty="0">
                <a:solidFill>
                  <a:srgbClr val="C00000"/>
                </a:solidFill>
              </a:rPr>
              <a:t>21420</a:t>
            </a:r>
            <a:r>
              <a:rPr lang="en-US" sz="2000" dirty="0"/>
              <a:t>, </a:t>
            </a:r>
            <a:r>
              <a:rPr lang="en-US" sz="2000" dirty="0">
                <a:solidFill>
                  <a:srgbClr val="C00000"/>
                </a:solidFill>
              </a:rPr>
              <a:t>52404</a:t>
            </a:r>
            <a:r>
              <a:rPr lang="en-US" sz="2000" dirty="0"/>
              <a:t>, </a:t>
            </a:r>
            <a:r>
              <a:rPr lang="en-US" sz="2000" dirty="0">
                <a:solidFill>
                  <a:srgbClr val="C00000"/>
                </a:solidFill>
              </a:rPr>
              <a:t>52403</a:t>
            </a:r>
          </a:p>
          <a:p>
            <a:pPr marL="1255713" indent="-1255713">
              <a:spcAft>
                <a:spcPts val="600"/>
              </a:spcAft>
              <a:tabLst>
                <a:tab pos="1255713" algn="l"/>
              </a:tabLst>
            </a:pPr>
            <a:r>
              <a:rPr lang="en-US" sz="2000" b="1" dirty="0"/>
              <a:t>August</a:t>
            </a:r>
            <a:r>
              <a:rPr lang="en-US" sz="2000" dirty="0"/>
              <a:t>: 	</a:t>
            </a:r>
            <a:r>
              <a:rPr lang="en-US" sz="2000" dirty="0">
                <a:solidFill>
                  <a:srgbClr val="C00000"/>
                </a:solidFill>
              </a:rPr>
              <a:t>52401</a:t>
            </a:r>
            <a:r>
              <a:rPr lang="en-US" sz="2000" dirty="0"/>
              <a:t>, </a:t>
            </a:r>
            <a:r>
              <a:rPr lang="en-US" sz="2000" dirty="0">
                <a:solidFill>
                  <a:srgbClr val="C00000"/>
                </a:solidFill>
              </a:rPr>
              <a:t>52406</a:t>
            </a:r>
            <a:r>
              <a:rPr lang="en-US" sz="2000" dirty="0"/>
              <a:t>, 51425</a:t>
            </a:r>
          </a:p>
          <a:p>
            <a:pPr marL="1255713" indent="-1255713">
              <a:spcAft>
                <a:spcPts val="600"/>
              </a:spcAft>
              <a:tabLst>
                <a:tab pos="1255713" algn="l"/>
              </a:tabLst>
            </a:pPr>
            <a:r>
              <a:rPr lang="en-US" sz="2000" b="1" dirty="0"/>
              <a:t>October</a:t>
            </a:r>
            <a:r>
              <a:rPr lang="en-US" sz="2000" dirty="0"/>
              <a:t>: 	51407, </a:t>
            </a:r>
            <a:r>
              <a:rPr lang="en-US" sz="2000" dirty="0">
                <a:solidFill>
                  <a:srgbClr val="C00000"/>
                </a:solidFill>
              </a:rPr>
              <a:t>46407</a:t>
            </a:r>
            <a:r>
              <a:rPr lang="en-US" sz="2000" dirty="0"/>
              <a:t>, 46404</a:t>
            </a:r>
          </a:p>
          <a:p>
            <a:br>
              <a:rPr lang="en-US" sz="2000" dirty="0"/>
            </a:br>
            <a:endParaRPr lang="en-US" sz="2000"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BC471F-A9C2-4B0A-8B06-68359410F5F9}"/>
              </a:ext>
            </a:extLst>
          </p:cNvPr>
          <p:cNvSpPr>
            <a:spLocks noGrp="1"/>
          </p:cNvSpPr>
          <p:nvPr>
            <p:ph type="title"/>
          </p:nvPr>
        </p:nvSpPr>
        <p:spPr>
          <a:xfrm>
            <a:off x="512763" y="438150"/>
            <a:ext cx="8174037" cy="582613"/>
          </a:xfrm>
        </p:spPr>
        <p:txBody>
          <a:bodyPr/>
          <a:lstStyle/>
          <a:p>
            <a:r>
              <a:rPr lang="en-US" altLang="en-US" sz="2800" dirty="0"/>
              <a:t>PTWC Message Events since Sep 2023</a:t>
            </a:r>
          </a:p>
        </p:txBody>
      </p:sp>
      <p:graphicFrame>
        <p:nvGraphicFramePr>
          <p:cNvPr id="3" name="Table 2">
            <a:extLst>
              <a:ext uri="{FF2B5EF4-FFF2-40B4-BE49-F238E27FC236}">
                <a16:creationId xmlns:a16="http://schemas.microsoft.com/office/drawing/2014/main" id="{8B21E2C9-40C3-489C-9DA8-F8B0B2BFC24B}"/>
              </a:ext>
            </a:extLst>
          </p:cNvPr>
          <p:cNvGraphicFramePr>
            <a:graphicFrameLocks noGrp="1" noChangeAspect="1"/>
          </p:cNvGraphicFramePr>
          <p:nvPr>
            <p:extLst>
              <p:ext uri="{D42A27DB-BD31-4B8C-83A1-F6EECF244321}">
                <p14:modId xmlns:p14="http://schemas.microsoft.com/office/powerpoint/2010/main" val="2478913603"/>
              </p:ext>
            </p:extLst>
          </p:nvPr>
        </p:nvGraphicFramePr>
        <p:xfrm>
          <a:off x="274320" y="2743200"/>
          <a:ext cx="8595361" cy="3148884"/>
        </p:xfrm>
        <a:graphic>
          <a:graphicData uri="http://schemas.openxmlformats.org/drawingml/2006/table">
            <a:tbl>
              <a:tblPr firstRow="1" firstCol="1" bandRow="1">
                <a:tableStyleId>{5C22544A-7EE6-4342-B048-85BDC9FD1C3A}</a:tableStyleId>
              </a:tblPr>
              <a:tblGrid>
                <a:gridCol w="1781965">
                  <a:extLst>
                    <a:ext uri="{9D8B030D-6E8A-4147-A177-3AD203B41FA5}">
                      <a16:colId xmlns:a16="http://schemas.microsoft.com/office/drawing/2014/main" val="4027340354"/>
                    </a:ext>
                  </a:extLst>
                </a:gridCol>
                <a:gridCol w="4612144">
                  <a:extLst>
                    <a:ext uri="{9D8B030D-6E8A-4147-A177-3AD203B41FA5}">
                      <a16:colId xmlns:a16="http://schemas.microsoft.com/office/drawing/2014/main" val="3132698100"/>
                    </a:ext>
                  </a:extLst>
                </a:gridCol>
                <a:gridCol w="524108">
                  <a:extLst>
                    <a:ext uri="{9D8B030D-6E8A-4147-A177-3AD203B41FA5}">
                      <a16:colId xmlns:a16="http://schemas.microsoft.com/office/drawing/2014/main" val="3833036899"/>
                    </a:ext>
                  </a:extLst>
                </a:gridCol>
                <a:gridCol w="1048215">
                  <a:extLst>
                    <a:ext uri="{9D8B030D-6E8A-4147-A177-3AD203B41FA5}">
                      <a16:colId xmlns:a16="http://schemas.microsoft.com/office/drawing/2014/main" val="4101895360"/>
                    </a:ext>
                  </a:extLst>
                </a:gridCol>
                <a:gridCol w="628929">
                  <a:extLst>
                    <a:ext uri="{9D8B030D-6E8A-4147-A177-3AD203B41FA5}">
                      <a16:colId xmlns:a16="http://schemas.microsoft.com/office/drawing/2014/main" val="1966018752"/>
                    </a:ext>
                  </a:extLst>
                </a:gridCol>
              </a:tblGrid>
              <a:tr h="262407">
                <a:tc gridSpan="3">
                  <a:txBody>
                    <a:bodyPr/>
                    <a:lstStyle/>
                    <a:p>
                      <a:pPr marL="0" marR="0" algn="ctr">
                        <a:lnSpc>
                          <a:spcPct val="107000"/>
                        </a:lnSpc>
                        <a:spcBef>
                          <a:spcPts val="0"/>
                        </a:spcBef>
                        <a:spcAft>
                          <a:spcPts val="0"/>
                        </a:spcAft>
                      </a:pPr>
                      <a:r>
                        <a:rPr lang="en-US" sz="1200" dirty="0">
                          <a:effectLst/>
                        </a:rPr>
                        <a:t>Earthquake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Messages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hMerge="1">
                  <a:txBody>
                    <a:bodyPr/>
                    <a:lstStyle/>
                    <a:p>
                      <a:endParaRPr lang="en-US"/>
                    </a:p>
                  </a:txBody>
                  <a:tcPr/>
                </a:tc>
                <a:extLst>
                  <a:ext uri="{0D108BD9-81ED-4DB2-BD59-A6C34878D82A}">
                    <a16:rowId xmlns:a16="http://schemas.microsoft.com/office/drawing/2014/main" val="1940232777"/>
                  </a:ext>
                </a:extLst>
              </a:tr>
              <a:tr h="262407">
                <a:tc>
                  <a:txBody>
                    <a:bodyPr/>
                    <a:lstStyle/>
                    <a:p>
                      <a:pPr marL="0" marR="0" algn="ctr">
                        <a:lnSpc>
                          <a:spcPct val="107000"/>
                        </a:lnSpc>
                        <a:spcBef>
                          <a:spcPts val="0"/>
                        </a:spcBef>
                        <a:spcAft>
                          <a:spcPts val="0"/>
                        </a:spcAft>
                      </a:pPr>
                      <a:r>
                        <a:rPr lang="en-US" sz="1200">
                          <a:effectLst/>
                        </a:rPr>
                        <a:t>Date – Time (UTC)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nSpc>
                          <a:spcPct val="107000"/>
                        </a:lnSpc>
                        <a:spcBef>
                          <a:spcPts val="0"/>
                        </a:spcBef>
                        <a:spcAft>
                          <a:spcPts val="0"/>
                        </a:spcAft>
                      </a:pPr>
                      <a:r>
                        <a:rPr lang="en-US" sz="1200" dirty="0">
                          <a:effectLst/>
                        </a:rPr>
                        <a:t>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0"/>
                        </a:spcAft>
                      </a:pPr>
                      <a:r>
                        <a:rPr lang="en-US" sz="1200">
                          <a:effectLst/>
                        </a:rPr>
                        <a:t>Mw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0"/>
                        </a:spcAft>
                      </a:pPr>
                      <a:r>
                        <a:rPr lang="en-US" sz="1200">
                          <a:effectLst/>
                        </a:rPr>
                        <a:t>1</a:t>
                      </a:r>
                      <a:r>
                        <a:rPr lang="en-US" sz="1200" baseline="30000">
                          <a:effectLst/>
                        </a:rPr>
                        <a:t>st</a:t>
                      </a:r>
                      <a:r>
                        <a:rPr lang="en-US" sz="1200">
                          <a:effectLst/>
                        </a:rPr>
                        <a:t> Elapsed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extLst>
                  <a:ext uri="{0D108BD9-81ED-4DB2-BD59-A6C34878D82A}">
                    <a16:rowId xmlns:a16="http://schemas.microsoft.com/office/drawing/2014/main" val="4089750034"/>
                  </a:ext>
                </a:extLst>
              </a:tr>
              <a:tr h="262407">
                <a:tc>
                  <a:txBody>
                    <a:bodyPr/>
                    <a:lstStyle/>
                    <a:p>
                      <a:pPr marL="0" marR="0" algn="ctr">
                        <a:lnSpc>
                          <a:spcPct val="107000"/>
                        </a:lnSpc>
                        <a:spcBef>
                          <a:spcPts val="0"/>
                        </a:spcBef>
                        <a:spcAft>
                          <a:spcPts val="800"/>
                        </a:spcAft>
                      </a:pPr>
                      <a:r>
                        <a:rPr lang="en-US" sz="1200" dirty="0">
                          <a:effectLst/>
                        </a:rPr>
                        <a:t>12/02/2023 14:37:06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nSpc>
                          <a:spcPct val="107000"/>
                        </a:lnSpc>
                        <a:spcBef>
                          <a:spcPts val="0"/>
                        </a:spcBef>
                        <a:spcAft>
                          <a:spcPts val="800"/>
                        </a:spcAft>
                      </a:pPr>
                      <a:r>
                        <a:rPr lang="en-US" sz="1200" dirty="0">
                          <a:effectLst/>
                        </a:rPr>
                        <a:t>MINDANAO, PHILIPPINES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07:22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4259321600"/>
                  </a:ext>
                </a:extLst>
              </a:tr>
              <a:tr h="262407">
                <a:tc>
                  <a:txBody>
                    <a:bodyPr/>
                    <a:lstStyle/>
                    <a:p>
                      <a:pPr marL="0" marR="0" algn="ctr">
                        <a:lnSpc>
                          <a:spcPct val="107000"/>
                        </a:lnSpc>
                        <a:spcBef>
                          <a:spcPts val="0"/>
                        </a:spcBef>
                        <a:spcAft>
                          <a:spcPts val="800"/>
                        </a:spcAft>
                      </a:pPr>
                      <a:r>
                        <a:rPr lang="en-US" sz="1200">
                          <a:effectLst/>
                        </a:rPr>
                        <a:t>12/07/2023 12:56:30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nSpc>
                          <a:spcPct val="107000"/>
                        </a:lnSpc>
                        <a:spcBef>
                          <a:spcPts val="0"/>
                        </a:spcBef>
                        <a:spcAft>
                          <a:spcPts val="800"/>
                        </a:spcAft>
                      </a:pPr>
                      <a:r>
                        <a:rPr lang="en-US" sz="1200" dirty="0">
                          <a:effectLst/>
                        </a:rPr>
                        <a:t>VANUATU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08:24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1614155954"/>
                  </a:ext>
                </a:extLst>
              </a:tr>
              <a:tr h="262407">
                <a:tc>
                  <a:txBody>
                    <a:bodyPr/>
                    <a:lstStyle/>
                    <a:p>
                      <a:pPr marL="0" marR="0" algn="ctr">
                        <a:lnSpc>
                          <a:spcPct val="107000"/>
                        </a:lnSpc>
                        <a:spcBef>
                          <a:spcPts val="0"/>
                        </a:spcBef>
                        <a:spcAft>
                          <a:spcPts val="800"/>
                        </a:spcAft>
                      </a:pPr>
                      <a:r>
                        <a:rPr lang="en-US" sz="1200">
                          <a:effectLst/>
                        </a:rPr>
                        <a:t>01/01/2024 07:10:10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nSpc>
                          <a:spcPct val="107000"/>
                        </a:lnSpc>
                        <a:spcBef>
                          <a:spcPts val="0"/>
                        </a:spcBef>
                        <a:spcAft>
                          <a:spcPts val="800"/>
                        </a:spcAft>
                      </a:pPr>
                      <a:r>
                        <a:rPr lang="en-US" sz="1200" dirty="0">
                          <a:effectLst/>
                        </a:rPr>
                        <a:t>NEAR THE WEST COAST OF HONSHU, JAPAN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11:46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963206134"/>
                  </a:ext>
                </a:extLst>
              </a:tr>
              <a:tr h="262407">
                <a:tc>
                  <a:txBody>
                    <a:bodyPr/>
                    <a:lstStyle/>
                    <a:p>
                      <a:pPr marL="0" marR="0" algn="ctr">
                        <a:lnSpc>
                          <a:spcPct val="107000"/>
                        </a:lnSpc>
                        <a:spcBef>
                          <a:spcPts val="0"/>
                        </a:spcBef>
                        <a:spcAft>
                          <a:spcPts val="800"/>
                        </a:spcAft>
                      </a:pPr>
                      <a:r>
                        <a:rPr lang="en-US" sz="1200">
                          <a:effectLst/>
                        </a:rPr>
                        <a:t>04/02/2024 23:58:00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nSpc>
                          <a:spcPct val="107000"/>
                        </a:lnSpc>
                        <a:spcBef>
                          <a:spcPts val="0"/>
                        </a:spcBef>
                        <a:spcAft>
                          <a:spcPts val="800"/>
                        </a:spcAft>
                      </a:pPr>
                      <a:r>
                        <a:rPr lang="en-US" sz="1200" dirty="0">
                          <a:effectLst/>
                        </a:rPr>
                        <a:t>TAIWAN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11:16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2741992103"/>
                  </a:ext>
                </a:extLst>
              </a:tr>
              <a:tr h="262407">
                <a:tc>
                  <a:txBody>
                    <a:bodyPr/>
                    <a:lstStyle/>
                    <a:p>
                      <a:pPr marL="0" marR="0" algn="ctr">
                        <a:lnSpc>
                          <a:spcPct val="107000"/>
                        </a:lnSpc>
                        <a:spcBef>
                          <a:spcPts val="0"/>
                        </a:spcBef>
                        <a:spcAft>
                          <a:spcPts val="800"/>
                        </a:spcAft>
                      </a:pPr>
                      <a:r>
                        <a:rPr lang="en-US" sz="1200">
                          <a:effectLst/>
                        </a:rPr>
                        <a:t>08/08/2024 07:42:55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nSpc>
                          <a:spcPct val="107000"/>
                        </a:lnSpc>
                        <a:spcBef>
                          <a:spcPts val="0"/>
                        </a:spcBef>
                        <a:spcAft>
                          <a:spcPts val="800"/>
                        </a:spcAft>
                      </a:pPr>
                      <a:r>
                        <a:rPr lang="en-US" sz="1200" dirty="0">
                          <a:effectLst/>
                        </a:rPr>
                        <a:t>KYUSHU JAPAN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11:37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188718442"/>
                  </a:ext>
                </a:extLst>
              </a:tr>
              <a:tr h="262407">
                <a:tc>
                  <a:txBody>
                    <a:bodyPr/>
                    <a:lstStyle/>
                    <a:p>
                      <a:pPr marL="0" marR="0" algn="ctr">
                        <a:lnSpc>
                          <a:spcPct val="107000"/>
                        </a:lnSpc>
                        <a:spcBef>
                          <a:spcPts val="0"/>
                        </a:spcBef>
                        <a:spcAft>
                          <a:spcPts val="800"/>
                        </a:spcAft>
                      </a:pPr>
                      <a:r>
                        <a:rPr lang="en-US" sz="1200">
                          <a:effectLst/>
                        </a:rPr>
                        <a:t>08/17/2024 19:10:27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nSpc>
                          <a:spcPct val="107000"/>
                        </a:lnSpc>
                        <a:spcBef>
                          <a:spcPts val="0"/>
                        </a:spcBef>
                        <a:spcAft>
                          <a:spcPts val="800"/>
                        </a:spcAft>
                      </a:pPr>
                      <a:r>
                        <a:rPr lang="en-US" sz="1200" dirty="0">
                          <a:effectLst/>
                        </a:rPr>
                        <a:t>OFF THE EAST COAST OF KAMCHATKA, RUSSIA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07:36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3410671797"/>
                  </a:ext>
                </a:extLst>
              </a:tr>
              <a:tr h="262407">
                <a:tc>
                  <a:txBody>
                    <a:bodyPr/>
                    <a:lstStyle/>
                    <a:p>
                      <a:pPr marL="0" marR="0" algn="ctr">
                        <a:lnSpc>
                          <a:spcPct val="107000"/>
                        </a:lnSpc>
                        <a:spcBef>
                          <a:spcPts val="0"/>
                        </a:spcBef>
                        <a:spcAft>
                          <a:spcPts val="800"/>
                        </a:spcAft>
                      </a:pPr>
                      <a:r>
                        <a:rPr lang="en-US" sz="1200">
                          <a:effectLst/>
                        </a:rPr>
                        <a:t>12/05/2024 18:44:24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nSpc>
                          <a:spcPct val="107000"/>
                        </a:lnSpc>
                        <a:spcBef>
                          <a:spcPts val="0"/>
                        </a:spcBef>
                        <a:spcAft>
                          <a:spcPts val="800"/>
                        </a:spcAft>
                      </a:pPr>
                      <a:r>
                        <a:rPr lang="en-US" sz="1200" dirty="0">
                          <a:effectLst/>
                        </a:rPr>
                        <a:t>NEAR THE COAST OF NORTHERN CALIFORNIA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08:56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3288161613"/>
                  </a:ext>
                </a:extLst>
              </a:tr>
              <a:tr h="262407">
                <a:tc>
                  <a:txBody>
                    <a:bodyPr/>
                    <a:lstStyle/>
                    <a:p>
                      <a:pPr marL="0" marR="0" algn="ctr">
                        <a:lnSpc>
                          <a:spcPct val="107000"/>
                        </a:lnSpc>
                        <a:spcBef>
                          <a:spcPts val="0"/>
                        </a:spcBef>
                        <a:spcAft>
                          <a:spcPts val="800"/>
                        </a:spcAft>
                      </a:pPr>
                      <a:r>
                        <a:rPr lang="en-US" sz="1200">
                          <a:effectLst/>
                        </a:rPr>
                        <a:t>12/17/2024 01:47:23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tc>
                  <a:txBody>
                    <a:bodyPr/>
                    <a:lstStyle/>
                    <a:p>
                      <a:pPr marL="0" marR="0">
                        <a:lnSpc>
                          <a:spcPct val="107000"/>
                        </a:lnSpc>
                        <a:spcBef>
                          <a:spcPts val="0"/>
                        </a:spcBef>
                        <a:spcAft>
                          <a:spcPts val="800"/>
                        </a:spcAft>
                      </a:pPr>
                      <a:r>
                        <a:rPr lang="en-US" sz="1200" dirty="0">
                          <a:effectLst/>
                        </a:rPr>
                        <a:t>VANUATU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06:05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3610300410"/>
                  </a:ext>
                </a:extLst>
              </a:tr>
              <a:tr h="262407">
                <a:tc>
                  <a:txBody>
                    <a:bodyPr/>
                    <a:lstStyle/>
                    <a:p>
                      <a:pPr marL="0" marR="0" algn="ctr">
                        <a:lnSpc>
                          <a:spcPct val="107000"/>
                        </a:lnSpc>
                        <a:spcBef>
                          <a:spcPts val="0"/>
                        </a:spcBef>
                        <a:spcAft>
                          <a:spcPts val="800"/>
                        </a:spcAft>
                      </a:pPr>
                      <a:r>
                        <a:rPr lang="en-US" sz="1200">
                          <a:effectLst/>
                        </a:rPr>
                        <a:t>03/30/2025 12:18:47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tc>
                  <a:txBody>
                    <a:bodyPr/>
                    <a:lstStyle/>
                    <a:p>
                      <a:pPr marL="0" marR="0">
                        <a:lnSpc>
                          <a:spcPct val="107000"/>
                        </a:lnSpc>
                        <a:spcBef>
                          <a:spcPts val="0"/>
                        </a:spcBef>
                        <a:spcAft>
                          <a:spcPts val="800"/>
                        </a:spcAft>
                      </a:pPr>
                      <a:r>
                        <a:rPr lang="en-US" sz="1200" dirty="0">
                          <a:effectLst/>
                        </a:rPr>
                        <a:t>TONGA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10:31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07000"/>
                        </a:lnSpc>
                        <a:spcBef>
                          <a:spcPts val="0"/>
                        </a:spcBef>
                        <a:spcAft>
                          <a:spcPts val="80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4109510692"/>
                  </a:ext>
                </a:extLst>
              </a:tr>
              <a:tr h="262407">
                <a:tc>
                  <a:txBody>
                    <a:bodyPr/>
                    <a:lstStyle/>
                    <a:p>
                      <a:pPr marL="0" marR="0" algn="ctr">
                        <a:lnSpc>
                          <a:spcPct val="107000"/>
                        </a:lnSpc>
                        <a:spcBef>
                          <a:spcPts val="0"/>
                        </a:spcBef>
                        <a:spcAft>
                          <a:spcPts val="800"/>
                        </a:spcAft>
                      </a:pPr>
                      <a:r>
                        <a:rPr lang="en-US" sz="1200" dirty="0">
                          <a:effectLst/>
                        </a:rPr>
                        <a:t>04/04/2025 20:04:38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tc>
                  <a:txBody>
                    <a:bodyPr/>
                    <a:lstStyle/>
                    <a:p>
                      <a:pPr marL="0" marR="0">
                        <a:lnSpc>
                          <a:spcPct val="107000"/>
                        </a:lnSpc>
                        <a:spcBef>
                          <a:spcPts val="0"/>
                        </a:spcBef>
                        <a:spcAft>
                          <a:spcPts val="800"/>
                        </a:spcAft>
                      </a:pPr>
                      <a:r>
                        <a:rPr lang="en-US" sz="1200" dirty="0">
                          <a:effectLst/>
                        </a:rPr>
                        <a:t>NEW BRITAIN REGION OF PAPUA NEW GUINEA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07000"/>
                        </a:lnSpc>
                        <a:spcBef>
                          <a:spcPts val="0"/>
                        </a:spcBef>
                        <a:spcAft>
                          <a:spcPts val="800"/>
                        </a:spcAft>
                      </a:pPr>
                      <a:r>
                        <a:rPr lang="en-US" sz="1200" dirty="0">
                          <a:effectLst/>
                        </a:rPr>
                        <a:t>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tc>
                  <a:txBody>
                    <a:bodyPr/>
                    <a:lstStyle/>
                    <a:p>
                      <a:pPr marL="0" marR="0" algn="ctr">
                        <a:lnSpc>
                          <a:spcPct val="107000"/>
                        </a:lnSpc>
                        <a:spcBef>
                          <a:spcPts val="0"/>
                        </a:spcBef>
                        <a:spcAft>
                          <a:spcPts val="800"/>
                        </a:spcAft>
                      </a:pPr>
                      <a:r>
                        <a:rPr lang="en-US" sz="1200" dirty="0">
                          <a:effectLst/>
                        </a:rPr>
                        <a:t>05:22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tc>
                  <a:txBody>
                    <a:bodyPr/>
                    <a:lstStyle/>
                    <a:p>
                      <a:pPr marL="0" marR="0" algn="ctr">
                        <a:lnSpc>
                          <a:spcPct val="107000"/>
                        </a:lnSpc>
                        <a:spcBef>
                          <a:spcPts val="0"/>
                        </a:spcBef>
                        <a:spcAft>
                          <a:spcPts val="80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tc>
                <a:extLst>
                  <a:ext uri="{0D108BD9-81ED-4DB2-BD59-A6C34878D82A}">
                    <a16:rowId xmlns:a16="http://schemas.microsoft.com/office/drawing/2014/main" val="3078922122"/>
                  </a:ext>
                </a:extLst>
              </a:tr>
            </a:tbl>
          </a:graphicData>
        </a:graphic>
      </p:graphicFrame>
      <p:sp>
        <p:nvSpPr>
          <p:cNvPr id="4" name="TextBox 3">
            <a:extLst>
              <a:ext uri="{FF2B5EF4-FFF2-40B4-BE49-F238E27FC236}">
                <a16:creationId xmlns:a16="http://schemas.microsoft.com/office/drawing/2014/main" id="{CF44FEC2-0949-4072-87C5-046241CB2CB3}"/>
              </a:ext>
            </a:extLst>
          </p:cNvPr>
          <p:cNvSpPr txBox="1"/>
          <p:nvPr/>
        </p:nvSpPr>
        <p:spPr>
          <a:xfrm>
            <a:off x="810883" y="1622425"/>
            <a:ext cx="747910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42 PTWS Tsunami Information Statements</a:t>
            </a:r>
          </a:p>
          <a:p>
            <a:pPr marL="285750" indent="-285750">
              <a:buFont typeface="Arial" panose="020B0604020202020204" pitchFamily="34" charset="0"/>
              <a:buChar char="•"/>
            </a:pPr>
            <a:r>
              <a:rPr lang="en-US" sz="2000" dirty="0"/>
              <a:t>10 PTWS Tsunami Threat Message Sequences</a:t>
            </a:r>
          </a:p>
        </p:txBody>
      </p:sp>
    </p:spTree>
    <p:extLst>
      <p:ext uri="{BB962C8B-B14F-4D97-AF65-F5344CB8AC3E}">
        <p14:creationId xmlns:p14="http://schemas.microsoft.com/office/powerpoint/2010/main" val="44865091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AFED08-B80E-4E22-8AB4-F288A4D225D8}"/>
              </a:ext>
            </a:extLst>
          </p:cNvPr>
          <p:cNvPicPr>
            <a:picLocks noChangeAspect="1"/>
          </p:cNvPicPr>
          <p:nvPr/>
        </p:nvPicPr>
        <p:blipFill>
          <a:blip r:embed="rId2"/>
          <a:stretch>
            <a:fillRect/>
          </a:stretch>
        </p:blipFill>
        <p:spPr>
          <a:xfrm>
            <a:off x="175184" y="1188720"/>
            <a:ext cx="8793632" cy="5633192"/>
          </a:xfrm>
          <a:prstGeom prst="rect">
            <a:avLst/>
          </a:prstGeom>
        </p:spPr>
      </p:pic>
      <p:sp>
        <p:nvSpPr>
          <p:cNvPr id="9218" name="Title 1">
            <a:extLst>
              <a:ext uri="{FF2B5EF4-FFF2-40B4-BE49-F238E27FC236}">
                <a16:creationId xmlns:a16="http://schemas.microsoft.com/office/drawing/2014/main" id="{AFB01D6A-22DE-45C2-A8A3-8AAE640CB55E}"/>
              </a:ext>
            </a:extLst>
          </p:cNvPr>
          <p:cNvSpPr>
            <a:spLocks noGrp="1"/>
          </p:cNvSpPr>
          <p:nvPr>
            <p:ph type="title"/>
          </p:nvPr>
        </p:nvSpPr>
        <p:spPr>
          <a:xfrm>
            <a:off x="512763" y="85725"/>
            <a:ext cx="8174037" cy="914400"/>
          </a:xfrm>
        </p:spPr>
        <p:txBody>
          <a:bodyPr/>
          <a:lstStyle/>
          <a:p>
            <a:r>
              <a:rPr lang="en-US" altLang="en-US" sz="2800" dirty="0"/>
              <a:t>Key Performance Indicator – Elapsed Time</a:t>
            </a:r>
          </a:p>
        </p:txBody>
      </p:sp>
      <p:sp>
        <p:nvSpPr>
          <p:cNvPr id="8" name="TextBox 7">
            <a:extLst>
              <a:ext uri="{FF2B5EF4-FFF2-40B4-BE49-F238E27FC236}">
                <a16:creationId xmlns:a16="http://schemas.microsoft.com/office/drawing/2014/main" id="{6B322F1A-E12F-495F-AF45-D66CA6833C1E}"/>
              </a:ext>
            </a:extLst>
          </p:cNvPr>
          <p:cNvSpPr txBox="1"/>
          <p:nvPr/>
        </p:nvSpPr>
        <p:spPr>
          <a:xfrm>
            <a:off x="2117125" y="1523258"/>
            <a:ext cx="4909751" cy="276999"/>
          </a:xfrm>
          <a:prstGeom prst="rect">
            <a:avLst/>
          </a:prstGeom>
          <a:noFill/>
        </p:spPr>
        <p:txBody>
          <a:bodyPr wrap="square" rtlCol="0">
            <a:spAutoFit/>
          </a:bodyPr>
          <a:lstStyle/>
          <a:p>
            <a:pPr algn="ctr"/>
            <a:r>
              <a:rPr lang="en-US" sz="1200" dirty="0"/>
              <a:t>Blue dots are Information Statements, Red dots are Threat Messages. </a:t>
            </a:r>
          </a:p>
        </p:txBody>
      </p:sp>
    </p:spTree>
    <p:extLst>
      <p:ext uri="{BB962C8B-B14F-4D97-AF65-F5344CB8AC3E}">
        <p14:creationId xmlns:p14="http://schemas.microsoft.com/office/powerpoint/2010/main" val="3398747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D1B4F-4D3E-49AC-A46E-5577691879B6}"/>
              </a:ext>
            </a:extLst>
          </p:cNvPr>
          <p:cNvPicPr>
            <a:picLocks noChangeAspect="1"/>
          </p:cNvPicPr>
          <p:nvPr/>
        </p:nvPicPr>
        <p:blipFill>
          <a:blip r:embed="rId2"/>
          <a:stretch>
            <a:fillRect/>
          </a:stretch>
        </p:blipFill>
        <p:spPr>
          <a:xfrm>
            <a:off x="175184" y="1188720"/>
            <a:ext cx="8793632" cy="5625876"/>
          </a:xfrm>
          <a:prstGeom prst="rect">
            <a:avLst/>
          </a:prstGeom>
        </p:spPr>
      </p:pic>
      <p:sp>
        <p:nvSpPr>
          <p:cNvPr id="9218" name="Title 1">
            <a:extLst>
              <a:ext uri="{FF2B5EF4-FFF2-40B4-BE49-F238E27FC236}">
                <a16:creationId xmlns:a16="http://schemas.microsoft.com/office/drawing/2014/main" id="{AFB01D6A-22DE-45C2-A8A3-8AAE640CB55E}"/>
              </a:ext>
            </a:extLst>
          </p:cNvPr>
          <p:cNvSpPr>
            <a:spLocks noGrp="1"/>
          </p:cNvSpPr>
          <p:nvPr>
            <p:ph type="title"/>
          </p:nvPr>
        </p:nvSpPr>
        <p:spPr>
          <a:xfrm>
            <a:off x="512763" y="85725"/>
            <a:ext cx="8174037" cy="914400"/>
          </a:xfrm>
        </p:spPr>
        <p:txBody>
          <a:bodyPr/>
          <a:lstStyle/>
          <a:p>
            <a:r>
              <a:rPr lang="en-US" altLang="en-US" sz="2800" dirty="0"/>
              <a:t>Key Performance Indicator – EQ Location</a:t>
            </a:r>
          </a:p>
        </p:txBody>
      </p:sp>
      <p:sp>
        <p:nvSpPr>
          <p:cNvPr id="5" name="Rectangle 4">
            <a:extLst>
              <a:ext uri="{FF2B5EF4-FFF2-40B4-BE49-F238E27FC236}">
                <a16:creationId xmlns:a16="http://schemas.microsoft.com/office/drawing/2014/main" id="{62C82AAE-4F19-4450-9B54-E1B45F8C5A95}"/>
              </a:ext>
            </a:extLst>
          </p:cNvPr>
          <p:cNvSpPr/>
          <p:nvPr/>
        </p:nvSpPr>
        <p:spPr bwMode="auto">
          <a:xfrm>
            <a:off x="6228271" y="1841059"/>
            <a:ext cx="2334366" cy="645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PTWC real-time </a:t>
            </a:r>
            <a:r>
              <a:rPr lang="en-US" sz="1200" dirty="0">
                <a:latin typeface="Arial" charset="0"/>
              </a:rPr>
              <a:t>p</a:t>
            </a:r>
            <a:r>
              <a:rPr kumimoji="0" lang="en-US" sz="1200" b="0" i="0" u="none" strike="noStrike" cap="none" normalizeH="0" baseline="0" dirty="0">
                <a:ln>
                  <a:noFill/>
                </a:ln>
                <a:solidFill>
                  <a:schemeClr val="tx1"/>
                </a:solidFill>
                <a:effectLst/>
                <a:latin typeface="Arial" charset="0"/>
              </a:rPr>
              <a:t>arameters compared with USGS parameters published later</a:t>
            </a:r>
          </a:p>
        </p:txBody>
      </p:sp>
      <p:sp>
        <p:nvSpPr>
          <p:cNvPr id="9" name="TextBox 8">
            <a:extLst>
              <a:ext uri="{FF2B5EF4-FFF2-40B4-BE49-F238E27FC236}">
                <a16:creationId xmlns:a16="http://schemas.microsoft.com/office/drawing/2014/main" id="{B48EAFE2-68D9-4498-8A60-1EAFB45CDAFD}"/>
              </a:ext>
            </a:extLst>
          </p:cNvPr>
          <p:cNvSpPr txBox="1"/>
          <p:nvPr/>
        </p:nvSpPr>
        <p:spPr>
          <a:xfrm>
            <a:off x="2117125" y="1572686"/>
            <a:ext cx="4909751" cy="276999"/>
          </a:xfrm>
          <a:prstGeom prst="rect">
            <a:avLst/>
          </a:prstGeom>
          <a:noFill/>
        </p:spPr>
        <p:txBody>
          <a:bodyPr wrap="square" rtlCol="0">
            <a:spAutoFit/>
          </a:bodyPr>
          <a:lstStyle/>
          <a:p>
            <a:pPr algn="ctr"/>
            <a:r>
              <a:rPr lang="en-US" sz="1200" dirty="0"/>
              <a:t>Blue dots are Information Statements, Red dots are Threat Messages. </a:t>
            </a:r>
          </a:p>
        </p:txBody>
      </p:sp>
    </p:spTree>
    <p:extLst>
      <p:ext uri="{BB962C8B-B14F-4D97-AF65-F5344CB8AC3E}">
        <p14:creationId xmlns:p14="http://schemas.microsoft.com/office/powerpoint/2010/main" val="60101962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E457F-3F85-4209-BC98-E01E3F591EAA}"/>
              </a:ext>
            </a:extLst>
          </p:cNvPr>
          <p:cNvPicPr>
            <a:picLocks noChangeAspect="1"/>
          </p:cNvPicPr>
          <p:nvPr/>
        </p:nvPicPr>
        <p:blipFill>
          <a:blip r:embed="rId2"/>
          <a:stretch>
            <a:fillRect/>
          </a:stretch>
        </p:blipFill>
        <p:spPr>
          <a:xfrm>
            <a:off x="175184" y="1188720"/>
            <a:ext cx="8793632" cy="5633192"/>
          </a:xfrm>
          <a:prstGeom prst="rect">
            <a:avLst/>
          </a:prstGeom>
        </p:spPr>
      </p:pic>
      <p:sp>
        <p:nvSpPr>
          <p:cNvPr id="9218" name="Title 1">
            <a:extLst>
              <a:ext uri="{FF2B5EF4-FFF2-40B4-BE49-F238E27FC236}">
                <a16:creationId xmlns:a16="http://schemas.microsoft.com/office/drawing/2014/main" id="{AFB01D6A-22DE-45C2-A8A3-8AAE640CB55E}"/>
              </a:ext>
            </a:extLst>
          </p:cNvPr>
          <p:cNvSpPr>
            <a:spLocks noGrp="1"/>
          </p:cNvSpPr>
          <p:nvPr>
            <p:ph type="title"/>
          </p:nvPr>
        </p:nvSpPr>
        <p:spPr>
          <a:xfrm>
            <a:off x="512763" y="85725"/>
            <a:ext cx="8174037" cy="914400"/>
          </a:xfrm>
        </p:spPr>
        <p:txBody>
          <a:bodyPr/>
          <a:lstStyle/>
          <a:p>
            <a:r>
              <a:rPr lang="en-US" altLang="en-US" sz="2800" dirty="0"/>
              <a:t>Key Performance Indicator – EQ Depth</a:t>
            </a:r>
          </a:p>
        </p:txBody>
      </p:sp>
      <p:sp>
        <p:nvSpPr>
          <p:cNvPr id="13" name="TextBox 12">
            <a:extLst>
              <a:ext uri="{FF2B5EF4-FFF2-40B4-BE49-F238E27FC236}">
                <a16:creationId xmlns:a16="http://schemas.microsoft.com/office/drawing/2014/main" id="{9EAD1E24-6F97-44F2-B913-F52006328A71}"/>
              </a:ext>
            </a:extLst>
          </p:cNvPr>
          <p:cNvSpPr txBox="1"/>
          <p:nvPr/>
        </p:nvSpPr>
        <p:spPr>
          <a:xfrm>
            <a:off x="2117125" y="1523258"/>
            <a:ext cx="4909751" cy="276999"/>
          </a:xfrm>
          <a:prstGeom prst="rect">
            <a:avLst/>
          </a:prstGeom>
          <a:noFill/>
        </p:spPr>
        <p:txBody>
          <a:bodyPr wrap="square" rtlCol="0">
            <a:spAutoFit/>
          </a:bodyPr>
          <a:lstStyle/>
          <a:p>
            <a:pPr algn="ctr"/>
            <a:r>
              <a:rPr lang="en-US" sz="1200" dirty="0"/>
              <a:t>Blue dots are Information Statements, Red dots are Threat Messages. </a:t>
            </a:r>
          </a:p>
        </p:txBody>
      </p:sp>
      <p:sp>
        <p:nvSpPr>
          <p:cNvPr id="10" name="Rectangle 9">
            <a:extLst>
              <a:ext uri="{FF2B5EF4-FFF2-40B4-BE49-F238E27FC236}">
                <a16:creationId xmlns:a16="http://schemas.microsoft.com/office/drawing/2014/main" id="{844F912F-4AE9-49FE-AF9E-E248118DFD19}"/>
              </a:ext>
            </a:extLst>
          </p:cNvPr>
          <p:cNvSpPr/>
          <p:nvPr/>
        </p:nvSpPr>
        <p:spPr bwMode="auto">
          <a:xfrm>
            <a:off x="6228271" y="5421023"/>
            <a:ext cx="2334366" cy="645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PTWC real-time </a:t>
            </a:r>
            <a:r>
              <a:rPr lang="en-US" sz="1200" dirty="0">
                <a:latin typeface="Arial" charset="0"/>
              </a:rPr>
              <a:t>p</a:t>
            </a:r>
            <a:r>
              <a:rPr kumimoji="0" lang="en-US" sz="1200" b="0" i="0" u="none" strike="noStrike" cap="none" normalizeH="0" baseline="0" dirty="0">
                <a:ln>
                  <a:noFill/>
                </a:ln>
                <a:solidFill>
                  <a:schemeClr val="tx1"/>
                </a:solidFill>
                <a:effectLst/>
                <a:latin typeface="Arial" charset="0"/>
              </a:rPr>
              <a:t>arameters compared with USGS parameters published later</a:t>
            </a:r>
          </a:p>
        </p:txBody>
      </p:sp>
    </p:spTree>
    <p:extLst>
      <p:ext uri="{BB962C8B-B14F-4D97-AF65-F5344CB8AC3E}">
        <p14:creationId xmlns:p14="http://schemas.microsoft.com/office/powerpoint/2010/main" val="196503885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92C10A-0B98-42D8-82B4-1D058BF38BB1}"/>
              </a:ext>
            </a:extLst>
          </p:cNvPr>
          <p:cNvPicPr>
            <a:picLocks noChangeAspect="1"/>
          </p:cNvPicPr>
          <p:nvPr/>
        </p:nvPicPr>
        <p:blipFill>
          <a:blip r:embed="rId2"/>
          <a:stretch>
            <a:fillRect/>
          </a:stretch>
        </p:blipFill>
        <p:spPr>
          <a:xfrm>
            <a:off x="175184" y="1188720"/>
            <a:ext cx="8793632" cy="5625876"/>
          </a:xfrm>
          <a:prstGeom prst="rect">
            <a:avLst/>
          </a:prstGeom>
        </p:spPr>
      </p:pic>
      <p:sp>
        <p:nvSpPr>
          <p:cNvPr id="9218" name="Title 1">
            <a:extLst>
              <a:ext uri="{FF2B5EF4-FFF2-40B4-BE49-F238E27FC236}">
                <a16:creationId xmlns:a16="http://schemas.microsoft.com/office/drawing/2014/main" id="{AFB01D6A-22DE-45C2-A8A3-8AAE640CB55E}"/>
              </a:ext>
            </a:extLst>
          </p:cNvPr>
          <p:cNvSpPr>
            <a:spLocks noGrp="1"/>
          </p:cNvSpPr>
          <p:nvPr>
            <p:ph type="title"/>
          </p:nvPr>
        </p:nvSpPr>
        <p:spPr>
          <a:xfrm>
            <a:off x="512763" y="85725"/>
            <a:ext cx="8174037" cy="914400"/>
          </a:xfrm>
        </p:spPr>
        <p:txBody>
          <a:bodyPr/>
          <a:lstStyle/>
          <a:p>
            <a:r>
              <a:rPr lang="en-US" altLang="en-US" sz="2800" dirty="0"/>
              <a:t>Key Performance Indicator – Mw</a:t>
            </a:r>
          </a:p>
        </p:txBody>
      </p:sp>
      <p:sp>
        <p:nvSpPr>
          <p:cNvPr id="14" name="TextBox 13">
            <a:extLst>
              <a:ext uri="{FF2B5EF4-FFF2-40B4-BE49-F238E27FC236}">
                <a16:creationId xmlns:a16="http://schemas.microsoft.com/office/drawing/2014/main" id="{634F4AD9-8E8E-4517-8DA0-0D3BBD9FB2FE}"/>
              </a:ext>
            </a:extLst>
          </p:cNvPr>
          <p:cNvSpPr txBox="1"/>
          <p:nvPr/>
        </p:nvSpPr>
        <p:spPr>
          <a:xfrm>
            <a:off x="2117125" y="1523258"/>
            <a:ext cx="4909751" cy="276999"/>
          </a:xfrm>
          <a:prstGeom prst="rect">
            <a:avLst/>
          </a:prstGeom>
          <a:noFill/>
        </p:spPr>
        <p:txBody>
          <a:bodyPr wrap="square" rtlCol="0">
            <a:spAutoFit/>
          </a:bodyPr>
          <a:lstStyle/>
          <a:p>
            <a:pPr algn="ctr"/>
            <a:r>
              <a:rPr lang="en-US" sz="1200" dirty="0"/>
              <a:t>Blue dots are Information Statements, Red dots are Threat Messages. </a:t>
            </a:r>
          </a:p>
        </p:txBody>
      </p:sp>
      <p:sp>
        <p:nvSpPr>
          <p:cNvPr id="6" name="Rectangle 5">
            <a:extLst>
              <a:ext uri="{FF2B5EF4-FFF2-40B4-BE49-F238E27FC236}">
                <a16:creationId xmlns:a16="http://schemas.microsoft.com/office/drawing/2014/main" id="{5C665145-D3C2-4F56-AC03-606A88DC8CF8}"/>
              </a:ext>
            </a:extLst>
          </p:cNvPr>
          <p:cNvSpPr/>
          <p:nvPr/>
        </p:nvSpPr>
        <p:spPr bwMode="auto">
          <a:xfrm>
            <a:off x="6228271" y="5421002"/>
            <a:ext cx="2334366" cy="645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PTWC real-time </a:t>
            </a:r>
            <a:r>
              <a:rPr lang="en-US" sz="1200" dirty="0">
                <a:latin typeface="Arial" charset="0"/>
              </a:rPr>
              <a:t>p</a:t>
            </a:r>
            <a:r>
              <a:rPr kumimoji="0" lang="en-US" sz="1200" b="0" i="0" u="none" strike="noStrike" cap="none" normalizeH="0" baseline="0" dirty="0">
                <a:ln>
                  <a:noFill/>
                </a:ln>
                <a:solidFill>
                  <a:schemeClr val="tx1"/>
                </a:solidFill>
                <a:effectLst/>
                <a:latin typeface="Arial" charset="0"/>
              </a:rPr>
              <a:t>arameters compared with USGS parameters published later</a:t>
            </a:r>
          </a:p>
        </p:txBody>
      </p:sp>
    </p:spTree>
    <p:extLst>
      <p:ext uri="{BB962C8B-B14F-4D97-AF65-F5344CB8AC3E}">
        <p14:creationId xmlns:p14="http://schemas.microsoft.com/office/powerpoint/2010/main" val="3572006233"/>
      </p:ext>
    </p:extLst>
  </p:cSld>
  <p:clrMapOvr>
    <a:masterClrMapping/>
  </p:clrMapOvr>
  <p:transition>
    <p:wipe dir="r"/>
  </p:transition>
</p:sld>
</file>

<file path=ppt/theme/theme1.xml><?xml version="1.0" encoding="utf-8"?>
<a:theme xmlns:a="http://schemas.openxmlformats.org/drawingml/2006/main" name="6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SOP BKK Template</Template>
  <TotalTime>34314</TotalTime>
  <Words>2013</Words>
  <Application>Microsoft Office PowerPoint</Application>
  <PresentationFormat>On-screen Show (4:3)</PresentationFormat>
  <Paragraphs>149</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MS PGothic</vt:lpstr>
      <vt:lpstr>MS PGothic</vt:lpstr>
      <vt:lpstr>Angsana New</vt:lpstr>
      <vt:lpstr>Arial</vt:lpstr>
      <vt:lpstr>Calibri</vt:lpstr>
      <vt:lpstr>Courier New</vt:lpstr>
      <vt:lpstr>Times New Roman</vt:lpstr>
      <vt:lpstr>Verdana</vt:lpstr>
      <vt:lpstr>Wingdings</vt:lpstr>
      <vt:lpstr>6_ITTI.McKinnie</vt:lpstr>
      <vt:lpstr>PowerPoint Presentation</vt:lpstr>
      <vt:lpstr>Seismic Network Used by PTWC – 4/3/25</vt:lpstr>
      <vt:lpstr>Pacific Sea-Level Gauges – 4/3/25</vt:lpstr>
      <vt:lpstr>Planned 2025 DART Services</vt:lpstr>
      <vt:lpstr>PTWC Message Events since Sep 2023</vt:lpstr>
      <vt:lpstr>Key Performance Indicator – Elapsed Time</vt:lpstr>
      <vt:lpstr>Key Performance Indicator – EQ Location</vt:lpstr>
      <vt:lpstr>Key Performance Indicator – EQ Depth</vt:lpstr>
      <vt:lpstr>Key Performance Indicator – Mw</vt:lpstr>
      <vt:lpstr>Key Performance Indicator – Mw from WCMT</vt:lpstr>
      <vt:lpstr>Review of Proposed Text Product Changes</vt:lpstr>
      <vt:lpstr>Lowest Forecast Category - Current</vt:lpstr>
      <vt:lpstr>Lowest Forecast Category – Option 1</vt:lpstr>
      <vt:lpstr>Lowest Forecast Category – Option 2</vt:lpstr>
      <vt:lpstr>Proposed – Reinforce that Products are for the PTWS</vt:lpstr>
      <vt:lpstr>PTWC Product Changes Implementation</vt:lpstr>
      <vt:lpstr>Other Activities</vt:lpstr>
      <vt:lpstr>New tsunami.gov website (under development)</vt:lpstr>
      <vt:lpstr>PowerPoint Presentation</vt:lpstr>
    </vt:vector>
  </TitlesOfParts>
  <Company>Pacific Tsunami Warning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Past Tsunami</dc:title>
  <dc:creator>Charles McCreery</dc:creator>
  <cp:lastModifiedBy>Charles Mccreery</cp:lastModifiedBy>
  <cp:revision>264</cp:revision>
  <dcterms:created xsi:type="dcterms:W3CDTF">2008-05-03T16:04:58Z</dcterms:created>
  <dcterms:modified xsi:type="dcterms:W3CDTF">2025-04-07T10:26:02Z</dcterms:modified>
</cp:coreProperties>
</file>