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diagrams/data1.xml" ContentType="application/vnd.openxmlformats-officedocument.drawingml.diagramData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</p:sldMasterIdLst>
  <p:notesMasterIdLst>
    <p:notesMasterId r:id="rId18"/>
  </p:notesMasterIdLst>
  <p:sldIdLst>
    <p:sldId id="256" r:id="rId2"/>
    <p:sldId id="421" r:id="rId3"/>
    <p:sldId id="457" r:id="rId4"/>
    <p:sldId id="458" r:id="rId5"/>
    <p:sldId id="440" r:id="rId6"/>
    <p:sldId id="441" r:id="rId7"/>
    <p:sldId id="452" r:id="rId8"/>
    <p:sldId id="442" r:id="rId9"/>
    <p:sldId id="443" r:id="rId10"/>
    <p:sldId id="445" r:id="rId11"/>
    <p:sldId id="446" r:id="rId12"/>
    <p:sldId id="447" r:id="rId13"/>
    <p:sldId id="455" r:id="rId14"/>
    <p:sldId id="449" r:id="rId15"/>
    <p:sldId id="456" r:id="rId16"/>
    <p:sldId id="453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A9"/>
    <a:srgbClr val="A4DBE8"/>
    <a:srgbClr val="8DB9CA"/>
    <a:srgbClr val="F6BE00"/>
    <a:srgbClr val="D6D2C4"/>
    <a:srgbClr val="B2E2ED"/>
    <a:srgbClr val="00FFFF"/>
    <a:srgbClr val="00FDFF"/>
    <a:srgbClr val="BBC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57"/>
    <p:restoredTop sz="74112"/>
  </p:normalViewPr>
  <p:slideViewPr>
    <p:cSldViewPr snapToGrid="0" snapToObjects="1">
      <p:cViewPr varScale="1">
        <p:scale>
          <a:sx n="123" d="100"/>
          <a:sy n="123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0C95EC-1311-454F-8BBA-CB33F6DF8642}" type="doc">
      <dgm:prSet loTypeId="urn:microsoft.com/office/officeart/2005/8/layout/process5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16904535-B04E-D54E-B061-2BCD94B33E0C}">
      <dgm:prSet phldrT="[Text]"/>
      <dgm:spPr/>
      <dgm:t>
        <a:bodyPr/>
        <a:lstStyle/>
        <a:p>
          <a:r>
            <a:rPr lang="en-GB" dirty="0"/>
            <a:t>Experiment Set-up</a:t>
          </a:r>
        </a:p>
      </dgm:t>
    </dgm:pt>
    <dgm:pt modelId="{E0EF2FA3-8AC5-B043-BDED-4D980BB8AEA0}" type="parTrans" cxnId="{DF52454D-825D-C64B-BCE7-BE1FEF729107}">
      <dgm:prSet/>
      <dgm:spPr/>
      <dgm:t>
        <a:bodyPr/>
        <a:lstStyle/>
        <a:p>
          <a:endParaRPr lang="en-GB"/>
        </a:p>
      </dgm:t>
    </dgm:pt>
    <dgm:pt modelId="{5F59DEF6-A2DA-E045-99CC-1E72F8CEF419}" type="sibTrans" cxnId="{DF52454D-825D-C64B-BCE7-BE1FEF729107}">
      <dgm:prSet/>
      <dgm:spPr/>
      <dgm:t>
        <a:bodyPr/>
        <a:lstStyle/>
        <a:p>
          <a:endParaRPr lang="en-GB"/>
        </a:p>
      </dgm:t>
    </dgm:pt>
    <dgm:pt modelId="{4C35E4D0-099A-E640-9058-BF78704F73E3}">
      <dgm:prSet phldrT="[Text]"/>
      <dgm:spPr/>
      <dgm:t>
        <a:bodyPr/>
        <a:lstStyle/>
        <a:p>
          <a:r>
            <a:rPr lang="en-GB" dirty="0"/>
            <a:t>Model runs</a:t>
          </a:r>
        </a:p>
        <a:p>
          <a:r>
            <a:rPr lang="en-GB" dirty="0"/>
            <a:t>(Training data)</a:t>
          </a:r>
        </a:p>
      </dgm:t>
    </dgm:pt>
    <dgm:pt modelId="{2FFC59EB-EA2D-474F-A365-504E251CC12F}" type="parTrans" cxnId="{7AD2BE57-D520-BE47-8689-79805000C111}">
      <dgm:prSet/>
      <dgm:spPr/>
      <dgm:t>
        <a:bodyPr/>
        <a:lstStyle/>
        <a:p>
          <a:endParaRPr lang="en-GB"/>
        </a:p>
      </dgm:t>
    </dgm:pt>
    <dgm:pt modelId="{F970EEDF-6A4C-1241-BB28-9AA9C3152726}" type="sibTrans" cxnId="{7AD2BE57-D520-BE47-8689-79805000C111}">
      <dgm:prSet/>
      <dgm:spPr/>
      <dgm:t>
        <a:bodyPr/>
        <a:lstStyle/>
        <a:p>
          <a:endParaRPr lang="en-GB"/>
        </a:p>
      </dgm:t>
    </dgm:pt>
    <dgm:pt modelId="{DD02B8BC-0142-CE47-A623-19927FD25EB6}">
      <dgm:prSet phldrT="[Text]"/>
      <dgm:spPr/>
      <dgm:t>
        <a:bodyPr/>
        <a:lstStyle/>
        <a:p>
          <a:r>
            <a:rPr lang="en-GB" dirty="0"/>
            <a:t>Surrogate model training</a:t>
          </a:r>
        </a:p>
      </dgm:t>
    </dgm:pt>
    <dgm:pt modelId="{CF3F0B75-B358-4A40-88B8-FE286B0F7789}" type="parTrans" cxnId="{DA5298C0-A002-3440-B505-6BEA31AF27F2}">
      <dgm:prSet/>
      <dgm:spPr/>
      <dgm:t>
        <a:bodyPr/>
        <a:lstStyle/>
        <a:p>
          <a:endParaRPr lang="en-GB"/>
        </a:p>
      </dgm:t>
    </dgm:pt>
    <dgm:pt modelId="{97CA9DC8-1E8A-0345-9BF2-0073241DB3E5}" type="sibTrans" cxnId="{DA5298C0-A002-3440-B505-6BEA31AF27F2}">
      <dgm:prSet/>
      <dgm:spPr/>
      <dgm:t>
        <a:bodyPr/>
        <a:lstStyle/>
        <a:p>
          <a:endParaRPr lang="en-GB"/>
        </a:p>
      </dgm:t>
    </dgm:pt>
    <dgm:pt modelId="{337C6F98-A78A-7045-9B44-975F0544FF7C}">
      <dgm:prSet phldrT="[Text]"/>
      <dgm:spPr/>
      <dgm:t>
        <a:bodyPr anchor="ctr"/>
        <a:lstStyle/>
        <a:p>
          <a:r>
            <a:rPr lang="en-GB" dirty="0"/>
            <a:t>Surrogate validation</a:t>
          </a:r>
        </a:p>
      </dgm:t>
    </dgm:pt>
    <dgm:pt modelId="{9F6A4D0C-3D16-4F4C-B858-0BD7C39F143E}" type="parTrans" cxnId="{FF031A35-A48F-B54F-AFFB-EC5E56F0E74B}">
      <dgm:prSet/>
      <dgm:spPr/>
      <dgm:t>
        <a:bodyPr/>
        <a:lstStyle/>
        <a:p>
          <a:endParaRPr lang="en-GB"/>
        </a:p>
      </dgm:t>
    </dgm:pt>
    <dgm:pt modelId="{E1EE4656-6906-B642-A66A-1CDACF6D4AE4}" type="sibTrans" cxnId="{FF031A35-A48F-B54F-AFFB-EC5E56F0E74B}">
      <dgm:prSet/>
      <dgm:spPr/>
      <dgm:t>
        <a:bodyPr/>
        <a:lstStyle/>
        <a:p>
          <a:endParaRPr lang="en-GB"/>
        </a:p>
      </dgm:t>
    </dgm:pt>
    <dgm:pt modelId="{2C689009-B3A0-3E4B-A940-B86F8830D872}">
      <dgm:prSet phldrT="[Text]"/>
      <dgm:spPr/>
      <dgm:t>
        <a:bodyPr/>
        <a:lstStyle/>
        <a:p>
          <a:r>
            <a:rPr lang="en-GB" dirty="0"/>
            <a:t>Surrogate Model predictions</a:t>
          </a:r>
        </a:p>
      </dgm:t>
    </dgm:pt>
    <dgm:pt modelId="{2647A868-6283-2646-A71E-18CC224E6C3D}" type="parTrans" cxnId="{B3B049FD-A65B-DA4A-82CF-89B6E3A3C7B0}">
      <dgm:prSet/>
      <dgm:spPr/>
      <dgm:t>
        <a:bodyPr/>
        <a:lstStyle/>
        <a:p>
          <a:endParaRPr lang="en-GB"/>
        </a:p>
      </dgm:t>
    </dgm:pt>
    <dgm:pt modelId="{44F30C1C-59ED-9E46-B7A4-F04784297966}" type="sibTrans" cxnId="{B3B049FD-A65B-DA4A-82CF-89B6E3A3C7B0}">
      <dgm:prSet/>
      <dgm:spPr/>
      <dgm:t>
        <a:bodyPr/>
        <a:lstStyle/>
        <a:p>
          <a:endParaRPr lang="en-GB"/>
        </a:p>
      </dgm:t>
    </dgm:pt>
    <dgm:pt modelId="{ECAE11A9-3297-204B-8FAC-1BCD41403F2E}">
      <dgm:prSet/>
      <dgm:spPr/>
      <dgm:t>
        <a:bodyPr anchor="ctr"/>
        <a:lstStyle/>
        <a:p>
          <a:r>
            <a:rPr lang="en-GB" dirty="0"/>
            <a:t>Add Samples if needed</a:t>
          </a:r>
        </a:p>
      </dgm:t>
    </dgm:pt>
    <dgm:pt modelId="{B7C7A421-CF96-8146-8219-6129E62695B9}" type="parTrans" cxnId="{26462973-4CED-244B-B40A-407F390EB032}">
      <dgm:prSet/>
      <dgm:spPr/>
      <dgm:t>
        <a:bodyPr/>
        <a:lstStyle/>
        <a:p>
          <a:endParaRPr lang="en-GB"/>
        </a:p>
      </dgm:t>
    </dgm:pt>
    <dgm:pt modelId="{52189F89-C41B-A441-89A8-87004C1AD0CA}" type="sibTrans" cxnId="{26462973-4CED-244B-B40A-407F390EB032}">
      <dgm:prSet/>
      <dgm:spPr/>
      <dgm:t>
        <a:bodyPr/>
        <a:lstStyle/>
        <a:p>
          <a:endParaRPr lang="en-GB"/>
        </a:p>
      </dgm:t>
    </dgm:pt>
    <dgm:pt modelId="{F1B5AF4F-FD6E-E643-A586-7A4BAF872299}" type="pres">
      <dgm:prSet presAssocID="{8A0C95EC-1311-454F-8BBA-CB33F6DF8642}" presName="diagram" presStyleCnt="0">
        <dgm:presLayoutVars>
          <dgm:dir/>
          <dgm:resizeHandles val="exact"/>
        </dgm:presLayoutVars>
      </dgm:prSet>
      <dgm:spPr/>
    </dgm:pt>
    <dgm:pt modelId="{90F2F06E-450C-4C4A-ADFF-561A9C63A7AD}" type="pres">
      <dgm:prSet presAssocID="{16904535-B04E-D54E-B061-2BCD94B33E0C}" presName="node" presStyleLbl="node1" presStyleIdx="0" presStyleCnt="5" custLinFactNeighborY="1340">
        <dgm:presLayoutVars>
          <dgm:bulletEnabled val="1"/>
        </dgm:presLayoutVars>
      </dgm:prSet>
      <dgm:spPr/>
    </dgm:pt>
    <dgm:pt modelId="{2EA0769E-DE20-A74E-9978-88429443824C}" type="pres">
      <dgm:prSet presAssocID="{5F59DEF6-A2DA-E045-99CC-1E72F8CEF419}" presName="sibTrans" presStyleLbl="sibTrans2D1" presStyleIdx="0" presStyleCnt="4"/>
      <dgm:spPr/>
    </dgm:pt>
    <dgm:pt modelId="{794A1427-D3E9-8841-AF94-16DBAB7573B8}" type="pres">
      <dgm:prSet presAssocID="{5F59DEF6-A2DA-E045-99CC-1E72F8CEF419}" presName="connectorText" presStyleLbl="sibTrans2D1" presStyleIdx="0" presStyleCnt="4"/>
      <dgm:spPr/>
    </dgm:pt>
    <dgm:pt modelId="{DC71F0C5-F804-AA47-97A5-3A23A17A0626}" type="pres">
      <dgm:prSet presAssocID="{4C35E4D0-099A-E640-9058-BF78704F73E3}" presName="node" presStyleLbl="node1" presStyleIdx="1" presStyleCnt="5" custLinFactX="-40258" custLinFactY="43667" custLinFactNeighborX="-100000" custLinFactNeighborY="100000">
        <dgm:presLayoutVars>
          <dgm:bulletEnabled val="1"/>
        </dgm:presLayoutVars>
      </dgm:prSet>
      <dgm:spPr/>
    </dgm:pt>
    <dgm:pt modelId="{9D52684F-502E-8947-B65A-FD572871ED18}" type="pres">
      <dgm:prSet presAssocID="{F970EEDF-6A4C-1241-BB28-9AA9C3152726}" presName="sibTrans" presStyleLbl="sibTrans2D1" presStyleIdx="1" presStyleCnt="4"/>
      <dgm:spPr/>
    </dgm:pt>
    <dgm:pt modelId="{1007676B-5D1C-1144-BE92-3D4136048A62}" type="pres">
      <dgm:prSet presAssocID="{F970EEDF-6A4C-1241-BB28-9AA9C3152726}" presName="connectorText" presStyleLbl="sibTrans2D1" presStyleIdx="1" presStyleCnt="4"/>
      <dgm:spPr/>
    </dgm:pt>
    <dgm:pt modelId="{9CED2351-701C-A440-94E6-BD6521CECE55}" type="pres">
      <dgm:prSet presAssocID="{DD02B8BC-0142-CE47-A623-19927FD25EB6}" presName="node" presStyleLbl="node1" presStyleIdx="2" presStyleCnt="5" custLinFactNeighborX="-2192" custLinFactNeighborY="-25568">
        <dgm:presLayoutVars>
          <dgm:bulletEnabled val="1"/>
        </dgm:presLayoutVars>
      </dgm:prSet>
      <dgm:spPr/>
    </dgm:pt>
    <dgm:pt modelId="{D3F654B4-DA60-A04F-99E8-B26E927C4F92}" type="pres">
      <dgm:prSet presAssocID="{97CA9DC8-1E8A-0345-9BF2-0073241DB3E5}" presName="sibTrans" presStyleLbl="sibTrans2D1" presStyleIdx="2" presStyleCnt="4"/>
      <dgm:spPr/>
    </dgm:pt>
    <dgm:pt modelId="{3EA4E1A3-8D09-EF44-BD48-C3D5F4B37022}" type="pres">
      <dgm:prSet presAssocID="{97CA9DC8-1E8A-0345-9BF2-0073241DB3E5}" presName="connectorText" presStyleLbl="sibTrans2D1" presStyleIdx="2" presStyleCnt="4"/>
      <dgm:spPr/>
    </dgm:pt>
    <dgm:pt modelId="{659B5853-D422-5B4D-8495-185836687974}" type="pres">
      <dgm:prSet presAssocID="{337C6F98-A78A-7045-9B44-975F0544FF7C}" presName="node" presStyleLbl="node1" presStyleIdx="3" presStyleCnt="5" custLinFactX="43910" custLinFactY="29056" custLinFactNeighborX="100000" custLinFactNeighborY="100000">
        <dgm:presLayoutVars>
          <dgm:bulletEnabled val="1"/>
        </dgm:presLayoutVars>
      </dgm:prSet>
      <dgm:spPr/>
    </dgm:pt>
    <dgm:pt modelId="{0AECE20C-01AC-0A40-927A-0C6C7AFAE923}" type="pres">
      <dgm:prSet presAssocID="{E1EE4656-6906-B642-A66A-1CDACF6D4AE4}" presName="sibTrans" presStyleLbl="sibTrans2D1" presStyleIdx="3" presStyleCnt="4"/>
      <dgm:spPr/>
    </dgm:pt>
    <dgm:pt modelId="{875AC072-32E1-7648-AF3A-003D78FE3AEB}" type="pres">
      <dgm:prSet presAssocID="{E1EE4656-6906-B642-A66A-1CDACF6D4AE4}" presName="connectorText" presStyleLbl="sibTrans2D1" presStyleIdx="3" presStyleCnt="4"/>
      <dgm:spPr/>
    </dgm:pt>
    <dgm:pt modelId="{D15DA6F6-9DB2-1348-9EF5-C08727B75E72}" type="pres">
      <dgm:prSet presAssocID="{2C689009-B3A0-3E4B-A940-B86F8830D872}" presName="node" presStyleLbl="node1" presStyleIdx="4" presStyleCnt="5" custLinFactNeighborX="5228" custLinFactNeighborY="-37237">
        <dgm:presLayoutVars>
          <dgm:bulletEnabled val="1"/>
        </dgm:presLayoutVars>
      </dgm:prSet>
      <dgm:spPr/>
    </dgm:pt>
  </dgm:ptLst>
  <dgm:cxnLst>
    <dgm:cxn modelId="{FF031A35-A48F-B54F-AFFB-EC5E56F0E74B}" srcId="{8A0C95EC-1311-454F-8BBA-CB33F6DF8642}" destId="{337C6F98-A78A-7045-9B44-975F0544FF7C}" srcOrd="3" destOrd="0" parTransId="{9F6A4D0C-3D16-4F4C-B858-0BD7C39F143E}" sibTransId="{E1EE4656-6906-B642-A66A-1CDACF6D4AE4}"/>
    <dgm:cxn modelId="{8A94AA41-21FA-C94B-AAA9-BD801AF7EC45}" type="presOf" srcId="{F970EEDF-6A4C-1241-BB28-9AA9C3152726}" destId="{9D52684F-502E-8947-B65A-FD572871ED18}" srcOrd="0" destOrd="0" presId="urn:microsoft.com/office/officeart/2005/8/layout/process5"/>
    <dgm:cxn modelId="{DFD73746-4038-9D45-8C12-63A0A50CC715}" type="presOf" srcId="{5F59DEF6-A2DA-E045-99CC-1E72F8CEF419}" destId="{794A1427-D3E9-8841-AF94-16DBAB7573B8}" srcOrd="1" destOrd="0" presId="urn:microsoft.com/office/officeart/2005/8/layout/process5"/>
    <dgm:cxn modelId="{DF52454D-825D-C64B-BCE7-BE1FEF729107}" srcId="{8A0C95EC-1311-454F-8BBA-CB33F6DF8642}" destId="{16904535-B04E-D54E-B061-2BCD94B33E0C}" srcOrd="0" destOrd="0" parTransId="{E0EF2FA3-8AC5-B043-BDED-4D980BB8AEA0}" sibTransId="{5F59DEF6-A2DA-E045-99CC-1E72F8CEF419}"/>
    <dgm:cxn modelId="{D3164C57-684E-2A4C-9344-29802585B03C}" type="presOf" srcId="{8A0C95EC-1311-454F-8BBA-CB33F6DF8642}" destId="{F1B5AF4F-FD6E-E643-A586-7A4BAF872299}" srcOrd="0" destOrd="0" presId="urn:microsoft.com/office/officeart/2005/8/layout/process5"/>
    <dgm:cxn modelId="{7AD2BE57-D520-BE47-8689-79805000C111}" srcId="{8A0C95EC-1311-454F-8BBA-CB33F6DF8642}" destId="{4C35E4D0-099A-E640-9058-BF78704F73E3}" srcOrd="1" destOrd="0" parTransId="{2FFC59EB-EA2D-474F-A365-504E251CC12F}" sibTransId="{F970EEDF-6A4C-1241-BB28-9AA9C3152726}"/>
    <dgm:cxn modelId="{7DCEA858-B570-C141-A144-AAA2AA6FDC35}" type="presOf" srcId="{ECAE11A9-3297-204B-8FAC-1BCD41403F2E}" destId="{659B5853-D422-5B4D-8495-185836687974}" srcOrd="0" destOrd="1" presId="urn:microsoft.com/office/officeart/2005/8/layout/process5"/>
    <dgm:cxn modelId="{26462973-4CED-244B-B40A-407F390EB032}" srcId="{337C6F98-A78A-7045-9B44-975F0544FF7C}" destId="{ECAE11A9-3297-204B-8FAC-1BCD41403F2E}" srcOrd="0" destOrd="0" parTransId="{B7C7A421-CF96-8146-8219-6129E62695B9}" sibTransId="{52189F89-C41B-A441-89A8-87004C1AD0CA}"/>
    <dgm:cxn modelId="{2449BF73-F3AE-2847-B27B-A141C6F073B9}" type="presOf" srcId="{E1EE4656-6906-B642-A66A-1CDACF6D4AE4}" destId="{0AECE20C-01AC-0A40-927A-0C6C7AFAE923}" srcOrd="0" destOrd="0" presId="urn:microsoft.com/office/officeart/2005/8/layout/process5"/>
    <dgm:cxn modelId="{69E3C675-0463-6A44-9A55-1E491BC2E0ED}" type="presOf" srcId="{97CA9DC8-1E8A-0345-9BF2-0073241DB3E5}" destId="{D3F654B4-DA60-A04F-99E8-B26E927C4F92}" srcOrd="0" destOrd="0" presId="urn:microsoft.com/office/officeart/2005/8/layout/process5"/>
    <dgm:cxn modelId="{72C4997E-D42E-A548-88AA-8B08C72F5C9E}" type="presOf" srcId="{97CA9DC8-1E8A-0345-9BF2-0073241DB3E5}" destId="{3EA4E1A3-8D09-EF44-BD48-C3D5F4B37022}" srcOrd="1" destOrd="0" presId="urn:microsoft.com/office/officeart/2005/8/layout/process5"/>
    <dgm:cxn modelId="{F0081592-EAC6-8F42-8FEB-D2CC4E52982E}" type="presOf" srcId="{4C35E4D0-099A-E640-9058-BF78704F73E3}" destId="{DC71F0C5-F804-AA47-97A5-3A23A17A0626}" srcOrd="0" destOrd="0" presId="urn:microsoft.com/office/officeart/2005/8/layout/process5"/>
    <dgm:cxn modelId="{3808CA94-0961-3049-ABEE-C188DD5FC162}" type="presOf" srcId="{337C6F98-A78A-7045-9B44-975F0544FF7C}" destId="{659B5853-D422-5B4D-8495-185836687974}" srcOrd="0" destOrd="0" presId="urn:microsoft.com/office/officeart/2005/8/layout/process5"/>
    <dgm:cxn modelId="{F83DE69A-09D3-534A-B979-DFC1CF469688}" type="presOf" srcId="{2C689009-B3A0-3E4B-A940-B86F8830D872}" destId="{D15DA6F6-9DB2-1348-9EF5-C08727B75E72}" srcOrd="0" destOrd="0" presId="urn:microsoft.com/office/officeart/2005/8/layout/process5"/>
    <dgm:cxn modelId="{E234A39F-9348-C340-9131-77E422942A57}" type="presOf" srcId="{DD02B8BC-0142-CE47-A623-19927FD25EB6}" destId="{9CED2351-701C-A440-94E6-BD6521CECE55}" srcOrd="0" destOrd="0" presId="urn:microsoft.com/office/officeart/2005/8/layout/process5"/>
    <dgm:cxn modelId="{639BCEAB-47C0-0744-9540-74295AB3B3CC}" type="presOf" srcId="{E1EE4656-6906-B642-A66A-1CDACF6D4AE4}" destId="{875AC072-32E1-7648-AF3A-003D78FE3AEB}" srcOrd="1" destOrd="0" presId="urn:microsoft.com/office/officeart/2005/8/layout/process5"/>
    <dgm:cxn modelId="{5A2A99AD-36EF-7948-B6AC-12BD52E2651C}" type="presOf" srcId="{F970EEDF-6A4C-1241-BB28-9AA9C3152726}" destId="{1007676B-5D1C-1144-BE92-3D4136048A62}" srcOrd="1" destOrd="0" presId="urn:microsoft.com/office/officeart/2005/8/layout/process5"/>
    <dgm:cxn modelId="{DA5298C0-A002-3440-B505-6BEA31AF27F2}" srcId="{8A0C95EC-1311-454F-8BBA-CB33F6DF8642}" destId="{DD02B8BC-0142-CE47-A623-19927FD25EB6}" srcOrd="2" destOrd="0" parTransId="{CF3F0B75-B358-4A40-88B8-FE286B0F7789}" sibTransId="{97CA9DC8-1E8A-0345-9BF2-0073241DB3E5}"/>
    <dgm:cxn modelId="{32FEB5DF-5983-284C-B084-43ECC4A09FC1}" type="presOf" srcId="{16904535-B04E-D54E-B061-2BCD94B33E0C}" destId="{90F2F06E-450C-4C4A-ADFF-561A9C63A7AD}" srcOrd="0" destOrd="0" presId="urn:microsoft.com/office/officeart/2005/8/layout/process5"/>
    <dgm:cxn modelId="{DEB71FF2-9005-D44B-9021-15082B261EB6}" type="presOf" srcId="{5F59DEF6-A2DA-E045-99CC-1E72F8CEF419}" destId="{2EA0769E-DE20-A74E-9978-88429443824C}" srcOrd="0" destOrd="0" presId="urn:microsoft.com/office/officeart/2005/8/layout/process5"/>
    <dgm:cxn modelId="{B3B049FD-A65B-DA4A-82CF-89B6E3A3C7B0}" srcId="{8A0C95EC-1311-454F-8BBA-CB33F6DF8642}" destId="{2C689009-B3A0-3E4B-A940-B86F8830D872}" srcOrd="4" destOrd="0" parTransId="{2647A868-6283-2646-A71E-18CC224E6C3D}" sibTransId="{44F30C1C-59ED-9E46-B7A4-F04784297966}"/>
    <dgm:cxn modelId="{5BC04277-EFF8-D240-9DBD-1F1604DBEF04}" type="presParOf" srcId="{F1B5AF4F-FD6E-E643-A586-7A4BAF872299}" destId="{90F2F06E-450C-4C4A-ADFF-561A9C63A7AD}" srcOrd="0" destOrd="0" presId="urn:microsoft.com/office/officeart/2005/8/layout/process5"/>
    <dgm:cxn modelId="{E717BF3E-9C6F-004F-9BF0-0181ED934CFE}" type="presParOf" srcId="{F1B5AF4F-FD6E-E643-A586-7A4BAF872299}" destId="{2EA0769E-DE20-A74E-9978-88429443824C}" srcOrd="1" destOrd="0" presId="urn:microsoft.com/office/officeart/2005/8/layout/process5"/>
    <dgm:cxn modelId="{C05506EE-B499-3448-B3E4-937B807538E5}" type="presParOf" srcId="{2EA0769E-DE20-A74E-9978-88429443824C}" destId="{794A1427-D3E9-8841-AF94-16DBAB7573B8}" srcOrd="0" destOrd="0" presId="urn:microsoft.com/office/officeart/2005/8/layout/process5"/>
    <dgm:cxn modelId="{C7A513CC-3F45-994B-B849-29CF49CA17A0}" type="presParOf" srcId="{F1B5AF4F-FD6E-E643-A586-7A4BAF872299}" destId="{DC71F0C5-F804-AA47-97A5-3A23A17A0626}" srcOrd="2" destOrd="0" presId="urn:microsoft.com/office/officeart/2005/8/layout/process5"/>
    <dgm:cxn modelId="{25610200-0275-9A4E-A66D-4DC5F3556408}" type="presParOf" srcId="{F1B5AF4F-FD6E-E643-A586-7A4BAF872299}" destId="{9D52684F-502E-8947-B65A-FD572871ED18}" srcOrd="3" destOrd="0" presId="urn:microsoft.com/office/officeart/2005/8/layout/process5"/>
    <dgm:cxn modelId="{130BD0D5-B19F-A446-90EA-C3388EFB40CB}" type="presParOf" srcId="{9D52684F-502E-8947-B65A-FD572871ED18}" destId="{1007676B-5D1C-1144-BE92-3D4136048A62}" srcOrd="0" destOrd="0" presId="urn:microsoft.com/office/officeart/2005/8/layout/process5"/>
    <dgm:cxn modelId="{9FAF303E-B7A5-DE45-AB95-441D50B846E7}" type="presParOf" srcId="{F1B5AF4F-FD6E-E643-A586-7A4BAF872299}" destId="{9CED2351-701C-A440-94E6-BD6521CECE55}" srcOrd="4" destOrd="0" presId="urn:microsoft.com/office/officeart/2005/8/layout/process5"/>
    <dgm:cxn modelId="{E1F5C533-2A03-F543-A871-DE3638088F6E}" type="presParOf" srcId="{F1B5AF4F-FD6E-E643-A586-7A4BAF872299}" destId="{D3F654B4-DA60-A04F-99E8-B26E927C4F92}" srcOrd="5" destOrd="0" presId="urn:microsoft.com/office/officeart/2005/8/layout/process5"/>
    <dgm:cxn modelId="{6EE2E40C-D4C8-4645-A125-F6E89BCF58BC}" type="presParOf" srcId="{D3F654B4-DA60-A04F-99E8-B26E927C4F92}" destId="{3EA4E1A3-8D09-EF44-BD48-C3D5F4B37022}" srcOrd="0" destOrd="0" presId="urn:microsoft.com/office/officeart/2005/8/layout/process5"/>
    <dgm:cxn modelId="{0E5101FD-6695-F445-ADFE-21816E7ECA30}" type="presParOf" srcId="{F1B5AF4F-FD6E-E643-A586-7A4BAF872299}" destId="{659B5853-D422-5B4D-8495-185836687974}" srcOrd="6" destOrd="0" presId="urn:microsoft.com/office/officeart/2005/8/layout/process5"/>
    <dgm:cxn modelId="{B70C327D-1372-F74F-80E3-CD4EB00232DD}" type="presParOf" srcId="{F1B5AF4F-FD6E-E643-A586-7A4BAF872299}" destId="{0AECE20C-01AC-0A40-927A-0C6C7AFAE923}" srcOrd="7" destOrd="0" presId="urn:microsoft.com/office/officeart/2005/8/layout/process5"/>
    <dgm:cxn modelId="{B23083C7-1D2A-2E4F-8F68-97E245F09C72}" type="presParOf" srcId="{0AECE20C-01AC-0A40-927A-0C6C7AFAE923}" destId="{875AC072-32E1-7648-AF3A-003D78FE3AEB}" srcOrd="0" destOrd="0" presId="urn:microsoft.com/office/officeart/2005/8/layout/process5"/>
    <dgm:cxn modelId="{9F51A1FD-8BB5-5747-9D7D-3D1AD572F667}" type="presParOf" srcId="{F1B5AF4F-FD6E-E643-A586-7A4BAF872299}" destId="{D15DA6F6-9DB2-1348-9EF5-C08727B75E72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2F06E-450C-4C4A-ADFF-561A9C63A7AD}">
      <dsp:nvSpPr>
        <dsp:cNvPr id="0" name=""/>
        <dsp:cNvSpPr/>
      </dsp:nvSpPr>
      <dsp:spPr>
        <a:xfrm>
          <a:off x="784" y="43644"/>
          <a:ext cx="1672153" cy="1003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Experiment Set-up</a:t>
          </a:r>
        </a:p>
      </dsp:txBody>
      <dsp:txXfrm>
        <a:off x="30169" y="73029"/>
        <a:ext cx="1613383" cy="944521"/>
      </dsp:txXfrm>
    </dsp:sp>
    <dsp:sp modelId="{2EA0769E-DE20-A74E-9978-88429443824C}">
      <dsp:nvSpPr>
        <dsp:cNvPr id="0" name=""/>
        <dsp:cNvSpPr/>
      </dsp:nvSpPr>
      <dsp:spPr>
        <a:xfrm rot="5401888">
          <a:off x="723936" y="1045551"/>
          <a:ext cx="225071" cy="41469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712082" y="1140363"/>
        <a:ext cx="248816" cy="157550"/>
      </dsp:txXfrm>
    </dsp:sp>
    <dsp:sp modelId="{DC71F0C5-F804-AA47-97A5-3A23A17A0626}">
      <dsp:nvSpPr>
        <dsp:cNvPr id="0" name=""/>
        <dsp:cNvSpPr/>
      </dsp:nvSpPr>
      <dsp:spPr>
        <a:xfrm>
          <a:off x="0" y="1471599"/>
          <a:ext cx="1672153" cy="1003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Model runs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(Training data)</a:t>
          </a:r>
        </a:p>
      </dsp:txBody>
      <dsp:txXfrm>
        <a:off x="29385" y="1500984"/>
        <a:ext cx="1613383" cy="944521"/>
      </dsp:txXfrm>
    </dsp:sp>
    <dsp:sp modelId="{9D52684F-502E-8947-B65A-FD572871ED18}">
      <dsp:nvSpPr>
        <dsp:cNvPr id="0" name=""/>
        <dsp:cNvSpPr/>
      </dsp:nvSpPr>
      <dsp:spPr>
        <a:xfrm rot="21561573">
          <a:off x="1811400" y="1753120"/>
          <a:ext cx="335506" cy="41469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1811403" y="1836622"/>
        <a:ext cx="234854" cy="248816"/>
      </dsp:txXfrm>
    </dsp:sp>
    <dsp:sp modelId="{9CED2351-701C-A440-94E6-BD6521CECE55}">
      <dsp:nvSpPr>
        <dsp:cNvPr id="0" name=""/>
        <dsp:cNvSpPr/>
      </dsp:nvSpPr>
      <dsp:spPr>
        <a:xfrm>
          <a:off x="2305145" y="1445831"/>
          <a:ext cx="1672153" cy="1003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Surrogate model training</a:t>
          </a:r>
        </a:p>
      </dsp:txBody>
      <dsp:txXfrm>
        <a:off x="2334530" y="1475216"/>
        <a:ext cx="1613383" cy="944521"/>
      </dsp:txXfrm>
    </dsp:sp>
    <dsp:sp modelId="{D3F654B4-DA60-A04F-99E8-B26E927C4F92}">
      <dsp:nvSpPr>
        <dsp:cNvPr id="0" name=""/>
        <dsp:cNvSpPr/>
      </dsp:nvSpPr>
      <dsp:spPr>
        <a:xfrm rot="5317054">
          <a:off x="3014469" y="2507575"/>
          <a:ext cx="290544" cy="41469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3034282" y="2569662"/>
        <a:ext cx="248816" cy="203381"/>
      </dsp:txXfrm>
    </dsp:sp>
    <dsp:sp modelId="{659B5853-D422-5B4D-8495-185836687974}">
      <dsp:nvSpPr>
        <dsp:cNvPr id="0" name=""/>
        <dsp:cNvSpPr/>
      </dsp:nvSpPr>
      <dsp:spPr>
        <a:xfrm>
          <a:off x="2342582" y="2997161"/>
          <a:ext cx="1672153" cy="1003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Surrogate validation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Add Samples if needed</a:t>
          </a:r>
        </a:p>
      </dsp:txBody>
      <dsp:txXfrm>
        <a:off x="2371967" y="3026546"/>
        <a:ext cx="1613383" cy="944521"/>
      </dsp:txXfrm>
    </dsp:sp>
    <dsp:sp modelId="{0AECE20C-01AC-0A40-927A-0C6C7AFAE923}">
      <dsp:nvSpPr>
        <dsp:cNvPr id="0" name=""/>
        <dsp:cNvSpPr/>
      </dsp:nvSpPr>
      <dsp:spPr>
        <a:xfrm rot="10794283">
          <a:off x="1905913" y="3293320"/>
          <a:ext cx="308579" cy="41469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1998487" y="3376182"/>
        <a:ext cx="216005" cy="248816"/>
      </dsp:txXfrm>
    </dsp:sp>
    <dsp:sp modelId="{D15DA6F6-9DB2-1348-9EF5-C08727B75E72}">
      <dsp:nvSpPr>
        <dsp:cNvPr id="0" name=""/>
        <dsp:cNvSpPr/>
      </dsp:nvSpPr>
      <dsp:spPr>
        <a:xfrm>
          <a:off x="88204" y="3000910"/>
          <a:ext cx="1672153" cy="1003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Surrogate Model predictions</a:t>
          </a:r>
        </a:p>
      </dsp:txBody>
      <dsp:txXfrm>
        <a:off x="117589" y="3030295"/>
        <a:ext cx="1613383" cy="94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EE1CD-6EDF-5C43-ACE9-942F6C137C3E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55201-7865-8744-8A9B-9F5FC03C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National </a:t>
            </a:r>
            <a:r>
              <a:rPr lang="en-GB" dirty="0" err="1"/>
              <a:t>Centers</a:t>
            </a:r>
            <a:r>
              <a:rPr lang="en-GB" dirty="0"/>
              <a:t> for Environmental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br>
              <a:rPr lang="en-GB" dirty="0">
                <a:effectLst/>
              </a:rPr>
            </a:b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1930 Mar 04, Runup &gt;5 m. Madeira 20 casualties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8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 October 1979 Nice airport</a:t>
            </a:r>
          </a:p>
          <a:p>
            <a:r>
              <a:rPr lang="en-US" dirty="0"/>
              <a:t>9 July 1956 Amorgos</a:t>
            </a:r>
          </a:p>
          <a:p>
            <a:r>
              <a:rPr lang="en-US" dirty="0"/>
              <a:t>30 December 2002 Stromboli</a:t>
            </a:r>
          </a:p>
          <a:p>
            <a:r>
              <a:rPr lang="en-US" dirty="0"/>
              <a:t>16 September 2023 Greenland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9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and volume</a:t>
            </a:r>
          </a:p>
          <a:p>
            <a:r>
              <a:rPr lang="en-US" dirty="0"/>
              <a:t>wave breaking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5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</a:rPr>
              <a:t>l</a:t>
            </a:r>
            <a:r>
              <a:rPr lang="en-US" sz="1200" b="0" dirty="0">
                <a:solidFill>
                  <a:schemeClr val="tx1"/>
                </a:solidFill>
              </a:rPr>
              <a:t>ab experiments, </a:t>
            </a:r>
            <a:r>
              <a:rPr lang="en-US" sz="1200" dirty="0"/>
              <a:t>model runs, literature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</a:rPr>
              <a:t>Complex! Case specific, lack of data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4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463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06039"/>
            <a:ext cx="7886700" cy="2026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94718"/>
            <a:ext cx="4629150" cy="374506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2949178" cy="374506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97A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588"/>
            <a:ext cx="9144000" cy="741363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refram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713"/>
            <a:ext cx="7886700" cy="67881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2185"/>
            <a:ext cx="3886200" cy="2620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2185"/>
            <a:ext cx="3886200" cy="26205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58"/>
            <a:ext cx="9144000" cy="409398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074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65187" y="165584"/>
            <a:ext cx="3216840" cy="7049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11" r:id="rId2"/>
    <p:sldLayoutId id="21474838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ei.noaa.gov/maps/hazards/?layers=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et66s74OGs?start=55&amp;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1732268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Landslide tsunamis and surrogate models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2726440"/>
            <a:ext cx="7886700" cy="20266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Dimitra </a:t>
            </a:r>
            <a:r>
              <a:rPr lang="en-US" dirty="0" err="1"/>
              <a:t>Salmanidou</a:t>
            </a:r>
            <a:endParaRPr lang="en-US" dirty="0"/>
          </a:p>
          <a:p>
            <a:pPr marL="0" indent="0" algn="ctr">
              <a:buNone/>
            </a:pPr>
            <a:r>
              <a:rPr lang="en-GB" sz="1600" b="0" dirty="0"/>
              <a:t>Advanced Research Computing Centre (ARC)</a:t>
            </a:r>
          </a:p>
          <a:p>
            <a:pPr marL="0" indent="0" algn="ctr">
              <a:buNone/>
            </a:pPr>
            <a:r>
              <a:rPr lang="en-GB" sz="1600" b="0" dirty="0"/>
              <a:t>Risk and Disaster Reduction Department (RDR)</a:t>
            </a:r>
            <a:endParaRPr lang="el-GR" sz="1600" b="0" dirty="0"/>
          </a:p>
          <a:p>
            <a:pPr marL="0" indent="0" algn="ctr">
              <a:buNone/>
            </a:pPr>
            <a:r>
              <a:rPr lang="en-US" sz="1600" b="0" dirty="0">
                <a:solidFill>
                  <a:srgbClr val="00B0F0"/>
                </a:solidFill>
              </a:rPr>
              <a:t>d.salmanidou.12@ucl.ac.uk</a:t>
            </a:r>
          </a:p>
        </p:txBody>
      </p:sp>
    </p:spTree>
    <p:extLst>
      <p:ext uri="{BB962C8B-B14F-4D97-AF65-F5344CB8AC3E}">
        <p14:creationId xmlns:p14="http://schemas.microsoft.com/office/powerpoint/2010/main" val="46775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DF98B-A521-6C5B-D09F-0543C228D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CDD94-9550-FCDA-E0C0-40F784A87DFA}"/>
              </a:ext>
            </a:extLst>
          </p:cNvPr>
          <p:cNvSpPr txBox="1"/>
          <p:nvPr/>
        </p:nvSpPr>
        <p:spPr>
          <a:xfrm>
            <a:off x="147918" y="2048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RBSC - </a:t>
            </a:r>
            <a:r>
              <a:rPr lang="en-US" i="1" dirty="0" err="1">
                <a:solidFill>
                  <a:schemeClr val="bg1"/>
                </a:solidFill>
              </a:rPr>
              <a:t>Salmanidou</a:t>
            </a:r>
            <a:r>
              <a:rPr lang="en-US" i="1" dirty="0">
                <a:solidFill>
                  <a:schemeClr val="bg1"/>
                </a:solidFill>
              </a:rPr>
              <a:t> et al.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AB2AF-6333-ABDE-B06C-63E71982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789" y="876892"/>
            <a:ext cx="3180229" cy="1898199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DCD732E8-F818-2E24-6964-126CFC6A0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18" y="1023830"/>
            <a:ext cx="2306823" cy="1604325"/>
          </a:xfrm>
          <a:prstGeom prst="rect">
            <a:avLst/>
          </a:prstGeom>
        </p:spPr>
      </p:pic>
      <p:pic>
        <p:nvPicPr>
          <p:cNvPr id="7172" name="Picture 4" descr="Figure 4.">
            <a:extLst>
              <a:ext uri="{FF2B5EF4-FFF2-40B4-BE49-F238E27FC236}">
                <a16:creationId xmlns:a16="http://schemas.microsoft.com/office/drawing/2014/main" id="{81D6F07B-E629-8675-A4BC-671E3D223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7" t="10285"/>
          <a:stretch/>
        </p:blipFill>
        <p:spPr bwMode="auto">
          <a:xfrm>
            <a:off x="3696566" y="3053796"/>
            <a:ext cx="4625787" cy="20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F0DCA-66BB-C627-0BED-7DB05F23D440}"/>
              </a:ext>
            </a:extLst>
          </p:cNvPr>
          <p:cNvSpPr txBox="1"/>
          <p:nvPr/>
        </p:nvSpPr>
        <p:spPr>
          <a:xfrm>
            <a:off x="147918" y="1790324"/>
            <a:ext cx="29528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accent1">
                    <a:lumMod val="25000"/>
                  </a:schemeClr>
                </a:solidFill>
              </a:rPr>
              <a:t>Bayesian inversion &amp; surrogate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accent1">
                    <a:lumMod val="25000"/>
                  </a:schemeClr>
                </a:solidFill>
              </a:rPr>
              <a:t>Tsunamigenic potential of past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accent1">
                    <a:lumMod val="25000"/>
                  </a:schemeClr>
                </a:solidFill>
              </a:rPr>
              <a:t>Maximum tsunami amplitude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accent1">
                    <a:lumMod val="25000"/>
                  </a:schemeClr>
                </a:solidFill>
              </a:rPr>
              <a:t>100 landslide </a:t>
            </a:r>
            <a:r>
              <a:rPr lang="en-IE" dirty="0">
                <a:solidFill>
                  <a:schemeClr val="accent1">
                    <a:lumMod val="25000"/>
                  </a:schemeClr>
                </a:solidFill>
              </a:rPr>
              <a:t>&amp;</a:t>
            </a:r>
            <a:r>
              <a:rPr lang="en-IE" sz="1800" dirty="0">
                <a:solidFill>
                  <a:schemeClr val="accent1">
                    <a:lumMod val="25000"/>
                  </a:schemeClr>
                </a:solidFill>
              </a:rPr>
              <a:t> tsunami simulations</a:t>
            </a:r>
          </a:p>
        </p:txBody>
      </p:sp>
    </p:spTree>
    <p:extLst>
      <p:ext uri="{BB962C8B-B14F-4D97-AF65-F5344CB8AC3E}">
        <p14:creationId xmlns:p14="http://schemas.microsoft.com/office/powerpoint/2010/main" val="127188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8059D-1E14-D5AE-33D9-7FA96C837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19501-6F24-4D69-4711-D2E7E4B5AB8D}"/>
              </a:ext>
            </a:extLst>
          </p:cNvPr>
          <p:cNvSpPr txBox="1"/>
          <p:nvPr/>
        </p:nvSpPr>
        <p:spPr>
          <a:xfrm>
            <a:off x="147918" y="195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RBSC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Figure 6.">
            <a:extLst>
              <a:ext uri="{FF2B5EF4-FFF2-40B4-BE49-F238E27FC236}">
                <a16:creationId xmlns:a16="http://schemas.microsoft.com/office/drawing/2014/main" id="{37B1976D-8DA6-0AB3-CB9B-DDC89C42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0" y="825500"/>
            <a:ext cx="3716470" cy="204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9058728D-09F8-5AC1-8BE7-6AB2C28F1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79" y="936011"/>
            <a:ext cx="2400000" cy="18000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B83891-CF24-DAC7-0990-8DB45E958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r="7143"/>
          <a:stretch/>
        </p:blipFill>
        <p:spPr>
          <a:xfrm>
            <a:off x="6501257" y="780689"/>
            <a:ext cx="2582788" cy="21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34D1EB-9530-5DE4-0C24-48633D789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1" t="7418" r="32090"/>
          <a:stretch/>
        </p:blipFill>
        <p:spPr>
          <a:xfrm>
            <a:off x="1903686" y="3070481"/>
            <a:ext cx="2056324" cy="20052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72E4D5-AC9E-3C1F-E96A-0925F1A7ED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"/>
          <a:stretch/>
        </p:blipFill>
        <p:spPr>
          <a:xfrm>
            <a:off x="6395799" y="2985080"/>
            <a:ext cx="2665688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07114A-17D8-C669-A497-30A9618D7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79" y="3106938"/>
            <a:ext cx="2400000" cy="18000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22B809-7F7A-0288-66CC-B2EF64EE9803}"/>
              </a:ext>
            </a:extLst>
          </p:cNvPr>
          <p:cNvSpPr txBox="1"/>
          <p:nvPr/>
        </p:nvSpPr>
        <p:spPr>
          <a:xfrm>
            <a:off x="0" y="3575221"/>
            <a:ext cx="2157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/>
              <a:t>4,500 predictions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/>
              <a:t>~ 1” per gauge</a:t>
            </a:r>
          </a:p>
        </p:txBody>
      </p:sp>
    </p:spTree>
    <p:extLst>
      <p:ext uri="{BB962C8B-B14F-4D97-AF65-F5344CB8AC3E}">
        <p14:creationId xmlns:p14="http://schemas.microsoft.com/office/powerpoint/2010/main" val="1046322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CFD4A-E4CB-2BA2-A26A-0DFE622B5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D8EDDB-0AC3-7CE2-04F6-AC7122986476}"/>
              </a:ext>
            </a:extLst>
          </p:cNvPr>
          <p:cNvSpPr txBox="1"/>
          <p:nvPr/>
        </p:nvSpPr>
        <p:spPr>
          <a:xfrm>
            <a:off x="147918" y="195752"/>
            <a:ext cx="507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Makassar Strait – </a:t>
            </a:r>
            <a:r>
              <a:rPr lang="en-US" i="1" dirty="0">
                <a:solidFill>
                  <a:schemeClr val="bg1"/>
                </a:solidFill>
              </a:rPr>
              <a:t>Dignan et al. 2023</a:t>
            </a:r>
          </a:p>
        </p:txBody>
      </p:sp>
      <p:pic>
        <p:nvPicPr>
          <p:cNvPr id="6" name="Picture 4" descr="Details are in the caption following the image">
            <a:extLst>
              <a:ext uri="{FF2B5EF4-FFF2-40B4-BE49-F238E27FC236}">
                <a16:creationId xmlns:a16="http://schemas.microsoft.com/office/drawing/2014/main" id="{95BC902F-543E-7D51-70EF-B812F05F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657" y="849025"/>
            <a:ext cx="5457343" cy="399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3A8999C-2361-1743-5BE6-8B71DB76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968189"/>
            <a:ext cx="3390284" cy="34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2DF5E5-C5C1-2B53-7E6A-890121128355}"/>
              </a:ext>
            </a:extLst>
          </p:cNvPr>
          <p:cNvSpPr txBox="1"/>
          <p:nvPr/>
        </p:nvSpPr>
        <p:spPr>
          <a:xfrm>
            <a:off x="1936955" y="4390157"/>
            <a:ext cx="16415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Brackenridge et al., 2020</a:t>
            </a:r>
            <a:endParaRPr lang="en-IE" sz="1050" dirty="0"/>
          </a:p>
        </p:txBody>
      </p:sp>
    </p:spTree>
    <p:extLst>
      <p:ext uri="{BB962C8B-B14F-4D97-AF65-F5344CB8AC3E}">
        <p14:creationId xmlns:p14="http://schemas.microsoft.com/office/powerpoint/2010/main" val="348102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8700-BA86-EFF8-68ED-52222B546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55CC9E-A858-F4C5-209E-576F3E5B9BC4}"/>
              </a:ext>
            </a:extLst>
          </p:cNvPr>
          <p:cNvSpPr txBox="1"/>
          <p:nvPr/>
        </p:nvSpPr>
        <p:spPr>
          <a:xfrm>
            <a:off x="147918" y="195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Makassar Strait</a:t>
            </a:r>
          </a:p>
        </p:txBody>
      </p:sp>
      <p:pic>
        <p:nvPicPr>
          <p:cNvPr id="2" name="Picture 2" descr="Details are in the caption following the image">
            <a:extLst>
              <a:ext uri="{FF2B5EF4-FFF2-40B4-BE49-F238E27FC236}">
                <a16:creationId xmlns:a16="http://schemas.microsoft.com/office/drawing/2014/main" id="{B46923F9-9A0D-79CF-7EF2-08E8F29A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" y="863843"/>
            <a:ext cx="5493953" cy="38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etails are in the caption following the image">
            <a:extLst>
              <a:ext uri="{FF2B5EF4-FFF2-40B4-BE49-F238E27FC236}">
                <a16:creationId xmlns:a16="http://schemas.microsoft.com/office/drawing/2014/main" id="{AE7D9472-F514-8C4B-C607-A5EC5BAB1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30" y="1108280"/>
            <a:ext cx="3502129" cy="34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3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39562-E105-D0A1-1A15-C6761238E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C88D0-DA0D-EB7B-D2A3-9594EAE54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126FA-3319-3289-A314-7F60293777A7}"/>
              </a:ext>
            </a:extLst>
          </p:cNvPr>
          <p:cNvSpPr txBox="1"/>
          <p:nvPr/>
        </p:nvSpPr>
        <p:spPr>
          <a:xfrm>
            <a:off x="147918" y="195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Makassar Strait</a:t>
            </a:r>
          </a:p>
        </p:txBody>
      </p:sp>
      <p:pic>
        <p:nvPicPr>
          <p:cNvPr id="5" name="Picture 2" descr="Details are in the caption following the image">
            <a:extLst>
              <a:ext uri="{FF2B5EF4-FFF2-40B4-BE49-F238E27FC236}">
                <a16:creationId xmlns:a16="http://schemas.microsoft.com/office/drawing/2014/main" id="{EAB6EF9F-3687-F452-E905-117DFBFA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48" y="1348038"/>
            <a:ext cx="2190563" cy="2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etails are in the caption following the image">
            <a:extLst>
              <a:ext uri="{FF2B5EF4-FFF2-40B4-BE49-F238E27FC236}">
                <a16:creationId xmlns:a16="http://schemas.microsoft.com/office/drawing/2014/main" id="{203A871B-B781-33E5-464E-B72BBB08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38" y="3320858"/>
            <a:ext cx="5085977" cy="16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etails are in the caption following the image">
            <a:extLst>
              <a:ext uri="{FF2B5EF4-FFF2-40B4-BE49-F238E27FC236}">
                <a16:creationId xmlns:a16="http://schemas.microsoft.com/office/drawing/2014/main" id="{0EB80D45-30B7-D675-6344-B39B9FC2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1" y="817061"/>
            <a:ext cx="3487411" cy="400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tails are in the caption following the image">
            <a:extLst>
              <a:ext uri="{FF2B5EF4-FFF2-40B4-BE49-F238E27FC236}">
                <a16:creationId xmlns:a16="http://schemas.microsoft.com/office/drawing/2014/main" id="{09B20BB6-D11F-B5C1-1B84-662C2EF8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19" y="1014382"/>
            <a:ext cx="2190563" cy="2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E8925E-9194-4817-7CB1-98961F6C9634}"/>
              </a:ext>
            </a:extLst>
          </p:cNvPr>
          <p:cNvSpPr txBox="1"/>
          <p:nvPr/>
        </p:nvSpPr>
        <p:spPr>
          <a:xfrm>
            <a:off x="6220326" y="192541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dirty="0"/>
              <a:t>- 2,000 probabilistic scenarios</a:t>
            </a:r>
          </a:p>
          <a:p>
            <a:r>
              <a:rPr lang="en-IE" dirty="0"/>
              <a:t>- Copula-derived samples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2368542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3EA9-694B-C509-5510-92BE3CB3A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A7DAA-AEB8-15D0-6B35-C4178E92CD6A}"/>
              </a:ext>
            </a:extLst>
          </p:cNvPr>
          <p:cNvSpPr txBox="1"/>
          <p:nvPr/>
        </p:nvSpPr>
        <p:spPr>
          <a:xfrm>
            <a:off x="147918" y="195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Exposure-driven assessment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C5ABD-834D-7566-0599-D2EE213F4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54" y="1022556"/>
            <a:ext cx="6389202" cy="3594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87D08B-D571-D064-EB84-9501EA35E961}"/>
              </a:ext>
            </a:extLst>
          </p:cNvPr>
          <p:cNvSpPr txBox="1"/>
          <p:nvPr/>
        </p:nvSpPr>
        <p:spPr>
          <a:xfrm>
            <a:off x="147919" y="921948"/>
            <a:ext cx="22609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dirty="0">
                <a:solidFill>
                  <a:schemeClr val="accent1">
                    <a:lumMod val="25000"/>
                  </a:schemeClr>
                </a:solidFill>
              </a:rPr>
              <a:t>- 95% of tsunami inundation depths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- 1,300 predictions with the use of 1.4 million surrogate locations </a:t>
            </a:r>
            <a:endParaRPr lang="en-IE" sz="1800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32369-7DBD-4789-C1F1-DE651BA10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" y="2785458"/>
            <a:ext cx="2833454" cy="20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27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67CF9-E79C-2CDD-0F13-186DBC22F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03" y="1065208"/>
            <a:ext cx="2914650" cy="35623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F8B38A-D7C7-C006-8FFD-F4E6C3113532}"/>
              </a:ext>
            </a:extLst>
          </p:cNvPr>
          <p:cNvSpPr txBox="1">
            <a:spLocks/>
          </p:cNvSpPr>
          <p:nvPr/>
        </p:nvSpPr>
        <p:spPr>
          <a:xfrm>
            <a:off x="4269442" y="2427195"/>
            <a:ext cx="4514850" cy="1028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700" dirty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0097A9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8048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0B8B72FF-08BE-0D5D-50CD-B4FA9E2E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82"/>
          <a:stretch/>
        </p:blipFill>
        <p:spPr>
          <a:xfrm>
            <a:off x="111981" y="852300"/>
            <a:ext cx="6293223" cy="4291200"/>
          </a:xfrm>
          <a:prstGeom prst="rect">
            <a:avLst/>
          </a:prstGeom>
        </p:spPr>
      </p:pic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B4815C5C-3BF7-727E-3241-8C26EF56DD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22"/>
          <a:stretch/>
        </p:blipFill>
        <p:spPr>
          <a:xfrm>
            <a:off x="111981" y="852300"/>
            <a:ext cx="6293223" cy="4291200"/>
          </a:xfrm>
          <a:prstGeom prst="rect">
            <a:avLst/>
          </a:prstGeom>
        </p:spPr>
      </p:pic>
      <p:pic>
        <p:nvPicPr>
          <p:cNvPr id="12" name="Picture 11" descr="A map of the world&#10;&#10;AI-generated content may be incorrect.">
            <a:extLst>
              <a:ext uri="{FF2B5EF4-FFF2-40B4-BE49-F238E27FC236}">
                <a16:creationId xmlns:a16="http://schemas.microsoft.com/office/drawing/2014/main" id="{44F83EF5-F448-D394-6442-DDCEA2720A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624"/>
          <a:stretch/>
        </p:blipFill>
        <p:spPr>
          <a:xfrm>
            <a:off x="111980" y="866063"/>
            <a:ext cx="6293223" cy="42905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76CD16-DBA6-7F4F-9895-916EA5144746}"/>
              </a:ext>
            </a:extLst>
          </p:cNvPr>
          <p:cNvSpPr txBox="1"/>
          <p:nvPr/>
        </p:nvSpPr>
        <p:spPr>
          <a:xfrm>
            <a:off x="1151358" y="4889270"/>
            <a:ext cx="32105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hlinkClick r:id="rId6"/>
              </a:rPr>
              <a:t>www.ncei.noaa.gov</a:t>
            </a:r>
            <a:endParaRPr lang="en-IE" sz="1050" dirty="0"/>
          </a:p>
        </p:txBody>
      </p:sp>
      <p:pic>
        <p:nvPicPr>
          <p:cNvPr id="14" name="Picture 13" descr="A chart of different colored circles&#10;&#10;AI-generated content may be incorrect.">
            <a:extLst>
              <a:ext uri="{FF2B5EF4-FFF2-40B4-BE49-F238E27FC236}">
                <a16:creationId xmlns:a16="http://schemas.microsoft.com/office/drawing/2014/main" id="{DDBF41A9-94E4-F2B4-A37F-FA92AEC0E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343" y="3665910"/>
            <a:ext cx="2568015" cy="11276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80F7B2-CF41-B401-9F96-48AA4C98D608}"/>
              </a:ext>
            </a:extLst>
          </p:cNvPr>
          <p:cNvSpPr txBox="1"/>
          <p:nvPr/>
        </p:nvSpPr>
        <p:spPr>
          <a:xfrm>
            <a:off x="403411" y="188260"/>
            <a:ext cx="25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Historical Tsunami Events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A1C6D-CF3D-9DD4-3689-0E1FBA491713}"/>
              </a:ext>
            </a:extLst>
          </p:cNvPr>
          <p:cNvSpPr txBox="1"/>
          <p:nvPr/>
        </p:nvSpPr>
        <p:spPr>
          <a:xfrm>
            <a:off x="6741683" y="1775012"/>
            <a:ext cx="2093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Probable tsunamis in N. Atlantic and the Mediterranean </a:t>
            </a:r>
          </a:p>
        </p:txBody>
      </p:sp>
    </p:spTree>
    <p:extLst>
      <p:ext uri="{BB962C8B-B14F-4D97-AF65-F5344CB8AC3E}">
        <p14:creationId xmlns:p14="http://schemas.microsoft.com/office/powerpoint/2010/main" val="396769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A8A93C-DA28-81BD-94BD-DAC9AD9B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35" y="1035910"/>
            <a:ext cx="5536803" cy="37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1408C-2605-04C1-B3AD-93FDE09DD0E4}"/>
              </a:ext>
            </a:extLst>
          </p:cNvPr>
          <p:cNvSpPr txBox="1"/>
          <p:nvPr/>
        </p:nvSpPr>
        <p:spPr>
          <a:xfrm>
            <a:off x="403411" y="240214"/>
            <a:ext cx="20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Corinth Gulf, Greece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00CAF-2D28-EFFC-66D6-C7BE4082839B}"/>
              </a:ext>
            </a:extLst>
          </p:cNvPr>
          <p:cNvSpPr txBox="1"/>
          <p:nvPr/>
        </p:nvSpPr>
        <p:spPr>
          <a:xfrm>
            <a:off x="0" y="1612563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07 February 1963 </a:t>
            </a:r>
          </a:p>
          <a:p>
            <a:pPr algn="l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3 - 6 m high  tsunami </a:t>
            </a:r>
          </a:p>
          <a:p>
            <a:pPr algn="l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causalties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12 injured </a:t>
            </a:r>
          </a:p>
          <a:p>
            <a:pPr algn="l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Slump mass: 57,000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algn="l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Earthquakes and heavy rainfall</a:t>
            </a:r>
          </a:p>
          <a:p>
            <a:pPr algn="l">
              <a:buNone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01 January 1996 - 2m asl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GB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53291-2143-326B-8D71-BC7E27146A54}"/>
              </a:ext>
            </a:extLst>
          </p:cNvPr>
          <p:cNvSpPr txBox="1"/>
          <p:nvPr/>
        </p:nvSpPr>
        <p:spPr>
          <a:xfrm>
            <a:off x="4062845" y="464315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Papadopoulos et al., 2007</a:t>
            </a:r>
          </a:p>
        </p:txBody>
      </p:sp>
    </p:spTree>
    <p:extLst>
      <p:ext uri="{BB962C8B-B14F-4D97-AF65-F5344CB8AC3E}">
        <p14:creationId xmlns:p14="http://schemas.microsoft.com/office/powerpoint/2010/main" val="2798987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A51BF6-0EC7-0027-6071-64621F6D81BE}"/>
              </a:ext>
            </a:extLst>
          </p:cNvPr>
          <p:cNvSpPr txBox="1"/>
          <p:nvPr/>
        </p:nvSpPr>
        <p:spPr>
          <a:xfrm>
            <a:off x="135081" y="994718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July 1847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NW coast of Flores Island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casualties in </a:t>
            </a:r>
            <a:r>
              <a:rPr lang="en-GB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Flores and Corvo islands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hundreds of wounded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eadliest tsunami in the Azores archipelago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78E114-1AA3-EAB5-7C46-47564FE3B273}"/>
              </a:ext>
            </a:extLst>
          </p:cNvPr>
          <p:cNvSpPr txBox="1"/>
          <p:nvPr/>
        </p:nvSpPr>
        <p:spPr>
          <a:xfrm>
            <a:off x="403411" y="219432"/>
            <a:ext cx="214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Flores Island, Azores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9DFEFE-30DC-CFC5-59A1-D8605F15ABC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>
            <a:fillRect/>
          </a:stretch>
        </p:blipFill>
        <p:spPr bwMode="auto">
          <a:xfrm>
            <a:off x="4144570" y="994718"/>
            <a:ext cx="4629150" cy="37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CE2C64-AA6E-71AF-325D-258F3A0AF925}"/>
              </a:ext>
            </a:extLst>
          </p:cNvPr>
          <p:cNvSpPr txBox="1"/>
          <p:nvPr/>
        </p:nvSpPr>
        <p:spPr>
          <a:xfrm>
            <a:off x="4062845" y="472887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Helvetica" pitchFamily="2" charset="0"/>
              </a:rPr>
              <a:t>Cabral</a:t>
            </a:r>
            <a:r>
              <a:rPr lang="en-GB" sz="140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2020</a:t>
            </a:r>
          </a:p>
        </p:txBody>
      </p:sp>
      <p:pic>
        <p:nvPicPr>
          <p:cNvPr id="2052" name="Picture 4" descr="Azores Islands Maps and Satellite Image">
            <a:extLst>
              <a:ext uri="{FF2B5EF4-FFF2-40B4-BE49-F238E27FC236}">
                <a16:creationId xmlns:a16="http://schemas.microsoft.com/office/drawing/2014/main" id="{B5A13CDC-828C-F632-0E10-296FF7B8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0" y="3044987"/>
            <a:ext cx="3091295" cy="183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34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3DCA0C-7DB1-3769-50D3-7109714C4A6E}"/>
              </a:ext>
            </a:extLst>
          </p:cNvPr>
          <p:cNvSpPr txBox="1"/>
          <p:nvPr/>
        </p:nvSpPr>
        <p:spPr>
          <a:xfrm>
            <a:off x="94130" y="80554"/>
            <a:ext cx="428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Landslide tsunamis - more complex than EQ tsunamis? Generation mechanisms</a:t>
            </a:r>
          </a:p>
        </p:txBody>
      </p:sp>
      <p:pic>
        <p:nvPicPr>
          <p:cNvPr id="5" name="Online Media 2" descr="Seismic &amp; tsunami waves from the September 2023, Dickson Fjord, Greenland landslide &amp; fjord seiche">
            <a:hlinkClick r:id="" action="ppaction://media"/>
            <a:extLst>
              <a:ext uri="{FF2B5EF4-FFF2-40B4-BE49-F238E27FC236}">
                <a16:creationId xmlns:a16="http://schemas.microsoft.com/office/drawing/2014/main" id="{32600847-0334-2691-A24D-60648327C9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56234" y="2840825"/>
            <a:ext cx="3950737" cy="2232166"/>
          </a:xfrm>
          <a:prstGeom prst="rect">
            <a:avLst/>
          </a:prstGeom>
        </p:spPr>
      </p:pic>
      <p:pic>
        <p:nvPicPr>
          <p:cNvPr id="12290" name="Picture 2" descr="The sea floor topography offshore Nice airport.  ">
            <a:extLst>
              <a:ext uri="{FF2B5EF4-FFF2-40B4-BE49-F238E27FC236}">
                <a16:creationId xmlns:a16="http://schemas.microsoft.com/office/drawing/2014/main" id="{D3A99DAE-7946-5BB2-8562-147E0C4D5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4"/>
          <a:stretch/>
        </p:blipFill>
        <p:spPr bwMode="auto">
          <a:xfrm>
            <a:off x="707311" y="3034164"/>
            <a:ext cx="3019711" cy="21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igure 1">
            <a:extLst>
              <a:ext uri="{FF2B5EF4-FFF2-40B4-BE49-F238E27FC236}">
                <a16:creationId xmlns:a16="http://schemas.microsoft.com/office/drawing/2014/main" id="{B6D2575D-74A1-01A1-95F1-B9D31E80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8" y="775866"/>
            <a:ext cx="2809314" cy="21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igure 1">
            <a:extLst>
              <a:ext uri="{FF2B5EF4-FFF2-40B4-BE49-F238E27FC236}">
                <a16:creationId xmlns:a16="http://schemas.microsoft.com/office/drawing/2014/main" id="{88B27E4C-78CD-9080-7E17-1E077F03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02" y="803171"/>
            <a:ext cx="2097739" cy="19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AFCDE-D56B-9BE3-2B3B-49B9ECC05A29}"/>
              </a:ext>
            </a:extLst>
          </p:cNvPr>
          <p:cNvSpPr txBox="1"/>
          <p:nvPr/>
        </p:nvSpPr>
        <p:spPr>
          <a:xfrm>
            <a:off x="7258101" y="1114057"/>
            <a:ext cx="20977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Sources:</a:t>
            </a:r>
            <a:br>
              <a:rPr lang="en-GB" sz="130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300" dirty="0">
                <a:solidFill>
                  <a:srgbClr val="000000"/>
                </a:solidFill>
                <a:effectLst/>
                <a:latin typeface="Helvetica" pitchFamily="2" charset="0"/>
              </a:rPr>
              <a:t>Leclerc et al., 2024</a:t>
            </a:r>
          </a:p>
          <a:p>
            <a:r>
              <a:rPr lang="en-GB" sz="1300" dirty="0" err="1">
                <a:solidFill>
                  <a:srgbClr val="000000"/>
                </a:solidFill>
                <a:latin typeface="Helvetica" pitchFamily="2" charset="0"/>
              </a:rPr>
              <a:t>Courboulex</a:t>
            </a:r>
            <a:r>
              <a:rPr lang="en-GB" sz="1300" dirty="0">
                <a:solidFill>
                  <a:srgbClr val="000000"/>
                </a:solidFill>
                <a:effectLst/>
                <a:latin typeface="Helvetica" pitchFamily="2" charset="0"/>
              </a:rPr>
              <a:t> et al., 2020</a:t>
            </a:r>
          </a:p>
          <a:p>
            <a:r>
              <a:rPr lang="en-GB" sz="1300" dirty="0" err="1">
                <a:solidFill>
                  <a:srgbClr val="000000"/>
                </a:solidFill>
                <a:effectLst/>
                <a:latin typeface="Helvetica" pitchFamily="2" charset="0"/>
              </a:rPr>
              <a:t>Fournaciai</a:t>
            </a:r>
            <a:r>
              <a:rPr lang="en-GB" sz="1300" dirty="0">
                <a:solidFill>
                  <a:srgbClr val="000000"/>
                </a:solidFill>
                <a:effectLst/>
                <a:latin typeface="Helvetica" pitchFamily="2" charset="0"/>
              </a:rPr>
              <a:t> et al., 2019</a:t>
            </a:r>
          </a:p>
          <a:p>
            <a:r>
              <a:rPr lang="en-GB" sz="1300" dirty="0">
                <a:solidFill>
                  <a:srgbClr val="000000"/>
                </a:solidFill>
                <a:effectLst/>
                <a:latin typeface="Helvetica" pitchFamily="2" charset="0"/>
              </a:rPr>
              <a:t>Svennevig et al., 2024</a:t>
            </a:r>
          </a:p>
        </p:txBody>
      </p:sp>
    </p:spTree>
    <p:extLst>
      <p:ext uri="{BB962C8B-B14F-4D97-AF65-F5344CB8AC3E}">
        <p14:creationId xmlns:p14="http://schemas.microsoft.com/office/powerpoint/2010/main" val="342631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ovieSD01">
            <a:hlinkClick r:id="" action="ppaction://media"/>
            <a:extLst>
              <a:ext uri="{FF2B5EF4-FFF2-40B4-BE49-F238E27FC236}">
                <a16:creationId xmlns:a16="http://schemas.microsoft.com/office/drawing/2014/main" id="{CFB5E5A2-2CD1-6B7E-95BD-968EFEE6E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442" y="2316063"/>
            <a:ext cx="3769915" cy="282743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84D99-BA53-A4BC-BC59-9B1E6FB0E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9216" y="813420"/>
            <a:ext cx="3539823" cy="3745062"/>
          </a:xfrm>
        </p:spPr>
        <p:txBody>
          <a:bodyPr>
            <a:norm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 in modelling </a:t>
            </a:r>
          </a:p>
          <a:p>
            <a:pPr marL="285750" indent="-285750">
              <a:buFontTx/>
              <a:buChar char="-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Subaerial vs submarine failure </a:t>
            </a:r>
          </a:p>
          <a:p>
            <a:pPr marL="285750" indent="-285750">
              <a:buFontTx/>
              <a:buChar char="-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Submarine mode of failure: slump vs slides</a:t>
            </a:r>
          </a:p>
          <a:p>
            <a:pPr marL="285750" indent="-285750">
              <a:buFontTx/>
              <a:buChar char="-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Rheology </a:t>
            </a:r>
          </a:p>
          <a:p>
            <a:pPr marL="285750" indent="-285750">
              <a:buFontTx/>
              <a:buChar char="-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dispersion</a:t>
            </a:r>
          </a:p>
          <a:p>
            <a:pPr marL="285750" indent="-285750">
              <a:buFontTx/>
              <a:buChar char="-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computational costs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BCD99-25B8-F834-DD3B-DBC6EA326C3C}"/>
              </a:ext>
            </a:extLst>
          </p:cNvPr>
          <p:cNvSpPr txBox="1"/>
          <p:nvPr/>
        </p:nvSpPr>
        <p:spPr>
          <a:xfrm>
            <a:off x="94130" y="8055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Landslide tsunamis more complex than EQ tsunamis? Challenge 1 - Modelling perspective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6E3DD-CAF7-D186-EFAA-0E75C9BBB718}"/>
              </a:ext>
            </a:extLst>
          </p:cNvPr>
          <p:cNvSpPr txBox="1"/>
          <p:nvPr/>
        </p:nvSpPr>
        <p:spPr>
          <a:xfrm>
            <a:off x="7233352" y="4940926"/>
            <a:ext cx="160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Salmanidou</a:t>
            </a:r>
            <a:r>
              <a:rPr lang="en-US" sz="1050" dirty="0"/>
              <a:t> et al., 2021</a:t>
            </a:r>
            <a:endParaRPr lang="en-IE" sz="10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813F44-A05E-6762-9E38-8ACDA823A6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7"/>
          <a:stretch/>
        </p:blipFill>
        <p:spPr>
          <a:xfrm>
            <a:off x="3031716" y="3505477"/>
            <a:ext cx="1831267" cy="1562407"/>
          </a:xfrm>
          <a:prstGeom prst="rect">
            <a:avLst/>
          </a:prstGeom>
        </p:spPr>
      </p:pic>
      <p:pic>
        <p:nvPicPr>
          <p:cNvPr id="1026" name="Picture 2" descr="10.1: Front Matter - Geosciences LibreTexts">
            <a:extLst>
              <a:ext uri="{FF2B5EF4-FFF2-40B4-BE49-F238E27FC236}">
                <a16:creationId xmlns:a16="http://schemas.microsoft.com/office/drawing/2014/main" id="{EC146720-4702-CE79-4B12-E79F2AD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12" y="823266"/>
            <a:ext cx="4066973" cy="136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74FEC-AF72-196A-0993-FA2069B58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diagram of a disaster&#10;&#10;AI-generated content may be incorrect.">
            <a:extLst>
              <a:ext uri="{FF2B5EF4-FFF2-40B4-BE49-F238E27FC236}">
                <a16:creationId xmlns:a16="http://schemas.microsoft.com/office/drawing/2014/main" id="{73D8A953-D650-B714-C042-734EE638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0757" r="1" b="8728"/>
          <a:stretch/>
        </p:blipFill>
        <p:spPr>
          <a:xfrm>
            <a:off x="2238935" y="1010788"/>
            <a:ext cx="6685884" cy="403748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429E03-BDF1-1677-3058-108F58E532BE}"/>
              </a:ext>
            </a:extLst>
          </p:cNvPr>
          <p:cNvSpPr txBox="1"/>
          <p:nvPr/>
        </p:nvSpPr>
        <p:spPr>
          <a:xfrm>
            <a:off x="94130" y="80554"/>
            <a:ext cx="428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Landslide tsunamis more complex than EQ tsunamis? Challenge 2 – where and when?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A382C-5031-D78B-B3AB-1227B6F93091}"/>
              </a:ext>
            </a:extLst>
          </p:cNvPr>
          <p:cNvSpPr txBox="1"/>
          <p:nvPr/>
        </p:nvSpPr>
        <p:spPr>
          <a:xfrm>
            <a:off x="145222" y="1010788"/>
            <a:ext cx="3099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</a:t>
            </a:r>
            <a:r>
              <a:rPr lang="en-US" sz="1800" b="0" dirty="0">
                <a:solidFill>
                  <a:schemeClr val="tx1"/>
                </a:solidFill>
              </a:rPr>
              <a:t>ear field locations - increased </a:t>
            </a:r>
            <a:r>
              <a:rPr lang="en-US" sz="1800" b="0" dirty="0"/>
              <a:t>regional impact</a:t>
            </a:r>
            <a:endParaRPr lang="en-US" sz="1800" b="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Return periods challenge PTHA &amp; PTRA</a:t>
            </a:r>
          </a:p>
        </p:txBody>
      </p:sp>
    </p:spTree>
    <p:extLst>
      <p:ext uri="{BB962C8B-B14F-4D97-AF65-F5344CB8AC3E}">
        <p14:creationId xmlns:p14="http://schemas.microsoft.com/office/powerpoint/2010/main" val="174634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78743-121D-A30C-0435-B1F68DEF45D3}"/>
              </a:ext>
            </a:extLst>
          </p:cNvPr>
          <p:cNvSpPr txBox="1"/>
          <p:nvPr/>
        </p:nvSpPr>
        <p:spPr>
          <a:xfrm>
            <a:off x="94130" y="1921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surrogate models capture the uncertainty?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DAD42-963A-8183-EB7E-8FE8A8BAC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32" y="849575"/>
            <a:ext cx="3700054" cy="2590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EEA91-A4E3-3591-326E-18EDB41E1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12" y="3581117"/>
            <a:ext cx="3950698" cy="1216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C5F48E-47FF-ED2D-12C9-A79EFFDB8D0C}"/>
              </a:ext>
            </a:extLst>
          </p:cNvPr>
          <p:cNvSpPr txBox="1"/>
          <p:nvPr/>
        </p:nvSpPr>
        <p:spPr>
          <a:xfrm>
            <a:off x="235132" y="1027690"/>
            <a:ext cx="4572000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Advantages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Represent well the deterministic response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Fast, they run almost instantaneously 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Allow exploration of thousands of scenarios for uncertainty quantification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1800" b="1" dirty="0"/>
              <a:t>Disadvantages</a:t>
            </a:r>
          </a:p>
          <a:p>
            <a:pPr marL="342900" indent="-342900">
              <a:buFontTx/>
              <a:buChar char="-"/>
            </a:pPr>
            <a:r>
              <a:rPr lang="en-GB" sz="1900" b="0" dirty="0">
                <a:solidFill>
                  <a:schemeClr val="tx1"/>
                </a:solidFill>
              </a:rPr>
              <a:t>Limited extrapolation</a:t>
            </a:r>
          </a:p>
          <a:p>
            <a:pPr marL="342900" indent="-342900">
              <a:buFontTx/>
              <a:buChar char="-"/>
            </a:pPr>
            <a:r>
              <a:rPr lang="en-GB" sz="1900" b="0" dirty="0">
                <a:solidFill>
                  <a:schemeClr val="tx1"/>
                </a:solidFill>
              </a:rPr>
              <a:t>Restricted by the accuracy in numerical models and data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1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178E-808B-F5A3-0839-9099DC95E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918" y="1066969"/>
            <a:ext cx="3942159" cy="3745062"/>
          </a:xfrm>
        </p:spPr>
        <p:txBody>
          <a:bodyPr>
            <a:normAutofit lnSpcReduction="10000"/>
          </a:bodyPr>
          <a:lstStyle/>
          <a:p>
            <a:r>
              <a:rPr lang="en-GB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Design</a:t>
            </a:r>
          </a:p>
          <a:p>
            <a:pPr marL="628650" lvl="1" indent="-285750">
              <a:buFontTx/>
              <a:buChar char="-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ritical input parameters</a:t>
            </a:r>
          </a:p>
          <a:p>
            <a:pPr marL="628650" lvl="1" indent="-285750">
              <a:buFontTx/>
              <a:buChar char="-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Parameter ranges</a:t>
            </a:r>
          </a:p>
          <a:p>
            <a:pPr marL="628650" lvl="1" indent="-285750">
              <a:buFontTx/>
              <a:buChar char="-"/>
            </a:pPr>
            <a:r>
              <a:rPr lang="en-GB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prediction variables</a:t>
            </a:r>
          </a:p>
          <a:p>
            <a:pPr marL="628650" lvl="1" indent="-285750">
              <a:buFontTx/>
              <a:buChar char="-"/>
            </a:pPr>
            <a:r>
              <a:rPr lang="en-GB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 runs for training</a:t>
            </a:r>
          </a:p>
          <a:p>
            <a:r>
              <a:rPr lang="en-GB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Surrogate Training</a:t>
            </a:r>
          </a:p>
          <a:p>
            <a:pPr marL="628650" lvl="1" indent="-285750">
              <a:buFontTx/>
              <a:buChar char="-"/>
            </a:pPr>
            <a:r>
              <a:rPr lang="en-GB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Runs of the deterministic model</a:t>
            </a:r>
          </a:p>
          <a:p>
            <a:pPr marL="628650" lvl="1" indent="-285750">
              <a:buFontTx/>
              <a:buChar char="-"/>
            </a:pPr>
            <a:r>
              <a:rPr lang="en-GB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 and correlation models</a:t>
            </a:r>
          </a:p>
          <a:p>
            <a:r>
              <a:rPr lang="en-GB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</a:t>
            </a:r>
          </a:p>
          <a:p>
            <a:r>
              <a:rPr lang="en-GB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endParaRPr lang="en-US" sz="1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FCA6C-5A4C-2AE1-1C27-00239C73385F}"/>
              </a:ext>
            </a:extLst>
          </p:cNvPr>
          <p:cNvSpPr txBox="1"/>
          <p:nvPr/>
        </p:nvSpPr>
        <p:spPr>
          <a:xfrm>
            <a:off x="147918" y="195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a surrogate model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D98E534-4A30-C6B6-B9F6-1AA6290AF3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143051"/>
              </p:ext>
            </p:extLst>
          </p:nvPr>
        </p:nvGraphicFramePr>
        <p:xfrm>
          <a:off x="4571999" y="856524"/>
          <a:ext cx="4014736" cy="440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8416066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2" ma:contentTypeDescription="Create a new document." ma:contentTypeScope="" ma:versionID="deae0e9b409368037fac89b9a3fe2bc7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29c59fc3a5ae995c2510332e94a411bc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EEDD89-93B2-4AA4-90EA-4BD7887E3222}"/>
</file>

<file path=customXml/itemProps2.xml><?xml version="1.0" encoding="utf-8"?>
<ds:datastoreItem xmlns:ds="http://schemas.openxmlformats.org/officeDocument/2006/customXml" ds:itemID="{CC304D7A-B06E-4A01-88BF-04232C447549}"/>
</file>

<file path=customXml/itemProps3.xml><?xml version="1.0" encoding="utf-8"?>
<ds:datastoreItem xmlns:ds="http://schemas.openxmlformats.org/officeDocument/2006/customXml" ds:itemID="{8AFACD67-7E04-4876-9E55-3E4848F03B7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16397</TotalTime>
  <Words>453</Words>
  <Application>Microsoft Macintosh PowerPoint</Application>
  <PresentationFormat>On-screen Show (16:9)</PresentationFormat>
  <Paragraphs>101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</vt:lpstr>
      <vt:lpstr>4_Custom Design</vt:lpstr>
      <vt:lpstr>Landslide tsunamis and surrogate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 16:9 PP Plain - BRIGHT BLUE</dc:title>
  <dc:subject/>
  <dc:creator>Clayton, Janine</dc:creator>
  <cp:keywords/>
  <dc:description/>
  <cp:lastModifiedBy>d.salmanidou.12@ucl.ac.uk</cp:lastModifiedBy>
  <cp:revision>452</cp:revision>
  <cp:lastPrinted>2021-03-09T18:21:14Z</cp:lastPrinted>
  <dcterms:created xsi:type="dcterms:W3CDTF">2016-12-07T10:36:45Z</dcterms:created>
  <dcterms:modified xsi:type="dcterms:W3CDTF">2025-03-19T00:13:14Z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