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  <p:sldMasterId id="2147483726" r:id="rId15"/>
  </p:sldMasterIdLst>
  <p:notesMasterIdLst>
    <p:notesMasterId r:id="rId40"/>
  </p:notesMasterIdLst>
  <p:handoutMasterIdLst>
    <p:handoutMasterId r:id="rId41"/>
  </p:handoutMasterIdLst>
  <p:sldIdLst>
    <p:sldId id="269" r:id="rId16"/>
    <p:sldId id="286" r:id="rId17"/>
    <p:sldId id="284" r:id="rId18"/>
    <p:sldId id="287" r:id="rId19"/>
    <p:sldId id="3361" r:id="rId20"/>
    <p:sldId id="3362" r:id="rId21"/>
    <p:sldId id="3357" r:id="rId22"/>
    <p:sldId id="3363" r:id="rId23"/>
    <p:sldId id="3364" r:id="rId24"/>
    <p:sldId id="3381" r:id="rId25"/>
    <p:sldId id="3365" r:id="rId26"/>
    <p:sldId id="3366" r:id="rId27"/>
    <p:sldId id="3367" r:id="rId28"/>
    <p:sldId id="3382" r:id="rId29"/>
    <p:sldId id="3384" r:id="rId30"/>
    <p:sldId id="3353" r:id="rId31"/>
    <p:sldId id="3371" r:id="rId32"/>
    <p:sldId id="3387" r:id="rId33"/>
    <p:sldId id="3392" r:id="rId34"/>
    <p:sldId id="3383" r:id="rId35"/>
    <p:sldId id="3388" r:id="rId36"/>
    <p:sldId id="3385" r:id="rId37"/>
    <p:sldId id="3386" r:id="rId38"/>
    <p:sldId id="3391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C"/>
    <a:srgbClr val="0432FF"/>
    <a:srgbClr val="FFEECA"/>
    <a:srgbClr val="F7DF60"/>
    <a:srgbClr val="0069B4"/>
    <a:srgbClr val="E5FFDA"/>
    <a:srgbClr val="183254"/>
    <a:srgbClr val="9437FF"/>
    <a:srgbClr val="FCC002"/>
    <a:srgbClr val="41B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0" Type="http://schemas.openxmlformats.org/officeDocument/2006/relationships/slide" Target="slides/slide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9B0BFE3-F4C5-3147-CD32-4FCA2FB7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2333E21-9023-E8A3-2DEF-AFD75891D4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28A97-3669-C48E-783C-0A51F0F1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9257F3A-0751-D69D-04CB-D14C296F67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4C09-06E6-EC4E-BDC8-F8CE7451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75AF4-7C76-F84A-BB03-3750F9EBBB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94146" y="1680651"/>
            <a:ext cx="10491787" cy="451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614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371C-B563-7143-AB92-E7DA8E41A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741" y="1298268"/>
            <a:ext cx="11474450" cy="52895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098D7-84A4-0A45-938C-E934A080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188144"/>
            <a:ext cx="10515600" cy="92290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A7CF0-D35A-B5A6-277D-8FECE129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3563388-9471-D74B-FC88-4370A058FD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59E46A-0393-6B39-C492-B16702F0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712EFF8-357E-1EC0-38A6-E052F126B4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775FB3-A2A8-45D8-E426-391ADDE0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434A75E-DE4D-0B94-A4FC-73534FC5E4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24/02/2025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5"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3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9"/>
            <a:ext cx="1639615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90" y="3379882"/>
            <a:ext cx="2423423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83F3D-55AB-9F63-24E2-89F0ECD44A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554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 userDrawn="1"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 userDrawn="1"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 userDrawn="1"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5224F-0AA0-4C49-8F64-DD3B5D18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-73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AEA1C-9B6B-A84D-9758-4CC2AFAE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037" y="1748344"/>
            <a:ext cx="10515600" cy="404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4FD65-7187-4ED1-A740-6B2F1CAEA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71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83C4-C2B5-4C73-B449-6D166856C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16661" y="3960600"/>
            <a:ext cx="54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Laura Kong, TRC Chair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Director, ITIC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B72B9-DB9F-D84C-8F49-C333A6E78A67}"/>
              </a:ext>
            </a:extLst>
          </p:cNvPr>
          <p:cNvSpPr/>
          <p:nvPr/>
        </p:nvSpPr>
        <p:spPr>
          <a:xfrm>
            <a:off x="6416661" y="1543434"/>
            <a:ext cx="533018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Tsunami Ready Coalition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Implementation Plan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CB7BD-2FF7-EEB3-BCCC-B8B0630822D8}"/>
              </a:ext>
            </a:extLst>
          </p:cNvPr>
          <p:cNvSpPr txBox="1"/>
          <p:nvPr/>
        </p:nvSpPr>
        <p:spPr>
          <a:xfrm>
            <a:off x="2270836" y="6090468"/>
            <a:ext cx="8195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</a:rPr>
              <a:t>TOWS WG, 24-25 February 2025</a:t>
            </a:r>
          </a:p>
          <a:p>
            <a:pPr algn="ctr"/>
            <a:r>
              <a:rPr lang="en-US" sz="1600" b="1" dirty="0">
                <a:solidFill>
                  <a:srgbClr val="00B0F0"/>
                </a:solidFill>
              </a:rPr>
              <a:t>Paris, France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B4014-5DD8-B2A3-E058-D5692A610DEF}"/>
              </a:ext>
            </a:extLst>
          </p:cNvPr>
          <p:cNvSpPr txBox="1"/>
          <p:nvPr/>
        </p:nvSpPr>
        <p:spPr>
          <a:xfrm>
            <a:off x="6416661" y="5160929"/>
            <a:ext cx="609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Coetzee, UNOD TP SC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IOC Tsunami Resilience Section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6F7D-8480-2F8E-4C05-CDEBBAC1169A}"/>
              </a:ext>
            </a:extLst>
          </p:cNvPr>
          <p:cNvSpPr txBox="1">
            <a:spLocks/>
          </p:cNvSpPr>
          <p:nvPr/>
        </p:nvSpPr>
        <p:spPr>
          <a:xfrm>
            <a:off x="401780" y="174276"/>
            <a:ext cx="12282254" cy="10052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2800" kern="0" dirty="0"/>
              <a:t>Obj 1. Raise the profile of TRRP – Relevant Institutions                          for Advocacy and Implementation - </a:t>
            </a:r>
            <a:r>
              <a:rPr lang="en-US" sz="2500" b="0" kern="0" dirty="0"/>
              <a:t>p. 22-27</a:t>
            </a:r>
            <a:endParaRPr lang="en-US" sz="2800" b="0" kern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6D32D1-7CCC-E342-D816-E469B7759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69566"/>
              </p:ext>
            </p:extLst>
          </p:nvPr>
        </p:nvGraphicFramePr>
        <p:xfrm>
          <a:off x="401780" y="1245946"/>
          <a:ext cx="11446231" cy="5633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5294">
                  <a:extLst>
                    <a:ext uri="{9D8B030D-6E8A-4147-A177-3AD203B41FA5}">
                      <a16:colId xmlns:a16="http://schemas.microsoft.com/office/drawing/2014/main" val="788012261"/>
                    </a:ext>
                  </a:extLst>
                </a:gridCol>
                <a:gridCol w="9130937">
                  <a:extLst>
                    <a:ext uri="{9D8B030D-6E8A-4147-A177-3AD203B41FA5}">
                      <a16:colId xmlns:a16="http://schemas.microsoft.com/office/drawing/2014/main" val="968621810"/>
                    </a:ext>
                  </a:extLst>
                </a:gridCol>
              </a:tblGrid>
              <a:tr h="267489"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Mechanisms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Activity {Engagement Point}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148523"/>
                  </a:ext>
                </a:extLst>
              </a:tr>
              <a:tr h="12217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6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Ocean Decade</a:t>
                      </a:r>
                      <a:endParaRPr lang="en-US" sz="16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Barcelona Statement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Decade Coordination Unit, DCU}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Ocean Decade Coordination Unit (DCU); Decade Collaborative Centres (DCCs); Decade Coordination Offices (DCOs) 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{DCU} 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Ocean Decade Projects and Programmes: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CoastWAVE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2.0 Project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NEAMTWS}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CoastPredict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Programme {</a:t>
                      </a:r>
                      <a:r>
                        <a:rPr lang="en-NZ" sz="1125" b="1" i="1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CoastPredict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Secretariat} 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Integrated Multiple Coastal Hazard Early Warning System and Services for the Tropical Americas and Caribbean (</a:t>
                      </a:r>
                      <a:r>
                        <a:rPr lang="en-NZ" sz="1125" b="1" i="1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iCHEWS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TAC)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IOCARIBE}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15537"/>
                  </a:ext>
                </a:extLst>
              </a:tr>
              <a:tr h="1309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6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Global</a:t>
                      </a:r>
                      <a:endParaRPr lang="en-US" sz="16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Early Warnings for All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IFRC, UNDRR, WMO}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International Federation of Red Cross and Red Crescent Societies (IFRC)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Programme and Operations Division}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International Union of Geodesy and Geophysics (IUGG)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IUGG Joint Tsunami Commission}</a:t>
                      </a:r>
                      <a:r>
                        <a:rPr lang="en-US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, 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The Ocean &amp; Climate Village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UNESCO-IOC}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UN Office for Disaster Risk Reduction (UNDRR)</a:t>
                      </a:r>
                      <a:r>
                        <a:rPr lang="en-GB" sz="1125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{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Intergovernmental Processes, Inter-agency Cooperation and Partnerships Branch; UNDRR Stakeholder Engagement Mechanism (UNDRR-SEM). (The latter may advise more than one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engagement point)}. 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World Bank Group {See Chapter 3 World Bank’s International Development Association (IDA)}. 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World Meteorological Organization (WMO) {Services Department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351529"/>
                  </a:ext>
                </a:extLst>
              </a:tr>
              <a:tr h="7507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Meetings 2025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First Ocean Decade International Coastal Cities Conference, 26-27 February 2025 in Qingdao, China: {</a:t>
                      </a:r>
                      <a:r>
                        <a:rPr lang="en-GB" sz="1125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Decade Coordination Centre, China}</a:t>
                      </a:r>
                      <a:endParaRPr lang="en-US" sz="1125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8th Session of the Global Platform for Disaster Risk Reduction (GP2025), 2-6 June 2025 in Geneva, Switzerland</a:t>
                      </a:r>
                      <a:r>
                        <a:rPr lang="en-NZ" sz="1125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{UNDRR}</a:t>
                      </a:r>
                      <a:endParaRPr lang="en-US" sz="1125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UN Ocean Conference, 9-13 June 2025 in Nice, France {</a:t>
                      </a:r>
                      <a:r>
                        <a:rPr lang="en-GB" sz="1125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UN Department of Economic and Social Affairs}</a:t>
                      </a:r>
                      <a:endParaRPr lang="en-US" sz="1125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3rd UN Ocean Decade Conference, 2027 {</a:t>
                      </a:r>
                      <a:r>
                        <a:rPr lang="en-GB" sz="1125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Decade Coordination Unit}</a:t>
                      </a:r>
                      <a:endParaRPr lang="en-US" sz="1125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8655438"/>
                  </a:ext>
                </a:extLst>
              </a:tr>
              <a:tr h="9614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6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– Asia-Pacific</a:t>
                      </a:r>
                      <a:endParaRPr lang="en-US" sz="16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ASEAN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ASEAN Committee on Disaster Management (ACDM)}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marL="0" marR="0" indent="0" algn="r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APEC {Asia-Pacific Economic Cooperation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US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Emergency Preparedness Working Group}</a:t>
                      </a:r>
                    </a:p>
                    <a:p>
                      <a:pPr marL="0" marR="0" indent="0" algn="r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ESCAP</a:t>
                      </a:r>
                      <a:r>
                        <a:rPr lang="en-NZ" sz="1125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{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Chapter 3 (Potential Sources of Funding) for detail for ESCAP Trust Fund for Tsunami, Disaster, and Climate Preparedness}</a:t>
                      </a:r>
                      <a:r>
                        <a:rPr lang="en-US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, </a:t>
                      </a:r>
                    </a:p>
                    <a:p>
                      <a:pPr marL="0" marR="0" indent="0" algn="r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Pacific Community (SPC) {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Partnerships, Integration, and Resource Mobilisation Division; Geoscience, Energy and Maritime (GEM) Division}</a:t>
                      </a:r>
                      <a:r>
                        <a:rPr lang="en-US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, </a:t>
                      </a:r>
                    </a:p>
                    <a:p>
                      <a:pPr marL="0" marR="0" indent="0" algn="r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UNDP {See Ch 3 (Potential Sources of Funding) for detail in UNDP Strategic Plan 2022-2025, as well as 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Tsunami 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Project}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757169"/>
                  </a:ext>
                </a:extLst>
              </a:tr>
              <a:tr h="4088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6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– Europe</a:t>
                      </a:r>
                      <a:endParaRPr lang="en-US" sz="16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European Union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ECHO (for DIPECHO)}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endParaRPr lang="en-US" sz="5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1860470"/>
                  </a:ext>
                </a:extLst>
              </a:tr>
              <a:tr h="708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Regional – Americas, Caribbean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Coordination Centre for the Prevention of Natural Disasters in Central America and the Dominican Republic (CEPREDENAC) 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Executive Secretary}</a:t>
                      </a:r>
                      <a:r>
                        <a:rPr lang="en-US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, 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Caribbean Disaster Emergency Management Agency (CDEMA) {CDEMA Coordinating Unit}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marL="0" marR="0" lvl="0" indent="0" algn="r" defTabSz="91436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300" b="0" i="0" u="none" strike="noStrike" cap="none" spc="0" baseline="0" dirty="0">
                        <a:ln>
                          <a:noFill/>
                        </a:ln>
                        <a:solidFill>
                          <a:srgbClr val="0069B4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2514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1472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81070"/>
            <a:ext cx="10476838" cy="1005281"/>
          </a:xfrm>
        </p:spPr>
        <p:txBody>
          <a:bodyPr>
            <a:normAutofit/>
          </a:bodyPr>
          <a:lstStyle/>
          <a:p>
            <a:r>
              <a:rPr lang="en-US" sz="3600" dirty="0"/>
              <a:t>Objective 2 - Activities </a:t>
            </a:r>
            <a:r>
              <a:rPr lang="en-US" sz="3200" b="0" dirty="0"/>
              <a:t> </a:t>
            </a:r>
            <a:r>
              <a:rPr lang="en-US" sz="2800" b="0" dirty="0"/>
              <a:t>p. 13-14</a:t>
            </a:r>
            <a:endParaRPr lang="en-US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80A63-9AB9-A147-A5F5-8A0A39DC12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5333" y="1171736"/>
            <a:ext cx="11636667" cy="53074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b="1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Objective 2: Increase funding resources for implementation of TRRP</a:t>
            </a:r>
            <a:endParaRPr lang="en-US" sz="2400" b="1" kern="1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Focus:  Medium-term (5 years), On-going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0970FA-18C1-BBA2-7892-2B7379A37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13604"/>
              </p:ext>
            </p:extLst>
          </p:nvPr>
        </p:nvGraphicFramePr>
        <p:xfrm>
          <a:off x="650955" y="2083489"/>
          <a:ext cx="9590325" cy="1495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896">
                  <a:extLst>
                    <a:ext uri="{9D8B030D-6E8A-4147-A177-3AD203B41FA5}">
                      <a16:colId xmlns:a16="http://schemas.microsoft.com/office/drawing/2014/main" val="252620707"/>
                    </a:ext>
                  </a:extLst>
                </a:gridCol>
                <a:gridCol w="8817429">
                  <a:extLst>
                    <a:ext uri="{9D8B030D-6E8A-4147-A177-3AD203B41FA5}">
                      <a16:colId xmlns:a16="http://schemas.microsoft.com/office/drawing/2014/main" val="715087832"/>
                    </a:ext>
                  </a:extLst>
                </a:gridCol>
              </a:tblGrid>
              <a:tr h="490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Increasing Funding Resources: Sub-Objectives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5247913"/>
                  </a:ext>
                </a:extLst>
              </a:tr>
              <a:tr h="391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 targeted funding sources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1104584"/>
                  </a:ext>
                </a:extLst>
              </a:tr>
              <a:tr h="61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Approach/encourage targeted funding sources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96059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0D330C-DF48-23F0-A243-D2BF95661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7680"/>
              </p:ext>
            </p:extLst>
          </p:nvPr>
        </p:nvGraphicFramePr>
        <p:xfrm>
          <a:off x="650955" y="3960227"/>
          <a:ext cx="11053366" cy="2625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347">
                  <a:extLst>
                    <a:ext uri="{9D8B030D-6E8A-4147-A177-3AD203B41FA5}">
                      <a16:colId xmlns:a16="http://schemas.microsoft.com/office/drawing/2014/main" val="66252767"/>
                    </a:ext>
                  </a:extLst>
                </a:gridCol>
                <a:gridCol w="859382">
                  <a:extLst>
                    <a:ext uri="{9D8B030D-6E8A-4147-A177-3AD203B41FA5}">
                      <a16:colId xmlns:a16="http://schemas.microsoft.com/office/drawing/2014/main" val="2871638272"/>
                    </a:ext>
                  </a:extLst>
                </a:gridCol>
                <a:gridCol w="7049619">
                  <a:extLst>
                    <a:ext uri="{9D8B030D-6E8A-4147-A177-3AD203B41FA5}">
                      <a16:colId xmlns:a16="http://schemas.microsoft.com/office/drawing/2014/main" val="898815537"/>
                    </a:ext>
                  </a:extLst>
                </a:gridCol>
                <a:gridCol w="1055921">
                  <a:extLst>
                    <a:ext uri="{9D8B030D-6E8A-4147-A177-3AD203B41FA5}">
                      <a16:colId xmlns:a16="http://schemas.microsoft.com/office/drawing/2014/main" val="426961890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1916412107"/>
                    </a:ext>
                  </a:extLst>
                </a:gridCol>
              </a:tblGrid>
              <a:tr h="453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# (cont)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</a:t>
                      </a:r>
                      <a:r>
                        <a:rPr lang="en-NZ" sz="1200" b="1" i="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</a:t>
                      </a: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/ by when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6765007"/>
                  </a:ext>
                </a:extLst>
              </a:tr>
              <a:tr h="688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the desktop research output and approaches in the Draft TRRP Implementation Plan through expert consultation 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TTDMP; TOWS-WG;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 SG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4644491"/>
                  </a:ext>
                </a:extLst>
              </a:tr>
              <a:tr h="453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2.1; 2.2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and catalyse existing projects and programmes for engagement and inclusion of TR elements.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TICs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5666537"/>
                  </a:ext>
                </a:extLst>
              </a:tr>
              <a:tr h="275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2.1; 2.2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and catalyse new funding sources and in-kind support mechanisms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 SG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2025, On-going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1675924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Implement/action other identified approaches (from Activity # 12)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8468810"/>
                  </a:ext>
                </a:extLst>
              </a:tr>
              <a:tr h="453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Invite potential funding institutions to regional Tsunami Ready Workshops (see Objective 3)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TICs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0219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487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7" y="81070"/>
            <a:ext cx="10515600" cy="1005281"/>
          </a:xfrm>
        </p:spPr>
        <p:txBody>
          <a:bodyPr>
            <a:normAutofit/>
          </a:bodyPr>
          <a:lstStyle/>
          <a:p>
            <a:r>
              <a:rPr lang="en-US" sz="3600" dirty="0"/>
              <a:t>Objective 3 - Activities </a:t>
            </a:r>
            <a:r>
              <a:rPr lang="en-US" sz="2800" b="0" dirty="0"/>
              <a:t>p. 14</a:t>
            </a:r>
            <a:endParaRPr lang="en-US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80A63-9AB9-A147-A5F5-8A0A39DC12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5333" y="1171736"/>
            <a:ext cx="11636667" cy="53074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b="1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Objective 3: Advocate for the conduct Tsunami Ready Workshops in Regions</a:t>
            </a:r>
            <a:endParaRPr lang="en-US" sz="2400" b="1" kern="1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Focus:  Medium-term (5 years), On-going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0970FA-18C1-BBA2-7892-2B7379A37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063137"/>
              </p:ext>
            </p:extLst>
          </p:nvPr>
        </p:nvGraphicFramePr>
        <p:xfrm>
          <a:off x="650955" y="2083489"/>
          <a:ext cx="10922736" cy="881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0276">
                  <a:extLst>
                    <a:ext uri="{9D8B030D-6E8A-4147-A177-3AD203B41FA5}">
                      <a16:colId xmlns:a16="http://schemas.microsoft.com/office/drawing/2014/main" val="252620707"/>
                    </a:ext>
                  </a:extLst>
                </a:gridCol>
                <a:gridCol w="10042460">
                  <a:extLst>
                    <a:ext uri="{9D8B030D-6E8A-4147-A177-3AD203B41FA5}">
                      <a16:colId xmlns:a16="http://schemas.microsoft.com/office/drawing/2014/main" val="715087832"/>
                    </a:ext>
                  </a:extLst>
                </a:gridCol>
              </a:tblGrid>
              <a:tr h="490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Tsunami Ready Indicators Workshops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5247913"/>
                  </a:ext>
                </a:extLst>
              </a:tr>
              <a:tr h="391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the implementation of TRRP in the regions through targeted workshops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110458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0D330C-DF48-23F0-A243-D2BF95661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953086"/>
              </p:ext>
            </p:extLst>
          </p:nvPr>
        </p:nvGraphicFramePr>
        <p:xfrm>
          <a:off x="650955" y="3411588"/>
          <a:ext cx="11053366" cy="1602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347">
                  <a:extLst>
                    <a:ext uri="{9D8B030D-6E8A-4147-A177-3AD203B41FA5}">
                      <a16:colId xmlns:a16="http://schemas.microsoft.com/office/drawing/2014/main" val="66252767"/>
                    </a:ext>
                  </a:extLst>
                </a:gridCol>
                <a:gridCol w="859382">
                  <a:extLst>
                    <a:ext uri="{9D8B030D-6E8A-4147-A177-3AD203B41FA5}">
                      <a16:colId xmlns:a16="http://schemas.microsoft.com/office/drawing/2014/main" val="2871638272"/>
                    </a:ext>
                  </a:extLst>
                </a:gridCol>
                <a:gridCol w="7049619">
                  <a:extLst>
                    <a:ext uri="{9D8B030D-6E8A-4147-A177-3AD203B41FA5}">
                      <a16:colId xmlns:a16="http://schemas.microsoft.com/office/drawing/2014/main" val="898815537"/>
                    </a:ext>
                  </a:extLst>
                </a:gridCol>
                <a:gridCol w="1055921">
                  <a:extLst>
                    <a:ext uri="{9D8B030D-6E8A-4147-A177-3AD203B41FA5}">
                      <a16:colId xmlns:a16="http://schemas.microsoft.com/office/drawing/2014/main" val="426961890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1916412107"/>
                    </a:ext>
                  </a:extLst>
                </a:gridCol>
              </a:tblGrid>
              <a:tr h="453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# (cont)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</a:t>
                      </a:r>
                      <a:r>
                        <a:rPr lang="en-NZ" sz="1200" b="1" i="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</a:t>
                      </a: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/ by when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6765007"/>
                  </a:ext>
                </a:extLst>
              </a:tr>
              <a:tr h="419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Determine the geographic target areas or sub-regions for regional workshops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ICGs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4644491"/>
                  </a:ext>
                </a:extLst>
              </a:tr>
              <a:tr h="453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Establish resources to conduct regional workshops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ICGs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5666537"/>
                  </a:ext>
                </a:extLst>
              </a:tr>
              <a:tr h="275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Coordinate regional workshops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TICs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On-going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1675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84993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09" y="-124447"/>
            <a:ext cx="10515600" cy="1005281"/>
          </a:xfrm>
        </p:spPr>
        <p:txBody>
          <a:bodyPr>
            <a:normAutofit/>
          </a:bodyPr>
          <a:lstStyle/>
          <a:p>
            <a:r>
              <a:rPr lang="en-US" sz="3600" dirty="0"/>
              <a:t>Objective 4 - Activities </a:t>
            </a:r>
            <a:r>
              <a:rPr lang="en-US" sz="3600" b="0" dirty="0"/>
              <a:t> </a:t>
            </a:r>
            <a:r>
              <a:rPr lang="en-US" sz="2800" b="0" dirty="0"/>
              <a:t>p. 15</a:t>
            </a:r>
            <a:endParaRPr lang="en-US" sz="3600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80A63-9AB9-A147-A5F5-8A0A39DC12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010" y="636786"/>
            <a:ext cx="8963240" cy="53074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384"/>
              </a:spcBef>
              <a:buNone/>
            </a:pPr>
            <a:r>
              <a:rPr lang="en-NZ" sz="2400" b="1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Objective 4:  Organize an effective Tsunami Ready Coalition</a:t>
            </a:r>
            <a:endParaRPr lang="en-US" sz="2400" b="1" kern="1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spcBef>
                <a:spcPts val="384"/>
              </a:spcBef>
              <a:buNone/>
            </a:pPr>
            <a:r>
              <a:rPr lang="en-US" sz="2400" b="1" dirty="0">
                <a:solidFill>
                  <a:schemeClr val="tx1"/>
                </a:solidFill>
              </a:rPr>
              <a:t>Focus:  On-going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CBF6EE-84A5-B59A-44FD-7E768B0C9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69057"/>
              </p:ext>
            </p:extLst>
          </p:nvPr>
        </p:nvGraphicFramePr>
        <p:xfrm>
          <a:off x="638641" y="1426127"/>
          <a:ext cx="9599033" cy="1757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102">
                  <a:extLst>
                    <a:ext uri="{9D8B030D-6E8A-4147-A177-3AD203B41FA5}">
                      <a16:colId xmlns:a16="http://schemas.microsoft.com/office/drawing/2014/main" val="788012261"/>
                    </a:ext>
                  </a:extLst>
                </a:gridCol>
                <a:gridCol w="8921931">
                  <a:extLst>
                    <a:ext uri="{9D8B030D-6E8A-4147-A177-3AD203B41FA5}">
                      <a16:colId xmlns:a16="http://schemas.microsoft.com/office/drawing/2014/main" val="968621810"/>
                    </a:ext>
                  </a:extLst>
                </a:gridCol>
              </a:tblGrid>
              <a:tr h="405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16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Organization: Sub-Objectives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148523"/>
                  </a:ext>
                </a:extLst>
              </a:tr>
              <a:tr h="337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6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Endorsement of the Coalition Implementation Plan by the TOWS-WG</a:t>
                      </a:r>
                      <a:endParaRPr lang="en-US" sz="16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15537"/>
                  </a:ext>
                </a:extLst>
              </a:tr>
              <a:tr h="337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6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 of Co-chair</a:t>
                      </a:r>
                      <a:endParaRPr lang="en-US" sz="16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351529"/>
                  </a:ext>
                </a:extLst>
              </a:tr>
              <a:tr h="337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6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Opportunities for fruitful participation are created</a:t>
                      </a:r>
                      <a:endParaRPr lang="en-US" sz="16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757169"/>
                  </a:ext>
                </a:extLst>
              </a:tr>
              <a:tr h="337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sz="16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Reports to TOWS-WG result in outcomes</a:t>
                      </a:r>
                      <a:endParaRPr lang="en-US" sz="16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573274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4B05D9-44CF-C411-BFA2-FA1F22281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168403"/>
              </p:ext>
            </p:extLst>
          </p:nvPr>
        </p:nvGraphicFramePr>
        <p:xfrm>
          <a:off x="444009" y="3269488"/>
          <a:ext cx="10905320" cy="345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479">
                  <a:extLst>
                    <a:ext uri="{9D8B030D-6E8A-4147-A177-3AD203B41FA5}">
                      <a16:colId xmlns:a16="http://schemas.microsoft.com/office/drawing/2014/main" val="4139591169"/>
                    </a:ext>
                  </a:extLst>
                </a:gridCol>
                <a:gridCol w="875354">
                  <a:extLst>
                    <a:ext uri="{9D8B030D-6E8A-4147-A177-3AD203B41FA5}">
                      <a16:colId xmlns:a16="http://schemas.microsoft.com/office/drawing/2014/main" val="3608037091"/>
                    </a:ext>
                  </a:extLst>
                </a:gridCol>
                <a:gridCol w="6136396">
                  <a:extLst>
                    <a:ext uri="{9D8B030D-6E8A-4147-A177-3AD203B41FA5}">
                      <a16:colId xmlns:a16="http://schemas.microsoft.com/office/drawing/2014/main" val="3949559066"/>
                    </a:ext>
                  </a:extLst>
                </a:gridCol>
                <a:gridCol w="1975496">
                  <a:extLst>
                    <a:ext uri="{9D8B030D-6E8A-4147-A177-3AD203B41FA5}">
                      <a16:colId xmlns:a16="http://schemas.microsoft.com/office/drawing/2014/main" val="2804184506"/>
                    </a:ext>
                  </a:extLst>
                </a:gridCol>
                <a:gridCol w="1162595">
                  <a:extLst>
                    <a:ext uri="{9D8B030D-6E8A-4147-A177-3AD203B41FA5}">
                      <a16:colId xmlns:a16="http://schemas.microsoft.com/office/drawing/2014/main" val="821790394"/>
                    </a:ext>
                  </a:extLst>
                </a:gridCol>
              </a:tblGrid>
              <a:tr h="413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# (</a:t>
                      </a:r>
                      <a:r>
                        <a:rPr lang="en-NZ" sz="1200" b="1" i="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</a:t>
                      </a: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</a:t>
                      </a:r>
                      <a:r>
                        <a:rPr lang="en-NZ" sz="1200" b="1" i="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</a:t>
                      </a: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/ by when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1999293"/>
                  </a:ext>
                </a:extLst>
              </a:tr>
              <a:tr h="492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the Plan to SC-ODTP for comment, TTDMP for validation, &amp; TOWS-WG for endorsement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 Chair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Jan, Feb 2025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8352927"/>
                  </a:ext>
                </a:extLst>
              </a:tr>
              <a:tr h="373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Identify, recommend, and appoint a Coalition Co-chair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 Chair; TOWS-WG; Executive Council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7353544"/>
                  </a:ext>
                </a:extLst>
              </a:tr>
              <a:tr h="679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1.1 - 1.4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Confirm the make-up of the Coalition via letter from IOC Executive Secretary.  IOC approval of TRC Implementation Plan, Co-chairs, Steering Group (SG). Information posted to TRRP website.  Decade Coordination Unit (IOC) advised.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Coalition Chair; TSR; IOC Assembly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On-going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7097114"/>
                  </a:ext>
                </a:extLst>
              </a:tr>
              <a:tr h="301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22a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kern="100" baseline="300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meeting of Tsunami Ready Coalition Steering Group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Coalition SG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00" dirty="0" err="1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Qtr</a:t>
                      </a: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3 2025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2509600"/>
                  </a:ext>
                </a:extLst>
              </a:tr>
              <a:tr h="363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 meetings, workshops/summits as covered in Objective 3 (above) and in Ch 5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 Chair, SG; TSR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5459236"/>
                  </a:ext>
                </a:extLst>
              </a:tr>
              <a:tr h="413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 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Reports to TOWS-WG include recommendations aimed at enhancing the Coalition and TRRP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 Chair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7779008"/>
                  </a:ext>
                </a:extLst>
              </a:tr>
              <a:tr h="413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Reports to TOWS-WG include considerations w/regard to achieving the ODTP’s goal by 2030, incl alternative tsunami ready </a:t>
                      </a:r>
                      <a:r>
                        <a:rPr lang="en-US" sz="1200" b="1" i="0" kern="100" dirty="0" err="1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programmes</a:t>
                      </a: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pathways, and metrics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Coalition Chair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6907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9210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9475-9143-8388-F784-B277F557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" y="192300"/>
            <a:ext cx="10515600" cy="1005281"/>
          </a:xfrm>
        </p:spPr>
        <p:txBody>
          <a:bodyPr>
            <a:normAutofit/>
          </a:bodyPr>
          <a:lstStyle/>
          <a:p>
            <a:r>
              <a:rPr lang="en-US" sz="3600" dirty="0"/>
              <a:t>Effective TRC – Governance, Organization</a:t>
            </a:r>
            <a:endParaRPr lang="en-US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9239-D8E4-0DE5-7FEE-942F31AF04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2205" y="1289719"/>
            <a:ext cx="8154261" cy="5200291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NZ" sz="2400" b="1" kern="100" dirty="0">
                <a:solidFill>
                  <a:schemeClr val="tx1"/>
                </a:solidFill>
              </a:rPr>
              <a:t>Chair and Co-chair</a:t>
            </a:r>
            <a:endParaRPr lang="en-US" sz="2400" b="1" kern="1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NZ" sz="2400" b="1" kern="100" dirty="0">
                <a:solidFill>
                  <a:srgbClr val="0069B4"/>
                </a:solidFill>
              </a:rPr>
              <a:t>Steering Group </a:t>
            </a:r>
            <a:r>
              <a:rPr lang="en-NZ" sz="2100" kern="100" dirty="0">
                <a:solidFill>
                  <a:srgbClr val="0069B4"/>
                </a:solidFill>
              </a:rPr>
              <a:t>(SG)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NZ" sz="2400" b="1" kern="100" dirty="0">
                <a:solidFill>
                  <a:srgbClr val="0069B4"/>
                </a:solidFill>
              </a:rPr>
              <a:t>Partners </a:t>
            </a:r>
            <a:r>
              <a:rPr lang="en-NZ" sz="2100" kern="100" dirty="0">
                <a:solidFill>
                  <a:srgbClr val="0069B4"/>
                </a:solidFill>
              </a:rPr>
              <a:t>– members of Steering Group</a:t>
            </a:r>
          </a:p>
          <a:p>
            <a:pPr marL="344488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NZ" sz="2100" kern="100" dirty="0">
                <a:solidFill>
                  <a:srgbClr val="0069B4"/>
                </a:solidFill>
              </a:rPr>
              <a:t>Steering Group - </a:t>
            </a:r>
            <a:r>
              <a:rPr lang="en-NZ" sz="1900" kern="100" dirty="0">
                <a:solidFill>
                  <a:srgbClr val="0069B4"/>
                </a:solidFill>
              </a:rPr>
              <a:t>meets 2X year (at least                                                                                                                      1 in-person, schedule alongside TOWS-WG                                             and/or coincide with global conferences)</a:t>
            </a:r>
          </a:p>
          <a:p>
            <a:pPr marL="344488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NZ" sz="2100" kern="100" dirty="0">
                <a:solidFill>
                  <a:srgbClr val="0069B4"/>
                </a:solidFill>
                <a:ea typeface="Aptos" panose="020B0004020202020204" pitchFamily="34" charset="0"/>
              </a:rPr>
              <a:t>Meeting Agenda (notional)</a:t>
            </a:r>
          </a:p>
          <a:p>
            <a:pPr marL="1073067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NZ" sz="1900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TRRP implementation status (per region)</a:t>
            </a:r>
            <a:endParaRPr lang="en-US" sz="1900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marL="1073067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NZ" sz="1900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Countries requiring support</a:t>
            </a:r>
            <a:endParaRPr lang="en-US" sz="1900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marL="1073067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NZ" sz="1900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Common implementation barriers                                                                           (discussion with view on solutions)</a:t>
            </a:r>
            <a:endParaRPr lang="en-US" sz="1900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marL="1073067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NZ" sz="1900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Promotion opportunities</a:t>
            </a:r>
            <a:endParaRPr lang="en-US" sz="1900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marL="1073067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NZ" sz="1900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Future meetings and workshops (how can Partners assist)</a:t>
            </a:r>
            <a:endParaRPr lang="en-US" sz="1900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marL="1073067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NZ" sz="1900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Reporting to TOWS-WG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4"/>
            </a:pPr>
            <a:r>
              <a:rPr lang="en-NZ" sz="2200" b="1" kern="10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Ambassadors </a:t>
            </a:r>
            <a:r>
              <a:rPr lang="en-NZ" sz="2100" kern="10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(</a:t>
            </a:r>
            <a:r>
              <a:rPr lang="en-NZ" sz="210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primarily implementational focus, participation in         Steering Group meetings by invitation in advisory or observer role)</a:t>
            </a:r>
            <a:r>
              <a:rPr lang="en-US" sz="2100" dirty="0">
                <a:solidFill>
                  <a:srgbClr val="C00000"/>
                </a:solidFill>
                <a:effectLst/>
              </a:rPr>
              <a:t> </a:t>
            </a:r>
            <a:endParaRPr lang="en-US" sz="2100" kern="100" dirty="0">
              <a:solidFill>
                <a:srgbClr val="C00000"/>
              </a:solidFill>
              <a:effectLst/>
              <a:ea typeface="Aptos" panose="020B0004020202020204" pitchFamily="34" charset="0"/>
            </a:endParaRPr>
          </a:p>
          <a:p>
            <a:pPr marL="457200" marR="0" lvl="0" indent="-457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4"/>
            </a:pPr>
            <a:r>
              <a:rPr lang="en-NZ" sz="2200" b="1" kern="100" dirty="0">
                <a:effectLst/>
                <a:ea typeface="Aptos" panose="020B0004020202020204" pitchFamily="34" charset="0"/>
              </a:rPr>
              <a:t>Task Teams </a:t>
            </a:r>
            <a:r>
              <a:rPr lang="en-NZ" sz="2100" kern="100" dirty="0">
                <a:effectLst/>
                <a:ea typeface="Aptos" panose="020B0004020202020204" pitchFamily="34" charset="0"/>
              </a:rPr>
              <a:t>(as required)</a:t>
            </a:r>
            <a:endParaRPr lang="en-US" sz="2100" kern="100" dirty="0">
              <a:effectLst/>
              <a:ea typeface="Aptos" panose="020B0004020202020204" pitchFamily="34" charset="0"/>
            </a:endParaRPr>
          </a:p>
          <a:p>
            <a:pPr marL="457200" marR="0" lvl="0" indent="-457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4"/>
            </a:pPr>
            <a:r>
              <a:rPr lang="en-NZ" sz="2200" b="1" kern="100" dirty="0">
                <a:effectLst/>
                <a:ea typeface="Aptos" panose="020B0004020202020204" pitchFamily="34" charset="0"/>
              </a:rPr>
              <a:t>Secretariat</a:t>
            </a:r>
            <a:r>
              <a:rPr lang="en-NZ" sz="1800" b="1" kern="100" dirty="0">
                <a:effectLst/>
                <a:ea typeface="Aptos" panose="020B0004020202020204" pitchFamily="34" charset="0"/>
              </a:rPr>
              <a:t> </a:t>
            </a:r>
            <a:r>
              <a:rPr lang="en-NZ" sz="2100" kern="100" dirty="0">
                <a:effectLst/>
                <a:ea typeface="Aptos" panose="020B0004020202020204" pitchFamily="34" charset="0"/>
              </a:rPr>
              <a:t>(TSR)</a:t>
            </a:r>
            <a:endParaRPr lang="en-US" sz="2100" kern="100" dirty="0">
              <a:effectLst/>
              <a:ea typeface="Aptos" panose="020B0004020202020204" pitchFamily="34" charset="0"/>
            </a:endParaRPr>
          </a:p>
        </p:txBody>
      </p:sp>
      <p:pic>
        <p:nvPicPr>
          <p:cNvPr id="4" name="Picture 3" descr="A diagram of a company&#10;&#10;Description automatically generated">
            <a:extLst>
              <a:ext uri="{FF2B5EF4-FFF2-40B4-BE49-F238E27FC236}">
                <a16:creationId xmlns:a16="http://schemas.microsoft.com/office/drawing/2014/main" id="{5932F17F-655F-7268-C564-6AACCA17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05444"/>
            <a:ext cx="5683795" cy="3355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E5A404-B3B4-7BB3-E80A-3A6266F48ECB}"/>
              </a:ext>
            </a:extLst>
          </p:cNvPr>
          <p:cNvSpPr txBox="1"/>
          <p:nvPr/>
        </p:nvSpPr>
        <p:spPr>
          <a:xfrm>
            <a:off x="4528851" y="843834"/>
            <a:ext cx="1567149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35-39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503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7" y="81070"/>
            <a:ext cx="10515600" cy="10052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69B4"/>
                </a:solidFill>
              </a:rPr>
              <a:t>Chairs, Steering Group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p. 20</a:t>
            </a:r>
            <a:endParaRPr lang="en-US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80A63-9AB9-A147-A5F5-8A0A39DC12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7666" y="1241327"/>
            <a:ext cx="11636667" cy="212010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2400" b="1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Considered IODE Ocean Best Practices, GOOS, </a:t>
            </a:r>
            <a:r>
              <a:rPr lang="en-NZ" sz="2400" b="1" kern="1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CoastPredict</a:t>
            </a:r>
            <a:r>
              <a:rPr lang="en-NZ" sz="2400" b="1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Programme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Basic, relatively small structure to facilitate its management and coordination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NZ" sz="2400" b="1" kern="1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01EB-7A19-407C-D212-33F78E642BF6}"/>
              </a:ext>
            </a:extLst>
          </p:cNvPr>
          <p:cNvSpPr txBox="1"/>
          <p:nvPr/>
        </p:nvSpPr>
        <p:spPr>
          <a:xfrm>
            <a:off x="277666" y="1965352"/>
            <a:ext cx="11705935" cy="121571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4488" marR="0" indent="-344488"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 Co-chairs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appointed (Dr Laura Kong, ITIC).  Propose 2</a:t>
            </a:r>
            <a:r>
              <a:rPr lang="en-US" sz="2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appointed from Partners </a:t>
            </a:r>
          </a:p>
          <a:p>
            <a:pPr marL="344488" indent="-344488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2400" b="1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Group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Comprised of Key </a:t>
            </a:r>
            <a:r>
              <a:rPr lang="en-US" sz="2100" b="1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</a:p>
          <a:p>
            <a:pPr marL="231775" indent="-231775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Up to 15 stakeholders + 4 TICs as ex-Officio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F5CCBE-A760-49A6-29B1-6FFD4E915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16791"/>
              </p:ext>
            </p:extLst>
          </p:nvPr>
        </p:nvGraphicFramePr>
        <p:xfrm>
          <a:off x="809015" y="3245005"/>
          <a:ext cx="10953664" cy="3531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082">
                  <a:extLst>
                    <a:ext uri="{9D8B030D-6E8A-4147-A177-3AD203B41FA5}">
                      <a16:colId xmlns:a16="http://schemas.microsoft.com/office/drawing/2014/main" val="788012261"/>
                    </a:ext>
                  </a:extLst>
                </a:gridCol>
                <a:gridCol w="10578582">
                  <a:extLst>
                    <a:ext uri="{9D8B030D-6E8A-4147-A177-3AD203B41FA5}">
                      <a16:colId xmlns:a16="http://schemas.microsoft.com/office/drawing/2014/main" val="968621810"/>
                    </a:ext>
                  </a:extLst>
                </a:gridCol>
              </a:tblGrid>
              <a:tr h="265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Steering Group Terms of Reference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148523"/>
                  </a:ext>
                </a:extLst>
              </a:tr>
              <a:tr h="397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7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Steer the TRRP to achieve the aim 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making 100% of communities at risk of tsunami prepared   for and resilient to tsunamis by 2030.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15537"/>
                  </a:ext>
                </a:extLst>
              </a:tr>
              <a:tr h="438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700" b="1" kern="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eep an overall view on the implementation of the TTRP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351529"/>
                  </a:ext>
                </a:extLst>
              </a:tr>
              <a:tr h="438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7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Identify and channel synergies and opportunities among Steering Group Partners 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advance         TRRP objectives.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757169"/>
                  </a:ext>
                </a:extLst>
              </a:tr>
              <a:tr h="45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7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Negotiate the mobilizing of resources 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advance the TRRP objectives.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5732743"/>
                  </a:ext>
                </a:extLst>
              </a:tr>
              <a:tr h="432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7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Invite and draw on other relevant stakeholders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such as the Decade Coordination Unit (DCU), Decade Collaborative Centres (DCCs), Decade Coordination Offices (DCOs) to support relevant discussions.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2344508"/>
                  </a:ext>
                </a:extLst>
              </a:tr>
              <a:tr h="434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7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Create enduring partnerships 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support sustaining Tsunami Ready globally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6690232"/>
                  </a:ext>
                </a:extLst>
              </a:tr>
              <a:tr h="337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7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strategic advice and reporting 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the TOWS-WG.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5748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48882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6F7D-8480-2F8E-4C05-CDEBBAC1169A}"/>
              </a:ext>
            </a:extLst>
          </p:cNvPr>
          <p:cNvSpPr txBox="1">
            <a:spLocks/>
          </p:cNvSpPr>
          <p:nvPr/>
        </p:nvSpPr>
        <p:spPr>
          <a:xfrm>
            <a:off x="401780" y="344093"/>
            <a:ext cx="12282254" cy="10052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700" kern="0" dirty="0">
                <a:solidFill>
                  <a:srgbClr val="0069B4"/>
                </a:solidFill>
              </a:rPr>
              <a:t>3. Partners </a:t>
            </a:r>
            <a:r>
              <a:rPr lang="en-US" sz="2900" b="0" kern="0" dirty="0"/>
              <a:t>p. 16-20</a:t>
            </a:r>
            <a:endParaRPr lang="en-US" b="0" kern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EE3E10-D072-EC22-5B41-A0AF343EA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70" y="1332927"/>
            <a:ext cx="12193325" cy="31016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NZ" sz="2400" b="1" kern="100" dirty="0">
                <a:ea typeface="Times New Roman" panose="02020603050405020304" pitchFamily="18" charset="0"/>
                <a:cs typeface="Arial" panose="020B0604020202020204" pitchFamily="34" charset="0"/>
              </a:rPr>
              <a:t>Steering Group composed of </a:t>
            </a:r>
            <a:r>
              <a:rPr lang="en-NZ" sz="2400" b="1" kern="100" dirty="0">
                <a:solidFill>
                  <a:srgbClr val="0069B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NZ" sz="2400" b="1" kern="100" dirty="0">
                <a:solidFill>
                  <a:srgbClr val="0069B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Partners”</a:t>
            </a:r>
          </a:p>
          <a:p>
            <a:pPr marL="231775" marR="0" indent="-23177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200" kern="100" dirty="0"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NZ" sz="22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 be efficient, </a:t>
            </a:r>
            <a:r>
              <a:rPr lang="en-NZ" sz="22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target institutions </a:t>
            </a:r>
            <a:r>
              <a:rPr lang="en-NZ" sz="2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with </a:t>
            </a:r>
            <a:r>
              <a:rPr lang="en-NZ" sz="22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best ability or potential to support</a:t>
            </a:r>
            <a:r>
              <a:rPr lang="en-NZ" sz="2200" b="1" kern="100" dirty="0">
                <a:solidFill>
                  <a:srgbClr val="0069B4"/>
                </a:solidFill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NZ" sz="22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implementation</a:t>
            </a:r>
            <a:r>
              <a:rPr lang="en-NZ" sz="2200" b="1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1775" marR="0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5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1775" marR="0" indent="-231775">
              <a:spcBef>
                <a:spcPts val="0"/>
              </a:spcBef>
              <a:spcAft>
                <a:spcPts val="0"/>
              </a:spcAft>
            </a:pPr>
            <a:endParaRPr lang="en-US" sz="105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1775" marR="0" indent="-231775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1775" marR="0" indent="-231775">
              <a:spcBef>
                <a:spcPts val="0"/>
              </a:spcBef>
              <a:spcAft>
                <a:spcPts val="0"/>
              </a:spcAft>
            </a:pPr>
            <a:endParaRPr lang="en-US" sz="105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1775" marR="0" indent="-231775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1775" marR="0" indent="-231775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1775" marR="0" indent="-231775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1775" marR="0" indent="-231775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1775" marR="0" indent="-231775">
              <a:spcBef>
                <a:spcPts val="0"/>
              </a:spcBef>
              <a:spcAft>
                <a:spcPts val="0"/>
              </a:spcAft>
            </a:pPr>
            <a:endParaRPr lang="en-US" sz="1050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1775" marR="0" indent="-2317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en-US" sz="2200" b="1" dirty="0">
                <a:solidFill>
                  <a:srgbClr val="0069B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broad and diverse representation</a:t>
            </a:r>
            <a:r>
              <a:rPr lang="en-US" sz="2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recruit Strategic / Operational Partners (institutions)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6D32D1-7CCC-E342-D816-E469B7759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02664"/>
              </p:ext>
            </p:extLst>
          </p:nvPr>
        </p:nvGraphicFramePr>
        <p:xfrm>
          <a:off x="699677" y="2238075"/>
          <a:ext cx="10261972" cy="1520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663">
                  <a:extLst>
                    <a:ext uri="{9D8B030D-6E8A-4147-A177-3AD203B41FA5}">
                      <a16:colId xmlns:a16="http://schemas.microsoft.com/office/drawing/2014/main" val="788012261"/>
                    </a:ext>
                  </a:extLst>
                </a:gridCol>
                <a:gridCol w="8974309">
                  <a:extLst>
                    <a:ext uri="{9D8B030D-6E8A-4147-A177-3AD203B41FA5}">
                      <a16:colId xmlns:a16="http://schemas.microsoft.com/office/drawing/2014/main" val="968621810"/>
                    </a:ext>
                  </a:extLst>
                </a:gridCol>
              </a:tblGrid>
              <a:tr h="347081"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Role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148523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NZ" sz="18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mobilizing international support </a:t>
                      </a:r>
                      <a:r>
                        <a:rPr lang="en-NZ" sz="18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though promotion / funding</a:t>
                      </a:r>
                      <a:r>
                        <a:rPr lang="en-NZ" sz="18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over next 5 </a:t>
                      </a:r>
                      <a:r>
                        <a:rPr lang="en-NZ" sz="1800" b="1" kern="100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yrs</a:t>
                      </a:r>
                      <a:r>
                        <a:rPr lang="en-NZ" sz="18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kern="1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15537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NZ" sz="18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strengthening regional coordination and collaboration </a:t>
                      </a:r>
                      <a:r>
                        <a:rPr lang="en-NZ" sz="18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around TRRP. </a:t>
                      </a:r>
                      <a:endParaRPr lang="en-US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351529"/>
                  </a:ext>
                </a:extLst>
              </a:tr>
              <a:tr h="4027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NZ" sz="1800" b="1" kern="1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NZ" sz="18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uilding bilateral and national momentum for implementation </a:t>
                      </a:r>
                      <a:r>
                        <a:rPr lang="en-NZ" sz="18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TRRP.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7571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2EE441-598A-0C7E-7FD9-CA5A16807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99813"/>
              </p:ext>
            </p:extLst>
          </p:nvPr>
        </p:nvGraphicFramePr>
        <p:xfrm>
          <a:off x="699676" y="4559486"/>
          <a:ext cx="10261973" cy="152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4365">
                  <a:extLst>
                    <a:ext uri="{9D8B030D-6E8A-4147-A177-3AD203B41FA5}">
                      <a16:colId xmlns:a16="http://schemas.microsoft.com/office/drawing/2014/main" val="788012261"/>
                    </a:ext>
                  </a:extLst>
                </a:gridCol>
                <a:gridCol w="8937608">
                  <a:extLst>
                    <a:ext uri="{9D8B030D-6E8A-4147-A177-3AD203B41FA5}">
                      <a16:colId xmlns:a16="http://schemas.microsoft.com/office/drawing/2014/main" val="968621810"/>
                    </a:ext>
                  </a:extLst>
                </a:gridCol>
              </a:tblGrid>
              <a:tr h="346622"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Role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148523"/>
                  </a:ext>
                </a:extLst>
              </a:tr>
              <a:tr h="5905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lang="en-NZ" sz="1800" b="1" i="0" kern="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aims at </a:t>
                      </a:r>
                      <a:r>
                        <a:rPr lang="en-NZ" sz="1800" b="1" i="0" kern="1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reinforcing existing or establishing new partnerships </a:t>
                      </a:r>
                      <a:r>
                        <a:rPr lang="en-NZ" sz="1800" b="1" i="0" kern="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</a:t>
                      </a:r>
                      <a:r>
                        <a:rPr lang="en-NZ" sz="1800" b="1" i="0" kern="1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influence and decisions perspective</a:t>
                      </a:r>
                      <a:endParaRPr lang="en-US" sz="1800" b="1" i="0" kern="1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15537"/>
                  </a:ext>
                </a:extLst>
              </a:tr>
              <a:tr h="5905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70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itchFamily="2" charset="2"/>
                        <a:buNone/>
                        <a:tabLst/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aims at </a:t>
                      </a:r>
                      <a:r>
                        <a:rPr lang="en-NZ" sz="1800" b="1" i="0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exploring creative ways of leveraging </a:t>
                      </a: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global and regional programmes, projects, and events.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35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90212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7" y="81070"/>
            <a:ext cx="10515600" cy="1005281"/>
          </a:xfrm>
        </p:spPr>
        <p:txBody>
          <a:bodyPr>
            <a:normAutofit fontScale="90000"/>
          </a:bodyPr>
          <a:lstStyle/>
          <a:p>
            <a:r>
              <a:rPr lang="en-US" dirty="0"/>
              <a:t>Ambassadors, Task Teams, Secretariat  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p. 21</a:t>
            </a:r>
            <a:endParaRPr lang="en-US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01EB-7A19-407C-D212-33F78E642BF6}"/>
              </a:ext>
            </a:extLst>
          </p:cNvPr>
          <p:cNvSpPr txBox="1"/>
          <p:nvPr/>
        </p:nvSpPr>
        <p:spPr>
          <a:xfrm>
            <a:off x="407287" y="1161297"/>
            <a:ext cx="11784713" cy="10772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4488" marR="0" indent="-344488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Ambassadors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(or similar name) complement Coalition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34925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 not have policy mandate or capacity to offer substantive support but 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keen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collaborate through sharing of experience and serving as examples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implementing best practices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F5CCBE-A760-49A6-29B1-6FFD4E915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01476"/>
              </p:ext>
            </p:extLst>
          </p:nvPr>
        </p:nvGraphicFramePr>
        <p:xfrm>
          <a:off x="841398" y="2313461"/>
          <a:ext cx="9647377" cy="2785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351">
                  <a:extLst>
                    <a:ext uri="{9D8B030D-6E8A-4147-A177-3AD203B41FA5}">
                      <a16:colId xmlns:a16="http://schemas.microsoft.com/office/drawing/2014/main" val="788012261"/>
                    </a:ext>
                  </a:extLst>
                </a:gridCol>
                <a:gridCol w="9317026">
                  <a:extLst>
                    <a:ext uri="{9D8B030D-6E8A-4147-A177-3AD203B41FA5}">
                      <a16:colId xmlns:a16="http://schemas.microsoft.com/office/drawing/2014/main" val="968621810"/>
                    </a:ext>
                  </a:extLst>
                </a:gridCol>
              </a:tblGrid>
              <a:tr h="292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Ambassadors Terms of Reference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148523"/>
                  </a:ext>
                </a:extLst>
              </a:tr>
              <a:tr h="397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 as TRRP representatives </a:t>
                      </a:r>
                      <a:r>
                        <a:rPr lang="en-NZ" sz="18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their organizations or countries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15537"/>
                  </a:ext>
                </a:extLst>
              </a:tr>
              <a:tr h="393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Raise awareness </a:t>
                      </a:r>
                      <a:r>
                        <a:rPr lang="en-NZ" sz="18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through advocating for TRRP in their areas of influence.</a:t>
                      </a:r>
                      <a:endParaRPr lang="en-US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351529"/>
                  </a:ext>
                </a:extLst>
              </a:tr>
              <a:tr h="438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Share expertise </a:t>
                      </a:r>
                      <a:r>
                        <a:rPr lang="en-NZ" sz="18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 aspiring countries/communities.</a:t>
                      </a:r>
                      <a:endParaRPr lang="en-US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757169"/>
                  </a:ext>
                </a:extLst>
              </a:tr>
              <a:tr h="397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Share TRRP best practice </a:t>
                      </a:r>
                      <a:r>
                        <a:rPr lang="en-NZ" sz="18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among Ambassadors.</a:t>
                      </a:r>
                      <a:endParaRPr lang="en-US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5732743"/>
                  </a:ext>
                </a:extLst>
              </a:tr>
              <a:tr h="432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Advise the Coalition </a:t>
                      </a:r>
                      <a:r>
                        <a:rPr lang="en-NZ" sz="18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Steering Group about TRRP implementation. </a:t>
                      </a:r>
                      <a:endParaRPr lang="en-US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2344508"/>
                  </a:ext>
                </a:extLst>
              </a:tr>
              <a:tr h="434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NZ" sz="18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Participate in special task teams identified by the Steering Group as required.</a:t>
                      </a:r>
                      <a:endParaRPr lang="en-US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669023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107942-3E11-6477-BED6-BA6979872D95}"/>
              </a:ext>
            </a:extLst>
          </p:cNvPr>
          <p:cNvSpPr txBox="1"/>
          <p:nvPr/>
        </p:nvSpPr>
        <p:spPr>
          <a:xfrm>
            <a:off x="407287" y="5173802"/>
            <a:ext cx="11153342" cy="152349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5. Task Teams</a:t>
            </a:r>
          </a:p>
          <a:p>
            <a:pPr marL="34925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 Teams, reporting to Steering Group may be established to </a:t>
            </a:r>
            <a:r>
              <a:rPr lang="en-US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Work Plan</a:t>
            </a: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Secretariat</a:t>
            </a:r>
          </a:p>
          <a:p>
            <a:pPr marL="34925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ecretarial and logistical </a:t>
            </a:r>
            <a:r>
              <a:rPr lang="en-US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by UNESCO-IOC Tsunami Resilience Section (TSR)</a:t>
            </a:r>
            <a:endParaRPr lang="en-US" sz="20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856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538A-1DB4-3B7A-FD93-79F5593F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81" y="0"/>
            <a:ext cx="10515600" cy="1005281"/>
          </a:xfrm>
        </p:spPr>
        <p:txBody>
          <a:bodyPr>
            <a:normAutofit fontScale="90000"/>
          </a:bodyPr>
          <a:lstStyle/>
          <a:p>
            <a:r>
              <a:rPr lang="en-US" sz="4000" kern="0" dirty="0"/>
              <a:t>Analysis of Potential Partners, Ambassadors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886EC-DE53-5AE4-E8E0-FBC1DEC26C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681" y="1301322"/>
            <a:ext cx="6907409" cy="502745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9250" indent="-349250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Annex 2 (original) identified 8+ </a:t>
            </a:r>
            <a:r>
              <a:rPr lang="en-US" sz="1900" dirty="0" err="1"/>
              <a:t>intl</a:t>
            </a:r>
            <a:r>
              <a:rPr lang="en-US" sz="1900" dirty="0"/>
              <a:t>, 12+ regional,                  139+ </a:t>
            </a:r>
            <a:r>
              <a:rPr lang="en-US" sz="1900" dirty="0" err="1"/>
              <a:t>natl</a:t>
            </a:r>
            <a:r>
              <a:rPr lang="en-US" sz="1900" dirty="0"/>
              <a:t> candidates for TRC membership.  </a:t>
            </a:r>
          </a:p>
          <a:p>
            <a:pPr marL="349250" indent="-349250">
              <a:spcBef>
                <a:spcPts val="0"/>
              </a:spcBef>
              <a:spcAft>
                <a:spcPts val="1200"/>
              </a:spcAft>
            </a:pPr>
            <a:r>
              <a:rPr lang="en-NZ" sz="1900" b="1" dirty="0">
                <a:solidFill>
                  <a:srgbClr val="C00000"/>
                </a:solidFill>
              </a:rPr>
              <a:t>Important not to leave any relevant stakeholder   behind, but the more participants involved, the                 more complex its coordination and management.              </a:t>
            </a:r>
            <a:r>
              <a:rPr lang="en-NZ" sz="1900" dirty="0"/>
              <a:t>Thus, Annex 2 list may be too broad – listed institutions    had not been analysed for potential. </a:t>
            </a:r>
            <a:endParaRPr lang="en-US" sz="1900" dirty="0"/>
          </a:p>
          <a:p>
            <a:pPr marL="349250" indent="-3492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NZ" sz="1900" dirty="0">
                <a:solidFill>
                  <a:srgbClr val="0069B4"/>
                </a:solidFill>
              </a:rPr>
              <a:t>Partners reviewed for </a:t>
            </a:r>
            <a:r>
              <a:rPr lang="en-NZ" sz="1900" b="1" dirty="0">
                <a:solidFill>
                  <a:srgbClr val="0069B4"/>
                </a:solidFill>
              </a:rPr>
              <a:t>potential funding &amp; promotional support, </a:t>
            </a:r>
            <a:r>
              <a:rPr lang="en-NZ" sz="1900" dirty="0">
                <a:solidFill>
                  <a:srgbClr val="0069B4"/>
                </a:solidFill>
              </a:rPr>
              <a:t>and</a:t>
            </a:r>
            <a:r>
              <a:rPr lang="en-NZ" sz="1900" b="1" dirty="0">
                <a:solidFill>
                  <a:srgbClr val="0069B4"/>
                </a:solidFill>
              </a:rPr>
              <a:t> </a:t>
            </a:r>
            <a:r>
              <a:rPr lang="en-NZ" sz="1900" dirty="0">
                <a:solidFill>
                  <a:srgbClr val="0069B4"/>
                </a:solidFill>
              </a:rPr>
              <a:t>to </a:t>
            </a:r>
            <a:r>
              <a:rPr lang="en-NZ" sz="1900" b="1" u="sng" dirty="0">
                <a:solidFill>
                  <a:srgbClr val="0069B4"/>
                </a:solidFill>
              </a:rPr>
              <a:t>assure TRRP &amp; relevant TR Indicators recognised in their Programmes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NZ" sz="1900" dirty="0"/>
              <a:t>Global: multilateral development aid organisations          and programmes. </a:t>
            </a:r>
            <a:endParaRPr lang="en-US" sz="19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NZ" sz="1900" dirty="0"/>
              <a:t>Regional: regional development/aid organisations            and programmes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NZ" sz="1900" dirty="0"/>
              <a:t>National: AID agencies and/or NDMO from each region, specifically with view on bilateral and national support.</a:t>
            </a:r>
            <a:endParaRPr lang="en-US" sz="19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900" dirty="0"/>
          </a:p>
        </p:txBody>
      </p:sp>
      <p:pic>
        <p:nvPicPr>
          <p:cNvPr id="4" name="Picture 3" descr="A diagram of impact and impact&#10;&#10;Description automatically generated">
            <a:extLst>
              <a:ext uri="{FF2B5EF4-FFF2-40B4-BE49-F238E27FC236}">
                <a16:creationId xmlns:a16="http://schemas.microsoft.com/office/drawing/2014/main" id="{BC12BF8E-B80F-7D77-F1F8-5E4C5A9538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9"/>
          <a:stretch/>
        </p:blipFill>
        <p:spPr>
          <a:xfrm>
            <a:off x="7155090" y="1497865"/>
            <a:ext cx="4941354" cy="5027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936B1-7DF2-ED23-EECA-597B486CFCDD}"/>
              </a:ext>
            </a:extLst>
          </p:cNvPr>
          <p:cNvSpPr txBox="1"/>
          <p:nvPr/>
        </p:nvSpPr>
        <p:spPr>
          <a:xfrm>
            <a:off x="4663564" y="691636"/>
            <a:ext cx="675989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Implementation Plan, Annex 1 p. 40-45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742199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6F7D-8480-2F8E-4C05-CDEBBAC1169A}"/>
              </a:ext>
            </a:extLst>
          </p:cNvPr>
          <p:cNvSpPr txBox="1">
            <a:spLocks/>
          </p:cNvSpPr>
          <p:nvPr/>
        </p:nvSpPr>
        <p:spPr>
          <a:xfrm>
            <a:off x="207470" y="344093"/>
            <a:ext cx="12282254" cy="10052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200" kern="0" dirty="0"/>
              <a:t>Governance: Partners, Ambassadors – potential </a:t>
            </a:r>
            <a:r>
              <a:rPr lang="en-US" sz="2400" b="0" kern="0" dirty="0"/>
              <a:t>p. 17-18</a:t>
            </a:r>
            <a:endParaRPr lang="en-US" sz="3200" b="0" kern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6D32D1-7CCC-E342-D816-E469B7759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14664"/>
              </p:ext>
            </p:extLst>
          </p:nvPr>
        </p:nvGraphicFramePr>
        <p:xfrm>
          <a:off x="372884" y="1289628"/>
          <a:ext cx="11446231" cy="5213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0236">
                  <a:extLst>
                    <a:ext uri="{9D8B030D-6E8A-4147-A177-3AD203B41FA5}">
                      <a16:colId xmlns:a16="http://schemas.microsoft.com/office/drawing/2014/main" val="788012261"/>
                    </a:ext>
                  </a:extLst>
                </a:gridCol>
                <a:gridCol w="9715995">
                  <a:extLst>
                    <a:ext uri="{9D8B030D-6E8A-4147-A177-3AD203B41FA5}">
                      <a16:colId xmlns:a16="http://schemas.microsoft.com/office/drawing/2014/main" val="968621810"/>
                    </a:ext>
                  </a:extLst>
                </a:gridCol>
              </a:tblGrid>
              <a:tr h="368654"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148523"/>
                  </a:ext>
                </a:extLst>
              </a:tr>
              <a:tr h="5809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Partners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IFRC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Islamic Development Bank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UNDRR (WTAD; EW4All)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UNDP (Tsunami Project)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</a:p>
                    <a:p>
                      <a:pPr lvl="0" algn="r"/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WMO (Weather Ready; EW4All)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World Bank Group (IDA; GFDRR)</a:t>
                      </a:r>
                      <a:endParaRPr lang="en-US" sz="1300" b="0" i="0" u="none" strike="noStrike" cap="none" spc="0" baseline="0" dirty="0">
                        <a:ln>
                          <a:noFill/>
                        </a:ln>
                        <a:solidFill>
                          <a:srgbClr val="0069B4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15537"/>
                  </a:ext>
                </a:extLst>
              </a:tr>
              <a:tr h="14549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Partners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High value regional institutions that are also involved in sub-regional programmes</a:t>
                      </a:r>
                      <a:endParaRPr lang="en-US" sz="16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  <a:p>
                      <a:pPr lvl="0" algn="l"/>
                      <a:endParaRPr lang="en-NZ" sz="500" b="0" i="0" u="none" strike="noStrike" cap="none" spc="0" baseline="0" dirty="0">
                        <a:ln>
                          <a:noFill/>
                        </a:ln>
                        <a:solidFill>
                          <a:srgbClr val="0069B4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  <a:p>
                      <a:pPr lvl="0" algn="r"/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Asian Development Bank (Pacific Disaster Resilience Programme; Strengthening Cooperation on Disaster Risk Management within the Association of Southeast Asian Nations)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Caribbean Development Bank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CEPREDENAC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</a:p>
                    <a:p>
                      <a:pPr lvl="0" algn="r"/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ESCAP (Trust Fund for Tsunami, Disaster and Climate Preparedness)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</a:p>
                    <a:p>
                      <a:pPr marL="0" marR="0" lvl="0" indent="0" algn="r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APEC (Asia-Pacific Economic Cooperation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Emergency Preparedness Working Group).</a:t>
                      </a:r>
                    </a:p>
                    <a:p>
                      <a:pPr lvl="0" algn="r"/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EU Civil Protection and Humanitarian Aid Operations department – DG-ECHO (DIPECHO Programme; </a:t>
                      </a:r>
                      <a:r>
                        <a:rPr lang="en-NZ" sz="13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CoastWAVE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</a:t>
                      </a:r>
                    </a:p>
                    <a:p>
                      <a:pPr lvl="0" algn="r"/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4 x ICG-TICs (as key regional TRRP coordinators and representing the 4 ICGs)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SPC (DCRP)</a:t>
                      </a:r>
                      <a:endParaRPr lang="en-US" sz="1300" b="0" i="0" u="none" strike="noStrike" cap="none" spc="0" baseline="0" dirty="0">
                        <a:ln>
                          <a:noFill/>
                        </a:ln>
                        <a:solidFill>
                          <a:srgbClr val="0069B4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351529"/>
                  </a:ext>
                </a:extLst>
              </a:tr>
              <a:tr h="1368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Partners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High value national institutions that also support programmes on bilateral/international level</a:t>
                      </a:r>
                    </a:p>
                    <a:p>
                      <a:pPr algn="l"/>
                      <a:endParaRPr lang="en-US" sz="500" b="0" i="0" u="none" strike="noStrike" cap="none" spc="0" baseline="0" dirty="0">
                        <a:ln>
                          <a:noFill/>
                        </a:ln>
                        <a:solidFill>
                          <a:srgbClr val="0069B4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  <a:p>
                      <a:pPr lvl="0"/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Germany (GIZ – funded EWS in Indonesia; climate change initiatives in Pacific Island countries)</a:t>
                      </a:r>
                      <a:endParaRPr lang="en-US" sz="1300" b="0" i="0" u="none" strike="noStrike" cap="none" spc="0" baseline="0" dirty="0">
                        <a:ln>
                          <a:noFill/>
                        </a:ln>
                        <a:solidFill>
                          <a:srgbClr val="0069B4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  <a:p>
                      <a:pPr lvl="0"/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Norway (</a:t>
                      </a:r>
                      <a:r>
                        <a:rPr lang="en-NZ" sz="13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Norad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 – strong engagement with the Decade)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Japan (JICA; MEXT - funding UNDP Tsunami Project; CATAC)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Switzerland (Agency for Development and Cooperation - funded Tsunami Capacity Assessment Validation Workshop for Indian and Pacific Oceans)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USA (funded TRRP in Pacific Island countries</a:t>
                      </a:r>
                      <a:r>
                        <a:rPr lang="en-NZ" sz="1125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)</a:t>
                      </a:r>
                      <a:endParaRPr lang="en-US" sz="1125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757169"/>
                  </a:ext>
                </a:extLst>
              </a:tr>
              <a:tr h="1368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Ambassadors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Government institutions that are implementing TRRP; best practice exemplars; may support via regional advice</a:t>
                      </a:r>
                    </a:p>
                    <a:p>
                      <a:pPr algn="l"/>
                      <a:endParaRPr lang="en-US" sz="5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  <a:p>
                      <a:pPr marL="0" marR="0" lvl="0" indent="0" algn="r" defTabSz="91436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Note: For some countries, regional/provincial government institutions active in Tsunami Ready space may also serve as Ambassadors with endorsement of relevant national institution. </a:t>
                      </a:r>
                    </a:p>
                    <a:p>
                      <a:pPr marL="0" marR="0" lvl="0" indent="0" algn="r" defTabSz="91436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For instance, the Odisha State Disaster Management Authority (OSDMA) in India</a:t>
                      </a:r>
                      <a:endParaRPr lang="en-US" sz="1300" b="0" i="0" u="none" strike="noStrike" cap="none" spc="0" baseline="0" dirty="0">
                        <a:ln>
                          <a:noFill/>
                        </a:ln>
                        <a:solidFill>
                          <a:srgbClr val="0069B4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  <a:p>
                      <a:pPr marL="0" marR="0" lvl="0" indent="0" algn="r" defTabSz="91436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Barbados 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Costa Rica, Fiji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India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Indonesia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1860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9114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180109"/>
            <a:ext cx="10515600" cy="1005281"/>
          </a:xfrm>
        </p:spPr>
        <p:txBody>
          <a:bodyPr>
            <a:normAutofit/>
          </a:bodyPr>
          <a:lstStyle/>
          <a:p>
            <a:r>
              <a:rPr lang="en-US" sz="3600" dirty="0"/>
              <a:t>Tsunami Ready Coalition </a:t>
            </a:r>
            <a:r>
              <a:rPr lang="en-US" sz="2800" b="0" dirty="0"/>
              <a:t>(TRC, 2022)</a:t>
            </a:r>
            <a:endParaRPr lang="en-US" sz="3600" b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2465" y="1337237"/>
            <a:ext cx="11467395" cy="55207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</a:rPr>
              <a:t>IOC Decision EC-55/3.5.1 (June 2022) </a:t>
            </a:r>
            <a:r>
              <a:rPr lang="en-US" sz="2200" b="1" dirty="0">
                <a:solidFill>
                  <a:schemeClr val="tx1"/>
                </a:solidFill>
              </a:rPr>
              <a:t>Warning and Mitigation Systems of Ocean Hazards.  </a:t>
            </a:r>
            <a:r>
              <a:rPr lang="en-US" sz="2200" dirty="0">
                <a:solidFill>
                  <a:schemeClr val="tx1"/>
                </a:solidFill>
              </a:rPr>
              <a:t>Part IV: Working Group on Tsunamis and Other Hazards related to Sea         Level Warning and Mitigation Systems (TOWS-WG)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</a:rPr>
              <a:t>Approves </a:t>
            </a:r>
            <a:r>
              <a:rPr lang="en-US" sz="2200" dirty="0">
                <a:solidFill>
                  <a:schemeClr val="tx1"/>
                </a:solidFill>
              </a:rPr>
              <a:t>the</a:t>
            </a:r>
            <a:r>
              <a:rPr lang="en-US" sz="2200" b="1" dirty="0">
                <a:solidFill>
                  <a:srgbClr val="C00000"/>
                </a:solidFill>
              </a:rPr>
              <a:t> establishment </a:t>
            </a:r>
            <a:r>
              <a:rPr lang="en-US" sz="2200" dirty="0">
                <a:solidFill>
                  <a:schemeClr val="tx1"/>
                </a:solidFill>
              </a:rPr>
              <a:t>of the </a:t>
            </a:r>
            <a:r>
              <a:rPr lang="en-US" sz="2200" b="1" dirty="0">
                <a:solidFill>
                  <a:srgbClr val="C00000"/>
                </a:solidFill>
              </a:rPr>
              <a:t>UNESCO/IOC Tsunami Ready Recognition </a:t>
            </a:r>
            <a:r>
              <a:rPr lang="en-US" sz="2200" b="1" dirty="0" err="1">
                <a:solidFill>
                  <a:srgbClr val="C00000"/>
                </a:solidFill>
              </a:rPr>
              <a:t>Programme</a:t>
            </a:r>
            <a:r>
              <a:rPr lang="en-US" sz="2200" b="1" dirty="0">
                <a:solidFill>
                  <a:srgbClr val="C00000"/>
                </a:solidFill>
              </a:rPr>
              <a:t> (TRRP) </a:t>
            </a:r>
            <a:r>
              <a:rPr lang="en-US" sz="2200" dirty="0"/>
              <a:t>as described in the working document “Tsunami Ready </a:t>
            </a:r>
            <a:r>
              <a:rPr lang="en-US" sz="2200" dirty="0" err="1"/>
              <a:t>Programme</a:t>
            </a:r>
            <a:r>
              <a:rPr lang="en-US" sz="2200" dirty="0"/>
              <a:t> –          Proposal for endorsement by IOC” dated 21 February 2022;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Approves also </a:t>
            </a:r>
          </a:p>
          <a:p>
            <a:pPr marL="344488" indent="0">
              <a:spcBef>
                <a:spcPts val="384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(ii)  the Terms of Reference for the </a:t>
            </a:r>
            <a:r>
              <a:rPr lang="en-US" sz="2200" b="1" dirty="0">
                <a:solidFill>
                  <a:srgbClr val="C00000"/>
                </a:solidFill>
              </a:rPr>
              <a:t>Tsunami Ready Coalition, </a:t>
            </a:r>
            <a:r>
              <a:rPr lang="en-US" sz="2200" dirty="0">
                <a:solidFill>
                  <a:schemeClr val="tx1"/>
                </a:solidFill>
              </a:rPr>
              <a:t>as included under </a:t>
            </a:r>
            <a:r>
              <a:rPr lang="en-US" sz="2200" b="1" dirty="0">
                <a:solidFill>
                  <a:srgbClr val="C00000"/>
                </a:solidFill>
              </a:rPr>
              <a:t>Annex 2 </a:t>
            </a:r>
            <a:r>
              <a:rPr lang="en-US" sz="2200" dirty="0">
                <a:solidFill>
                  <a:schemeClr val="tx1"/>
                </a:solidFill>
              </a:rPr>
              <a:t>to this decision</a:t>
            </a:r>
            <a:r>
              <a:rPr lang="en-US" sz="2200" dirty="0">
                <a:solidFill>
                  <a:srgbClr val="C00000"/>
                </a:solidFill>
              </a:rPr>
              <a:t>; </a:t>
            </a:r>
          </a:p>
          <a:p>
            <a:pPr marL="0" indent="0">
              <a:buNone/>
            </a:pPr>
            <a:r>
              <a:rPr lang="en-US" sz="2200" b="1" dirty="0"/>
              <a:t>Annex 1. Revised Terms of Reference of the Working Group on Tsunamis and            Other Hazards Related to Sea-Level Warning and Mitigation Systems (TOWS-WG) </a:t>
            </a:r>
            <a:endParaRPr lang="en-US" sz="2200" dirty="0"/>
          </a:p>
          <a:p>
            <a:pPr marL="357813" lvl="1" indent="0">
              <a:spcBef>
                <a:spcPts val="384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membership of </a:t>
            </a:r>
            <a:r>
              <a:rPr lang="en-US" sz="2200" dirty="0">
                <a:solidFill>
                  <a:schemeClr val="tx1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TOWS-WG </a:t>
            </a:r>
            <a:r>
              <a:rPr lang="en-US" sz="2200" dirty="0">
                <a:solidFill>
                  <a:schemeClr val="tx1"/>
                </a:solidFill>
              </a:rPr>
              <a:t>will be constituted by</a:t>
            </a:r>
            <a:r>
              <a:rPr lang="en-US" sz="2200" b="1" dirty="0"/>
              <a:t>: </a:t>
            </a:r>
          </a:p>
          <a:p>
            <a:pPr marL="357813" lvl="1" indent="0">
              <a:spcBef>
                <a:spcPts val="384"/>
              </a:spcBef>
              <a:buNone/>
            </a:pPr>
            <a:r>
              <a:rPr lang="en-US" sz="2200" dirty="0"/>
              <a:t>a)  The Chairpersons of the four ICG-TWSs, the Scientific Committee of the UN     Ocean Decade Tsunami </a:t>
            </a:r>
            <a:r>
              <a:rPr lang="en-US" sz="2200" dirty="0" err="1"/>
              <a:t>programme</a:t>
            </a:r>
            <a:r>
              <a:rPr lang="en-US" sz="2200" dirty="0"/>
              <a:t>, </a:t>
            </a:r>
            <a:r>
              <a:rPr lang="en-US" sz="2200" dirty="0">
                <a:solidFill>
                  <a:schemeClr val="tx1"/>
                </a:solidFill>
              </a:rPr>
              <a:t>the special </a:t>
            </a:r>
            <a:r>
              <a:rPr lang="en-US" sz="2200" b="1" dirty="0">
                <a:solidFill>
                  <a:srgbClr val="C00000"/>
                </a:solidFill>
              </a:rPr>
              <a:t>Tsunami Ready Coalition</a:t>
            </a:r>
            <a:r>
              <a:rPr lang="en-US" sz="2200" dirty="0"/>
              <a:t>, and representatives of the GOOS Steering Committee and IODE, </a:t>
            </a:r>
          </a:p>
          <a:p>
            <a:pPr marL="357813" lvl="1" indent="0">
              <a:spcBef>
                <a:spcPts val="384"/>
              </a:spcBef>
              <a:buNone/>
            </a:pPr>
            <a:r>
              <a:rPr lang="en-US" sz="2200" dirty="0"/>
              <a:t>b)  …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2756444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9475-9143-8388-F784-B277F557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1" y="83917"/>
            <a:ext cx="10515600" cy="100528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NZ" sz="1800" b="0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Objective 3: Advocate for the conduct Tsunami Ready Workshops </a:t>
            </a:r>
            <a:br>
              <a:rPr lang="en-NZ" sz="2400" b="0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lang="en-US" sz="3600" dirty="0"/>
              <a:t>TRC Regional, Sub-regional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9239-D8E4-0DE5-7FEE-942F31AF04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1255" y="1436044"/>
            <a:ext cx="7548154" cy="473107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NZ" sz="1800" b="1" kern="100" dirty="0">
                <a:ea typeface="Aptos" panose="020B0004020202020204" pitchFamily="34" charset="0"/>
              </a:rPr>
              <a:t>W</a:t>
            </a:r>
            <a:r>
              <a:rPr lang="en-NZ" sz="1800" b="1" kern="100" dirty="0">
                <a:effectLst/>
                <a:ea typeface="Aptos" panose="020B0004020202020204" pitchFamily="34" charset="0"/>
              </a:rPr>
              <a:t>orkshop/summit </a:t>
            </a:r>
            <a:r>
              <a:rPr lang="en-NZ" sz="1800" b="1" kern="100" dirty="0">
                <a:ea typeface="Aptos" panose="020B0004020202020204" pitchFamily="34" charset="0"/>
              </a:rPr>
              <a:t>feedback/comments                                            feed back to </a:t>
            </a:r>
            <a:r>
              <a:rPr lang="en-NZ" sz="1800" b="1" kern="100" dirty="0">
                <a:effectLst/>
                <a:ea typeface="Aptos" panose="020B0004020202020204" pitchFamily="34" charset="0"/>
              </a:rPr>
              <a:t>Steering Group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NZ" sz="1800" b="1" kern="100" dirty="0">
                <a:effectLst/>
                <a:ea typeface="Aptos" panose="020B0004020202020204" pitchFamily="34" charset="0"/>
              </a:rPr>
              <a:t>After 2025 workshops, at least one </a:t>
            </a:r>
            <a:r>
              <a:rPr lang="en-NZ" sz="1800" b="1" kern="100" dirty="0">
                <a:ea typeface="Aptos" panose="020B0004020202020204" pitchFamily="34" charset="0"/>
              </a:rPr>
              <a:t>summit</a:t>
            </a:r>
            <a:r>
              <a:rPr lang="en-NZ" sz="1800" b="1" kern="100" dirty="0">
                <a:effectLst/>
                <a:ea typeface="Aptos" panose="020B0004020202020204" pitchFamily="34" charset="0"/>
              </a:rPr>
              <a:t>                            to should be organized to follow up before 2030.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NZ" sz="1800" b="1" kern="100" dirty="0">
                <a:effectLst/>
                <a:ea typeface="Aptos" panose="020B0004020202020204" pitchFamily="34" charset="0"/>
              </a:rPr>
              <a:t>TICs expected to play lead role in coordinating</a:t>
            </a:r>
            <a:endParaRPr lang="en-US" sz="1800" b="1" kern="100" dirty="0">
              <a:effectLst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b="1" kern="100" dirty="0">
                <a:solidFill>
                  <a:srgbClr val="0069B4"/>
                </a:solidFill>
                <a:ea typeface="Aptos" panose="020B0004020202020204" pitchFamily="34" charset="0"/>
              </a:rPr>
              <a:t>R</a:t>
            </a: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egional / sub-regional workshops/summits should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Encourage countries in regions to adopt or                            extend TRRP implementation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Identify barriers and solutions to TRRP implementation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Solicit resources to support country TRRP implementation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Share experience regarding TRRP implementation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Discuss equivalency pathways to achieving Tsunami Ready communities where appropriate.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</p:txBody>
      </p:sp>
      <p:pic>
        <p:nvPicPr>
          <p:cNvPr id="5" name="Picture 4" descr="A diagram of a group&#10;&#10;Description automatically generated">
            <a:extLst>
              <a:ext uri="{FF2B5EF4-FFF2-40B4-BE49-F238E27FC236}">
                <a16:creationId xmlns:a16="http://schemas.microsoft.com/office/drawing/2014/main" id="{272FEE5F-01C1-55CF-901C-3D501D77D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833" y="1131816"/>
            <a:ext cx="5496754" cy="3286964"/>
          </a:xfrm>
          <a:prstGeom prst="rect">
            <a:avLst/>
          </a:prstGeom>
          <a:solidFill>
            <a:srgbClr val="FFFFEC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90120B-F3CD-2261-3A2D-5AB0E64CDC10}"/>
              </a:ext>
            </a:extLst>
          </p:cNvPr>
          <p:cNvSpPr txBox="1"/>
          <p:nvPr/>
        </p:nvSpPr>
        <p:spPr>
          <a:xfrm>
            <a:off x="9526299" y="329528"/>
            <a:ext cx="113802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p. 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5406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9475-9143-8388-F784-B277F557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1" y="157313"/>
            <a:ext cx="10515600" cy="1005281"/>
          </a:xfrm>
        </p:spPr>
        <p:txBody>
          <a:bodyPr>
            <a:normAutofit fontScale="90000"/>
          </a:bodyPr>
          <a:lstStyle/>
          <a:p>
            <a:r>
              <a:rPr lang="en-US" dirty="0"/>
              <a:t>5. Communication and Outreach </a:t>
            </a:r>
            <a:r>
              <a:rPr lang="en-US" sz="3100" b="0" dirty="0"/>
              <a:t>– Annex 5 p. 77-84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9239-D8E4-0DE5-7FEE-942F31AF04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441" y="1279375"/>
            <a:ext cx="10265227" cy="4741816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b="1" kern="100" dirty="0">
                <a:ea typeface="Aptos" panose="020B0004020202020204" pitchFamily="34" charset="0"/>
              </a:rPr>
              <a:t>To</a:t>
            </a:r>
            <a:r>
              <a:rPr lang="en-GB" sz="2000" b="1" kern="100" dirty="0">
                <a:effectLst/>
                <a:ea typeface="Aptos" panose="020B0004020202020204" pitchFamily="34" charset="0"/>
              </a:rPr>
              <a:t> maintain engagement of Tsunami Ready Coalition Partners and Ambassadors.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b="1" kern="100" dirty="0">
                <a:ea typeface="Aptos" panose="020B0004020202020204" pitchFamily="34" charset="0"/>
              </a:rPr>
              <a:t>Document </a:t>
            </a:r>
            <a:r>
              <a:rPr lang="en-GB" sz="2000" b="1" kern="100" dirty="0">
                <a:effectLst/>
                <a:ea typeface="Aptos" panose="020B0004020202020204" pitchFamily="34" charset="0"/>
              </a:rPr>
              <a:t>approach for connecting with other important stakeholders and audiences in international fora to register and to sustain prominence of Tsunami Ready, and the aim of 100% communities </a:t>
            </a:r>
            <a:r>
              <a:rPr lang="en-NZ" sz="2000" b="1" kern="100" dirty="0">
                <a:effectLst/>
                <a:ea typeface="Aptos" panose="020B0004020202020204" pitchFamily="34" charset="0"/>
              </a:rPr>
              <a:t>at risk are prepared and resilient to tsunamis by 2030. </a:t>
            </a:r>
            <a:endParaRPr lang="en-US" sz="2000" b="1" kern="100" dirty="0">
              <a:effectLst/>
              <a:ea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2000" b="1" kern="100" dirty="0">
                <a:effectLst/>
                <a:ea typeface="Aptos" panose="020B0004020202020204" pitchFamily="34" charset="0"/>
              </a:rPr>
              <a:t>Format consistent with communications practice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 sz="2000" b="1" kern="100" dirty="0">
                <a:solidFill>
                  <a:srgbClr val="0069B4"/>
                </a:solidFill>
                <a:ea typeface="Aptos" panose="020B0004020202020204" pitchFamily="34" charset="0"/>
              </a:rPr>
              <a:t>C</a:t>
            </a:r>
            <a:r>
              <a:rPr lang="en-NZ" sz="20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overs:</a:t>
            </a:r>
            <a:endParaRPr lang="en-US" sz="20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NZ" sz="20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Background and environmental factors,</a:t>
            </a:r>
            <a:endParaRPr lang="en-US" sz="20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An analysis of stakeholders and audiences,</a:t>
            </a:r>
            <a:endParaRPr lang="en-US" sz="20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An outreach and communication approach,</a:t>
            </a:r>
            <a:endParaRPr lang="en-US" sz="20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Consistent messages,</a:t>
            </a:r>
            <a:endParaRPr lang="en-US" sz="20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An Outreach and Communication Action Plan, and </a:t>
            </a:r>
            <a:endParaRPr lang="en-US" sz="20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Monitoring/measurement.</a:t>
            </a:r>
            <a:endParaRPr lang="en-US" sz="1800" kern="100" dirty="0">
              <a:solidFill>
                <a:srgbClr val="0069B4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2725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9475-9143-8388-F784-B277F557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1" y="157313"/>
            <a:ext cx="10515600" cy="1005281"/>
          </a:xfrm>
        </p:spPr>
        <p:txBody>
          <a:bodyPr>
            <a:normAutofit/>
          </a:bodyPr>
          <a:lstStyle/>
          <a:p>
            <a:r>
              <a:rPr lang="en-US" sz="3600" dirty="0"/>
              <a:t>7. Monitoring and Measurement </a:t>
            </a:r>
            <a:r>
              <a:rPr lang="en-US" sz="2800" b="0" dirty="0"/>
              <a:t> p. 39</a:t>
            </a:r>
            <a:endParaRPr lang="en-US" sz="3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9239-D8E4-0DE5-7FEE-942F31AF04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441" y="1290804"/>
            <a:ext cx="11517629" cy="556719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293688" indent="-2936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b="1" kern="100" dirty="0">
                <a:ea typeface="Aptos" panose="020B0004020202020204" pitchFamily="34" charset="0"/>
              </a:rPr>
              <a:t>Monitor implementation progress, and measure effectiveness of TRC                                       through Performance Indicators (established by TRC SG, TTDMP). </a:t>
            </a:r>
          </a:p>
          <a:p>
            <a:pPr marL="293688" indent="-2936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b="1" kern="100" dirty="0">
                <a:ea typeface="Aptos" panose="020B0004020202020204" pitchFamily="34" charset="0"/>
              </a:rPr>
              <a:t>Positive Progress and effectiveness indicated by increases each year</a:t>
            </a:r>
          </a:p>
          <a:p>
            <a:pPr marL="293688" indent="-2936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b="1" kern="100" dirty="0">
                <a:effectLst/>
                <a:ea typeface="Aptos" panose="020B0004020202020204" pitchFamily="34" charset="0"/>
              </a:rPr>
              <a:t>Report annually to TOWS WG – TRRP actions/outcomes compiled by TRC and TTDMP, supported by ICGs and TSR</a:t>
            </a:r>
          </a:p>
          <a:p>
            <a:pPr marL="293688" indent="-293688">
              <a:lnSpc>
                <a:spcPct val="110000"/>
              </a:lnSpc>
              <a:spcBef>
                <a:spcPts val="0"/>
              </a:spcBef>
            </a:pPr>
            <a:r>
              <a:rPr lang="en-NZ" sz="2200" b="1" kern="100" dirty="0">
                <a:solidFill>
                  <a:srgbClr val="0069B4"/>
                </a:solidFill>
                <a:ea typeface="Aptos" panose="020B0004020202020204" pitchFamily="34" charset="0"/>
              </a:rPr>
              <a:t>TR Performance Indicators may include :</a:t>
            </a:r>
            <a:endParaRPr lang="en-US" sz="22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marL="700713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900" kern="100" dirty="0">
                <a:effectLst/>
                <a:ea typeface="Aptos" panose="020B0004020202020204" pitchFamily="34" charset="0"/>
              </a:rPr>
              <a:t># countries implementing Tsunami Ready every year.</a:t>
            </a:r>
            <a:endParaRPr lang="en-US" sz="1900" kern="100" dirty="0">
              <a:effectLst/>
              <a:ea typeface="Aptos" panose="020B0004020202020204" pitchFamily="34" charset="0"/>
            </a:endParaRPr>
          </a:p>
          <a:p>
            <a:pPr marL="700713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900" kern="100" dirty="0">
                <a:effectLst/>
                <a:ea typeface="Aptos" panose="020B0004020202020204" pitchFamily="34" charset="0"/>
              </a:rPr>
              <a:t># communities implementing Tsunami Ready every year.</a:t>
            </a:r>
            <a:endParaRPr lang="en-US" sz="1900" kern="100" dirty="0">
              <a:effectLst/>
              <a:ea typeface="Aptos" panose="020B0004020202020204" pitchFamily="34" charset="0"/>
            </a:endParaRPr>
          </a:p>
          <a:p>
            <a:pPr marL="700713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900" kern="100" dirty="0">
                <a:effectLst/>
                <a:ea typeface="Aptos" panose="020B0004020202020204" pitchFamily="34" charset="0"/>
              </a:rPr>
              <a:t>% of each country that is Tsunami Ready</a:t>
            </a:r>
            <a:endParaRPr lang="en-US" sz="1900" kern="100" dirty="0">
              <a:effectLst/>
              <a:ea typeface="Aptos" panose="020B0004020202020204" pitchFamily="34" charset="0"/>
            </a:endParaRPr>
          </a:p>
          <a:p>
            <a:pPr marL="700713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900" kern="100" dirty="0">
                <a:effectLst/>
                <a:ea typeface="Aptos" panose="020B0004020202020204" pitchFamily="34" charset="0"/>
              </a:rPr>
              <a:t># countries with TRRP Programmes</a:t>
            </a:r>
            <a:endParaRPr lang="en-US" sz="1900" kern="100" dirty="0">
              <a:effectLst/>
              <a:ea typeface="Aptos" panose="020B0004020202020204" pitchFamily="34" charset="0"/>
            </a:endParaRPr>
          </a:p>
          <a:p>
            <a:pPr marL="700713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900" kern="100" dirty="0">
                <a:effectLst/>
                <a:ea typeface="Aptos" panose="020B0004020202020204" pitchFamily="34" charset="0"/>
              </a:rPr>
              <a:t># countries that have allocated funds for TRRP</a:t>
            </a:r>
            <a:endParaRPr lang="en-US" sz="1900" kern="100" dirty="0">
              <a:effectLst/>
              <a:ea typeface="Aptos" panose="020B0004020202020204" pitchFamily="34" charset="0"/>
            </a:endParaRPr>
          </a:p>
          <a:p>
            <a:pPr marL="700713" lvl="1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900" kern="100" dirty="0">
                <a:effectLst/>
                <a:ea typeface="Aptos" panose="020B0004020202020204" pitchFamily="34" charset="0"/>
              </a:rPr>
              <a:t># countries in which the TRRP is embedded in policies and structures (e.g., TRRP included in national DRR strategy documents, example is Costa Rica (CNE) and Colombia (SECDRR))</a:t>
            </a:r>
          </a:p>
          <a:p>
            <a:pPr marL="293688" lvl="0" indent="-293688">
              <a:lnSpc>
                <a:spcPct val="110000"/>
              </a:lnSpc>
              <a:spcBef>
                <a:spcPts val="0"/>
              </a:spcBef>
            </a:pPr>
            <a:r>
              <a:rPr lang="en-GB" sz="2200" b="1" kern="100" dirty="0">
                <a:solidFill>
                  <a:srgbClr val="0069B4"/>
                </a:solidFill>
              </a:rPr>
              <a:t>TR Coalition indicators may include: </a:t>
            </a:r>
          </a:p>
          <a:p>
            <a:pPr marL="700713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100" kern="100" dirty="0"/>
              <a:t># and status of institutions participating in the Coalition</a:t>
            </a:r>
            <a:endParaRPr lang="en-US" sz="2100" kern="100" dirty="0"/>
          </a:p>
          <a:p>
            <a:pPr marL="700713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100" kern="100" dirty="0"/>
              <a:t># and outcomes of Coalition engagements</a:t>
            </a:r>
            <a:endParaRPr lang="en-US" sz="2100" kern="100" dirty="0"/>
          </a:p>
          <a:p>
            <a:pPr marL="700713" lvl="1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100" kern="100" dirty="0"/>
              <a:t># and amount of resources available from diverse sources for implementing the TRRP</a:t>
            </a:r>
            <a:endParaRPr lang="en-US" sz="2100" kern="100" dirty="0"/>
          </a:p>
        </p:txBody>
      </p:sp>
    </p:spTree>
    <p:extLst>
      <p:ext uri="{BB962C8B-B14F-4D97-AF65-F5344CB8AC3E}">
        <p14:creationId xmlns:p14="http://schemas.microsoft.com/office/powerpoint/2010/main" val="191409005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9475-9143-8388-F784-B277F557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1" y="157313"/>
            <a:ext cx="10515600" cy="1005281"/>
          </a:xfrm>
        </p:spPr>
        <p:txBody>
          <a:bodyPr/>
          <a:lstStyle/>
          <a:p>
            <a:r>
              <a:rPr lang="en-US" dirty="0"/>
              <a:t>TOWS WG Recommendation (2025)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9239-D8E4-0DE5-7FEE-942F31AF04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4196" y="1188162"/>
            <a:ext cx="11660272" cy="551252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31775" lvl="1" indent="-200025" fontAlgn="base">
              <a:spcBef>
                <a:spcPts val="900"/>
              </a:spcBef>
            </a:pPr>
            <a:r>
              <a:rPr lang="en-US" sz="1600" b="1" dirty="0">
                <a:solidFill>
                  <a:schemeClr val="tx1"/>
                </a:solidFill>
              </a:rPr>
              <a:t>Notes </a:t>
            </a:r>
            <a:r>
              <a:rPr lang="en-US" sz="1600" dirty="0">
                <a:solidFill>
                  <a:schemeClr val="tx1"/>
                </a:solidFill>
              </a:rPr>
              <a:t>that TOWS-WG-XVI (2023) requested the Tsunami Ready Coalition Chair to propose a governing structure for the Tsunami Ready Coalition and that TOWS WG approval is essential for advancing the work of the Tsunami Ready Coalition</a:t>
            </a:r>
          </a:p>
          <a:p>
            <a:pPr marL="231775" lvl="1" indent="-200025" fontAlgn="base">
              <a:spcBef>
                <a:spcPts val="900"/>
              </a:spcBef>
            </a:pPr>
            <a:r>
              <a:rPr lang="en-US" sz="1600" b="1" dirty="0">
                <a:solidFill>
                  <a:schemeClr val="tx1"/>
                </a:solidFill>
              </a:rPr>
              <a:t>Also notes </a:t>
            </a:r>
            <a:r>
              <a:rPr lang="en-US" sz="1600" dirty="0">
                <a:solidFill>
                  <a:schemeClr val="tx1"/>
                </a:solidFill>
              </a:rPr>
              <a:t>that  the Tsunami Ready Coalition Implementation Plan was reviewed by the Ocean Decade Scientific Committee (16-17 January 2025), by the TOWS-WG Joint Task Teams on TWO and DMO (20-22 February 2025), and is included as part of the Coalition Chair’s report to TOWS-WG-XVIII)</a:t>
            </a:r>
          </a:p>
          <a:p>
            <a:pPr>
              <a:spcBef>
                <a:spcPts val="900"/>
              </a:spcBef>
            </a:pPr>
            <a:r>
              <a:rPr lang="en-US" sz="1600" b="1" dirty="0">
                <a:solidFill>
                  <a:schemeClr val="tx1"/>
                </a:solidFill>
              </a:rPr>
              <a:t>Having considered </a:t>
            </a:r>
            <a:r>
              <a:rPr lang="en-US" sz="1600" dirty="0">
                <a:solidFill>
                  <a:schemeClr val="tx1"/>
                </a:solidFill>
              </a:rPr>
              <a:t>the Tsunami Ready Coalition Implementation Plan, </a:t>
            </a:r>
          </a:p>
          <a:p>
            <a:pPr marL="231775" lvl="1" indent="-200025" fontAlgn="base">
              <a:lnSpc>
                <a:spcPct val="110000"/>
              </a:lnSpc>
              <a:spcBef>
                <a:spcPts val="900"/>
              </a:spcBef>
            </a:pPr>
            <a:r>
              <a:rPr lang="en-US" sz="1600" b="1" dirty="0">
                <a:solidFill>
                  <a:srgbClr val="0069B4"/>
                </a:solidFill>
              </a:rPr>
              <a:t>Approves</a:t>
            </a:r>
            <a:r>
              <a:rPr lang="en-US" sz="1600" dirty="0">
                <a:solidFill>
                  <a:srgbClr val="0069B4"/>
                </a:solidFill>
              </a:rPr>
              <a:t> the Implementation Plan, including:</a:t>
            </a:r>
          </a:p>
          <a:p>
            <a:pPr marL="553232" lvl="4" indent="-200025" fontAlgn="base">
              <a:spcBef>
                <a:spcPts val="0"/>
              </a:spcBef>
            </a:pPr>
            <a:r>
              <a:rPr lang="en-US" sz="1600" dirty="0">
                <a:solidFill>
                  <a:srgbClr val="0069B4"/>
                </a:solidFill>
              </a:rPr>
              <a:t>The Coalition mandate and terms of reference,</a:t>
            </a:r>
          </a:p>
          <a:p>
            <a:pPr marL="553232" lvl="4" indent="-200025" fontAlgn="base">
              <a:spcBef>
                <a:spcPts val="0"/>
              </a:spcBef>
            </a:pPr>
            <a:r>
              <a:rPr lang="en-US" sz="1600" dirty="0">
                <a:solidFill>
                  <a:srgbClr val="0069B4"/>
                </a:solidFill>
              </a:rPr>
              <a:t>The Coalition structure, and</a:t>
            </a:r>
          </a:p>
          <a:p>
            <a:pPr marL="553232" lvl="4" indent="-200025" fontAlgn="base">
              <a:spcBef>
                <a:spcPts val="0"/>
              </a:spcBef>
            </a:pPr>
            <a:r>
              <a:rPr lang="en-US" sz="1600" dirty="0">
                <a:solidFill>
                  <a:srgbClr val="0069B4"/>
                </a:solidFill>
              </a:rPr>
              <a:t>The identified key Coalition Partners.</a:t>
            </a:r>
          </a:p>
          <a:p>
            <a:pPr marL="231775" lvl="1" indent="-200025" fontAlgn="base">
              <a:spcBef>
                <a:spcPts val="900"/>
              </a:spcBef>
            </a:pPr>
            <a:r>
              <a:rPr lang="en-US" sz="1600" b="1" dirty="0">
                <a:solidFill>
                  <a:srgbClr val="0069B4"/>
                </a:solidFill>
              </a:rPr>
              <a:t>Notes</a:t>
            </a:r>
            <a:r>
              <a:rPr lang="en-US" sz="1600" dirty="0">
                <a:solidFill>
                  <a:srgbClr val="0069B4"/>
                </a:solidFill>
              </a:rPr>
              <a:t> that the Plan will remain a dynamic document to allow for updates to the Plan, with updates reflected in the  Coalition’s annual reports to the TOWS-WG</a:t>
            </a:r>
          </a:p>
          <a:p>
            <a:pPr marL="231775" lvl="1" indent="-200025" fontAlgn="base">
              <a:spcBef>
                <a:spcPts val="900"/>
              </a:spcBef>
            </a:pPr>
            <a:r>
              <a:rPr lang="en-US" sz="1600" b="1" dirty="0">
                <a:solidFill>
                  <a:srgbClr val="0069B4"/>
                </a:solidFill>
              </a:rPr>
              <a:t>Requests </a:t>
            </a:r>
            <a:r>
              <a:rPr lang="en-US" sz="1600" dirty="0">
                <a:solidFill>
                  <a:srgbClr val="0069B4"/>
                </a:solidFill>
              </a:rPr>
              <a:t>the Secretariat to finalize in consultation with the Tsunami Ready Coalition Chair the Coalition Partners, 'Ambassadors' or similar namesake, and Coalition Co-Chair.</a:t>
            </a:r>
          </a:p>
          <a:p>
            <a:pPr marL="231775" lvl="1" indent="-200025" fontAlgn="base">
              <a:spcBef>
                <a:spcPts val="900"/>
              </a:spcBef>
            </a:pPr>
            <a:r>
              <a:rPr lang="en-US" sz="1600" b="1" dirty="0">
                <a:solidFill>
                  <a:srgbClr val="0069B4"/>
                </a:solidFill>
              </a:rPr>
              <a:t>Recommends </a:t>
            </a:r>
            <a:r>
              <a:rPr lang="en-US" sz="1600" dirty="0">
                <a:solidFill>
                  <a:srgbClr val="0069B4"/>
                </a:solidFill>
              </a:rPr>
              <a:t>the IOC Executive Secretary to extend invitations to the proposed Coalition Partners and Ambassadors or similar namesake, and a Coalition Co-chair.</a:t>
            </a:r>
          </a:p>
          <a:p>
            <a:pPr marL="231775" lvl="1" indent="-200025" fontAlgn="base">
              <a:spcBef>
                <a:spcPts val="900"/>
              </a:spcBef>
            </a:pPr>
            <a:r>
              <a:rPr lang="en-US" sz="1600" b="1" dirty="0">
                <a:solidFill>
                  <a:srgbClr val="0069B4"/>
                </a:solidFill>
              </a:rPr>
              <a:t>Requests </a:t>
            </a:r>
            <a:r>
              <a:rPr lang="en-US" sz="1600" dirty="0">
                <a:solidFill>
                  <a:srgbClr val="0069B4"/>
                </a:solidFill>
              </a:rPr>
              <a:t>ICGs to prioritize regional Tsunami Ready workshops or summits in 2025 and conduct further workshops                    or summits before 2030.        </a:t>
            </a:r>
          </a:p>
          <a:p>
            <a:pPr marL="231775" lvl="1" indent="-200025" fontAlgn="base">
              <a:spcBef>
                <a:spcPts val="900"/>
              </a:spcBef>
            </a:pPr>
            <a:r>
              <a:rPr lang="en-US" sz="1600" b="1" dirty="0">
                <a:solidFill>
                  <a:srgbClr val="0069B4"/>
                </a:solidFill>
              </a:rPr>
              <a:t>Notes </a:t>
            </a:r>
            <a:r>
              <a:rPr lang="en-US" sz="1600" dirty="0">
                <a:solidFill>
                  <a:srgbClr val="0069B4"/>
                </a:solidFill>
              </a:rPr>
              <a:t>resource and capacity constraints that will stymie progress of the TRC Coalition Implementation Plan,                  requests the IOC Executive Secretary to urgently address.</a:t>
            </a:r>
          </a:p>
        </p:txBody>
      </p:sp>
    </p:spTree>
    <p:extLst>
      <p:ext uri="{BB962C8B-B14F-4D97-AF65-F5344CB8AC3E}">
        <p14:creationId xmlns:p14="http://schemas.microsoft.com/office/powerpoint/2010/main" val="360647109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16661" y="3960600"/>
            <a:ext cx="54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Laura Kong, TRC Chair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       Director, ITIC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B72B9-DB9F-D84C-8F49-C333A6E78A67}"/>
              </a:ext>
            </a:extLst>
          </p:cNvPr>
          <p:cNvSpPr/>
          <p:nvPr/>
        </p:nvSpPr>
        <p:spPr>
          <a:xfrm>
            <a:off x="6416661" y="1543434"/>
            <a:ext cx="533018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Tsunami Ready Coalition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Draft Implementation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CB7BD-2FF7-EEB3-BCCC-B8B0630822D8}"/>
              </a:ext>
            </a:extLst>
          </p:cNvPr>
          <p:cNvSpPr txBox="1"/>
          <p:nvPr/>
        </p:nvSpPr>
        <p:spPr>
          <a:xfrm>
            <a:off x="2270836" y="6090468"/>
            <a:ext cx="8195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TOWS WG, 24-25 February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Paris, France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B4014-5DD8-B2A3-E058-D5692A610DEF}"/>
              </a:ext>
            </a:extLst>
          </p:cNvPr>
          <p:cNvSpPr txBox="1"/>
          <p:nvPr/>
        </p:nvSpPr>
        <p:spPr>
          <a:xfrm>
            <a:off x="6416661" y="5160929"/>
            <a:ext cx="609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David Coetzee, UNOD TP SC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IOC Tsunami Resilience Section</a:t>
            </a:r>
          </a:p>
        </p:txBody>
      </p:sp>
    </p:spTree>
    <p:extLst>
      <p:ext uri="{BB962C8B-B14F-4D97-AF65-F5344CB8AC3E}">
        <p14:creationId xmlns:p14="http://schemas.microsoft.com/office/powerpoint/2010/main" val="251643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180109"/>
            <a:ext cx="10515600" cy="1005281"/>
          </a:xfrm>
        </p:spPr>
        <p:txBody>
          <a:bodyPr>
            <a:normAutofit/>
          </a:bodyPr>
          <a:lstStyle/>
          <a:p>
            <a:r>
              <a:rPr lang="en-US" sz="3600" dirty="0"/>
              <a:t>Annex 2.  TRC Terms of Reference </a:t>
            </a:r>
            <a:r>
              <a:rPr lang="en-US" sz="2800" b="0" dirty="0"/>
              <a:t>(2022)</a:t>
            </a:r>
            <a:endParaRPr lang="en-US" sz="3600" b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9312" y="2094507"/>
            <a:ext cx="11525105" cy="458338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00B050"/>
                </a:solidFill>
              </a:rPr>
              <a:t>Objectives: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The goal should be achieved through the following objectives: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Raise the profile </a:t>
            </a:r>
            <a:r>
              <a:rPr lang="en-US" sz="2200" dirty="0">
                <a:solidFill>
                  <a:schemeClr val="tx1"/>
                </a:solidFill>
              </a:rPr>
              <a:t>of Tsunami Ready in collaboration with critical                      stakeholders across the UN system, interested regional organizations,                                 national disaster management agencies and the public, </a:t>
            </a:r>
          </a:p>
          <a:p>
            <a:pPr marL="457200" indent="-457200">
              <a:spcBef>
                <a:spcPts val="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Increase funding </a:t>
            </a:r>
            <a:r>
              <a:rPr lang="en-US" sz="2200" dirty="0">
                <a:solidFill>
                  <a:schemeClr val="tx1"/>
                </a:solidFill>
              </a:rPr>
              <a:t>resources for the implementation of Tsunami Ready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432FF"/>
                </a:solidFill>
              </a:rPr>
              <a:t>Advise </a:t>
            </a:r>
            <a:r>
              <a:rPr lang="en-US" sz="2200" dirty="0">
                <a:solidFill>
                  <a:schemeClr val="tx1"/>
                </a:solidFill>
              </a:rPr>
              <a:t>the TOWS-WG, TTDMP, and TTTWO on the implementation of Tsunami Ready, including on measures related to: </a:t>
            </a:r>
          </a:p>
          <a:p>
            <a:pPr marL="982663" lvl="1" indent="-514350">
              <a:spcBef>
                <a:spcPts val="600"/>
              </a:spcBef>
              <a:buFont typeface="+mj-lt"/>
              <a:buAutoNum type="romanLcPeriod"/>
            </a:pPr>
            <a:r>
              <a:rPr lang="en-US" sz="2200" b="1" dirty="0">
                <a:solidFill>
                  <a:srgbClr val="0432FF"/>
                </a:solidFill>
              </a:rPr>
              <a:t>flexibility </a:t>
            </a:r>
            <a:r>
              <a:rPr lang="en-US" sz="2200" dirty="0">
                <a:solidFill>
                  <a:schemeClr val="tx1"/>
                </a:solidFill>
              </a:rPr>
              <a:t>with regards to accomplishing the indicators to allow for circumstances where formal bureaucratic frameworks/requirements may pose barriers, </a:t>
            </a:r>
          </a:p>
          <a:p>
            <a:pPr marL="982663" lvl="1" indent="-514350">
              <a:spcBef>
                <a:spcPts val="600"/>
              </a:spcBef>
              <a:buFont typeface="+mj-lt"/>
              <a:buAutoNum type="romanLcPeriod"/>
            </a:pPr>
            <a:r>
              <a:rPr lang="en-US" sz="2200" b="1" dirty="0">
                <a:solidFill>
                  <a:srgbClr val="0432FF"/>
                </a:solidFill>
              </a:rPr>
              <a:t>consideration of unique regional and/or local </a:t>
            </a:r>
            <a:r>
              <a:rPr lang="en-US" sz="2200" dirty="0">
                <a:solidFill>
                  <a:schemeClr val="tx1"/>
                </a:solidFill>
              </a:rPr>
              <a:t>circumstances, </a:t>
            </a:r>
          </a:p>
          <a:p>
            <a:pPr marL="982663" lvl="1" indent="-514350">
              <a:spcBef>
                <a:spcPts val="600"/>
              </a:spcBef>
              <a:buFont typeface="+mj-lt"/>
              <a:buAutoNum type="romanLcPeriod"/>
            </a:pPr>
            <a:r>
              <a:rPr lang="en-US" sz="2200" b="1" dirty="0">
                <a:solidFill>
                  <a:srgbClr val="0432FF"/>
                </a:solidFill>
              </a:rPr>
              <a:t>recognition of similar standards </a:t>
            </a:r>
            <a:r>
              <a:rPr lang="en-US" sz="2200" dirty="0">
                <a:solidFill>
                  <a:schemeClr val="tx1"/>
                </a:solidFill>
              </a:rPr>
              <a:t>already in place in some countries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98CF66C-D7F4-FF97-8365-F8283651DCB4}"/>
              </a:ext>
            </a:extLst>
          </p:cNvPr>
          <p:cNvSpPr txBox="1">
            <a:spLocks/>
          </p:cNvSpPr>
          <p:nvPr/>
        </p:nvSpPr>
        <p:spPr>
          <a:xfrm>
            <a:off x="389312" y="1275559"/>
            <a:ext cx="10515600" cy="7287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18131" marR="0" indent="-218131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1pPr>
            <a:lvl2pPr marL="575944" marR="0" indent="-254487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2pPr>
            <a:lvl3pPr marL="948298" marR="0" indent="-305384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3pPr>
            <a:lvl4pPr marL="1303688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4pPr>
            <a:lvl5pPr marL="162514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5pPr>
            <a:lvl6pPr marL="1946603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2268060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2589517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91097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400" b="1" kern="0" dirty="0">
                <a:solidFill>
                  <a:srgbClr val="00B050"/>
                </a:solidFill>
              </a:rPr>
              <a:t>Goal:  Contribute to increasing the number of Tsunami Ready                	recognized communities as part of the UN Ocean Decade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400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D90DE-9D1E-8D26-FAED-033E8EA85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540" y="1826876"/>
            <a:ext cx="1476876" cy="2103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6BE8B5-883B-FC7A-2A02-D86E64B19F05}"/>
              </a:ext>
            </a:extLst>
          </p:cNvPr>
          <p:cNvSpPr txBox="1"/>
          <p:nvPr/>
        </p:nvSpPr>
        <p:spPr>
          <a:xfrm>
            <a:off x="10437541" y="3930728"/>
            <a:ext cx="1476876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TRRP, IOC CL 2896 (July 2022)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421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51" y="150129"/>
            <a:ext cx="11073411" cy="1005281"/>
          </a:xfrm>
        </p:spPr>
        <p:txBody>
          <a:bodyPr>
            <a:normAutofit fontScale="90000"/>
          </a:bodyPr>
          <a:lstStyle/>
          <a:p>
            <a:r>
              <a:rPr lang="en-US" dirty="0"/>
              <a:t>Annex 2.  Terms of Reference – Membership </a:t>
            </a:r>
            <a:r>
              <a:rPr lang="en-US" sz="3100" b="0" dirty="0"/>
              <a:t>(2022)</a:t>
            </a:r>
            <a:endParaRPr lang="en-US" b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8E4994-5360-F44C-807A-13CA14D2F066}"/>
              </a:ext>
            </a:extLst>
          </p:cNvPr>
          <p:cNvSpPr/>
          <p:nvPr/>
        </p:nvSpPr>
        <p:spPr>
          <a:xfrm>
            <a:off x="521930" y="1861985"/>
            <a:ext cx="5486400" cy="2169825"/>
          </a:xfrm>
          <a:prstGeom prst="rect">
            <a:avLst/>
          </a:prstGeom>
          <a:solidFill>
            <a:srgbClr val="FFEECA"/>
          </a:solidFill>
        </p:spPr>
        <p:txBody>
          <a:bodyPr wrap="square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International: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IFRC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International Association of Emergency Managers (IEAM)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International Council for the Exploration of the Sea (ICES)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Relevant ICG Working Groups and Task Teams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Save the Children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Tsunami Information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UNDP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UNDRR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B02AAA-2FD8-0F47-B576-1AA3EA59C62A}"/>
              </a:ext>
            </a:extLst>
          </p:cNvPr>
          <p:cNvSpPr/>
          <p:nvPr/>
        </p:nvSpPr>
        <p:spPr>
          <a:xfrm>
            <a:off x="540328" y="3964900"/>
            <a:ext cx="11485417" cy="2908489"/>
          </a:xfrm>
          <a:prstGeom prst="rect">
            <a:avLst/>
          </a:prstGeom>
          <a:solidFill>
            <a:srgbClr val="E5FFDA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Regional: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Arab League Educational, Cultural and Scientific Organization (ALESCO)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ASEAN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Caribbean Disaster Emergency Management Agency (CDEMA)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CARIDIMA Youth Platform for DRM in the Caribbean.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Coordination Center for Disaster Prevention in Central America and the Dominican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Republic (CEPREDENAC)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Directorate-General for the European Civil Protection and Humanitarian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Ais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Operations of the EC (DG-ECHO-EC)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Islamic World Educational, Scientific and Cultural Organization (ICESCO) (Headquarters in Rabat, Morocco).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Joint Research Centre of the European Commission (JRC-EC)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Pacific Community (SPC)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U-INSPIRE Alliance (Asia and Pacific Alliance of Youth and Young Professionals in Science, Engineering, Technology, and Innovation for Disaster Risk Reduction and Resilience)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UNESCAP 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74CD2B2A-8F0D-2B47-8153-E65C02FF3898}"/>
              </a:ext>
            </a:extLst>
          </p:cNvPr>
          <p:cNvSpPr txBox="1">
            <a:spLocks/>
          </p:cNvSpPr>
          <p:nvPr/>
        </p:nvSpPr>
        <p:spPr>
          <a:xfrm>
            <a:off x="478177" y="1182567"/>
            <a:ext cx="11573915" cy="6716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18131" marR="0" indent="-218131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1pPr>
            <a:lvl2pPr marL="575944" marR="0" indent="-254487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2pPr>
            <a:lvl3pPr marL="948298" marR="0" indent="-305384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3pPr>
            <a:lvl4pPr marL="1303688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4pPr>
            <a:lvl5pPr marL="162514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5pPr>
            <a:lvl6pPr marL="1946603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2268060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2589517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91097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kern="0" dirty="0"/>
              <a:t>Membership could include, as appropriate, representatives from international, regional and national organizations, such as: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300" kern="0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E5B3F3-DE14-F744-AC3D-832BFA396CE7}"/>
              </a:ext>
            </a:extLst>
          </p:cNvPr>
          <p:cNvSpPr/>
          <p:nvPr/>
        </p:nvSpPr>
        <p:spPr>
          <a:xfrm>
            <a:off x="5985162" y="1703534"/>
            <a:ext cx="6054438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National: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AID National Agencies/Organizations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Emergency Management Agencies/EDMAs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French Inter- Ministerial for the Antilles Estate Major Zone (EMIZA)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IOC &amp; Tsunami National Contacts (TNCs) &amp; Tsunami Ready Focal Points (TRFPs)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National Commissions for UNESCO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National Youth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relevant Members of the UN Ocean Decade Alliance with a focus on commitments towards Tsunami Ready actions;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61980-C284-4A7A-B899-899D1FE108F7}"/>
              </a:ext>
            </a:extLst>
          </p:cNvPr>
          <p:cNvSpPr txBox="1"/>
          <p:nvPr/>
        </p:nvSpPr>
        <p:spPr>
          <a:xfrm>
            <a:off x="1828800" y="1841408"/>
            <a:ext cx="7366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kern="0" dirty="0"/>
              <a:t>(8+)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003B7-4840-9508-FCC0-0A625614262C}"/>
              </a:ext>
            </a:extLst>
          </p:cNvPr>
          <p:cNvSpPr txBox="1"/>
          <p:nvPr/>
        </p:nvSpPr>
        <p:spPr>
          <a:xfrm>
            <a:off x="6914452" y="1669573"/>
            <a:ext cx="252164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kern="0" dirty="0"/>
              <a:t>(up to 139 MS)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C2C21-7CFD-21BB-0107-A8280364C98B}"/>
              </a:ext>
            </a:extLst>
          </p:cNvPr>
          <p:cNvSpPr txBox="1"/>
          <p:nvPr/>
        </p:nvSpPr>
        <p:spPr>
          <a:xfrm>
            <a:off x="1504252" y="3919525"/>
            <a:ext cx="252164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kern="0" dirty="0"/>
              <a:t>(12+)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61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A4F4B4-10D9-7D92-EDCF-F43EE1E8B316}"/>
              </a:ext>
            </a:extLst>
          </p:cNvPr>
          <p:cNvGrpSpPr/>
          <p:nvPr/>
        </p:nvGrpSpPr>
        <p:grpSpPr>
          <a:xfrm>
            <a:off x="-78602" y="-22598"/>
            <a:ext cx="6385628" cy="1000470"/>
            <a:chOff x="222069" y="63148"/>
            <a:chExt cx="6385628" cy="10004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AEBE7EF-8DDF-FA19-953F-A9619309ED44}"/>
                </a:ext>
              </a:extLst>
            </p:cNvPr>
            <p:cNvSpPr/>
            <p:nvPr/>
          </p:nvSpPr>
          <p:spPr>
            <a:xfrm>
              <a:off x="222069" y="63148"/>
              <a:ext cx="4101737" cy="1000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B425E6-FB8A-0CCC-D78A-E9BA2E0360A3}"/>
                </a:ext>
              </a:extLst>
            </p:cNvPr>
            <p:cNvSpPr/>
            <p:nvPr/>
          </p:nvSpPr>
          <p:spPr>
            <a:xfrm>
              <a:off x="2502147" y="84239"/>
              <a:ext cx="4105550" cy="458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8F56370-5DDA-B916-A9EF-0696F0F2EA4A}"/>
              </a:ext>
            </a:extLst>
          </p:cNvPr>
          <p:cNvGrpSpPr/>
          <p:nvPr/>
        </p:nvGrpSpPr>
        <p:grpSpPr>
          <a:xfrm>
            <a:off x="2118709" y="562045"/>
            <a:ext cx="4654767" cy="6315838"/>
            <a:chOff x="-498997" y="201883"/>
            <a:chExt cx="4654767" cy="631583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AE8BD59-E78A-9865-11AB-4CE452C1B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416" y="1077796"/>
              <a:ext cx="2227219" cy="3016498"/>
            </a:xfrm>
            <a:prstGeom prst="rect">
              <a:avLst/>
            </a:prstGeom>
            <a:ln>
              <a:solidFill>
                <a:srgbClr val="0069B4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59871E-AA6B-77AB-BDE1-9B6B5DE64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98997" y="201883"/>
              <a:ext cx="4421087" cy="631583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59E7E0-669D-6951-B33E-04943E3959A4}"/>
                </a:ext>
              </a:extLst>
            </p:cNvPr>
            <p:cNvSpPr/>
            <p:nvPr/>
          </p:nvSpPr>
          <p:spPr>
            <a:xfrm>
              <a:off x="-426933" y="1058942"/>
              <a:ext cx="4572000" cy="17371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944A9D-72F9-3C15-3B97-D2FACBBA0AC4}"/>
                </a:ext>
              </a:extLst>
            </p:cNvPr>
            <p:cNvSpPr/>
            <p:nvPr/>
          </p:nvSpPr>
          <p:spPr>
            <a:xfrm>
              <a:off x="-437544" y="1428011"/>
              <a:ext cx="4572000" cy="150129"/>
            </a:xfrm>
            <a:prstGeom prst="rect">
              <a:avLst/>
            </a:prstGeom>
            <a:noFill/>
            <a:ln w="38100">
              <a:solidFill>
                <a:srgbClr val="FCC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8B886E-D384-FB43-44B5-ACA06EF77DA9}"/>
                </a:ext>
              </a:extLst>
            </p:cNvPr>
            <p:cNvSpPr/>
            <p:nvPr/>
          </p:nvSpPr>
          <p:spPr>
            <a:xfrm>
              <a:off x="-426933" y="1632561"/>
              <a:ext cx="4572000" cy="1012836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/>
                  </a:solidFill>
                </a:ln>
                <a:noFill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54D0CD8-BE8D-3569-992B-60DBD642CBCE}"/>
                </a:ext>
              </a:extLst>
            </p:cNvPr>
            <p:cNvSpPr/>
            <p:nvPr/>
          </p:nvSpPr>
          <p:spPr>
            <a:xfrm>
              <a:off x="-426933" y="2660448"/>
              <a:ext cx="4572000" cy="17553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E41BD0-C48E-B018-9909-2026FA3C8AB1}"/>
                </a:ext>
              </a:extLst>
            </p:cNvPr>
            <p:cNvSpPr/>
            <p:nvPr/>
          </p:nvSpPr>
          <p:spPr>
            <a:xfrm>
              <a:off x="-416230" y="4655238"/>
              <a:ext cx="4572000" cy="315684"/>
            </a:xfrm>
            <a:prstGeom prst="rect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/>
                  </a:solidFill>
                </a:ln>
                <a:noFill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CA9D21-C6A7-815B-CCF6-139060387503}"/>
              </a:ext>
            </a:extLst>
          </p:cNvPr>
          <p:cNvGrpSpPr/>
          <p:nvPr/>
        </p:nvGrpSpPr>
        <p:grpSpPr>
          <a:xfrm>
            <a:off x="7174005" y="886197"/>
            <a:ext cx="4593829" cy="3800535"/>
            <a:chOff x="5947639" y="379181"/>
            <a:chExt cx="4593829" cy="38005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3AF187-2BDE-F7AB-BBE2-73E59E6B8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7639" y="379181"/>
              <a:ext cx="4518189" cy="3800535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BC5E890-38C6-A9D4-D849-5596BD7C80C0}"/>
                </a:ext>
              </a:extLst>
            </p:cNvPr>
            <p:cNvSpPr/>
            <p:nvPr/>
          </p:nvSpPr>
          <p:spPr>
            <a:xfrm>
              <a:off x="5969468" y="958754"/>
              <a:ext cx="4572000" cy="173713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/>
                  </a:solidFill>
                </a:ln>
                <a:noFill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AC9DDAB-2B95-6909-00E0-A76AE722B25A}"/>
                </a:ext>
              </a:extLst>
            </p:cNvPr>
            <p:cNvSpPr/>
            <p:nvPr/>
          </p:nvSpPr>
          <p:spPr>
            <a:xfrm>
              <a:off x="5967249" y="1158434"/>
              <a:ext cx="4572000" cy="173713"/>
            </a:xfrm>
            <a:prstGeom prst="rect">
              <a:avLst/>
            </a:prstGeom>
            <a:noFill/>
            <a:ln w="38100">
              <a:solidFill>
                <a:srgbClr val="943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/>
                  </a:solidFill>
                </a:ln>
                <a:noFill/>
              </a:endParaRPr>
            </a:p>
          </p:txBody>
        </p:sp>
      </p:grpSp>
      <p:sp>
        <p:nvSpPr>
          <p:cNvPr id="15" name="Curved Left Arrow 14">
            <a:extLst>
              <a:ext uri="{FF2B5EF4-FFF2-40B4-BE49-F238E27FC236}">
                <a16:creationId xmlns:a16="http://schemas.microsoft.com/office/drawing/2014/main" id="{1824D5DB-641D-65CC-A206-501AF71F39BF}"/>
              </a:ext>
            </a:extLst>
          </p:cNvPr>
          <p:cNvSpPr/>
          <p:nvPr/>
        </p:nvSpPr>
        <p:spPr>
          <a:xfrm rot="795548">
            <a:off x="10598848" y="1505599"/>
            <a:ext cx="499798" cy="2930602"/>
          </a:xfrm>
          <a:prstGeom prst="curvedLeftArrow">
            <a:avLst>
              <a:gd name="adj1" fmla="val 25000"/>
              <a:gd name="adj2" fmla="val 50000"/>
              <a:gd name="adj3" fmla="val 230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>
            <a:extLst>
              <a:ext uri="{FF2B5EF4-FFF2-40B4-BE49-F238E27FC236}">
                <a16:creationId xmlns:a16="http://schemas.microsoft.com/office/drawing/2014/main" id="{752D6D59-0F8F-B6B1-1AA5-384B93784590}"/>
              </a:ext>
            </a:extLst>
          </p:cNvPr>
          <p:cNvSpPr/>
          <p:nvPr/>
        </p:nvSpPr>
        <p:spPr>
          <a:xfrm rot="19958855" flipH="1">
            <a:off x="6560932" y="2462807"/>
            <a:ext cx="457253" cy="1525896"/>
          </a:xfrm>
          <a:prstGeom prst="curved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Left Arrow 34">
            <a:extLst>
              <a:ext uri="{FF2B5EF4-FFF2-40B4-BE49-F238E27FC236}">
                <a16:creationId xmlns:a16="http://schemas.microsoft.com/office/drawing/2014/main" id="{EB10C6B0-B922-0356-9885-63DABFE9F43D}"/>
              </a:ext>
            </a:extLst>
          </p:cNvPr>
          <p:cNvSpPr/>
          <p:nvPr/>
        </p:nvSpPr>
        <p:spPr>
          <a:xfrm rot="18009647" flipH="1">
            <a:off x="6547912" y="3010805"/>
            <a:ext cx="350426" cy="1364970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Left Arrow 35">
            <a:extLst>
              <a:ext uri="{FF2B5EF4-FFF2-40B4-BE49-F238E27FC236}">
                <a16:creationId xmlns:a16="http://schemas.microsoft.com/office/drawing/2014/main" id="{112FF3F2-4AB4-FD7C-9C4A-0AFB5DE74730}"/>
              </a:ext>
            </a:extLst>
          </p:cNvPr>
          <p:cNvSpPr/>
          <p:nvPr/>
        </p:nvSpPr>
        <p:spPr>
          <a:xfrm rot="13057206">
            <a:off x="6562696" y="3743470"/>
            <a:ext cx="400154" cy="1530110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F33E818-B4FD-91B0-37A8-608A6AD916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06" y="817138"/>
            <a:ext cx="1668692" cy="2259097"/>
          </a:xfrm>
          <a:prstGeom prst="rect">
            <a:avLst/>
          </a:prstGeom>
          <a:ln w="3175">
            <a:solidFill>
              <a:srgbClr val="183254"/>
            </a:solidFill>
          </a:ln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7DDF8945-180E-AFB5-7A14-01E835DC6DDB}"/>
              </a:ext>
            </a:extLst>
          </p:cNvPr>
          <p:cNvSpPr txBox="1"/>
          <p:nvPr/>
        </p:nvSpPr>
        <p:spPr>
          <a:xfrm>
            <a:off x="6622562" y="4589964"/>
            <a:ext cx="5398453" cy="2159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31775" lvl="1" indent="-231775">
              <a:lnSpc>
                <a:spcPct val="115000"/>
              </a:lnSpc>
              <a:buFont typeface="+mj-lt"/>
              <a:buAutoNum type="arabicPeriod"/>
            </a:pPr>
            <a:r>
              <a:rPr lang="en-NZ" sz="1700" b="1" kern="100" dirty="0">
                <a:latin typeface="Arial" panose="020B0604020202020204" pitchFamily="34" charset="0"/>
                <a:cs typeface="Arial" panose="020B0604020202020204" pitchFamily="34" charset="0"/>
              </a:rPr>
              <a:t>ODTP Scientific Committee </a:t>
            </a:r>
            <a:r>
              <a:rPr lang="en-NZ" sz="1100" b="1" kern="1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NZ" sz="1700" b="1" kern="100" dirty="0">
                <a:latin typeface="Arial" panose="020B0604020202020204" pitchFamily="34" charset="0"/>
                <a:cs typeface="Arial" panose="020B0604020202020204" pitchFamily="34" charset="0"/>
              </a:rPr>
              <a:t> TOWS Task Teams provided input to improve Plan (Jan-Feb 2025)</a:t>
            </a:r>
          </a:p>
          <a:p>
            <a:pPr marL="231775" lvl="1" indent="-231775">
              <a:lnSpc>
                <a:spcPct val="115000"/>
              </a:lnSpc>
              <a:buFont typeface="+mj-lt"/>
              <a:buAutoNum type="arabicPeriod"/>
            </a:pPr>
            <a:r>
              <a:rPr lang="en-NZ" sz="1700" b="1" kern="100" dirty="0">
                <a:latin typeface="Arial" panose="020B0604020202020204" pitchFamily="34" charset="0"/>
                <a:cs typeface="Arial" panose="020B0604020202020204" pitchFamily="34" charset="0"/>
              </a:rPr>
              <a:t>TRC Chair seeks approval of Plan by TOWS WG, including the </a:t>
            </a:r>
          </a:p>
          <a:p>
            <a:pPr marL="463550" lvl="3" indent="-2206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NZ" sz="1700" b="1" kern="100" dirty="0">
                <a:latin typeface="Arial" panose="020B0604020202020204" pitchFamily="34" charset="0"/>
                <a:cs typeface="Arial" panose="020B0604020202020204" pitchFamily="34" charset="0"/>
              </a:rPr>
              <a:t>Coalition Mandate and Terms of Reference</a:t>
            </a:r>
            <a:endParaRPr lang="en-US" sz="17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3" indent="-2206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NZ" sz="1700" b="1" kern="100" dirty="0">
                <a:latin typeface="Arial" panose="020B0604020202020204" pitchFamily="34" charset="0"/>
                <a:cs typeface="Arial" panose="020B0604020202020204" pitchFamily="34" charset="0"/>
              </a:rPr>
              <a:t>Coalition governance structure</a:t>
            </a:r>
          </a:p>
          <a:p>
            <a:pPr marL="463550" lvl="3" indent="-220663">
              <a:buFont typeface="Arial" panose="020B0604020202020204" pitchFamily="34" charset="0"/>
              <a:buChar char="•"/>
            </a:pPr>
            <a:r>
              <a:rPr lang="en-NZ" sz="1700" b="1" kern="100" dirty="0">
                <a:latin typeface="Arial" panose="020B0604020202020204" pitchFamily="34" charset="0"/>
                <a:cs typeface="Arial" panose="020B0604020202020204" pitchFamily="34" charset="0"/>
              </a:rPr>
              <a:t>Key Coalition Partners</a:t>
            </a:r>
            <a:endParaRPr lang="en-US" sz="17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33D252E-5A7E-FD1F-0131-BF0D74831F24}"/>
              </a:ext>
            </a:extLst>
          </p:cNvPr>
          <p:cNvSpPr txBox="1"/>
          <p:nvPr/>
        </p:nvSpPr>
        <p:spPr>
          <a:xfrm>
            <a:off x="91398" y="54603"/>
            <a:ext cx="1200920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meet TRC Goals, Implementation Plan created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(2024)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8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03" y="232713"/>
            <a:ext cx="10515600" cy="948328"/>
          </a:xfrm>
        </p:spPr>
        <p:txBody>
          <a:bodyPr>
            <a:normAutofit/>
          </a:bodyPr>
          <a:lstStyle/>
          <a:p>
            <a:r>
              <a:rPr lang="en-US" sz="3600" dirty="0"/>
              <a:t>High-level </a:t>
            </a:r>
            <a:r>
              <a:rPr lang="en-US" sz="3600" dirty="0" err="1"/>
              <a:t>ToR</a:t>
            </a:r>
            <a:r>
              <a:rPr lang="en-US" sz="3600" dirty="0"/>
              <a:t>, Purpose and Mandate </a:t>
            </a:r>
            <a:r>
              <a:rPr lang="en-US" sz="2800" b="0" dirty="0"/>
              <a:t> p. 5-6</a:t>
            </a:r>
            <a:endParaRPr lang="en-US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80A63-9AB9-A147-A5F5-8A0A39DC12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8302" y="1241778"/>
            <a:ext cx="11636667" cy="1873870"/>
          </a:xfrm>
          <a:solidFill>
            <a:srgbClr val="FFFFEC"/>
          </a:solid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kern="100" dirty="0"/>
              <a:t>1.3.1  Further clarification for high-level </a:t>
            </a:r>
            <a:r>
              <a:rPr lang="en-US" sz="1800" b="1" kern="100" dirty="0" err="1"/>
              <a:t>ToR</a:t>
            </a:r>
            <a:r>
              <a:rPr lang="en-US" sz="1800" b="1" kern="100" dirty="0"/>
              <a:t> </a:t>
            </a:r>
            <a:r>
              <a:rPr lang="en-US" sz="1800" kern="100" dirty="0"/>
              <a:t>(interpreted to include the following):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NZ" sz="1700" kern="100" dirty="0"/>
              <a:t>Considering progress, providing strategic advice on the implementation and sustainability of the TRRP (“how to”)</a:t>
            </a:r>
            <a:endParaRPr lang="en-US" sz="1700" kern="100" dirty="0"/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NZ" sz="1700" kern="100" dirty="0"/>
              <a:t>Creating opportunities for the global promotion of the TRRP.</a:t>
            </a:r>
            <a:endParaRPr lang="en-US" sz="1700" kern="100" dirty="0"/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NZ" sz="1700" kern="100" dirty="0"/>
              <a:t>Identifying, mobilizing, and coordinating ideas, solutions, initiatives, and resources in all its manifestations to support the implementation of, and the sustainability of the TRRP (“people, $$”)</a:t>
            </a:r>
            <a:endParaRPr lang="en-US" sz="1700" kern="100" dirty="0"/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NZ" sz="1700" kern="100" dirty="0"/>
              <a:t>Strengthening existing or creating new partnerships between organisations and across nations to advance the TRRP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814E9-38EA-367E-F64D-C9BC85F91BF4}"/>
              </a:ext>
            </a:extLst>
          </p:cNvPr>
          <p:cNvSpPr txBox="1"/>
          <p:nvPr/>
        </p:nvSpPr>
        <p:spPr>
          <a:xfrm>
            <a:off x="198304" y="4343483"/>
            <a:ext cx="11993696" cy="24654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>
              <a:spcBef>
                <a:spcPts val="1200"/>
              </a:spcBef>
              <a:spcAft>
                <a:spcPts val="600"/>
              </a:spcAft>
              <a:buNone/>
            </a:pPr>
            <a:endParaRPr lang="en-NZ" sz="1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>
              <a:spcAft>
                <a:spcPts val="300"/>
              </a:spcAft>
              <a:buNone/>
            </a:pPr>
            <a:r>
              <a:rPr lang="en-NZ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1.3.3  Mandate (IOC Decision A-31/3.4.1), TOWS WG XV, OCTP Implementation Plan (IOC TS 18) - proposed</a:t>
            </a:r>
          </a:p>
          <a:p>
            <a:pPr marL="0" marR="0" lvl="0" indent="0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i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Tsunami Ready Coalition is a </a:t>
            </a:r>
            <a:r>
              <a:rPr lang="en-GB" sz="1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collaboration between global, regional, and national stakeholders </a:t>
            </a:r>
            <a:r>
              <a:rPr lang="en-GB" sz="1800" i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advance and sustain the UNESCO-IOC Tsunami Ready Recognition Programme (TRRP), with a specific view on the </a:t>
            </a:r>
            <a:r>
              <a:rPr lang="en-GB" sz="1800" i="1" kern="1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 Ocean Decade Tsunami Programme aim of 100% of communities at risk of tsunami are prepared for and resilient to tsunamis by 2030.</a:t>
            </a:r>
            <a:r>
              <a:rPr lang="en-GB" sz="1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Coalition will establish a </a:t>
            </a:r>
            <a:r>
              <a:rPr lang="en-GB" sz="1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network of critical stakeholders that will advocate for and facilitate support</a:t>
            </a:r>
            <a:r>
              <a:rPr lang="en-GB" sz="1800" i="1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towards the </a:t>
            </a:r>
            <a:r>
              <a:rPr lang="en-GB" sz="1800" i="1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implementationa</a:t>
            </a:r>
            <a:r>
              <a:rPr lang="en-GB" sz="1800" i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nd</a:t>
            </a:r>
            <a:r>
              <a:rPr lang="en-GB" sz="1800" i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sustaining of Tsunami Ready through targeted</a:t>
            </a:r>
            <a:r>
              <a:rPr lang="en-GB" sz="1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promotion, resource mobilization, networking, influence, and advice. </a:t>
            </a:r>
            <a:r>
              <a:rPr lang="en-GB" sz="1800" i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Reporting to the TOWS-WG, the Coalition will have a </a:t>
            </a:r>
            <a:r>
              <a:rPr lang="en-GB" sz="1800" i="1" kern="1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diverse, yet relatively small, membership by invitation of the UNESCO-IOC</a:t>
            </a:r>
            <a:r>
              <a:rPr lang="en-GB" sz="18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GB" sz="1800" i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Membership is primarily at the institutional level.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AE0E052-A51D-01FB-F227-95B081FA7071}"/>
              </a:ext>
            </a:extLst>
          </p:cNvPr>
          <p:cNvSpPr txBox="1">
            <a:spLocks/>
          </p:cNvSpPr>
          <p:nvPr/>
        </p:nvSpPr>
        <p:spPr>
          <a:xfrm>
            <a:off x="198302" y="3136583"/>
            <a:ext cx="11636667" cy="1211539"/>
          </a:xfrm>
          <a:prstGeom prst="rect">
            <a:avLst/>
          </a:prstGeom>
          <a:solidFill>
            <a:srgbClr val="FFEECA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18131" marR="0" indent="-218131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1pPr>
            <a:lvl2pPr marL="575944" marR="0" indent="-254487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2pPr>
            <a:lvl3pPr marL="948298" marR="0" indent="-305384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3pPr>
            <a:lvl4pPr marL="1303688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4pPr>
            <a:lvl5pPr marL="162514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5pPr>
            <a:lvl6pPr marL="1946603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2268060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2589517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91097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sz="1800" b="1" kern="100" dirty="0"/>
              <a:t>1.3.2  Purpose and benefit: 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/>
              <a:buNone/>
            </a:pPr>
            <a:r>
              <a:rPr lang="en-NZ" sz="1800" kern="100" dirty="0"/>
              <a:t>The Coalition, through its Steering Group of Partners and Ambassadors (or similar namesake), is intended to </a:t>
            </a:r>
            <a:r>
              <a:rPr lang="en-NZ" sz="1800" kern="100" dirty="0">
                <a:solidFill>
                  <a:srgbClr val="0432FF"/>
                </a:solidFill>
              </a:rPr>
              <a:t>serve as the catalyst and leadership for the TRRP towards achieving the 100%</a:t>
            </a:r>
            <a:r>
              <a:rPr lang="en-NZ" sz="1800" kern="100" dirty="0"/>
              <a:t> goal of at-risk communities around the world tsunami resilient. </a:t>
            </a:r>
            <a:endParaRPr lang="en-US" sz="1800" kern="100" dirty="0"/>
          </a:p>
        </p:txBody>
      </p:sp>
    </p:spTree>
    <p:extLst>
      <p:ext uri="{BB962C8B-B14F-4D97-AF65-F5344CB8AC3E}">
        <p14:creationId xmlns:p14="http://schemas.microsoft.com/office/powerpoint/2010/main" val="14801019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CF5C69-0915-5C10-FB90-EC878D8072C3}"/>
              </a:ext>
            </a:extLst>
          </p:cNvPr>
          <p:cNvSpPr txBox="1"/>
          <p:nvPr/>
        </p:nvSpPr>
        <p:spPr>
          <a:xfrm>
            <a:off x="369196" y="1144289"/>
            <a:ext cx="11745686" cy="52273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sz="1000" b="1" dirty="0">
              <a:solidFill>
                <a:srgbClr val="0432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Objective 1:  Raise profile of TRRP in collaboration with critical stakeholders</a:t>
            </a:r>
            <a:endParaRPr lang="en-US" sz="2400" b="1" dirty="0">
              <a:solidFill>
                <a:srgbClr val="1F376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Focus:  Short-term (2 years) – 1</a:t>
            </a:r>
            <a:r>
              <a:rPr lang="en-US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priority objective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goal  “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 of communities at risk of tsunami </a:t>
            </a:r>
            <a:r>
              <a:rPr lang="en-GB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prepared for and resilient to tsunamis by 2030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implementation of the UNESCO-IOC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TRRP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other initiatives.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rominent </a:t>
            </a:r>
            <a:r>
              <a:rPr lang="en-GB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profile needed to support participation and funding. 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</a:pPr>
            <a:r>
              <a:rPr lang="en-US" sz="20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2:   Increase funding resources for implementation of TRRP</a:t>
            </a: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Focus: Medium-term (5 years); On-going</a:t>
            </a:r>
            <a:endParaRPr lang="en-US" sz="20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NZ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Given TRRP </a:t>
            </a:r>
            <a:r>
              <a:rPr lang="en-NZ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will be </a:t>
            </a:r>
            <a:r>
              <a:rPr lang="en-NZ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on-going beyond 2030, </a:t>
            </a:r>
            <a:r>
              <a:rPr lang="en-NZ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and</a:t>
            </a:r>
            <a:r>
              <a:rPr lang="en-NZ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UNESCO-IOC recognition renewed every 4 years, sustainable funding will be required </a:t>
            </a:r>
            <a:r>
              <a:rPr lang="en-NZ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on an on-going basis. </a:t>
            </a:r>
            <a:r>
              <a:rPr lang="en-NZ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</a:t>
            </a:r>
            <a:r>
              <a:rPr lang="en-NZ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deally, funding arrangements should therefore allow for at least one re-validation.</a:t>
            </a:r>
          </a:p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3:  Advocate for the conduct Tsunami Ready Indicator Workshops in the Regions</a:t>
            </a: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Focus: Medium-term (5 years); On-going	</a:t>
            </a:r>
            <a:endParaRPr lang="en-US" sz="24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regional workshops, focus on targeted Indicators/topics in accordance with needs, sharing of practical experience and best practice from within the regions, and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language barriers. </a:t>
            </a:r>
            <a:r>
              <a:rPr lang="en-US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ICGs, and specifically TICs, to play key role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</a:pPr>
            <a:r>
              <a:rPr lang="en-US" sz="20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4:  Organize an effective Tsunami Ready Coalition.  </a:t>
            </a:r>
          </a:p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Focus: On-going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Endorsed Coalition Implementation Plan, appointment of co-Chair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dvising TOWS-WG on implementation of TR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including (among others):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TRRP progress, resources, and opportunities</a:t>
            </a:r>
            <a:r>
              <a:rPr lang="en-NZ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unique regional and/or local circumstances.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E9245-3A89-CCA9-33A1-08C1C08B6448}"/>
              </a:ext>
            </a:extLst>
          </p:cNvPr>
          <p:cNvSpPr txBox="1"/>
          <p:nvPr/>
        </p:nvSpPr>
        <p:spPr>
          <a:xfrm>
            <a:off x="369196" y="272009"/>
            <a:ext cx="10460386" cy="6419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en-NZ" sz="36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Implementation Plan - Objectives</a:t>
            </a:r>
            <a:endParaRPr lang="en-US" sz="4400" b="1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099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" y="104503"/>
            <a:ext cx="10515600" cy="1005281"/>
          </a:xfrm>
        </p:spPr>
        <p:txBody>
          <a:bodyPr>
            <a:normAutofit/>
          </a:bodyPr>
          <a:lstStyle/>
          <a:p>
            <a:r>
              <a:rPr lang="en-US" sz="3600" dirty="0"/>
              <a:t>Objectives and Activities  </a:t>
            </a:r>
            <a:r>
              <a:rPr lang="en-US" sz="2800" b="0" dirty="0"/>
              <a:t>p. 11-13</a:t>
            </a:r>
            <a:endParaRPr lang="en-US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80A63-9AB9-A147-A5F5-8A0A39DC12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298050"/>
            <a:ext cx="11636667" cy="53074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b="1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Objective 1: Raise profile of TRRP in collaboration with critical stakeholders</a:t>
            </a:r>
            <a:endParaRPr lang="en-US" sz="2400" b="1" kern="1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Focus:  Short-term (2 years)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B839F9-881C-EC8C-A3E4-8532F9A09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620731"/>
              </p:ext>
            </p:extLst>
          </p:nvPr>
        </p:nvGraphicFramePr>
        <p:xfrm>
          <a:off x="616294" y="2291385"/>
          <a:ext cx="9703363" cy="4229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177">
                  <a:extLst>
                    <a:ext uri="{9D8B030D-6E8A-4147-A177-3AD203B41FA5}">
                      <a16:colId xmlns:a16="http://schemas.microsoft.com/office/drawing/2014/main" val="3225080932"/>
                    </a:ext>
                  </a:extLst>
                </a:gridCol>
                <a:gridCol w="8550186">
                  <a:extLst>
                    <a:ext uri="{9D8B030D-6E8A-4147-A177-3AD203B41FA5}">
                      <a16:colId xmlns:a16="http://schemas.microsoft.com/office/drawing/2014/main" val="3823422587"/>
                    </a:ext>
                  </a:extLst>
                </a:gridCol>
              </a:tblGrid>
              <a:tr h="66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Raising the Profile: Sub-Objectives</a:t>
                      </a:r>
                      <a:endParaRPr lang="en-US" sz="24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extLst>
                  <a:ext uri="{0D108BD9-81ED-4DB2-BD59-A6C34878D82A}">
                    <a16:rowId xmlns:a16="http://schemas.microsoft.com/office/drawing/2014/main" val="3789364334"/>
                  </a:ext>
                </a:extLst>
              </a:tr>
              <a:tr h="492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2000" b="1" kern="1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Advocate for TRRP in the UN system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extLst>
                  <a:ext uri="{0D108BD9-81ED-4DB2-BD59-A6C34878D82A}">
                    <a16:rowId xmlns:a16="http://schemas.microsoft.com/office/drawing/2014/main" val="1107043129"/>
                  </a:ext>
                </a:extLst>
              </a:tr>
              <a:tr h="492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Advocate for TRRP in regional organisations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extLst>
                  <a:ext uri="{0D108BD9-81ED-4DB2-BD59-A6C34878D82A}">
                    <a16:rowId xmlns:a16="http://schemas.microsoft.com/office/drawing/2014/main" val="1620370464"/>
                  </a:ext>
                </a:extLst>
              </a:tr>
              <a:tr h="492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2000" b="1" kern="1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Advocate for TRRP among other stakeholders (i.e. NGOs, Industry)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extLst>
                  <a:ext uri="{0D108BD9-81ED-4DB2-BD59-A6C34878D82A}">
                    <a16:rowId xmlns:a16="http://schemas.microsoft.com/office/drawing/2014/main" val="2533645713"/>
                  </a:ext>
                </a:extLst>
              </a:tr>
              <a:tr h="492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2000" b="1" kern="1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Advocate for TRRP in countries (i.e. mainstream, Aid Organisations)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extLst>
                  <a:ext uri="{0D108BD9-81ED-4DB2-BD59-A6C34878D82A}">
                    <a16:rowId xmlns:a16="http://schemas.microsoft.com/office/drawing/2014/main" val="4064116362"/>
                  </a:ext>
                </a:extLst>
              </a:tr>
              <a:tr h="492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Advocate for TRRP equivalency approaches</a:t>
                      </a:r>
                    </a:p>
                  </a:txBody>
                  <a:tcPr marL="97909" marR="97909" marT="0" marB="0" anchor="ctr"/>
                </a:tc>
                <a:extLst>
                  <a:ext uri="{0D108BD9-81ED-4DB2-BD59-A6C34878D82A}">
                    <a16:rowId xmlns:a16="http://schemas.microsoft.com/office/drawing/2014/main" val="2977245048"/>
                  </a:ext>
                </a:extLst>
              </a:tr>
              <a:tr h="492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97909" marR="97909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1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Raise the Public profile</a:t>
                      </a:r>
                      <a:endParaRPr lang="en-US" sz="2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extLst>
                  <a:ext uri="{0D108BD9-81ED-4DB2-BD59-A6C34878D82A}">
                    <a16:rowId xmlns:a16="http://schemas.microsoft.com/office/drawing/2014/main" val="802678861"/>
                  </a:ext>
                </a:extLst>
              </a:tr>
              <a:tr h="615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countries with the TRRP process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extLst>
                  <a:ext uri="{0D108BD9-81ED-4DB2-BD59-A6C34878D82A}">
                    <a16:rowId xmlns:a16="http://schemas.microsoft.com/office/drawing/2014/main" val="2814448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3266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" y="117565"/>
            <a:ext cx="10515600" cy="1005281"/>
          </a:xfrm>
        </p:spPr>
        <p:txBody>
          <a:bodyPr>
            <a:normAutofit/>
          </a:bodyPr>
          <a:lstStyle/>
          <a:p>
            <a:r>
              <a:rPr lang="en-US" sz="3600" dirty="0"/>
              <a:t>Objective 1 - Activities </a:t>
            </a:r>
            <a:r>
              <a:rPr lang="en-US" sz="2800" b="0" dirty="0"/>
              <a:t>p. 12-13</a:t>
            </a:r>
            <a:endParaRPr lang="en-US" b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84D99C-8985-C60A-FCA7-CA9948029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43247"/>
              </p:ext>
            </p:extLst>
          </p:nvPr>
        </p:nvGraphicFramePr>
        <p:xfrm>
          <a:off x="511790" y="1288973"/>
          <a:ext cx="10972800" cy="5314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5395">
                  <a:extLst>
                    <a:ext uri="{9D8B030D-6E8A-4147-A177-3AD203B41FA5}">
                      <a16:colId xmlns:a16="http://schemas.microsoft.com/office/drawing/2014/main" val="2955191082"/>
                    </a:ext>
                  </a:extLst>
                </a:gridCol>
                <a:gridCol w="849085">
                  <a:extLst>
                    <a:ext uri="{9D8B030D-6E8A-4147-A177-3AD203B41FA5}">
                      <a16:colId xmlns:a16="http://schemas.microsoft.com/office/drawing/2014/main" val="261604514"/>
                    </a:ext>
                  </a:extLst>
                </a:gridCol>
                <a:gridCol w="6727372">
                  <a:extLst>
                    <a:ext uri="{9D8B030D-6E8A-4147-A177-3AD203B41FA5}">
                      <a16:colId xmlns:a16="http://schemas.microsoft.com/office/drawing/2014/main" val="273304166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70569452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1619560085"/>
                    </a:ext>
                  </a:extLst>
                </a:gridCol>
              </a:tblGrid>
              <a:tr h="241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#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</a:t>
                      </a:r>
                      <a:r>
                        <a:rPr lang="en-NZ" sz="1200" b="1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</a:t>
                      </a: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/ by when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37582859"/>
                  </a:ext>
                </a:extLst>
              </a:tr>
              <a:tr h="390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1.1 - 1.4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Utilise 2</a:t>
                      </a:r>
                      <a:r>
                        <a:rPr lang="en-NZ" sz="1200" b="1" kern="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UNESCO-IOC Global </a:t>
                      </a:r>
                      <a:r>
                        <a:rPr lang="en-NZ" sz="1200" b="1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</a:t>
                      </a: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Symposium Nov 2024 (Banda Aceh) to promote TRRP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 Chair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2024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1794949392"/>
                  </a:ext>
                </a:extLst>
              </a:tr>
              <a:tr h="813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1.1 - 1.4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Finalise the list of targeted stakeholders to compose the Coalition from: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The list of potential stakeholders identified by the TOWS TTDMP in 2021, 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The stakeholder analysis in this Draft Implementation Plan, and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Expressions of Interest received 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TOWS TTDMP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2025 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1207105069"/>
                  </a:ext>
                </a:extLst>
              </a:tr>
              <a:tr h="508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1.1 - 1.3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Endorse list of targeted stakeholders and request letters of invitation from IOC Executive Secretary. Letter to include Coalition mandate &amp; </a:t>
                      </a:r>
                      <a:r>
                        <a:rPr lang="en-NZ" sz="1200" b="1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TOWS-WG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2025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1095973698"/>
                  </a:ext>
                </a:extLst>
              </a:tr>
              <a:tr h="471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letter from IOC Executive Secretary to IOC Member States to promote the TRRP and invite participation/implementation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TOWS-WG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(Drafting- TTDMP)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2025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4219784311"/>
                  </a:ext>
                </a:extLst>
              </a:tr>
              <a:tr h="301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1.2; 1.4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Invite respective ICGs to support promotion of TRRP among their member states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TOWS-WG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2025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2852317477"/>
                  </a:ext>
                </a:extLst>
              </a:tr>
              <a:tr h="492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to UNDRR under Activity # 3 above, to also request inclusion of a TRRP focus in World Tsunami Awareness Day in 2025, and every subsequent year up to 2030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TOWS-WG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(Drafting- TTDMP)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2025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2773068408"/>
                  </a:ext>
                </a:extLst>
              </a:tr>
              <a:tr h="463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1.1 - 1.4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make-up of Coalition via letter from IOC Executive Secretary. Information posted TRRP website. Decade Coordination Unit (IOC) advised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TRS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2025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2531053520"/>
                  </a:ext>
                </a:extLst>
              </a:tr>
              <a:tr h="306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1.1 - 1.6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key international and regional meetings &amp; conferences to target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TTDMP, Coalition SG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2025-2028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2054331375"/>
                  </a:ext>
                </a:extLst>
              </a:tr>
              <a:tr h="381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1.1 - 1.6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‘Lobby’ for inclusion in targeted meeting &amp; conference agendas of non-Coalition members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TTDMP; Coalition SG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2025-2028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3473667251"/>
                  </a:ext>
                </a:extLst>
              </a:tr>
              <a:tr h="465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 regional Tsunami Ready Workshops to promote TTRP and determine needs (see Objective 3 below). 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TICs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3189280467"/>
                  </a:ext>
                </a:extLst>
              </a:tr>
              <a:tr h="341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Monitor and review progress on, and advise in establishing TRRP equivalencies</a:t>
                      </a: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TTDMP; Coalition SG</a:t>
                      </a: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74756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8125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DD4463-9D06-478E-926D-3B182891514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7287</TotalTime>
  <Words>4271</Words>
  <Application>Microsoft Macintosh PowerPoint</Application>
  <PresentationFormat>Widescreen</PresentationFormat>
  <Paragraphs>512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Courier New</vt:lpstr>
      <vt:lpstr>Open Sans</vt:lpstr>
      <vt:lpstr>Roboto</vt:lpstr>
      <vt:lpstr>Symbol</vt:lpstr>
      <vt:lpstr>Wingdings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Title</vt:lpstr>
      <vt:lpstr>PowerPoint Presentation</vt:lpstr>
      <vt:lpstr>Tsunami Ready Coalition (TRC, 2022)</vt:lpstr>
      <vt:lpstr>Annex 2.  TRC Terms of Reference (2022)</vt:lpstr>
      <vt:lpstr>Annex 2.  Terms of Reference – Membership (2022)</vt:lpstr>
      <vt:lpstr>PowerPoint Presentation</vt:lpstr>
      <vt:lpstr>High-level ToR, Purpose and Mandate  p. 5-6</vt:lpstr>
      <vt:lpstr>PowerPoint Presentation</vt:lpstr>
      <vt:lpstr>Objectives and Activities  p. 11-13</vt:lpstr>
      <vt:lpstr>Objective 1 - Activities p. 12-13</vt:lpstr>
      <vt:lpstr>PowerPoint Presentation</vt:lpstr>
      <vt:lpstr>Objective 2 - Activities  p. 13-14</vt:lpstr>
      <vt:lpstr>Objective 3 - Activities p. 14</vt:lpstr>
      <vt:lpstr>Objective 4 - Activities  p. 15</vt:lpstr>
      <vt:lpstr>Effective TRC – Governance, Organization</vt:lpstr>
      <vt:lpstr>Chairs, Steering Group p. 20</vt:lpstr>
      <vt:lpstr>PowerPoint Presentation</vt:lpstr>
      <vt:lpstr>Ambassadors, Task Teams, Secretariat  p. 21</vt:lpstr>
      <vt:lpstr>Analysis of Potential Partners, Ambassadors</vt:lpstr>
      <vt:lpstr>PowerPoint Presentation</vt:lpstr>
      <vt:lpstr>Objective 3: Advocate for the conduct Tsunami Ready Workshops  TRC Regional, Sub-regional Workshops</vt:lpstr>
      <vt:lpstr>5. Communication and Outreach – Annex 5 p. 77-84</vt:lpstr>
      <vt:lpstr>7. Monitoring and Measurement  p. 39</vt:lpstr>
      <vt:lpstr>TOWS WG Recommendation (2025)</vt:lpstr>
      <vt:lpstr>PowerPoint Presentation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Laura Kong</cp:lastModifiedBy>
  <cp:revision>173</cp:revision>
  <dcterms:created xsi:type="dcterms:W3CDTF">2019-09-03T09:02:06Z</dcterms:created>
  <dcterms:modified xsi:type="dcterms:W3CDTF">2025-02-25T06:41:43Z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