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9" r:id="rId2"/>
    <p:sldId id="322" r:id="rId3"/>
    <p:sldId id="303" r:id="rId4"/>
    <p:sldId id="301" r:id="rId5"/>
    <p:sldId id="304" r:id="rId6"/>
    <p:sldId id="323" r:id="rId7"/>
    <p:sldId id="324" r:id="rId8"/>
    <p:sldId id="309" r:id="rId9"/>
    <p:sldId id="313" r:id="rId10"/>
    <p:sldId id="319" r:id="rId11"/>
    <p:sldId id="314" r:id="rId12"/>
    <p:sldId id="316" r:id="rId13"/>
    <p:sldId id="311" r:id="rId14"/>
    <p:sldId id="331"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90370"/>
  </p:normalViewPr>
  <p:slideViewPr>
    <p:cSldViewPr snapToGrid="0">
      <p:cViewPr varScale="1">
        <p:scale>
          <a:sx n="101" d="100"/>
          <a:sy n="101" d="100"/>
        </p:scale>
        <p:origin x="752"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6CD02-C6BA-984A-9E23-94C24736405D}" type="datetimeFigureOut">
              <a:rPr lang="en-US" smtClean="0"/>
              <a:t>2/24/25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01B43-8325-3842-BD9F-E76024148E2C}" type="slidenum">
              <a:rPr lang="en-US" smtClean="0"/>
              <a:t>‹#›</a:t>
            </a:fld>
            <a:endParaRPr lang="en-US"/>
          </a:p>
        </p:txBody>
      </p:sp>
    </p:spTree>
    <p:extLst>
      <p:ext uri="{BB962C8B-B14F-4D97-AF65-F5344CB8AC3E}">
        <p14:creationId xmlns:p14="http://schemas.microsoft.com/office/powerpoint/2010/main" val="8071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44442-10BC-EC4A-A330-0C125DB912AD}" type="slidenum">
              <a:rPr lang="en-US" smtClean="0"/>
              <a:t>14</a:t>
            </a:fld>
            <a:endParaRPr lang="en-US"/>
          </a:p>
        </p:txBody>
      </p:sp>
    </p:spTree>
    <p:extLst>
      <p:ext uri="{BB962C8B-B14F-4D97-AF65-F5344CB8AC3E}">
        <p14:creationId xmlns:p14="http://schemas.microsoft.com/office/powerpoint/2010/main" val="3895508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0557-F055-49AC-9EEF-0B15AEDC5A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D974DE-2433-4377-A3A8-303F590917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59BE0-449F-4D09-A7B4-C67A72F3B52F}"/>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5" name="Footer Placeholder 4">
            <a:extLst>
              <a:ext uri="{FF2B5EF4-FFF2-40B4-BE49-F238E27FC236}">
                <a16:creationId xmlns:a16="http://schemas.microsoft.com/office/drawing/2014/main" id="{6B29E1BB-6435-4701-8233-1164BC45E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B6822A-CA58-458D-97D5-2EC5E36EE9F4}"/>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90692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BEB4-B9AB-471F-A29D-702077F54B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FFE4D7-9D86-48E9-B538-A4B23D47A4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C2E11-66AE-44E0-B4F0-0C83D9675A78}"/>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5" name="Footer Placeholder 4">
            <a:extLst>
              <a:ext uri="{FF2B5EF4-FFF2-40B4-BE49-F238E27FC236}">
                <a16:creationId xmlns:a16="http://schemas.microsoft.com/office/drawing/2014/main" id="{2E5FE757-A7BB-4E46-AD53-341FF2CA4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D3B8F9-6BE2-47D9-9CC6-A4A31ED5C202}"/>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367030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CE028-7D55-4918-8830-9CB08BE2ED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FB94F6-8942-4D46-845E-C3D3DDDAC1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DE3AA-9D6E-430A-A345-1391886462B7}"/>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5" name="Footer Placeholder 4">
            <a:extLst>
              <a:ext uri="{FF2B5EF4-FFF2-40B4-BE49-F238E27FC236}">
                <a16:creationId xmlns:a16="http://schemas.microsoft.com/office/drawing/2014/main" id="{0A4D8666-5986-45CF-B249-B389E7F80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DC2918-F988-44FE-8FF9-20E6F751513C}"/>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272976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D266-0A6C-4090-8B7F-321220141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97656-4B24-4CDC-B257-BBC0ECD15F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3607F-8DF4-4C89-9B93-19DDB08933AD}"/>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5" name="Footer Placeholder 4">
            <a:extLst>
              <a:ext uri="{FF2B5EF4-FFF2-40B4-BE49-F238E27FC236}">
                <a16:creationId xmlns:a16="http://schemas.microsoft.com/office/drawing/2014/main" id="{1A0FA77A-A39B-4D88-935B-23C51DC563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FDF38A-4FFF-49AD-BD07-E69DE4D52D2A}"/>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81896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D1FC-E294-45C4-96CA-86741E4B4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768D8-718E-4452-AB31-1A70AE9FE9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F34E6-50CD-4A65-B292-0AA0104022FD}"/>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5" name="Footer Placeholder 4">
            <a:extLst>
              <a:ext uri="{FF2B5EF4-FFF2-40B4-BE49-F238E27FC236}">
                <a16:creationId xmlns:a16="http://schemas.microsoft.com/office/drawing/2014/main" id="{948E3D9D-9E41-4FD8-B96C-76E9E5728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8DF811-2DD1-4BDE-946D-FD38FB5977F7}"/>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342224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9A8B-F767-4114-887D-F07540B25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8159B-0422-4341-B13A-C3A7B0180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9D6A2A-1FD0-4C5E-98A1-6DE8174738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E45D35-0F2B-4628-A871-C4CCED548A86}"/>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6" name="Footer Placeholder 5">
            <a:extLst>
              <a:ext uri="{FF2B5EF4-FFF2-40B4-BE49-F238E27FC236}">
                <a16:creationId xmlns:a16="http://schemas.microsoft.com/office/drawing/2014/main" id="{3811F5E2-0326-46A0-A75F-9C5F27ED8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BEEA2F-8E57-42C6-8180-590AD7C43D54}"/>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316402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0EB7-51B8-49B6-A020-B3A3E7E2B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A2CF5C-E6E2-402B-8291-01970F9AC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283E8A-D53C-492C-9330-9FD3279BF6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5CF426-8AB1-43E5-B07C-8FC8BC0DBD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7A5277-5343-4C68-BE45-5B44CCE736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D3823B-1912-4B40-BE74-A4CF39246504}"/>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8" name="Footer Placeholder 7">
            <a:extLst>
              <a:ext uri="{FF2B5EF4-FFF2-40B4-BE49-F238E27FC236}">
                <a16:creationId xmlns:a16="http://schemas.microsoft.com/office/drawing/2014/main" id="{51D6997F-DD2F-45B9-8E22-8A4319252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B8110EA-9FED-4108-8951-549369714889}"/>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93433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FC3C2-29BD-40A4-B429-0248F0081B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9FA8D5-100F-445C-8835-C9149E2015B9}"/>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4" name="Footer Placeholder 3">
            <a:extLst>
              <a:ext uri="{FF2B5EF4-FFF2-40B4-BE49-F238E27FC236}">
                <a16:creationId xmlns:a16="http://schemas.microsoft.com/office/drawing/2014/main" id="{85455883-057B-4222-A105-1956B6824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7CB9E5-2B59-4D1A-A4EA-DF487A4C69AE}"/>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150763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38E73B-E7FA-4BE2-957A-EA5755A44171}"/>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3" name="Footer Placeholder 2">
            <a:extLst>
              <a:ext uri="{FF2B5EF4-FFF2-40B4-BE49-F238E27FC236}">
                <a16:creationId xmlns:a16="http://schemas.microsoft.com/office/drawing/2014/main" id="{3CB29A10-7422-4A28-93AD-EA975DA377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CDEE76-07B0-426A-885A-4C2D3D17FEE2}"/>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301611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69C0-6C55-4AF8-A6B0-D80D34874F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084CBC-025F-4666-A23D-3DC74FAEC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FDFB34-E9CD-459F-B38B-D7460A280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44EBB-595F-433B-BDE8-6E064F64F3D9}"/>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6" name="Footer Placeholder 5">
            <a:extLst>
              <a:ext uri="{FF2B5EF4-FFF2-40B4-BE49-F238E27FC236}">
                <a16:creationId xmlns:a16="http://schemas.microsoft.com/office/drawing/2014/main" id="{B7579689-57D0-4BC7-A62D-8819F2034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A05554-5AFB-45A5-AC16-CFD56B989A2A}"/>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316375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558B-8011-4C64-AA0D-8C2A3D049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8FED55-5DF6-469B-AB56-712E38FC7B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40097A-B363-44B4-8AB9-668A942B2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1B8FAF-3D85-4C69-A90A-12773D248C94}"/>
              </a:ext>
            </a:extLst>
          </p:cNvPr>
          <p:cNvSpPr>
            <a:spLocks noGrp="1"/>
          </p:cNvSpPr>
          <p:nvPr>
            <p:ph type="dt" sz="half" idx="10"/>
          </p:nvPr>
        </p:nvSpPr>
        <p:spPr>
          <a:xfrm>
            <a:off x="838200" y="6356350"/>
            <a:ext cx="2743200" cy="365125"/>
          </a:xfrm>
          <a:prstGeom prst="rect">
            <a:avLst/>
          </a:prstGeom>
        </p:spPr>
        <p:txBody>
          <a:bodyPr/>
          <a:lstStyle/>
          <a:p>
            <a:fld id="{E34380B8-22BF-44C9-9AFF-52D844CC8334}" type="datetimeFigureOut">
              <a:rPr lang="en-US" smtClean="0"/>
              <a:t>2/24/25</a:t>
            </a:fld>
            <a:endParaRPr lang="en-US"/>
          </a:p>
        </p:txBody>
      </p:sp>
      <p:sp>
        <p:nvSpPr>
          <p:cNvPr id="6" name="Footer Placeholder 5">
            <a:extLst>
              <a:ext uri="{FF2B5EF4-FFF2-40B4-BE49-F238E27FC236}">
                <a16:creationId xmlns:a16="http://schemas.microsoft.com/office/drawing/2014/main" id="{C597A46C-78AD-4FAB-AE70-B7B8A7DB8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2DF676-4467-46AC-A6E3-9450EAF913E1}"/>
              </a:ext>
            </a:extLst>
          </p:cNvPr>
          <p:cNvSpPr>
            <a:spLocks noGrp="1"/>
          </p:cNvSpPr>
          <p:nvPr>
            <p:ph type="sldNum" sz="quarter" idx="12"/>
          </p:nvPr>
        </p:nvSpPr>
        <p:spPr>
          <a:xfrm>
            <a:off x="8610600" y="6356350"/>
            <a:ext cx="2743200" cy="365125"/>
          </a:xfrm>
          <a:prstGeom prst="rect">
            <a:avLst/>
          </a:prstGeom>
        </p:spPr>
        <p:txBody>
          <a:bodyPr/>
          <a:lstStyle/>
          <a:p>
            <a:fld id="{A396A538-3C48-4EE1-83D6-E84584A3CC60}" type="slidenum">
              <a:rPr lang="en-US" smtClean="0"/>
              <a:t>‹#›</a:t>
            </a:fld>
            <a:endParaRPr lang="en-US"/>
          </a:p>
        </p:txBody>
      </p:sp>
    </p:spTree>
    <p:extLst>
      <p:ext uri="{BB962C8B-B14F-4D97-AF65-F5344CB8AC3E}">
        <p14:creationId xmlns:p14="http://schemas.microsoft.com/office/powerpoint/2010/main" val="27380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794B09-749A-41B7-9CE1-FF584A0280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922632-86BA-4537-8576-D0EB8A2EE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54;p21">
            <a:extLst>
              <a:ext uri="{FF2B5EF4-FFF2-40B4-BE49-F238E27FC236}">
                <a16:creationId xmlns:a16="http://schemas.microsoft.com/office/drawing/2014/main" id="{BF186276-103A-2944-B007-309F2DB73E7A}"/>
              </a:ext>
            </a:extLst>
          </p:cNvPr>
          <p:cNvSpPr/>
          <p:nvPr userDrawn="1"/>
        </p:nvSpPr>
        <p:spPr>
          <a:xfrm>
            <a:off x="0" y="6490225"/>
            <a:ext cx="12192000" cy="292852"/>
          </a:xfrm>
          <a:prstGeom prst="rect">
            <a:avLst/>
          </a:prstGeom>
          <a:solidFill>
            <a:srgbClr val="0069B4"/>
          </a:solidFill>
          <a:ln>
            <a:noFill/>
          </a:ln>
        </p:spPr>
        <p:txBody>
          <a:bodyPr spcFirstLastPara="1" wrap="square" lIns="65000" tIns="65000" rIns="65000" bIns="65000" anchor="ctr" anchorCtr="0">
            <a:spAutoFit/>
          </a:bodyPr>
          <a:lstStyle/>
          <a:p>
            <a:pPr algn="ctr"/>
            <a:r>
              <a:rPr lang="en-ID" sz="1050" b="1" i="1" dirty="0">
                <a:solidFill>
                  <a:schemeClr val="bg1"/>
                </a:solidFill>
                <a:effectLst/>
                <a:latin typeface="Arial" panose="020B0604020202020204" pitchFamily="34" charset="0"/>
              </a:rPr>
              <a:t>IOC UNESCO</a:t>
            </a:r>
            <a:r>
              <a:rPr lang="en-ID" sz="1050" b="0" i="1" dirty="0">
                <a:solidFill>
                  <a:schemeClr val="bg1"/>
                </a:solidFill>
                <a:effectLst/>
                <a:latin typeface="Arial" panose="020B0604020202020204" pitchFamily="34" charset="0"/>
              </a:rPr>
              <a:t> </a:t>
            </a:r>
            <a:r>
              <a:rPr lang="en-ID" sz="1050" b="1" i="1" dirty="0">
                <a:solidFill>
                  <a:schemeClr val="bg1"/>
                </a:solidFill>
                <a:effectLst/>
                <a:latin typeface="Arial" panose="020B0604020202020204" pitchFamily="34" charset="0"/>
              </a:rPr>
              <a:t>Eighteenth Meeting of the Working Group on Tsunamis and Other Hazards related to Sea Level Warning and Mitigation Systems</a:t>
            </a:r>
            <a:r>
              <a:rPr lang="en-ID" sz="1050" b="0" i="1" dirty="0">
                <a:solidFill>
                  <a:schemeClr val="bg1"/>
                </a:solidFill>
                <a:effectLst/>
                <a:latin typeface="Arial" panose="020B0604020202020204" pitchFamily="34" charset="0"/>
              </a:rPr>
              <a:t> </a:t>
            </a:r>
            <a:r>
              <a:rPr lang="en-ID" sz="1050" b="1" i="1" dirty="0">
                <a:solidFill>
                  <a:schemeClr val="bg1"/>
                </a:solidFill>
                <a:effectLst/>
                <a:latin typeface="Arial" panose="020B0604020202020204" pitchFamily="34" charset="0"/>
              </a:rPr>
              <a:t>(TOWS-WG-XVIII), Paris 23-24 February 2025</a:t>
            </a:r>
            <a:endParaRPr lang="en-ID" sz="1050" i="1"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544998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0080" y="684443"/>
            <a:ext cx="9902190" cy="2387600"/>
          </a:xfrm>
        </p:spPr>
        <p:txBody>
          <a:bodyPr>
            <a:noAutofit/>
          </a:bodyPr>
          <a:lstStyle/>
          <a:p>
            <a:br>
              <a:rPr lang="en-ID" sz="3200" b="1" kern="0" dirty="0">
                <a:solidFill>
                  <a:schemeClr val="bg1"/>
                </a:solidFill>
                <a:latin typeface="Arial" panose="020B0604020202020204" pitchFamily="34" charset="0"/>
              </a:rPr>
            </a:br>
            <a:r>
              <a:rPr lang="en-ID" sz="3200" b="1" kern="0" dirty="0">
                <a:solidFill>
                  <a:schemeClr val="bg1"/>
                </a:solidFill>
                <a:latin typeface="Arial" panose="020B0604020202020204" pitchFamily="34" charset="0"/>
              </a:rPr>
              <a:t>REPORT OF THE 2ND IOC UNESCO SCIENCE SYMPOSIUM ON ADVANCES IN TSUNAMI WARNING TO ENHANCE COMMUNITY RESPONSES</a:t>
            </a:r>
            <a:endParaRPr lang="en-US" sz="3200" b="1" kern="0" dirty="0">
              <a:solidFill>
                <a:schemeClr val="bg1"/>
              </a:solidFill>
              <a:latin typeface="Arial" panose="020B0604020202020204" pitchFamily="34" charset="0"/>
            </a:endParaRPr>
          </a:p>
        </p:txBody>
      </p:sp>
      <p:sp>
        <p:nvSpPr>
          <p:cNvPr id="3" name="Subtitle 2"/>
          <p:cNvSpPr>
            <a:spLocks noGrp="1"/>
          </p:cNvSpPr>
          <p:nvPr>
            <p:ph type="subTitle" idx="1"/>
          </p:nvPr>
        </p:nvSpPr>
        <p:spPr>
          <a:xfrm>
            <a:off x="1238250" y="3867007"/>
            <a:ext cx="9144000" cy="1937218"/>
          </a:xfrm>
        </p:spPr>
        <p:txBody>
          <a:bodyPr>
            <a:noAutofit/>
          </a:bodyPr>
          <a:lstStyle/>
          <a:p>
            <a:r>
              <a:rPr lang="en-US" sz="1600" b="1" kern="0" dirty="0">
                <a:solidFill>
                  <a:schemeClr val="bg1"/>
                </a:solidFill>
                <a:latin typeface="Arial" panose="020B0604020202020204" pitchFamily="34" charset="0"/>
              </a:rPr>
              <a:t>Chair : </a:t>
            </a:r>
          </a:p>
          <a:p>
            <a:r>
              <a:rPr lang="en-US" sz="1600" b="1" kern="0" dirty="0">
                <a:solidFill>
                  <a:schemeClr val="bg1"/>
                </a:solidFill>
                <a:latin typeface="Arial" panose="020B0604020202020204" pitchFamily="34" charset="0"/>
              </a:rPr>
              <a:t>Dr. </a:t>
            </a:r>
            <a:r>
              <a:rPr lang="en-US" sz="1600" b="1" kern="0" dirty="0" err="1">
                <a:solidFill>
                  <a:schemeClr val="bg1"/>
                </a:solidFill>
                <a:latin typeface="Arial" panose="020B0604020202020204" pitchFamily="34" charset="0"/>
              </a:rPr>
              <a:t>Harkunti</a:t>
            </a:r>
            <a:r>
              <a:rPr lang="en-US" sz="1600" b="1" kern="0" dirty="0">
                <a:solidFill>
                  <a:schemeClr val="bg1"/>
                </a:solidFill>
                <a:latin typeface="Arial" panose="020B0604020202020204" pitchFamily="34" charset="0"/>
              </a:rPr>
              <a:t> Pertiwi </a:t>
            </a:r>
            <a:r>
              <a:rPr lang="en-US" sz="1600" b="1" kern="0" dirty="0" err="1">
                <a:solidFill>
                  <a:schemeClr val="bg1"/>
                </a:solidFill>
                <a:latin typeface="Arial" panose="020B0604020202020204" pitchFamily="34" charset="0"/>
              </a:rPr>
              <a:t>Rahayu</a:t>
            </a:r>
            <a:r>
              <a:rPr lang="en-US" sz="1600" b="1" kern="0" dirty="0">
                <a:solidFill>
                  <a:schemeClr val="bg1"/>
                </a:solidFill>
                <a:latin typeface="Arial" panose="020B0604020202020204" pitchFamily="34" charset="0"/>
              </a:rPr>
              <a:t> (UNESCO IOC-TOWS WG-TTDMP / Chair WG1 IOTWMS )</a:t>
            </a:r>
          </a:p>
          <a:p>
            <a:r>
              <a:rPr lang="en-US" sz="1600" b="1" kern="0" dirty="0">
                <a:solidFill>
                  <a:schemeClr val="bg1"/>
                </a:solidFill>
                <a:latin typeface="Arial" panose="020B0604020202020204" pitchFamily="34" charset="0"/>
              </a:rPr>
              <a:t>Vice Chair : </a:t>
            </a:r>
          </a:p>
          <a:p>
            <a:r>
              <a:rPr lang="en-US" sz="1600" b="1" kern="0" dirty="0">
                <a:solidFill>
                  <a:schemeClr val="bg1"/>
                </a:solidFill>
                <a:latin typeface="Arial" panose="020B0604020202020204" pitchFamily="34" charset="0"/>
              </a:rPr>
              <a:t>Yuji </a:t>
            </a:r>
            <a:r>
              <a:rPr lang="en-US" sz="1600" b="1" kern="0" dirty="0" err="1">
                <a:solidFill>
                  <a:schemeClr val="bg1"/>
                </a:solidFill>
                <a:latin typeface="Arial" panose="020B0604020202020204" pitchFamily="34" charset="0"/>
              </a:rPr>
              <a:t>Nishimae</a:t>
            </a:r>
            <a:r>
              <a:rPr lang="en-US" sz="1600" b="1" kern="0" dirty="0">
                <a:solidFill>
                  <a:schemeClr val="bg1"/>
                </a:solidFill>
                <a:latin typeface="Arial" panose="020B0604020202020204" pitchFamily="34" charset="0"/>
              </a:rPr>
              <a:t> (UNESCO IOC-TOWS WG-TTTWO / Chair of ICG PTWS)</a:t>
            </a:r>
          </a:p>
          <a:p>
            <a:r>
              <a:rPr lang="en-US" sz="1600" b="1" kern="0" dirty="0">
                <a:solidFill>
                  <a:schemeClr val="bg1"/>
                </a:solidFill>
                <a:latin typeface="Arial" panose="020B0604020202020204" pitchFamily="34" charset="0"/>
              </a:rPr>
              <a:t>Ms. </a:t>
            </a:r>
            <a:r>
              <a:rPr lang="en-US" sz="1600" b="1" kern="0" dirty="0" err="1">
                <a:solidFill>
                  <a:schemeClr val="bg1"/>
                </a:solidFill>
                <a:latin typeface="Arial" panose="020B0604020202020204" pitchFamily="34" charset="0"/>
              </a:rPr>
              <a:t>Suci</a:t>
            </a:r>
            <a:r>
              <a:rPr lang="en-US" sz="1600" b="1" kern="0" dirty="0">
                <a:solidFill>
                  <a:schemeClr val="bg1"/>
                </a:solidFill>
                <a:latin typeface="Arial" panose="020B0604020202020204" pitchFamily="34" charset="0"/>
              </a:rPr>
              <a:t> Dewi </a:t>
            </a:r>
            <a:r>
              <a:rPr lang="en-US" sz="1600" b="1" kern="0" dirty="0" err="1">
                <a:solidFill>
                  <a:schemeClr val="bg1"/>
                </a:solidFill>
                <a:latin typeface="Arial" panose="020B0604020202020204" pitchFamily="34" charset="0"/>
              </a:rPr>
              <a:t>Anugrah</a:t>
            </a:r>
            <a:r>
              <a:rPr lang="en-US" sz="1600" b="1" kern="0" dirty="0">
                <a:solidFill>
                  <a:schemeClr val="bg1"/>
                </a:solidFill>
                <a:latin typeface="Arial" panose="020B0604020202020204" pitchFamily="34" charset="0"/>
              </a:rPr>
              <a:t> (BMKG /Chair WG3 IOTWMS)</a:t>
            </a:r>
          </a:p>
        </p:txBody>
      </p:sp>
      <p:pic>
        <p:nvPicPr>
          <p:cNvPr id="4" name="Picture 3">
            <a:extLst>
              <a:ext uri="{FF2B5EF4-FFF2-40B4-BE49-F238E27FC236}">
                <a16:creationId xmlns:a16="http://schemas.microsoft.com/office/drawing/2014/main" id="{C9169EBD-2F6B-43DD-89E5-8182C0CF6CF0}"/>
              </a:ext>
            </a:extLst>
          </p:cNvPr>
          <p:cNvPicPr>
            <a:picLocks noChangeAspect="1"/>
          </p:cNvPicPr>
          <p:nvPr/>
        </p:nvPicPr>
        <p:blipFill>
          <a:blip r:embed="rId2"/>
          <a:stretch>
            <a:fillRect/>
          </a:stretch>
        </p:blipFill>
        <p:spPr>
          <a:xfrm>
            <a:off x="10767527" y="1"/>
            <a:ext cx="1424473" cy="1368884"/>
          </a:xfrm>
          <a:prstGeom prst="rect">
            <a:avLst/>
          </a:prstGeom>
        </p:spPr>
      </p:pic>
      <p:sp>
        <p:nvSpPr>
          <p:cNvPr id="5" name="TextBox 4">
            <a:extLst>
              <a:ext uri="{FF2B5EF4-FFF2-40B4-BE49-F238E27FC236}">
                <a16:creationId xmlns:a16="http://schemas.microsoft.com/office/drawing/2014/main" id="{FC472DF5-2DA7-D028-743F-442A40A64DC1}"/>
              </a:ext>
            </a:extLst>
          </p:cNvPr>
          <p:cNvSpPr txBox="1"/>
          <p:nvPr/>
        </p:nvSpPr>
        <p:spPr>
          <a:xfrm>
            <a:off x="731286" y="6069330"/>
            <a:ext cx="10789920" cy="523220"/>
          </a:xfrm>
          <a:prstGeom prst="rect">
            <a:avLst/>
          </a:prstGeom>
          <a:noFill/>
        </p:spPr>
        <p:txBody>
          <a:bodyPr wrap="square" rtlCol="0">
            <a:spAutoFit/>
          </a:bodyPr>
          <a:lstStyle/>
          <a:p>
            <a:pPr algn="ctr"/>
            <a:r>
              <a:rPr lang="en-ID" sz="1400" b="1" i="1" dirty="0">
                <a:solidFill>
                  <a:schemeClr val="bg1"/>
                </a:solidFill>
                <a:effectLst/>
                <a:latin typeface="Arial" panose="020B0604020202020204" pitchFamily="34" charset="0"/>
              </a:rPr>
              <a:t>IOC of UNESCO</a:t>
            </a:r>
            <a:r>
              <a:rPr lang="en-ID" sz="1400" b="0" i="1" dirty="0">
                <a:solidFill>
                  <a:schemeClr val="bg1"/>
                </a:solidFill>
                <a:effectLst/>
                <a:latin typeface="Arial" panose="020B0604020202020204" pitchFamily="34" charset="0"/>
              </a:rPr>
              <a:t> </a:t>
            </a:r>
            <a:r>
              <a:rPr lang="en-ID" sz="1400" b="1" i="1" dirty="0">
                <a:solidFill>
                  <a:schemeClr val="bg1"/>
                </a:solidFill>
                <a:effectLst/>
                <a:latin typeface="Arial" panose="020B0604020202020204" pitchFamily="34" charset="0"/>
              </a:rPr>
              <a:t>Eighteenth Meeting of the Working Group on Tsunamis and Other Hazards related to Sea Level Warning and Mitigation Systems</a:t>
            </a:r>
            <a:r>
              <a:rPr lang="en-ID" sz="1400" b="0" i="1" dirty="0">
                <a:solidFill>
                  <a:schemeClr val="bg1"/>
                </a:solidFill>
                <a:effectLst/>
                <a:latin typeface="Arial" panose="020B0604020202020204" pitchFamily="34" charset="0"/>
              </a:rPr>
              <a:t> </a:t>
            </a:r>
            <a:r>
              <a:rPr lang="en-ID" sz="1400" b="1" i="1" dirty="0">
                <a:solidFill>
                  <a:schemeClr val="bg1"/>
                </a:solidFill>
                <a:effectLst/>
                <a:latin typeface="Arial" panose="020B0604020202020204" pitchFamily="34" charset="0"/>
              </a:rPr>
              <a:t>(TOWS-WG-XVIII), Paris 23-24 February 2025</a:t>
            </a:r>
            <a:endParaRPr lang="en-ID" sz="1400" i="1" dirty="0">
              <a:solidFill>
                <a:schemeClr val="bg1"/>
              </a:solidFill>
              <a:effectLst/>
              <a:latin typeface="Arial" panose="020B0604020202020204" pitchFamily="34" charset="0"/>
            </a:endParaRPr>
          </a:p>
        </p:txBody>
      </p:sp>
      <p:sp>
        <p:nvSpPr>
          <p:cNvPr id="7" name="TextBox 6">
            <a:extLst>
              <a:ext uri="{FF2B5EF4-FFF2-40B4-BE49-F238E27FC236}">
                <a16:creationId xmlns:a16="http://schemas.microsoft.com/office/drawing/2014/main" id="{1A7A378F-5893-0A6D-933F-4C18E0FA1CC2}"/>
              </a:ext>
            </a:extLst>
          </p:cNvPr>
          <p:cNvSpPr txBox="1"/>
          <p:nvPr/>
        </p:nvSpPr>
        <p:spPr>
          <a:xfrm>
            <a:off x="3688832" y="3059668"/>
            <a:ext cx="5288628" cy="369332"/>
          </a:xfrm>
          <a:prstGeom prst="rect">
            <a:avLst/>
          </a:prstGeom>
          <a:noFill/>
        </p:spPr>
        <p:txBody>
          <a:bodyPr wrap="none" rtlCol="0">
            <a:spAutoFit/>
          </a:bodyPr>
          <a:lstStyle/>
          <a:p>
            <a:pPr algn="ctr"/>
            <a:r>
              <a:rPr lang="en-GB" sz="1800" b="1" kern="0" dirty="0">
                <a:solidFill>
                  <a:schemeClr val="bg1"/>
                </a:solidFill>
                <a:latin typeface="Arial" panose="020B0604020202020204" pitchFamily="34" charset="0"/>
                <a:ea typeface="Arial" panose="020B0604020202020204" pitchFamily="34" charset="0"/>
              </a:rPr>
              <a:t>11-14 November </a:t>
            </a:r>
            <a:r>
              <a:rPr lang="en-GB" sz="1800" b="1" kern="0" dirty="0">
                <a:solidFill>
                  <a:schemeClr val="bg1"/>
                </a:solidFill>
                <a:effectLst/>
                <a:latin typeface="Arial" panose="020B0604020202020204" pitchFamily="34" charset="0"/>
                <a:ea typeface="Arial" panose="020B0604020202020204" pitchFamily="34" charset="0"/>
              </a:rPr>
              <a:t>2024, </a:t>
            </a:r>
            <a:r>
              <a:rPr lang="en-US" sz="1800" b="1" kern="0" dirty="0">
                <a:solidFill>
                  <a:schemeClr val="bg1"/>
                </a:solidFill>
                <a:latin typeface="Arial" panose="020B0604020202020204" pitchFamily="34" charset="0"/>
              </a:rPr>
              <a:t>Banda Aceh - Indonesia</a:t>
            </a:r>
          </a:p>
        </p:txBody>
      </p:sp>
    </p:spTree>
    <p:extLst>
      <p:ext uri="{BB962C8B-B14F-4D97-AF65-F5344CB8AC3E}">
        <p14:creationId xmlns:p14="http://schemas.microsoft.com/office/powerpoint/2010/main" val="2079728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11A8-FCEA-7D0E-C98C-63FFEB492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4FA19-6D57-3DAE-311F-27E03E6C48B2}"/>
              </a:ext>
            </a:extLst>
          </p:cNvPr>
          <p:cNvSpPr>
            <a:spLocks noGrp="1"/>
          </p:cNvSpPr>
          <p:nvPr>
            <p:ph type="title"/>
          </p:nvPr>
        </p:nvSpPr>
        <p:spPr>
          <a:xfrm>
            <a:off x="826770" y="149287"/>
            <a:ext cx="10195560" cy="1325563"/>
          </a:xfrm>
        </p:spPr>
        <p:txBody>
          <a:bodyPr>
            <a:normAutofit/>
          </a:bodyPr>
          <a:lstStyle/>
          <a:p>
            <a:r>
              <a:rPr lang="en-GB" sz="4000" b="1" kern="0" dirty="0">
                <a:solidFill>
                  <a:schemeClr val="accent1">
                    <a:lumMod val="75000"/>
                  </a:schemeClr>
                </a:solidFill>
                <a:latin typeface="Arial" panose="020B0604020202020204" pitchFamily="34" charset="0"/>
              </a:rPr>
              <a:t>Session 5</a:t>
            </a:r>
            <a:br>
              <a:rPr lang="en-GB" b="1" kern="0" dirty="0">
                <a:solidFill>
                  <a:schemeClr val="accent1">
                    <a:lumMod val="75000"/>
                  </a:schemeClr>
                </a:solidFill>
                <a:latin typeface="Arial" panose="020B0604020202020204" pitchFamily="34" charset="0"/>
              </a:rPr>
            </a:br>
            <a:r>
              <a:rPr lang="en-ID" sz="2200" i="1" kern="0" dirty="0">
                <a:solidFill>
                  <a:schemeClr val="accent1">
                    <a:lumMod val="75000"/>
                  </a:schemeClr>
                </a:solidFill>
                <a:latin typeface="Arial" panose="020B0604020202020204" pitchFamily="34" charset="0"/>
              </a:rPr>
              <a:t>“Achieving 100% Communities at Risk to be Prepared and Resilient to Tsunami by 2030”</a:t>
            </a:r>
            <a:endParaRPr lang="en-US" sz="2700" i="1" kern="0" dirty="0">
              <a:solidFill>
                <a:schemeClr val="accent1">
                  <a:lumMod val="75000"/>
                </a:schemeClr>
              </a:solidFill>
              <a:latin typeface="Arial" panose="020B0604020202020204" pitchFamily="34" charset="0"/>
            </a:endParaRPr>
          </a:p>
        </p:txBody>
      </p:sp>
      <p:sp>
        <p:nvSpPr>
          <p:cNvPr id="3" name="Content Placeholder 2">
            <a:extLst>
              <a:ext uri="{FF2B5EF4-FFF2-40B4-BE49-F238E27FC236}">
                <a16:creationId xmlns:a16="http://schemas.microsoft.com/office/drawing/2014/main" id="{91E76AD2-1CA5-219F-1B1E-5D2B1DC36CB1}"/>
              </a:ext>
            </a:extLst>
          </p:cNvPr>
          <p:cNvSpPr>
            <a:spLocks noGrp="1"/>
          </p:cNvSpPr>
          <p:nvPr>
            <p:ph sz="half" idx="1"/>
          </p:nvPr>
        </p:nvSpPr>
        <p:spPr>
          <a:xfrm>
            <a:off x="560069" y="3093241"/>
            <a:ext cx="5459730" cy="2672559"/>
          </a:xfrm>
          <a:ln>
            <a:solidFill>
              <a:srgbClr val="0070C0"/>
            </a:solidFill>
          </a:ln>
        </p:spPr>
        <p:txBody>
          <a:bodyPr>
            <a:noAutofit/>
          </a:bodyPr>
          <a:lstStyle/>
          <a:p>
            <a:pPr marL="0" indent="0" algn="just">
              <a:spcBef>
                <a:spcPts val="0"/>
              </a:spcBef>
              <a:buClr>
                <a:srgbClr val="0070C0"/>
              </a:buClr>
              <a:buSzPct val="120000"/>
              <a:buNone/>
            </a:pPr>
            <a:r>
              <a:rPr lang="en-US" sz="2000" b="1" dirty="0">
                <a:effectLst/>
                <a:ea typeface="Calibri" panose="020F0502020204030204" pitchFamily="34" charset="0"/>
                <a:cs typeface="Times New Roman" panose="02020603050405020304" pitchFamily="18" charset="0"/>
              </a:rPr>
              <a:t>Current States</a:t>
            </a:r>
            <a:endParaRPr lang="en-ID" sz="2000" dirty="0">
              <a:effectLst/>
              <a:ea typeface="Calibri" panose="020F0502020204030204" pitchFamily="34" charset="0"/>
              <a:cs typeface="Times New Roman" panose="02020603050405020304" pitchFamily="18"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The TRRP is now well established, and the number of </a:t>
            </a:r>
            <a:r>
              <a:rPr lang="en-US" sz="1200" dirty="0" err="1">
                <a:solidFill>
                  <a:srgbClr val="000000"/>
                </a:solidFill>
                <a:latin typeface="Arial" panose="020B0604020202020204" pitchFamily="34" charset="0"/>
              </a:rPr>
              <a:t>recognised</a:t>
            </a:r>
            <a:r>
              <a:rPr lang="en-US" sz="1200" dirty="0">
                <a:solidFill>
                  <a:srgbClr val="000000"/>
                </a:solidFill>
                <a:latin typeface="Arial" panose="020B0604020202020204" pitchFamily="34" charset="0"/>
              </a:rPr>
              <a:t> Tsunami Ready communities is growing. Implementation has reflected the countries’ desire to implement TRRP and their access to resources.  There continue to be challenges in country capacities and funding resources. </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Experience with regards to the implementation of TRRP is being gained within all the ocean basins</a:t>
            </a:r>
            <a:r>
              <a:rPr lang="en-ID" sz="1200" dirty="0">
                <a:solidFill>
                  <a:srgbClr val="000000"/>
                </a:solidFill>
                <a:latin typeface="Arial" panose="020B0604020202020204" pitchFamily="34" charset="0"/>
              </a:rPr>
              <a:t> </a:t>
            </a: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The Tsunami Ready Coalition has been mandated by the IOC and is anticipated to contribute significantly to the global effort by supporting promotion, resource mobilization, networking, influence, and providing advice</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WTAD is well established, with the UNDRR extending its awareness initiatives in 2024/25 to commemorate the 2004 Indian Ocean Tsunami.</a:t>
            </a:r>
            <a:endParaRPr lang="en-ID" sz="120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id="{9537ECC0-9937-6519-F3B2-DC2081FC99D9}"/>
              </a:ext>
            </a:extLst>
          </p:cNvPr>
          <p:cNvPicPr>
            <a:picLocks noChangeAspect="1"/>
          </p:cNvPicPr>
          <p:nvPr/>
        </p:nvPicPr>
        <p:blipFill>
          <a:blip r:embed="rId2"/>
          <a:stretch>
            <a:fillRect/>
          </a:stretch>
        </p:blipFill>
        <p:spPr>
          <a:xfrm>
            <a:off x="10767527" y="1"/>
            <a:ext cx="1424473" cy="1368884"/>
          </a:xfrm>
          <a:prstGeom prst="rect">
            <a:avLst/>
          </a:prstGeom>
        </p:spPr>
      </p:pic>
      <p:sp>
        <p:nvSpPr>
          <p:cNvPr id="6" name="Content Placeholder 2">
            <a:extLst>
              <a:ext uri="{FF2B5EF4-FFF2-40B4-BE49-F238E27FC236}">
                <a16:creationId xmlns:a16="http://schemas.microsoft.com/office/drawing/2014/main" id="{B1DB4D98-D0CF-672B-7618-CAADF208D3E7}"/>
              </a:ext>
            </a:extLst>
          </p:cNvPr>
          <p:cNvSpPr txBox="1">
            <a:spLocks/>
          </p:cNvSpPr>
          <p:nvPr/>
        </p:nvSpPr>
        <p:spPr>
          <a:xfrm>
            <a:off x="560069" y="1555748"/>
            <a:ext cx="5459729" cy="1325563"/>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0070C0"/>
              </a:buClr>
              <a:buSzPct val="120000"/>
              <a:tabLst>
                <a:tab pos="450215" algn="l"/>
              </a:tabLst>
            </a:pPr>
            <a:r>
              <a:rPr lang="en-US" sz="1800" b="1" dirty="0">
                <a:solidFill>
                  <a:srgbClr val="002060"/>
                </a:solidFill>
              </a:rPr>
              <a:t>Chair: </a:t>
            </a:r>
            <a:r>
              <a:rPr lang="en-ID" sz="1800" dirty="0">
                <a:solidFill>
                  <a:srgbClr val="002060"/>
                </a:solidFill>
              </a:rPr>
              <a:t>Prof. Faisal </a:t>
            </a:r>
            <a:r>
              <a:rPr lang="en-ID" sz="1800" dirty="0" err="1">
                <a:solidFill>
                  <a:srgbClr val="002060"/>
                </a:solidFill>
              </a:rPr>
              <a:t>Fathani</a:t>
            </a:r>
            <a:r>
              <a:rPr lang="en-ID" sz="1800" dirty="0">
                <a:solidFill>
                  <a:srgbClr val="002060"/>
                </a:solidFill>
              </a:rPr>
              <a:t> and Mr. David Coetzee </a:t>
            </a:r>
          </a:p>
          <a:p>
            <a:pPr>
              <a:spcBef>
                <a:spcPts val="600"/>
              </a:spcBef>
              <a:spcAft>
                <a:spcPts val="600"/>
              </a:spcAft>
              <a:buClr>
                <a:srgbClr val="0070C0"/>
              </a:buClr>
              <a:buSzPct val="120000"/>
              <a:tabLst>
                <a:tab pos="450215" algn="l"/>
              </a:tabLst>
            </a:pPr>
            <a:r>
              <a:rPr lang="en-US" sz="1800" b="1" dirty="0">
                <a:solidFill>
                  <a:srgbClr val="002060"/>
                </a:solidFill>
              </a:rPr>
              <a:t>Rapporteur:</a:t>
            </a:r>
            <a:r>
              <a:rPr lang="en-US" sz="1800" dirty="0">
                <a:solidFill>
                  <a:srgbClr val="002060"/>
                </a:solidFill>
              </a:rPr>
              <a:t> Ms. Nora Gale</a:t>
            </a:r>
            <a:endParaRPr lang="en-ID" sz="1800" dirty="0">
              <a:solidFill>
                <a:srgbClr val="002060"/>
              </a:solidFill>
            </a:endParaRPr>
          </a:p>
          <a:p>
            <a:pPr>
              <a:spcBef>
                <a:spcPts val="600"/>
              </a:spcBef>
              <a:spcAft>
                <a:spcPts val="600"/>
              </a:spcAft>
              <a:buClr>
                <a:srgbClr val="0070C0"/>
              </a:buClr>
              <a:buSzPct val="120000"/>
              <a:tabLst>
                <a:tab pos="450215" algn="l"/>
              </a:tabLst>
            </a:pPr>
            <a:r>
              <a:rPr lang="en-US" sz="1800" b="1" dirty="0">
                <a:solidFill>
                  <a:srgbClr val="002060"/>
                </a:solidFill>
              </a:rPr>
              <a:t>10 Speakers : </a:t>
            </a:r>
            <a:endParaRPr lang="en-ID" sz="1800" dirty="0">
              <a:solidFill>
                <a:srgbClr val="002060"/>
              </a:solidFill>
            </a:endParaRPr>
          </a:p>
          <a:p>
            <a:pPr>
              <a:spcBef>
                <a:spcPts val="600"/>
              </a:spcBef>
              <a:spcAft>
                <a:spcPts val="600"/>
              </a:spcAft>
              <a:buClr>
                <a:srgbClr val="0070C0"/>
              </a:buClr>
              <a:buSzPct val="120000"/>
              <a:tabLst>
                <a:tab pos="450215" algn="l"/>
              </a:tabLst>
            </a:pPr>
            <a:endParaRPr lang="en-ID" sz="1800" dirty="0"/>
          </a:p>
        </p:txBody>
      </p:sp>
      <p:sp>
        <p:nvSpPr>
          <p:cNvPr id="9" name="Content Placeholder 2">
            <a:extLst>
              <a:ext uri="{FF2B5EF4-FFF2-40B4-BE49-F238E27FC236}">
                <a16:creationId xmlns:a16="http://schemas.microsoft.com/office/drawing/2014/main" id="{5928D185-77DC-931E-A648-56170BDA2132}"/>
              </a:ext>
            </a:extLst>
          </p:cNvPr>
          <p:cNvSpPr txBox="1">
            <a:spLocks/>
          </p:cNvSpPr>
          <p:nvPr/>
        </p:nvSpPr>
        <p:spPr>
          <a:xfrm>
            <a:off x="6172203" y="1555748"/>
            <a:ext cx="5727698" cy="2381252"/>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70C0"/>
              </a:buClr>
              <a:buSzPct val="120000"/>
              <a:buFont typeface="Arial" panose="020B0604020202020204" pitchFamily="34" charset="0"/>
              <a:buNone/>
            </a:pPr>
            <a:r>
              <a:rPr lang="en-GB" sz="2000" b="1" dirty="0">
                <a:ea typeface="Calibri" panose="020F0502020204030204" pitchFamily="34" charset="0"/>
                <a:cs typeface="Times New Roman" panose="02020603050405020304" pitchFamily="18" charset="0"/>
              </a:rPr>
              <a:t>Gaps (technological)</a:t>
            </a:r>
            <a:endParaRPr lang="en-ID" sz="2000" dirty="0">
              <a:ea typeface="Calibri" panose="020F0502020204030204" pitchFamily="34" charset="0"/>
              <a:cs typeface="Times New Roman" panose="02020603050405020304" pitchFamily="18"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While there is progress in the implementation of the TRRP, the momentum is relatively slow and/or not equal across all regions and sub-regions. Capacity and funding gaps are particularly prevalent in SIDS.</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A significantly greater global implementation rate is required to achieve the ODTP aim of 100% communities at risk are prepared and resilient to tsunamis by 2030.</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To achieve the above aim, the collective support of the international community is required, including leveraging existing global and regional </a:t>
            </a:r>
            <a:r>
              <a:rPr lang="en-US" sz="1200" dirty="0" err="1">
                <a:solidFill>
                  <a:srgbClr val="000000"/>
                </a:solidFill>
                <a:latin typeface="Arial" panose="020B0604020202020204" pitchFamily="34" charset="0"/>
              </a:rPr>
              <a:t>programmes</a:t>
            </a:r>
            <a:r>
              <a:rPr lang="en-US" sz="1200" dirty="0">
                <a:solidFill>
                  <a:srgbClr val="000000"/>
                </a:solidFill>
                <a:latin typeface="Arial" panose="020B0604020202020204" pitchFamily="34" charset="0"/>
              </a:rPr>
              <a:t> and projects, and in successfully engaging new partners with resources.</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The Tsunami Ready Coalition has not yet been formed. </a:t>
            </a:r>
            <a:endParaRPr lang="en-ID" sz="1200" dirty="0">
              <a:solidFill>
                <a:srgbClr val="000000"/>
              </a:solidFill>
              <a:latin typeface="Arial" panose="020B0604020202020204" pitchFamily="34" charset="0"/>
            </a:endParaRPr>
          </a:p>
        </p:txBody>
      </p:sp>
      <p:sp>
        <p:nvSpPr>
          <p:cNvPr id="10" name="Content Placeholder 3">
            <a:extLst>
              <a:ext uri="{FF2B5EF4-FFF2-40B4-BE49-F238E27FC236}">
                <a16:creationId xmlns:a16="http://schemas.microsoft.com/office/drawing/2014/main" id="{E2A2B3ED-1257-8B2A-C3BD-61D33EB2F957}"/>
              </a:ext>
            </a:extLst>
          </p:cNvPr>
          <p:cNvSpPr>
            <a:spLocks noGrp="1"/>
          </p:cNvSpPr>
          <p:nvPr>
            <p:ph sz="half" idx="2"/>
          </p:nvPr>
        </p:nvSpPr>
        <p:spPr>
          <a:xfrm>
            <a:off x="6172202" y="4042505"/>
            <a:ext cx="5727699" cy="2381252"/>
          </a:xfrm>
          <a:ln>
            <a:solidFill>
              <a:srgbClr val="0070C0"/>
            </a:solidFill>
          </a:ln>
        </p:spPr>
        <p:txBody>
          <a:bodyPr>
            <a:normAutofit fontScale="40000" lnSpcReduction="20000"/>
          </a:bodyPr>
          <a:lstStyle/>
          <a:p>
            <a:pPr marL="0" indent="0">
              <a:lnSpc>
                <a:spcPct val="110000"/>
              </a:lnSpc>
              <a:spcBef>
                <a:spcPts val="0"/>
              </a:spcBef>
              <a:spcAft>
                <a:spcPts val="600"/>
              </a:spcAft>
              <a:buClr>
                <a:srgbClr val="0070C0"/>
              </a:buClr>
              <a:buSzPct val="120000"/>
              <a:buNone/>
            </a:pPr>
            <a:r>
              <a:rPr lang="en-GB" sz="5000" b="1" dirty="0">
                <a:cs typeface="Times New Roman" panose="02020603050405020304" pitchFamily="18" charset="0"/>
              </a:rPr>
              <a:t>Future Priorities</a:t>
            </a:r>
            <a:endParaRPr lang="en-ID" sz="5000" b="1" dirty="0">
              <a:cs typeface="Times New Roman" panose="02020603050405020304" pitchFamily="18" charset="0"/>
            </a:endParaRPr>
          </a:p>
          <a:p>
            <a:pPr marR="26035"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Scale up the implementation of TRRP through establishment of a comprehensive TTRP implementation plan for each region, including identification of benefits, gaps and needs.</a:t>
            </a:r>
            <a:endParaRPr lang="en-ID" sz="3000" dirty="0">
              <a:solidFill>
                <a:srgbClr val="000000"/>
              </a:solidFill>
              <a:latin typeface="Arial" panose="020B0604020202020204" pitchFamily="34" charset="0"/>
            </a:endParaRPr>
          </a:p>
          <a:p>
            <a:pPr marR="26035"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Promote TTRP through relevant international and regional events and conferences.</a:t>
            </a:r>
            <a:endParaRPr lang="en-ID" sz="3000" dirty="0">
              <a:solidFill>
                <a:srgbClr val="000000"/>
              </a:solidFill>
              <a:latin typeface="Arial" panose="020B0604020202020204" pitchFamily="34" charset="0"/>
            </a:endParaRPr>
          </a:p>
          <a:p>
            <a:pPr marR="26035"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Identify funding for the TRRP in the regions, and/or opportunities for leveraging existing funding and </a:t>
            </a:r>
            <a:r>
              <a:rPr lang="en-US" sz="3000" dirty="0" err="1">
                <a:solidFill>
                  <a:srgbClr val="000000"/>
                </a:solidFill>
                <a:latin typeface="Arial" panose="020B0604020202020204" pitchFamily="34" charset="0"/>
              </a:rPr>
              <a:t>programmes</a:t>
            </a:r>
            <a:r>
              <a:rPr lang="en-US" sz="3000" dirty="0">
                <a:solidFill>
                  <a:srgbClr val="000000"/>
                </a:solidFill>
                <a:latin typeface="Arial" panose="020B0604020202020204" pitchFamily="34" charset="0"/>
              </a:rPr>
              <a:t> to advance Tsunami Ready.</a:t>
            </a:r>
            <a:endParaRPr lang="en-ID" sz="3000" dirty="0">
              <a:solidFill>
                <a:srgbClr val="000000"/>
              </a:solidFill>
              <a:latin typeface="Arial" panose="020B0604020202020204" pitchFamily="34" charset="0"/>
            </a:endParaRPr>
          </a:p>
          <a:p>
            <a:pPr marR="26035"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Establish an effective Tsunami Ready Coalition with the inclusion of traditional and non-traditional global and regional institutions to facilitate critical strategic and operational partnerships.</a:t>
            </a:r>
            <a:endParaRPr lang="en-ID" sz="3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45381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5204C-82E3-45E4-7BCD-D5DB5276E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CC3C0-82B7-C9C7-6EDD-5C452B1D05DD}"/>
              </a:ext>
            </a:extLst>
          </p:cNvPr>
          <p:cNvSpPr>
            <a:spLocks noGrp="1"/>
          </p:cNvSpPr>
          <p:nvPr>
            <p:ph type="title"/>
          </p:nvPr>
        </p:nvSpPr>
        <p:spPr>
          <a:xfrm>
            <a:off x="560068" y="25400"/>
            <a:ext cx="10515600" cy="1325563"/>
          </a:xfrm>
        </p:spPr>
        <p:txBody>
          <a:bodyPr>
            <a:normAutofit/>
          </a:bodyPr>
          <a:lstStyle/>
          <a:p>
            <a:r>
              <a:rPr lang="en-GB" sz="4000" b="1" kern="0" dirty="0">
                <a:solidFill>
                  <a:schemeClr val="accent1">
                    <a:lumMod val="75000"/>
                  </a:schemeClr>
                </a:solidFill>
                <a:latin typeface="Arial" panose="020B0604020202020204" pitchFamily="34" charset="0"/>
              </a:rPr>
              <a:t>Session 6</a:t>
            </a:r>
            <a:br>
              <a:rPr lang="en-GB" sz="4000" b="1" kern="0" dirty="0">
                <a:solidFill>
                  <a:schemeClr val="accent1">
                    <a:lumMod val="75000"/>
                  </a:schemeClr>
                </a:solidFill>
                <a:latin typeface="Arial" panose="020B0604020202020204" pitchFamily="34" charset="0"/>
              </a:rPr>
            </a:br>
            <a:r>
              <a:rPr lang="en-US" sz="2000" i="1" kern="0" dirty="0">
                <a:solidFill>
                  <a:schemeClr val="accent1">
                    <a:lumMod val="75000"/>
                  </a:schemeClr>
                </a:solidFill>
                <a:latin typeface="Arial" panose="020B0604020202020204" pitchFamily="34" charset="0"/>
              </a:rPr>
              <a:t>Other Critical issues for building community resilience</a:t>
            </a:r>
          </a:p>
        </p:txBody>
      </p:sp>
      <p:pic>
        <p:nvPicPr>
          <p:cNvPr id="5" name="Picture 4">
            <a:extLst>
              <a:ext uri="{FF2B5EF4-FFF2-40B4-BE49-F238E27FC236}">
                <a16:creationId xmlns:a16="http://schemas.microsoft.com/office/drawing/2014/main" id="{FF795AA9-DE09-6997-8725-E102B6107756}"/>
              </a:ext>
            </a:extLst>
          </p:cNvPr>
          <p:cNvPicPr>
            <a:picLocks noChangeAspect="1"/>
          </p:cNvPicPr>
          <p:nvPr/>
        </p:nvPicPr>
        <p:blipFill>
          <a:blip r:embed="rId2"/>
          <a:stretch>
            <a:fillRect/>
          </a:stretch>
        </p:blipFill>
        <p:spPr>
          <a:xfrm>
            <a:off x="10767527" y="1"/>
            <a:ext cx="1424473" cy="1368884"/>
          </a:xfrm>
          <a:prstGeom prst="rect">
            <a:avLst/>
          </a:prstGeom>
        </p:spPr>
      </p:pic>
      <p:sp>
        <p:nvSpPr>
          <p:cNvPr id="6" name="Content Placeholder 2">
            <a:extLst>
              <a:ext uri="{FF2B5EF4-FFF2-40B4-BE49-F238E27FC236}">
                <a16:creationId xmlns:a16="http://schemas.microsoft.com/office/drawing/2014/main" id="{74EAAD80-DFBA-3961-F51E-4AA62E5A7070}"/>
              </a:ext>
            </a:extLst>
          </p:cNvPr>
          <p:cNvSpPr txBox="1">
            <a:spLocks/>
          </p:cNvSpPr>
          <p:nvPr/>
        </p:nvSpPr>
        <p:spPr>
          <a:xfrm>
            <a:off x="560069" y="1487169"/>
            <a:ext cx="5459729" cy="1156972"/>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buClr>
                <a:srgbClr val="0070C0"/>
              </a:buClr>
              <a:buSzPct val="120000"/>
              <a:tabLst>
                <a:tab pos="450215" algn="l"/>
              </a:tabLst>
            </a:pPr>
            <a:r>
              <a:rPr lang="en-US" sz="1600" b="1" dirty="0">
                <a:solidFill>
                  <a:srgbClr val="002060"/>
                </a:solidFill>
              </a:rPr>
              <a:t>Chair:</a:t>
            </a:r>
            <a:r>
              <a:rPr lang="en-US" sz="1600" dirty="0">
                <a:solidFill>
                  <a:srgbClr val="002060"/>
                </a:solidFill>
              </a:rPr>
              <a:t> </a:t>
            </a:r>
            <a:r>
              <a:rPr lang="en-ID" sz="1600" dirty="0">
                <a:solidFill>
                  <a:srgbClr val="002060"/>
                </a:solidFill>
              </a:rPr>
              <a:t>Mr. </a:t>
            </a:r>
            <a:r>
              <a:rPr lang="en-ID" sz="1600" dirty="0" err="1">
                <a:solidFill>
                  <a:srgbClr val="002060"/>
                </a:solidFill>
              </a:rPr>
              <a:t>Ardito</a:t>
            </a:r>
            <a:r>
              <a:rPr lang="en-ID" sz="1600" dirty="0">
                <a:solidFill>
                  <a:srgbClr val="002060"/>
                </a:solidFill>
              </a:rPr>
              <a:t> M. </a:t>
            </a:r>
            <a:r>
              <a:rPr lang="en-ID" sz="1600" dirty="0" err="1">
                <a:solidFill>
                  <a:srgbClr val="002060"/>
                </a:solidFill>
              </a:rPr>
              <a:t>Kodijat</a:t>
            </a:r>
            <a:r>
              <a:rPr lang="en-ID" sz="1600" dirty="0">
                <a:solidFill>
                  <a:srgbClr val="002060"/>
                </a:solidFill>
              </a:rPr>
              <a:t> and </a:t>
            </a:r>
            <a:r>
              <a:rPr lang="en-ID" sz="1600" dirty="0" err="1">
                <a:solidFill>
                  <a:srgbClr val="002060"/>
                </a:solidFill>
              </a:rPr>
              <a:t>Dr.</a:t>
            </a:r>
            <a:r>
              <a:rPr lang="en-ID" sz="1600" dirty="0">
                <a:solidFill>
                  <a:srgbClr val="002060"/>
                </a:solidFill>
              </a:rPr>
              <a:t> </a:t>
            </a:r>
            <a:r>
              <a:rPr lang="en-ID" sz="1600" dirty="0" err="1">
                <a:solidFill>
                  <a:srgbClr val="002060"/>
                </a:solidFill>
              </a:rPr>
              <a:t>Ocal</a:t>
            </a:r>
            <a:r>
              <a:rPr lang="en-ID" sz="1600" dirty="0">
                <a:solidFill>
                  <a:srgbClr val="002060"/>
                </a:solidFill>
              </a:rPr>
              <a:t> </a:t>
            </a:r>
            <a:r>
              <a:rPr lang="en-ID" sz="1600" dirty="0" err="1">
                <a:solidFill>
                  <a:srgbClr val="002060"/>
                </a:solidFill>
              </a:rPr>
              <a:t>Necmioglu</a:t>
            </a:r>
            <a:r>
              <a:rPr lang="en-ID" sz="1600" dirty="0">
                <a:solidFill>
                  <a:srgbClr val="002060"/>
                </a:solidFill>
              </a:rPr>
              <a:t>; </a:t>
            </a:r>
          </a:p>
          <a:p>
            <a:pPr>
              <a:lnSpc>
                <a:spcPct val="100000"/>
              </a:lnSpc>
              <a:spcBef>
                <a:spcPts val="300"/>
              </a:spcBef>
              <a:spcAft>
                <a:spcPts val="300"/>
              </a:spcAft>
              <a:buClr>
                <a:srgbClr val="0070C0"/>
              </a:buClr>
              <a:buSzPct val="120000"/>
              <a:tabLst>
                <a:tab pos="450215" algn="l"/>
              </a:tabLst>
            </a:pPr>
            <a:r>
              <a:rPr lang="en-US" sz="1600" b="1" dirty="0">
                <a:solidFill>
                  <a:srgbClr val="002060"/>
                </a:solidFill>
              </a:rPr>
              <a:t>Rapporteur:</a:t>
            </a:r>
            <a:r>
              <a:rPr lang="en-US" sz="1600" dirty="0">
                <a:solidFill>
                  <a:srgbClr val="002060"/>
                </a:solidFill>
              </a:rPr>
              <a:t> </a:t>
            </a:r>
            <a:r>
              <a:rPr lang="en-ID" sz="1600" dirty="0" err="1">
                <a:solidFill>
                  <a:srgbClr val="002060"/>
                </a:solidFill>
              </a:rPr>
              <a:t>Dr.</a:t>
            </a:r>
            <a:r>
              <a:rPr lang="en-ID" sz="1600" dirty="0">
                <a:solidFill>
                  <a:srgbClr val="002060"/>
                </a:solidFill>
              </a:rPr>
              <a:t> Laura Kong </a:t>
            </a:r>
          </a:p>
          <a:p>
            <a:pPr>
              <a:lnSpc>
                <a:spcPct val="100000"/>
              </a:lnSpc>
              <a:spcBef>
                <a:spcPts val="300"/>
              </a:spcBef>
              <a:spcAft>
                <a:spcPts val="300"/>
              </a:spcAft>
              <a:buClr>
                <a:srgbClr val="0070C0"/>
              </a:buClr>
              <a:buSzPct val="120000"/>
              <a:tabLst>
                <a:tab pos="450215" algn="l"/>
              </a:tabLst>
            </a:pPr>
            <a:r>
              <a:rPr lang="en-US" sz="1600" b="1" dirty="0">
                <a:solidFill>
                  <a:srgbClr val="002060"/>
                </a:solidFill>
              </a:rPr>
              <a:t>10 Speakers : </a:t>
            </a:r>
            <a:endParaRPr lang="en-ID" sz="1600" dirty="0">
              <a:solidFill>
                <a:srgbClr val="002060"/>
              </a:solidFill>
            </a:endParaRPr>
          </a:p>
        </p:txBody>
      </p:sp>
      <p:sp>
        <p:nvSpPr>
          <p:cNvPr id="11" name="Content Placeholder 2">
            <a:extLst>
              <a:ext uri="{FF2B5EF4-FFF2-40B4-BE49-F238E27FC236}">
                <a16:creationId xmlns:a16="http://schemas.microsoft.com/office/drawing/2014/main" id="{4AFB0227-C1C3-55AA-1291-53A21A989650}"/>
              </a:ext>
            </a:extLst>
          </p:cNvPr>
          <p:cNvSpPr>
            <a:spLocks noGrp="1"/>
          </p:cNvSpPr>
          <p:nvPr>
            <p:ph sz="half" idx="1"/>
          </p:nvPr>
        </p:nvSpPr>
        <p:spPr>
          <a:xfrm>
            <a:off x="560068" y="2787492"/>
            <a:ext cx="5459730" cy="2927508"/>
          </a:xfrm>
          <a:ln>
            <a:solidFill>
              <a:srgbClr val="0070C0"/>
            </a:solidFill>
          </a:ln>
        </p:spPr>
        <p:txBody>
          <a:bodyPr>
            <a:noAutofit/>
          </a:bodyPr>
          <a:lstStyle/>
          <a:p>
            <a:pPr marL="0" indent="0" algn="just">
              <a:spcBef>
                <a:spcPts val="0"/>
              </a:spcBef>
              <a:buClr>
                <a:srgbClr val="0070C0"/>
              </a:buClr>
              <a:buSzPct val="120000"/>
              <a:buNone/>
            </a:pPr>
            <a:r>
              <a:rPr lang="en-US" sz="2000" b="1" dirty="0">
                <a:effectLst/>
                <a:ea typeface="Calibri" panose="020F0502020204030204" pitchFamily="34" charset="0"/>
                <a:cs typeface="Times New Roman" panose="02020603050405020304" pitchFamily="18" charset="0"/>
              </a:rPr>
              <a:t>Current States</a:t>
            </a:r>
            <a:endParaRPr lang="en-ID" sz="2000" dirty="0">
              <a:effectLst/>
              <a:ea typeface="Calibri" panose="020F0502020204030204" pitchFamily="34" charset="0"/>
              <a:cs typeface="Times New Roman" panose="02020603050405020304" pitchFamily="18"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Tsunami science incorporates social and human perspectives to enhance understanding and governance of tsunami risks, yet there remains a need for holistic approaches that adequately address community preparedness and disaster risk reduction.</a:t>
            </a:r>
            <a:r>
              <a:rPr lang="en-AU" sz="1200" dirty="0">
                <a:solidFill>
                  <a:srgbClr val="000000"/>
                </a:solidFill>
                <a:latin typeface="Arial" panose="020B0604020202020204" pitchFamily="34" charset="0"/>
              </a:rPr>
              <a:t> </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Critical infrastructure, including airports, ports and </a:t>
            </a:r>
            <a:r>
              <a:rPr lang="en-US" sz="1200" dirty="0" err="1">
                <a:solidFill>
                  <a:srgbClr val="000000"/>
                </a:solidFill>
                <a:latin typeface="Arial" panose="020B0604020202020204" pitchFamily="34" charset="0"/>
              </a:rPr>
              <a:t>harbours</a:t>
            </a:r>
            <a:r>
              <a:rPr lang="en-US" sz="1200" dirty="0">
                <a:solidFill>
                  <a:srgbClr val="000000"/>
                </a:solidFill>
                <a:latin typeface="Arial" panose="020B0604020202020204" pitchFamily="34" charset="0"/>
              </a:rPr>
              <a:t>, schools, hospitals and hotels currently lack adequate tsunami-resistant design, necessitating enhancements beyond existing building codes to ensure safety and swift recovery during disasters.</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Recent cascading and compound hazards have exposed significant challenges in society's ability to mitigate and prepare for systemic risks, highlighting a complex and interconnected risk landscape that complicates emergency response efforts.</a:t>
            </a:r>
            <a:endParaRPr lang="en-ID" sz="1200" dirty="0">
              <a:solidFill>
                <a:srgbClr val="000000"/>
              </a:solidFill>
              <a:latin typeface="Arial" panose="020B0604020202020204" pitchFamily="34" charset="0"/>
            </a:endParaRPr>
          </a:p>
        </p:txBody>
      </p:sp>
      <p:sp>
        <p:nvSpPr>
          <p:cNvPr id="12" name="Content Placeholder 2">
            <a:extLst>
              <a:ext uri="{FF2B5EF4-FFF2-40B4-BE49-F238E27FC236}">
                <a16:creationId xmlns:a16="http://schemas.microsoft.com/office/drawing/2014/main" id="{19F45CF6-16DD-ED22-19CB-AF81C96E499D}"/>
              </a:ext>
            </a:extLst>
          </p:cNvPr>
          <p:cNvSpPr txBox="1">
            <a:spLocks/>
          </p:cNvSpPr>
          <p:nvPr/>
        </p:nvSpPr>
        <p:spPr>
          <a:xfrm>
            <a:off x="6172203" y="1195069"/>
            <a:ext cx="5727698" cy="2381252"/>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70C0"/>
              </a:buClr>
              <a:buSzPct val="120000"/>
              <a:buFont typeface="Arial" panose="020B0604020202020204" pitchFamily="34" charset="0"/>
              <a:buNone/>
            </a:pPr>
            <a:r>
              <a:rPr lang="en-GB" sz="2000" b="1" dirty="0">
                <a:ea typeface="Calibri" panose="020F0502020204030204" pitchFamily="34" charset="0"/>
                <a:cs typeface="Times New Roman" panose="02020603050405020304" pitchFamily="18" charset="0"/>
              </a:rPr>
              <a:t>Gaps (technological)</a:t>
            </a:r>
            <a:endParaRPr lang="en-ID" sz="2000" dirty="0">
              <a:ea typeface="Calibri" panose="020F0502020204030204" pitchFamily="34" charset="0"/>
              <a:cs typeface="Times New Roman" panose="02020603050405020304" pitchFamily="18"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Existing tsunami education and preparedness efforts are often episodic and lack a structured, sustainable framework, while the inclusion of vulnerable groups, particularly women, in decision-making processes remains insufficient.</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There is a significant need for designing critical infrastructure facilities to cater to specific functions during tsunamis, as well as for improved collaboration between infrastructure management and communities for effective preparedness.</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There is a lack of effective frameworks to address the non-linear nature of systemic risks, alongside inadequate integration of technology resilience in emergency management systems, which may compromise detection and warning efforts during simultaneous hazard events.</a:t>
            </a:r>
            <a:r>
              <a:rPr lang="en-ID" sz="1200" dirty="0">
                <a:solidFill>
                  <a:srgbClr val="000000"/>
                </a:solidFill>
                <a:latin typeface="Arial" panose="020B0604020202020204" pitchFamily="34" charset="0"/>
              </a:rPr>
              <a:t> </a:t>
            </a:r>
          </a:p>
        </p:txBody>
      </p:sp>
      <p:sp>
        <p:nvSpPr>
          <p:cNvPr id="13" name="Content Placeholder 3">
            <a:extLst>
              <a:ext uri="{FF2B5EF4-FFF2-40B4-BE49-F238E27FC236}">
                <a16:creationId xmlns:a16="http://schemas.microsoft.com/office/drawing/2014/main" id="{0A2448BE-F651-9838-9A54-2CC7362FE416}"/>
              </a:ext>
            </a:extLst>
          </p:cNvPr>
          <p:cNvSpPr>
            <a:spLocks noGrp="1"/>
          </p:cNvSpPr>
          <p:nvPr>
            <p:ph sz="half" idx="2"/>
          </p:nvPr>
        </p:nvSpPr>
        <p:spPr>
          <a:xfrm>
            <a:off x="6172202" y="3681826"/>
            <a:ext cx="5727699" cy="2757074"/>
          </a:xfrm>
          <a:ln>
            <a:solidFill>
              <a:srgbClr val="0070C0"/>
            </a:solidFill>
          </a:ln>
        </p:spPr>
        <p:txBody>
          <a:bodyPr>
            <a:normAutofit fontScale="40000" lnSpcReduction="20000"/>
          </a:bodyPr>
          <a:lstStyle/>
          <a:p>
            <a:pPr marL="0" indent="0">
              <a:lnSpc>
                <a:spcPct val="110000"/>
              </a:lnSpc>
              <a:spcBef>
                <a:spcPts val="0"/>
              </a:spcBef>
              <a:spcAft>
                <a:spcPts val="600"/>
              </a:spcAft>
              <a:buClr>
                <a:srgbClr val="0070C0"/>
              </a:buClr>
              <a:buSzPct val="120000"/>
              <a:buNone/>
            </a:pPr>
            <a:r>
              <a:rPr lang="en-GB" sz="4200" b="1" dirty="0">
                <a:cs typeface="Times New Roman" panose="02020603050405020304" pitchFamily="18" charset="0"/>
              </a:rPr>
              <a:t>Future Priorities</a:t>
            </a:r>
            <a:endParaRPr lang="en-ID" sz="4200" b="1" dirty="0">
              <a:cs typeface="Times New Roman" panose="02020603050405020304" pitchFamily="18" charset="0"/>
            </a:endParaRPr>
          </a:p>
          <a:p>
            <a:pPr marR="26035"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There is a critical need to promote transdisciplinary collaboration in tsunami early warning systems to grasp the social complexities, empower women in disaster risk reduction efforts, and leverage higher education resources to build resilient communities through continuous awareness and preparedness initiatives.</a:t>
            </a:r>
            <a:r>
              <a:rPr lang="en-ID" sz="3000" dirty="0">
                <a:solidFill>
                  <a:srgbClr val="000000"/>
                </a:solidFill>
                <a:latin typeface="Arial" panose="020B0604020202020204" pitchFamily="34" charset="0"/>
              </a:rPr>
              <a:t> </a:t>
            </a:r>
          </a:p>
          <a:p>
            <a:pPr marR="26035" lvl="0"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The goal is to promote implementation of tailored tsunami mitigation strategies for critical infrastructure facilities including conducting effective emergency drills, and implementing the UNESCO-IOC Tsunami Ready Recognition </a:t>
            </a:r>
            <a:r>
              <a:rPr lang="en-US" sz="3000" dirty="0" err="1">
                <a:solidFill>
                  <a:srgbClr val="000000"/>
                </a:solidFill>
                <a:latin typeface="Arial" panose="020B0604020202020204" pitchFamily="34" charset="0"/>
              </a:rPr>
              <a:t>Programme</a:t>
            </a:r>
            <a:r>
              <a:rPr lang="en-US" sz="3000" dirty="0">
                <a:solidFill>
                  <a:srgbClr val="000000"/>
                </a:solidFill>
                <a:latin typeface="Arial" panose="020B0604020202020204" pitchFamily="34" charset="0"/>
              </a:rPr>
              <a:t> for critical infrastructure</a:t>
            </a:r>
            <a:endParaRPr lang="en-ID" sz="30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To enhance preparedness and governance in this complex risk landscape, there is a need for probabilistic analyses, scenario-building techniques, and a community-level approach to resilience that focuses on capacity building and clarifies roles within a multi-agency governance structure.</a:t>
            </a:r>
            <a:endParaRPr lang="en-ID" sz="3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415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D3D4D-E4B7-E97A-0FD1-40DA47183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1CEA4-44A8-91D3-C3CD-CC8866620831}"/>
              </a:ext>
            </a:extLst>
          </p:cNvPr>
          <p:cNvSpPr>
            <a:spLocks noGrp="1"/>
          </p:cNvSpPr>
          <p:nvPr>
            <p:ph type="title"/>
          </p:nvPr>
        </p:nvSpPr>
        <p:spPr>
          <a:xfrm>
            <a:off x="838200" y="18255"/>
            <a:ext cx="10515600" cy="1325563"/>
          </a:xfrm>
        </p:spPr>
        <p:txBody>
          <a:bodyPr>
            <a:normAutofit/>
          </a:bodyPr>
          <a:lstStyle/>
          <a:p>
            <a:r>
              <a:rPr lang="en-GB" b="1" kern="0" dirty="0">
                <a:solidFill>
                  <a:schemeClr val="accent1">
                    <a:lumMod val="75000"/>
                  </a:schemeClr>
                </a:solidFill>
                <a:latin typeface="Arial" panose="020B0604020202020204" pitchFamily="34" charset="0"/>
              </a:rPr>
              <a:t>Session 7</a:t>
            </a:r>
            <a:br>
              <a:rPr lang="en-GB" b="1" kern="0" dirty="0">
                <a:solidFill>
                  <a:schemeClr val="accent1">
                    <a:lumMod val="75000"/>
                  </a:schemeClr>
                </a:solidFill>
                <a:latin typeface="Arial" panose="020B0604020202020204" pitchFamily="34" charset="0"/>
              </a:rPr>
            </a:br>
            <a:r>
              <a:rPr lang="en-US" sz="2400" i="1" kern="0" dirty="0">
                <a:solidFill>
                  <a:schemeClr val="accent1">
                    <a:lumMod val="75000"/>
                  </a:schemeClr>
                </a:solidFill>
                <a:latin typeface="Arial" panose="020B0604020202020204" pitchFamily="34" charset="0"/>
              </a:rPr>
              <a:t>Critical Contributions of TEWS to global initiatives:</a:t>
            </a:r>
            <a:r>
              <a:rPr lang="en-ID" sz="2400" i="1" kern="0" dirty="0">
                <a:solidFill>
                  <a:schemeClr val="accent1">
                    <a:lumMod val="75000"/>
                  </a:schemeClr>
                </a:solidFill>
                <a:latin typeface="Arial" panose="020B0604020202020204" pitchFamily="34" charset="0"/>
              </a:rPr>
              <a:t> </a:t>
            </a:r>
            <a:endParaRPr lang="en-US" sz="2400" i="1" kern="0" dirty="0">
              <a:solidFill>
                <a:schemeClr val="accent1">
                  <a:lumMod val="75000"/>
                </a:schemeClr>
              </a:solidFill>
              <a:latin typeface="Arial" panose="020B0604020202020204" pitchFamily="34" charset="0"/>
            </a:endParaRPr>
          </a:p>
        </p:txBody>
      </p:sp>
      <p:pic>
        <p:nvPicPr>
          <p:cNvPr id="5" name="Picture 4">
            <a:extLst>
              <a:ext uri="{FF2B5EF4-FFF2-40B4-BE49-F238E27FC236}">
                <a16:creationId xmlns:a16="http://schemas.microsoft.com/office/drawing/2014/main" id="{4EF0F0CE-B3E5-2E90-63C7-13072EB7E94F}"/>
              </a:ext>
            </a:extLst>
          </p:cNvPr>
          <p:cNvPicPr>
            <a:picLocks noChangeAspect="1"/>
          </p:cNvPicPr>
          <p:nvPr/>
        </p:nvPicPr>
        <p:blipFill>
          <a:blip r:embed="rId2"/>
          <a:stretch>
            <a:fillRect/>
          </a:stretch>
        </p:blipFill>
        <p:spPr>
          <a:xfrm>
            <a:off x="10767527" y="1"/>
            <a:ext cx="1424473" cy="1368884"/>
          </a:xfrm>
          <a:prstGeom prst="rect">
            <a:avLst/>
          </a:prstGeom>
        </p:spPr>
      </p:pic>
      <p:sp>
        <p:nvSpPr>
          <p:cNvPr id="6" name="Content Placeholder 2">
            <a:extLst>
              <a:ext uri="{FF2B5EF4-FFF2-40B4-BE49-F238E27FC236}">
                <a16:creationId xmlns:a16="http://schemas.microsoft.com/office/drawing/2014/main" id="{9885A1FF-7880-9FA4-4EBC-D6F1760E995D}"/>
              </a:ext>
            </a:extLst>
          </p:cNvPr>
          <p:cNvSpPr txBox="1">
            <a:spLocks/>
          </p:cNvSpPr>
          <p:nvPr/>
        </p:nvSpPr>
        <p:spPr>
          <a:xfrm>
            <a:off x="560069" y="1555749"/>
            <a:ext cx="5459729" cy="1156972"/>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buClr>
                <a:srgbClr val="0070C0"/>
              </a:buClr>
              <a:buSzPct val="120000"/>
              <a:tabLst>
                <a:tab pos="450215" algn="l"/>
              </a:tabLst>
            </a:pPr>
            <a:r>
              <a:rPr lang="en-US" sz="1800" b="1" dirty="0">
                <a:solidFill>
                  <a:srgbClr val="002060"/>
                </a:solidFill>
              </a:rPr>
              <a:t>Chair: </a:t>
            </a:r>
            <a:r>
              <a:rPr lang="en-ID" sz="1800" dirty="0">
                <a:solidFill>
                  <a:srgbClr val="002060"/>
                </a:solidFill>
              </a:rPr>
              <a:t>Mr. Tony Elliott and </a:t>
            </a:r>
            <a:r>
              <a:rPr lang="en-ID" sz="1800" dirty="0" err="1">
                <a:solidFill>
                  <a:srgbClr val="002060"/>
                </a:solidFill>
              </a:rPr>
              <a:t>Dr.</a:t>
            </a:r>
            <a:r>
              <a:rPr lang="en-ID" sz="1800" dirty="0">
                <a:solidFill>
                  <a:srgbClr val="002060"/>
                </a:solidFill>
              </a:rPr>
              <a:t> Andi Eka Sakya </a:t>
            </a:r>
          </a:p>
          <a:p>
            <a:pPr>
              <a:lnSpc>
                <a:spcPct val="100000"/>
              </a:lnSpc>
              <a:spcBef>
                <a:spcPts val="300"/>
              </a:spcBef>
              <a:spcAft>
                <a:spcPts val="300"/>
              </a:spcAft>
              <a:buClr>
                <a:srgbClr val="0070C0"/>
              </a:buClr>
              <a:buSzPct val="120000"/>
              <a:tabLst>
                <a:tab pos="450215" algn="l"/>
              </a:tabLst>
            </a:pPr>
            <a:r>
              <a:rPr lang="en-US" sz="1800" b="1" dirty="0">
                <a:solidFill>
                  <a:srgbClr val="002060"/>
                </a:solidFill>
              </a:rPr>
              <a:t>Rapporteur:</a:t>
            </a:r>
            <a:r>
              <a:rPr lang="en-US" sz="1800" dirty="0">
                <a:solidFill>
                  <a:srgbClr val="002060"/>
                </a:solidFill>
              </a:rPr>
              <a:t> Prof. Richard Haigh</a:t>
            </a:r>
            <a:endParaRPr lang="en-ID" sz="1800" dirty="0">
              <a:solidFill>
                <a:srgbClr val="002060"/>
              </a:solidFill>
            </a:endParaRPr>
          </a:p>
          <a:p>
            <a:pPr>
              <a:lnSpc>
                <a:spcPct val="100000"/>
              </a:lnSpc>
              <a:spcBef>
                <a:spcPts val="300"/>
              </a:spcBef>
              <a:spcAft>
                <a:spcPts val="300"/>
              </a:spcAft>
              <a:buClr>
                <a:srgbClr val="0070C0"/>
              </a:buClr>
              <a:buSzPct val="120000"/>
              <a:tabLst>
                <a:tab pos="450215" algn="l"/>
              </a:tabLst>
            </a:pPr>
            <a:r>
              <a:rPr lang="en-US" sz="1800" b="1" dirty="0">
                <a:solidFill>
                  <a:srgbClr val="002060"/>
                </a:solidFill>
              </a:rPr>
              <a:t>7 Speakers : </a:t>
            </a:r>
            <a:endParaRPr lang="en-ID" sz="1800" dirty="0">
              <a:solidFill>
                <a:srgbClr val="002060"/>
              </a:solidFill>
            </a:endParaRPr>
          </a:p>
        </p:txBody>
      </p:sp>
      <p:sp>
        <p:nvSpPr>
          <p:cNvPr id="11" name="Content Placeholder 2">
            <a:extLst>
              <a:ext uri="{FF2B5EF4-FFF2-40B4-BE49-F238E27FC236}">
                <a16:creationId xmlns:a16="http://schemas.microsoft.com/office/drawing/2014/main" id="{99383E36-B991-F31B-BC72-9002C84F6834}"/>
              </a:ext>
            </a:extLst>
          </p:cNvPr>
          <p:cNvSpPr>
            <a:spLocks noGrp="1"/>
          </p:cNvSpPr>
          <p:nvPr>
            <p:ph sz="half" idx="1"/>
          </p:nvPr>
        </p:nvSpPr>
        <p:spPr>
          <a:xfrm>
            <a:off x="560068" y="2787492"/>
            <a:ext cx="5459730" cy="3511708"/>
          </a:xfrm>
          <a:ln>
            <a:solidFill>
              <a:srgbClr val="0070C0"/>
            </a:solidFill>
          </a:ln>
        </p:spPr>
        <p:txBody>
          <a:bodyPr>
            <a:noAutofit/>
          </a:bodyPr>
          <a:lstStyle/>
          <a:p>
            <a:pPr marL="0" indent="0" algn="just">
              <a:spcBef>
                <a:spcPts val="0"/>
              </a:spcBef>
              <a:buClr>
                <a:srgbClr val="0070C0"/>
              </a:buClr>
              <a:buSzPct val="120000"/>
              <a:buNone/>
            </a:pPr>
            <a:r>
              <a:rPr lang="en-US" sz="2000" b="1" dirty="0">
                <a:effectLst/>
                <a:ea typeface="Calibri" panose="020F0502020204030204" pitchFamily="34" charset="0"/>
                <a:cs typeface="Times New Roman" panose="02020603050405020304" pitchFamily="18" charset="0"/>
              </a:rPr>
              <a:t>Keys Takeaways (1)</a:t>
            </a:r>
            <a:endParaRPr lang="en-ID" sz="2000" dirty="0">
              <a:effectLst/>
              <a:ea typeface="Calibri" panose="020F0502020204030204" pitchFamily="34" charset="0"/>
              <a:cs typeface="Times New Roman" panose="02020603050405020304" pitchFamily="18" charset="0"/>
            </a:endParaRPr>
          </a:p>
          <a:p>
            <a:pPr marR="26035" lvl="0" algn="just">
              <a:spcBef>
                <a:spcPts val="0"/>
              </a:spcBef>
              <a:spcAft>
                <a:spcPts val="600"/>
              </a:spcAft>
              <a:buClr>
                <a:srgbClr val="1F487C"/>
              </a:buClr>
              <a:buSzPts val="1100"/>
              <a:buFont typeface="+mj-lt"/>
              <a:buAutoNum type="arabicPeriod"/>
              <a:tabLst>
                <a:tab pos="250190" algn="l"/>
              </a:tabLst>
            </a:pPr>
            <a:r>
              <a:rPr lang="en-US" sz="1200" dirty="0">
                <a:solidFill>
                  <a:srgbClr val="000000"/>
                </a:solidFill>
                <a:latin typeface="Arial" panose="020B0604020202020204" pitchFamily="34" charset="0"/>
              </a:rPr>
              <a:t>There already is  alignment and coherence across many global initiatives at the framework level.  For example, EW4ALL was launched at COP 27, builds upon and </a:t>
            </a:r>
            <a:r>
              <a:rPr lang="en-US" sz="1200" dirty="0" err="1">
                <a:solidFill>
                  <a:srgbClr val="000000"/>
                </a:solidFill>
                <a:latin typeface="Arial" panose="020B0604020202020204" pitchFamily="34" charset="0"/>
              </a:rPr>
              <a:t>synergises</a:t>
            </a:r>
            <a:r>
              <a:rPr lang="en-US" sz="1200" dirty="0">
                <a:solidFill>
                  <a:srgbClr val="000000"/>
                </a:solidFill>
                <a:latin typeface="Arial" panose="020B0604020202020204" pitchFamily="34" charset="0"/>
              </a:rPr>
              <a:t> with existing initiatives.   The UNESCO-IOC TRRP indicators mirror the EW4ALL pillars for tsunami.</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buFont typeface="+mj-lt"/>
              <a:buAutoNum type="arabicPeriod"/>
              <a:tabLst>
                <a:tab pos="250190" algn="l"/>
              </a:tabLst>
            </a:pPr>
            <a:r>
              <a:rPr lang="en-US" sz="1200" dirty="0">
                <a:solidFill>
                  <a:srgbClr val="000000"/>
                </a:solidFill>
                <a:latin typeface="Arial" panose="020B0604020202020204" pitchFamily="34" charset="0"/>
              </a:rPr>
              <a:t>The global initiatives are not hazard-specific but are inclusive of tsunami.  However, the Ocean Decade also provides an opportunity for dedicated actions that address specific challenges associated with tsunami. </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buFont typeface="+mj-lt"/>
              <a:buAutoNum type="arabicPeriod"/>
              <a:tabLst>
                <a:tab pos="250190" algn="l"/>
              </a:tabLst>
            </a:pPr>
            <a:r>
              <a:rPr lang="en-US" sz="1200" dirty="0">
                <a:solidFill>
                  <a:srgbClr val="000000"/>
                </a:solidFill>
                <a:latin typeface="Arial" panose="020B0604020202020204" pitchFamily="34" charset="0"/>
              </a:rPr>
              <a:t>Coordination and partnership are crucial to achieving alignment in practice.  It is also evident that the </a:t>
            </a:r>
            <a:r>
              <a:rPr lang="en-US" sz="1200" dirty="0" err="1">
                <a:solidFill>
                  <a:srgbClr val="000000"/>
                </a:solidFill>
                <a:latin typeface="Arial" panose="020B0604020202020204" pitchFamily="34" charset="0"/>
              </a:rPr>
              <a:t>organisations</a:t>
            </a:r>
            <a:r>
              <a:rPr lang="en-US" sz="1200" dirty="0">
                <a:solidFill>
                  <a:srgbClr val="000000"/>
                </a:solidFill>
                <a:latin typeface="Arial" panose="020B0604020202020204" pitchFamily="34" charset="0"/>
              </a:rPr>
              <a:t> leading EW4ALL pillars have many linkages and networks to facilitate building these partnerships. However, the specific mechanisms for coordination are less clear.  The national roadmaps in EW4ALL are a way of facilitating coordination at the national level.</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buFont typeface="+mj-lt"/>
              <a:buAutoNum type="arabicPeriod"/>
              <a:tabLst>
                <a:tab pos="250190" algn="l"/>
              </a:tabLst>
            </a:pPr>
            <a:r>
              <a:rPr lang="en-US" sz="1200" dirty="0">
                <a:solidFill>
                  <a:srgbClr val="000000"/>
                </a:solidFill>
                <a:latin typeface="Arial" panose="020B0604020202020204" pitchFamily="34" charset="0"/>
              </a:rPr>
              <a:t>A recurring theme of the session was about the global initiatives and Early Warning being meaningful at the community / local level, such as risk knowledge and early warning technology and messaging. Tsunami Ready and MCR2030 are vehicles for achieving this.</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buFont typeface="+mj-lt"/>
              <a:buAutoNum type="arabicPeriod"/>
              <a:tabLst>
                <a:tab pos="250190" algn="l"/>
              </a:tabLst>
            </a:pPr>
            <a:endParaRPr lang="en-ID" sz="1200" dirty="0">
              <a:solidFill>
                <a:srgbClr val="000000"/>
              </a:solidFill>
              <a:latin typeface="Arial" panose="020B0604020202020204" pitchFamily="34" charset="0"/>
            </a:endParaRPr>
          </a:p>
        </p:txBody>
      </p:sp>
      <p:sp>
        <p:nvSpPr>
          <p:cNvPr id="12" name="Content Placeholder 2">
            <a:extLst>
              <a:ext uri="{FF2B5EF4-FFF2-40B4-BE49-F238E27FC236}">
                <a16:creationId xmlns:a16="http://schemas.microsoft.com/office/drawing/2014/main" id="{DC691B51-A5A9-F03D-70E4-10994080C389}"/>
              </a:ext>
            </a:extLst>
          </p:cNvPr>
          <p:cNvSpPr txBox="1">
            <a:spLocks/>
          </p:cNvSpPr>
          <p:nvPr/>
        </p:nvSpPr>
        <p:spPr>
          <a:xfrm>
            <a:off x="6172203" y="1555749"/>
            <a:ext cx="5727698" cy="4743450"/>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rgbClr val="0070C0"/>
              </a:buClr>
              <a:buSzPct val="120000"/>
              <a:buNone/>
            </a:pPr>
            <a:r>
              <a:rPr lang="en-US" sz="2000" b="1" dirty="0">
                <a:effectLst/>
                <a:ea typeface="Calibri" panose="020F0502020204030204" pitchFamily="34" charset="0"/>
                <a:cs typeface="Times New Roman" panose="02020603050405020304" pitchFamily="18" charset="0"/>
              </a:rPr>
              <a:t>Keys Takeaways (2)</a:t>
            </a:r>
            <a:endParaRPr lang="en-ID" sz="2000" dirty="0">
              <a:effectLst/>
              <a:ea typeface="Calibri" panose="020F0502020204030204" pitchFamily="34" charset="0"/>
              <a:cs typeface="Times New Roman" panose="02020603050405020304" pitchFamily="18" charset="0"/>
            </a:endParaRPr>
          </a:p>
          <a:p>
            <a:pPr marR="26035" algn="just">
              <a:spcBef>
                <a:spcPts val="0"/>
              </a:spcBef>
              <a:spcAft>
                <a:spcPts val="600"/>
              </a:spcAft>
              <a:buClr>
                <a:srgbClr val="1F487C"/>
              </a:buClr>
              <a:buSzPts val="1100"/>
              <a:buFont typeface="+mj-lt"/>
              <a:buAutoNum type="arabicPeriod" startAt="5"/>
              <a:tabLst>
                <a:tab pos="250190" algn="l"/>
              </a:tabLst>
            </a:pPr>
            <a:r>
              <a:rPr lang="en-US" sz="1200" dirty="0">
                <a:solidFill>
                  <a:srgbClr val="000000"/>
                </a:solidFill>
                <a:latin typeface="Arial" panose="020B0604020202020204" pitchFamily="34" charset="0"/>
              </a:rPr>
              <a:t>An EW4All key priority, applicable for tsunamis, for enhancing risk knowledge is to improve impact-based forecasting and transmission of actionable warning messages.  Several talks in earlier sections shared tools for evolving warnings to better meet customer needs, and for providing tools and global or regional community facilities for disaster risk reduction to ensure no one is left behind.</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buFont typeface="+mj-lt"/>
              <a:buAutoNum type="arabicPeriod" startAt="5"/>
              <a:tabLst>
                <a:tab pos="250190" algn="l"/>
              </a:tabLst>
            </a:pPr>
            <a:r>
              <a:rPr lang="en-US" sz="1200" dirty="0">
                <a:solidFill>
                  <a:srgbClr val="000000"/>
                </a:solidFill>
                <a:latin typeface="Arial" panose="020B0604020202020204" pitchFamily="34" charset="0"/>
              </a:rPr>
              <a:t>Overall, partnership and coordination will be central to aligning tsunami with the global initiatives.  However, further work is required to identify and / or establish the most suitable platforms to achieve this, especially at the sub-national level.</a:t>
            </a:r>
            <a:endParaRPr lang="en-ID"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19656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215E4-2187-5DB7-6BAA-33DCE4894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73F5C-AFD1-0DEE-3FBA-DE6276385413}"/>
              </a:ext>
            </a:extLst>
          </p:cNvPr>
          <p:cNvSpPr>
            <a:spLocks noGrp="1"/>
          </p:cNvSpPr>
          <p:nvPr>
            <p:ph type="title"/>
          </p:nvPr>
        </p:nvSpPr>
        <p:spPr>
          <a:xfrm>
            <a:off x="838200" y="18255"/>
            <a:ext cx="10515600" cy="1325563"/>
          </a:xfrm>
        </p:spPr>
        <p:txBody>
          <a:bodyPr>
            <a:normAutofit/>
          </a:bodyPr>
          <a:lstStyle/>
          <a:p>
            <a:r>
              <a:rPr lang="en-GB" b="1" kern="0" dirty="0">
                <a:solidFill>
                  <a:schemeClr val="accent1">
                    <a:lumMod val="75000"/>
                  </a:schemeClr>
                </a:solidFill>
                <a:latin typeface="Arial" panose="020B0604020202020204" pitchFamily="34" charset="0"/>
              </a:rPr>
              <a:t>Pre-event</a:t>
            </a:r>
            <a:br>
              <a:rPr lang="en-GB" b="1" kern="0" dirty="0">
                <a:solidFill>
                  <a:schemeClr val="accent1">
                    <a:lumMod val="75000"/>
                  </a:schemeClr>
                </a:solidFill>
                <a:latin typeface="Arial" panose="020B0604020202020204" pitchFamily="34" charset="0"/>
              </a:rPr>
            </a:br>
            <a:r>
              <a:rPr lang="en-ID" sz="2200" i="1" kern="0" dirty="0">
                <a:solidFill>
                  <a:schemeClr val="accent1">
                    <a:lumMod val="75000"/>
                  </a:schemeClr>
                </a:solidFill>
                <a:latin typeface="Arial" panose="020B0604020202020204" pitchFamily="34" charset="0"/>
              </a:rPr>
              <a:t>Special Session -Tsunami sciences after, the 2004 Sumatra earthquake </a:t>
            </a:r>
            <a:endParaRPr lang="en-US" sz="2700" i="1" kern="0" dirty="0">
              <a:solidFill>
                <a:schemeClr val="accent1">
                  <a:lumMod val="75000"/>
                </a:schemeClr>
              </a:solidFill>
              <a:latin typeface="Arial" panose="020B0604020202020204" pitchFamily="34" charset="0"/>
            </a:endParaRPr>
          </a:p>
        </p:txBody>
      </p:sp>
      <p:sp>
        <p:nvSpPr>
          <p:cNvPr id="3" name="Content Placeholder 2">
            <a:extLst>
              <a:ext uri="{FF2B5EF4-FFF2-40B4-BE49-F238E27FC236}">
                <a16:creationId xmlns:a16="http://schemas.microsoft.com/office/drawing/2014/main" id="{0FCA8A21-5296-E7C1-A1BA-DF3F34B7DCE7}"/>
              </a:ext>
            </a:extLst>
          </p:cNvPr>
          <p:cNvSpPr>
            <a:spLocks noGrp="1"/>
          </p:cNvSpPr>
          <p:nvPr>
            <p:ph sz="half" idx="1"/>
          </p:nvPr>
        </p:nvSpPr>
        <p:spPr>
          <a:xfrm>
            <a:off x="542925" y="2336625"/>
            <a:ext cx="5459730" cy="2267919"/>
          </a:xfrm>
          <a:ln>
            <a:solidFill>
              <a:srgbClr val="0070C0"/>
            </a:solidFill>
          </a:ln>
        </p:spPr>
        <p:txBody>
          <a:bodyPr>
            <a:noAutofit/>
          </a:bodyPr>
          <a:lstStyle/>
          <a:p>
            <a:pPr marL="0" indent="0" algn="just">
              <a:spcBef>
                <a:spcPts val="0"/>
              </a:spcBef>
              <a:buClr>
                <a:srgbClr val="0070C0"/>
              </a:buClr>
              <a:buSzPct val="120000"/>
              <a:buNone/>
            </a:pPr>
            <a:r>
              <a:rPr lang="en-US" sz="2000" b="1" dirty="0">
                <a:cs typeface="Times New Roman" panose="02020603050405020304" pitchFamily="18" charset="0"/>
              </a:rPr>
              <a:t>Background and Rationale</a:t>
            </a:r>
            <a:endParaRPr lang="en-ID" sz="2000" b="1" dirty="0">
              <a:cs typeface="Times New Roman" panose="02020603050405020304" pitchFamily="18" charset="0"/>
            </a:endParaRPr>
          </a:p>
          <a:p>
            <a:pPr marL="0" indent="0" algn="just">
              <a:lnSpc>
                <a:spcPct val="115000"/>
              </a:lnSpc>
              <a:spcBef>
                <a:spcPts val="845"/>
              </a:spcBef>
              <a:spcAft>
                <a:spcPts val="1000"/>
              </a:spcAft>
              <a:buNone/>
            </a:pPr>
            <a:r>
              <a:rPr lang="en-GB" sz="1200" dirty="0">
                <a:effectLst/>
                <a:ea typeface="Times New Roman" panose="02020603050405020304" pitchFamily="18" charset="0"/>
                <a:cs typeface="Arial" panose="020B0604020202020204" pitchFamily="34" charset="0"/>
              </a:rPr>
              <a:t>Two pre-events were organised before the conference centred around: </a:t>
            </a:r>
          </a:p>
          <a:p>
            <a:pPr marR="26035" algn="just">
              <a:spcBef>
                <a:spcPts val="0"/>
              </a:spcBef>
              <a:spcAft>
                <a:spcPts val="600"/>
              </a:spcAft>
              <a:buClr>
                <a:srgbClr val="1F487C"/>
              </a:buClr>
              <a:buSzPts val="1100"/>
              <a:buFont typeface="+mj-lt"/>
              <a:buAutoNum type="arabicPeriod"/>
              <a:tabLst>
                <a:tab pos="250190" algn="l"/>
              </a:tabLst>
            </a:pPr>
            <a:r>
              <a:rPr lang="en-GB" sz="1200" dirty="0">
                <a:solidFill>
                  <a:srgbClr val="000000"/>
                </a:solidFill>
                <a:latin typeface="Arial" panose="020B0604020202020204" pitchFamily="34" charset="0"/>
              </a:rPr>
              <a:t>scientific advancements made since the 2004 Sumatra earthquake, with a focus on forecasting techniques, technological innovations, and understanding complex tsunami sources, </a:t>
            </a:r>
          </a:p>
          <a:p>
            <a:pPr marR="26035" algn="just">
              <a:spcBef>
                <a:spcPts val="0"/>
              </a:spcBef>
              <a:spcAft>
                <a:spcPts val="600"/>
              </a:spcAft>
              <a:buClr>
                <a:srgbClr val="1F487C"/>
              </a:buClr>
              <a:buSzPts val="1100"/>
              <a:buFont typeface="+mj-lt"/>
              <a:buAutoNum type="arabicPeriod"/>
              <a:tabLst>
                <a:tab pos="250190" algn="l"/>
              </a:tabLst>
            </a:pPr>
            <a:r>
              <a:rPr lang="en-GB" sz="1200" dirty="0">
                <a:solidFill>
                  <a:srgbClr val="000000"/>
                </a:solidFill>
                <a:latin typeface="Arial" panose="020B0604020202020204" pitchFamily="34" charset="0"/>
              </a:rPr>
              <a:t>importance of building community preparedness and sustaining advancements in early warning systems and infrastructure. These discussions brought together leading experts and stakeholders to address challenges, explore innovations, and outline priorities for future work in tsunami science and risk management.</a:t>
            </a:r>
            <a:endParaRPr lang="en-ID" sz="1200" dirty="0">
              <a:solidFill>
                <a:srgbClr val="000000"/>
              </a:solidFill>
              <a:latin typeface="Arial" panose="020B0604020202020204" pitchFamily="34" charset="0"/>
            </a:endParaRPr>
          </a:p>
        </p:txBody>
      </p:sp>
      <p:sp>
        <p:nvSpPr>
          <p:cNvPr id="4" name="Content Placeholder 3">
            <a:extLst>
              <a:ext uri="{FF2B5EF4-FFF2-40B4-BE49-F238E27FC236}">
                <a16:creationId xmlns:a16="http://schemas.microsoft.com/office/drawing/2014/main" id="{233C8B4A-D160-EB9C-AA63-C28C3BB2D041}"/>
              </a:ext>
            </a:extLst>
          </p:cNvPr>
          <p:cNvSpPr>
            <a:spLocks noGrp="1"/>
          </p:cNvSpPr>
          <p:nvPr>
            <p:ph sz="half" idx="2"/>
          </p:nvPr>
        </p:nvSpPr>
        <p:spPr>
          <a:xfrm>
            <a:off x="6189345" y="1343818"/>
            <a:ext cx="5459730" cy="4872355"/>
          </a:xfrm>
          <a:ln>
            <a:solidFill>
              <a:srgbClr val="0070C0"/>
            </a:solidFill>
          </a:ln>
        </p:spPr>
        <p:txBody>
          <a:bodyPr>
            <a:normAutofit/>
          </a:bodyPr>
          <a:lstStyle/>
          <a:p>
            <a:pPr marL="0" indent="0" algn="just">
              <a:spcBef>
                <a:spcPts val="0"/>
              </a:spcBef>
              <a:buClr>
                <a:srgbClr val="0070C0"/>
              </a:buClr>
              <a:buSzPct val="120000"/>
              <a:buNone/>
            </a:pPr>
            <a:r>
              <a:rPr lang="en-US" sz="2000" b="1" dirty="0">
                <a:cs typeface="Times New Roman" panose="02020603050405020304" pitchFamily="18" charset="0"/>
              </a:rPr>
              <a:t>Keys Takeaways (2)</a:t>
            </a:r>
            <a:endParaRPr lang="en-ID" sz="2000" b="1" dirty="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To enhance accuracies of tsunami warning, </a:t>
            </a:r>
            <a:r>
              <a:rPr lang="en-AU" sz="1800" dirty="0">
                <a:effectLst/>
                <a:latin typeface="Times New Roman" panose="02020603050405020304" pitchFamily="18" charset="0"/>
                <a:ea typeface="Times New Roman" panose="02020603050405020304" pitchFamily="18" charset="0"/>
                <a:cs typeface="Arial" panose="020B0604020202020204" pitchFamily="34" charset="0"/>
              </a:rPr>
              <a:t>immediate priority should be accorded to increase observational data (e.g., SMART cables), data assimilation and machine learning, as well as systematic collection of historical tsunami records, including small tsunamis.</a:t>
            </a:r>
            <a:endParaRPr lang="en-ID" sz="1800">
              <a:effectLst/>
              <a:latin typeface="Calibri" panose="020F0502020204030204" pitchFamily="34" charset="0"/>
              <a:ea typeface="Calibri" panose="020F0502020204030204" pitchFamily="34" charset="0"/>
              <a:cs typeface="Arial" panose="020B0604020202020204" pitchFamily="34" charset="0"/>
            </a:endParaRPr>
          </a:p>
          <a:p>
            <a:endParaRPr lang="en-ID" sz="1400" dirty="0">
              <a:effectLst/>
              <a:ea typeface="Calibri" panose="020F0502020204030204" pitchFamily="34" charset="0"/>
              <a:cs typeface="Times New Roman" panose="02020603050405020304" pitchFamily="18" charset="0"/>
            </a:endParaRPr>
          </a:p>
          <a:p>
            <a:pPr>
              <a:buClr>
                <a:srgbClr val="0070C0"/>
              </a:buClr>
              <a:buSzPct val="120000"/>
            </a:pPr>
            <a:endParaRPr lang="en-US" sz="1400" dirty="0"/>
          </a:p>
        </p:txBody>
      </p:sp>
      <p:pic>
        <p:nvPicPr>
          <p:cNvPr id="5" name="Picture 4">
            <a:extLst>
              <a:ext uri="{FF2B5EF4-FFF2-40B4-BE49-F238E27FC236}">
                <a16:creationId xmlns:a16="http://schemas.microsoft.com/office/drawing/2014/main" id="{0BD18B18-757B-F7CA-6479-42BC5D721F69}"/>
              </a:ext>
            </a:extLst>
          </p:cNvPr>
          <p:cNvPicPr>
            <a:picLocks noChangeAspect="1"/>
          </p:cNvPicPr>
          <p:nvPr/>
        </p:nvPicPr>
        <p:blipFill>
          <a:blip r:embed="rId2"/>
          <a:stretch>
            <a:fillRect/>
          </a:stretch>
        </p:blipFill>
        <p:spPr>
          <a:xfrm>
            <a:off x="10767527" y="1"/>
            <a:ext cx="1424473" cy="1368884"/>
          </a:xfrm>
          <a:prstGeom prst="rect">
            <a:avLst/>
          </a:prstGeom>
        </p:spPr>
      </p:pic>
      <p:sp>
        <p:nvSpPr>
          <p:cNvPr id="6" name="Content Placeholder 2">
            <a:extLst>
              <a:ext uri="{FF2B5EF4-FFF2-40B4-BE49-F238E27FC236}">
                <a16:creationId xmlns:a16="http://schemas.microsoft.com/office/drawing/2014/main" id="{A6400E46-9DA4-1C0A-425D-FD3AD918757C}"/>
              </a:ext>
            </a:extLst>
          </p:cNvPr>
          <p:cNvSpPr txBox="1">
            <a:spLocks/>
          </p:cNvSpPr>
          <p:nvPr/>
        </p:nvSpPr>
        <p:spPr>
          <a:xfrm>
            <a:off x="542926" y="1356343"/>
            <a:ext cx="5459729" cy="848535"/>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00"/>
              </a:spcAft>
              <a:buClr>
                <a:srgbClr val="0070C0"/>
              </a:buClr>
              <a:buSzPct val="120000"/>
              <a:tabLst>
                <a:tab pos="450215" algn="l"/>
              </a:tabLst>
            </a:pPr>
            <a:r>
              <a:rPr lang="en-US" sz="1400" b="1" dirty="0">
                <a:solidFill>
                  <a:srgbClr val="002060"/>
                </a:solidFill>
              </a:rPr>
              <a:t>Chair: </a:t>
            </a:r>
            <a:r>
              <a:rPr lang="en-US" sz="1400" dirty="0">
                <a:solidFill>
                  <a:srgbClr val="002060"/>
                </a:solidFill>
              </a:rPr>
              <a:t>Prof. </a:t>
            </a:r>
            <a:r>
              <a:rPr lang="en-US" sz="1400" dirty="0" err="1">
                <a:solidFill>
                  <a:srgbClr val="002060"/>
                </a:solidFill>
              </a:rPr>
              <a:t>Yuichiro</a:t>
            </a:r>
            <a:r>
              <a:rPr lang="en-US" sz="1400" dirty="0">
                <a:solidFill>
                  <a:srgbClr val="002060"/>
                </a:solidFill>
              </a:rPr>
              <a:t> </a:t>
            </a:r>
            <a:r>
              <a:rPr lang="en-US" sz="1400" dirty="0" err="1">
                <a:solidFill>
                  <a:srgbClr val="002060"/>
                </a:solidFill>
              </a:rPr>
              <a:t>Tanioka</a:t>
            </a:r>
            <a:r>
              <a:rPr lang="en-US" sz="1400" dirty="0">
                <a:solidFill>
                  <a:srgbClr val="002060"/>
                </a:solidFill>
              </a:rPr>
              <a:t> and Dr Arko </a:t>
            </a:r>
            <a:r>
              <a:rPr lang="en-US" sz="1400" dirty="0" err="1">
                <a:solidFill>
                  <a:srgbClr val="002060"/>
                </a:solidFill>
              </a:rPr>
              <a:t>Nurlambang</a:t>
            </a:r>
            <a:endParaRPr lang="en-ID" sz="1400" dirty="0">
              <a:solidFill>
                <a:srgbClr val="002060"/>
              </a:solidFill>
            </a:endParaRPr>
          </a:p>
          <a:p>
            <a:pPr>
              <a:lnSpc>
                <a:spcPct val="100000"/>
              </a:lnSpc>
              <a:spcBef>
                <a:spcPts val="0"/>
              </a:spcBef>
              <a:spcAft>
                <a:spcPts val="300"/>
              </a:spcAft>
              <a:buClr>
                <a:srgbClr val="0070C0"/>
              </a:buClr>
              <a:buSzPct val="120000"/>
              <a:tabLst>
                <a:tab pos="450215" algn="l"/>
              </a:tabLst>
            </a:pPr>
            <a:r>
              <a:rPr lang="en-US" sz="1400" b="1" dirty="0">
                <a:solidFill>
                  <a:srgbClr val="002060"/>
                </a:solidFill>
              </a:rPr>
              <a:t>Rapporteur: Robby</a:t>
            </a:r>
            <a:endParaRPr lang="en-ID" sz="1400" dirty="0">
              <a:solidFill>
                <a:srgbClr val="002060"/>
              </a:solidFill>
            </a:endParaRPr>
          </a:p>
          <a:p>
            <a:pPr>
              <a:lnSpc>
                <a:spcPct val="100000"/>
              </a:lnSpc>
              <a:spcBef>
                <a:spcPts val="0"/>
              </a:spcBef>
              <a:spcAft>
                <a:spcPts val="300"/>
              </a:spcAft>
              <a:buClr>
                <a:srgbClr val="0070C0"/>
              </a:buClr>
              <a:buSzPct val="120000"/>
              <a:tabLst>
                <a:tab pos="450215" algn="l"/>
              </a:tabLst>
            </a:pPr>
            <a:r>
              <a:rPr lang="en-US" sz="1400" b="1" dirty="0">
                <a:solidFill>
                  <a:srgbClr val="002060"/>
                </a:solidFill>
              </a:rPr>
              <a:t>Speakers : </a:t>
            </a:r>
            <a:endParaRPr lang="en-ID" sz="1400" dirty="0">
              <a:solidFill>
                <a:srgbClr val="002060"/>
              </a:solidFill>
            </a:endParaRPr>
          </a:p>
          <a:p>
            <a:pPr>
              <a:lnSpc>
                <a:spcPct val="100000"/>
              </a:lnSpc>
              <a:spcBef>
                <a:spcPts val="0"/>
              </a:spcBef>
              <a:spcAft>
                <a:spcPts val="300"/>
              </a:spcAft>
              <a:buClr>
                <a:srgbClr val="0070C0"/>
              </a:buClr>
              <a:buSzPct val="120000"/>
              <a:tabLst>
                <a:tab pos="450215" algn="l"/>
              </a:tabLst>
            </a:pPr>
            <a:endParaRPr lang="en-ID" sz="1400" dirty="0"/>
          </a:p>
        </p:txBody>
      </p:sp>
      <p:sp>
        <p:nvSpPr>
          <p:cNvPr id="7" name="Content Placeholder 2">
            <a:extLst>
              <a:ext uri="{FF2B5EF4-FFF2-40B4-BE49-F238E27FC236}">
                <a16:creationId xmlns:a16="http://schemas.microsoft.com/office/drawing/2014/main" id="{94177B18-69C9-B2CB-51D6-0DD466B9BEF6}"/>
              </a:ext>
            </a:extLst>
          </p:cNvPr>
          <p:cNvSpPr txBox="1">
            <a:spLocks/>
          </p:cNvSpPr>
          <p:nvPr/>
        </p:nvSpPr>
        <p:spPr>
          <a:xfrm>
            <a:off x="544830" y="4661782"/>
            <a:ext cx="5459730" cy="1815218"/>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rgbClr val="0070C0"/>
              </a:buClr>
              <a:buSzPct val="120000"/>
              <a:buNone/>
            </a:pPr>
            <a:r>
              <a:rPr lang="en-US" sz="2000" b="1" dirty="0">
                <a:cs typeface="Times New Roman" panose="02020603050405020304" pitchFamily="18" charset="0"/>
              </a:rPr>
              <a:t>Keys Takeaways (1)</a:t>
            </a:r>
            <a:endParaRPr lang="en-ID" sz="2000" b="1" dirty="0">
              <a:cs typeface="Times New Roman" panose="02020603050405020304" pitchFamily="18"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Advances in DART observations, modelling, source </a:t>
            </a:r>
            <a:r>
              <a:rPr lang="en-US" sz="1200" dirty="0" err="1">
                <a:solidFill>
                  <a:srgbClr val="000000"/>
                </a:solidFill>
                <a:latin typeface="Arial" panose="020B0604020202020204" pitchFamily="34" charset="0"/>
              </a:rPr>
              <a:t>characterisation</a:t>
            </a:r>
            <a:r>
              <a:rPr lang="en-US" sz="1200" dirty="0">
                <a:solidFill>
                  <a:srgbClr val="000000"/>
                </a:solidFill>
                <a:latin typeface="Arial" panose="020B0604020202020204" pitchFamily="34" charset="0"/>
              </a:rPr>
              <a:t>, high-performance computing and digital twin technologies have improved real-time impact tsunami forecasts not only from far-field earthquakes, but also from complex tectonic regions such as the Banda and Molucca seas. </a:t>
            </a: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Tools such as LIDAR systems, ship tracking, integration of sea-level and atmospheric pressure data and source modelling have demonstrated promising capabilities for the assessment and forecasting of tsunamis from volcanic sources such as the HTHH &amp; Anak Krakatau.</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endParaRPr lang="en-ID"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206437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6B123-7DA2-837A-FD1A-C52DD2921CD3}"/>
              </a:ext>
            </a:extLst>
          </p:cNvPr>
          <p:cNvSpPr>
            <a:spLocks noGrp="1"/>
          </p:cNvSpPr>
          <p:nvPr>
            <p:ph type="ctrTitle"/>
          </p:nvPr>
        </p:nvSpPr>
        <p:spPr>
          <a:xfrm>
            <a:off x="977083" y="1178515"/>
            <a:ext cx="7315200" cy="3255264"/>
          </a:xfrm>
        </p:spPr>
        <p:txBody>
          <a:bodyPr>
            <a:normAutofit/>
          </a:bodyPr>
          <a:lstStyle/>
          <a:p>
            <a:r>
              <a:rPr lang="en-US" sz="4000" b="1" dirty="0">
                <a:latin typeface="Arial" panose="020B0604020202020204" pitchFamily="34" charset="0"/>
                <a:cs typeface="Arial" panose="020B0604020202020204" pitchFamily="34" charset="0"/>
              </a:rPr>
              <a:t>Side-Events: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Ignite Stage, Booth and Poster Exhibition</a:t>
            </a:r>
          </a:p>
        </p:txBody>
      </p:sp>
      <p:sp>
        <p:nvSpPr>
          <p:cNvPr id="3" name="Subtitle 2">
            <a:extLst>
              <a:ext uri="{FF2B5EF4-FFF2-40B4-BE49-F238E27FC236}">
                <a16:creationId xmlns:a16="http://schemas.microsoft.com/office/drawing/2014/main" id="{BAAC6E5C-4199-51BA-9754-379FE7F57FC9}"/>
              </a:ext>
            </a:extLst>
          </p:cNvPr>
          <p:cNvSpPr>
            <a:spLocks noGrp="1"/>
          </p:cNvSpPr>
          <p:nvPr>
            <p:ph type="subTitle" idx="1"/>
          </p:nvPr>
        </p:nvSpPr>
        <p:spPr>
          <a:xfrm>
            <a:off x="977083" y="4937363"/>
            <a:ext cx="7315200" cy="914400"/>
          </a:xfrm>
        </p:spPr>
        <p:txBody>
          <a:bodyPr>
            <a:normAutofit fontScale="92500" lnSpcReduction="10000"/>
          </a:bodyPr>
          <a:lstStyle/>
          <a:p>
            <a:r>
              <a:rPr lang="en-US" sz="3000" b="1" dirty="0">
                <a:solidFill>
                  <a:srgbClr val="0070C0"/>
                </a:solidFill>
              </a:rPr>
              <a:t>Date: 11 – 14 November 2024</a:t>
            </a:r>
          </a:p>
          <a:p>
            <a:r>
              <a:rPr lang="en-US" sz="3000" b="1" dirty="0">
                <a:solidFill>
                  <a:srgbClr val="0070C0"/>
                </a:solidFill>
              </a:rPr>
              <a:t>Venue: Banda Aceh Convention Hall</a:t>
            </a:r>
            <a:endParaRPr lang="en-US" sz="2800" b="1" dirty="0">
              <a:solidFill>
                <a:srgbClr val="0070C0"/>
              </a:solidFill>
            </a:endParaRPr>
          </a:p>
        </p:txBody>
      </p:sp>
    </p:spTree>
    <p:extLst>
      <p:ext uri="{BB962C8B-B14F-4D97-AF65-F5344CB8AC3E}">
        <p14:creationId xmlns:p14="http://schemas.microsoft.com/office/powerpoint/2010/main" val="1157640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b="1" kern="1200">
                <a:solidFill>
                  <a:srgbClr val="002060"/>
                </a:solidFill>
                <a:latin typeface="+mn-lt"/>
                <a:ea typeface="+mj-ea"/>
                <a:cs typeface="+mj-cs"/>
              </a:rPr>
              <a:t>Thank you …</a:t>
            </a:r>
          </a:p>
        </p:txBody>
      </p:sp>
      <p:pic>
        <p:nvPicPr>
          <p:cNvPr id="8" name="Graphic 7" descr="Handshake">
            <a:extLst>
              <a:ext uri="{FF2B5EF4-FFF2-40B4-BE49-F238E27FC236}">
                <a16:creationId xmlns:a16="http://schemas.microsoft.com/office/drawing/2014/main" id="{DD902DE5-8321-D4C7-17E0-D390AF48DA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5"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6"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ue and white logo&#10;&#10;Description automatically generated">
            <a:extLst>
              <a:ext uri="{FF2B5EF4-FFF2-40B4-BE49-F238E27FC236}">
                <a16:creationId xmlns:a16="http://schemas.microsoft.com/office/drawing/2014/main" id="{CA909EDD-474B-1E31-9CA3-B920F9E0AC26}"/>
              </a:ext>
            </a:extLst>
          </p:cNvPr>
          <p:cNvPicPr>
            <a:picLocks noChangeAspect="1"/>
          </p:cNvPicPr>
          <p:nvPr/>
        </p:nvPicPr>
        <p:blipFill>
          <a:blip r:embed="rId4"/>
          <a:stretch>
            <a:fillRect/>
          </a:stretch>
        </p:blipFill>
        <p:spPr>
          <a:xfrm>
            <a:off x="10767527" y="1"/>
            <a:ext cx="1424473" cy="1368884"/>
          </a:xfrm>
          <a:prstGeom prst="rect">
            <a:avLst/>
          </a:prstGeom>
        </p:spPr>
      </p:pic>
    </p:spTree>
    <p:extLst>
      <p:ext uri="{BB962C8B-B14F-4D97-AF65-F5344CB8AC3E}">
        <p14:creationId xmlns:p14="http://schemas.microsoft.com/office/powerpoint/2010/main" val="404200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9629D4-353D-8C04-9A7A-E8B4BB0BE2D3}"/>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3400" b="1" kern="1200">
                <a:solidFill>
                  <a:schemeClr val="tx1"/>
                </a:solidFill>
                <a:latin typeface="+mn-lt"/>
                <a:ea typeface="+mj-ea"/>
                <a:cs typeface="+mj-cs"/>
              </a:rPr>
              <a:t>Two Decades After 2004 Indian Ocean Tsunami: Reflection and the Way Forward</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81CC09B-062D-262E-D89C-406D82D8B52D}"/>
              </a:ext>
            </a:extLst>
          </p:cNvPr>
          <p:cNvPicPr>
            <a:picLocks noGrp="1" noChangeAspect="1"/>
          </p:cNvPicPr>
          <p:nvPr>
            <p:ph sz="half" idx="1"/>
          </p:nvPr>
        </p:nvPicPr>
        <p:blipFill>
          <a:blip r:embed="rId2"/>
          <a:stretch>
            <a:fillRect/>
          </a:stretch>
        </p:blipFill>
        <p:spPr>
          <a:xfrm>
            <a:off x="6736473" y="666728"/>
            <a:ext cx="3908039" cy="5465791"/>
          </a:xfrm>
          <a:prstGeom prst="rect">
            <a:avLst/>
          </a:prstGeom>
        </p:spPr>
      </p:pic>
    </p:spTree>
    <p:extLst>
      <p:ext uri="{BB962C8B-B14F-4D97-AF65-F5344CB8AC3E}">
        <p14:creationId xmlns:p14="http://schemas.microsoft.com/office/powerpoint/2010/main" val="1695583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0EFC-44DD-BFC6-2A46-2C206A30BAE4}"/>
              </a:ext>
            </a:extLst>
          </p:cNvPr>
          <p:cNvSpPr>
            <a:spLocks noGrp="1"/>
          </p:cNvSpPr>
          <p:nvPr>
            <p:ph type="title"/>
          </p:nvPr>
        </p:nvSpPr>
        <p:spPr/>
        <p:txBody>
          <a:bodyPr>
            <a:normAutofit/>
          </a:bodyPr>
          <a:lstStyle/>
          <a:p>
            <a:r>
              <a:rPr lang="en-US" sz="4000" b="1" kern="0" dirty="0">
                <a:solidFill>
                  <a:schemeClr val="accent1">
                    <a:lumMod val="75000"/>
                  </a:schemeClr>
                </a:solidFill>
                <a:latin typeface="Arial" panose="020B0604020202020204" pitchFamily="34" charset="0"/>
              </a:rPr>
              <a:t>Banda Aceh Statements:</a:t>
            </a:r>
          </a:p>
        </p:txBody>
      </p:sp>
      <p:sp>
        <p:nvSpPr>
          <p:cNvPr id="3" name="Content Placeholder 2">
            <a:extLst>
              <a:ext uri="{FF2B5EF4-FFF2-40B4-BE49-F238E27FC236}">
                <a16:creationId xmlns:a16="http://schemas.microsoft.com/office/drawing/2014/main" id="{4BD39F69-D71D-A5FC-21E4-302149E83706}"/>
              </a:ext>
            </a:extLst>
          </p:cNvPr>
          <p:cNvSpPr>
            <a:spLocks noGrp="1"/>
          </p:cNvSpPr>
          <p:nvPr>
            <p:ph idx="1"/>
          </p:nvPr>
        </p:nvSpPr>
        <p:spPr/>
        <p:txBody>
          <a:bodyPr>
            <a:normAutofit/>
          </a:bodyPr>
          <a:lstStyle/>
          <a:p>
            <a:pPr marL="0" indent="0" algn="just">
              <a:spcBef>
                <a:spcPts val="2200"/>
              </a:spcBef>
              <a:buNone/>
            </a:pPr>
            <a:r>
              <a:rPr lang="en-ID" sz="2400" b="1" i="0" dirty="0">
                <a:solidFill>
                  <a:schemeClr val="tx1">
                    <a:lumMod val="85000"/>
                    <a:lumOff val="15000"/>
                  </a:schemeClr>
                </a:solidFill>
                <a:effectLst/>
              </a:rPr>
              <a:t>Global Tsunami Warning and Mitigation: Building Sustainability for the Next </a:t>
            </a:r>
            <a:r>
              <a:rPr lang="en-ID" sz="2400" b="1" dirty="0">
                <a:solidFill>
                  <a:schemeClr val="tx1">
                    <a:lumMod val="85000"/>
                    <a:lumOff val="15000"/>
                  </a:schemeClr>
                </a:solidFill>
              </a:rPr>
              <a:t>D</a:t>
            </a:r>
            <a:r>
              <a:rPr lang="en-ID" sz="2400" b="1" i="0" dirty="0">
                <a:solidFill>
                  <a:schemeClr val="tx1">
                    <a:lumMod val="85000"/>
                    <a:lumOff val="15000"/>
                  </a:schemeClr>
                </a:solidFill>
                <a:effectLst/>
              </a:rPr>
              <a:t>ecade through Transformation and Innovation.</a:t>
            </a:r>
            <a:endParaRPr lang="en-ID" sz="2400" dirty="0">
              <a:solidFill>
                <a:schemeClr val="tx1">
                  <a:lumMod val="85000"/>
                  <a:lumOff val="15000"/>
                </a:schemeClr>
              </a:solidFill>
            </a:endParaRPr>
          </a:p>
          <a:p>
            <a:pPr marL="0" indent="0" algn="just">
              <a:spcBef>
                <a:spcPts val="2200"/>
              </a:spcBef>
              <a:buNone/>
            </a:pPr>
            <a:r>
              <a:rPr lang="en-ID" sz="2400" b="1" i="0" dirty="0">
                <a:solidFill>
                  <a:schemeClr val="tx1">
                    <a:lumMod val="85000"/>
                    <a:lumOff val="15000"/>
                  </a:schemeClr>
                </a:solidFill>
                <a:effectLst/>
              </a:rPr>
              <a:t>UNESCO and its Partners </a:t>
            </a:r>
            <a:r>
              <a:rPr lang="en-ID" sz="2400" b="1" dirty="0">
                <a:solidFill>
                  <a:schemeClr val="tx1">
                    <a:lumMod val="85000"/>
                    <a:lumOff val="15000"/>
                  </a:schemeClr>
                </a:solidFill>
              </a:rPr>
              <a:t>C</a:t>
            </a:r>
            <a:r>
              <a:rPr lang="en-ID" sz="2400" b="1" i="0" dirty="0">
                <a:solidFill>
                  <a:schemeClr val="tx1">
                    <a:lumMod val="85000"/>
                    <a:lumOff val="15000"/>
                  </a:schemeClr>
                </a:solidFill>
                <a:effectLst/>
              </a:rPr>
              <a:t>all on States and </a:t>
            </a:r>
            <a:r>
              <a:rPr lang="en-ID" sz="2400" b="1" dirty="0">
                <a:solidFill>
                  <a:schemeClr val="tx1">
                    <a:lumMod val="85000"/>
                    <a:lumOff val="15000"/>
                  </a:schemeClr>
                </a:solidFill>
              </a:rPr>
              <a:t>C</a:t>
            </a:r>
            <a:r>
              <a:rPr lang="en-ID" sz="2400" b="1" i="0" dirty="0">
                <a:solidFill>
                  <a:schemeClr val="tx1">
                    <a:lumMod val="85000"/>
                    <a:lumOff val="15000"/>
                  </a:schemeClr>
                </a:solidFill>
                <a:effectLst/>
              </a:rPr>
              <a:t>ivil </a:t>
            </a:r>
            <a:r>
              <a:rPr lang="en-ID" sz="2400" b="1" dirty="0">
                <a:solidFill>
                  <a:schemeClr val="tx1">
                    <a:lumMod val="85000"/>
                    <a:lumOff val="15000"/>
                  </a:schemeClr>
                </a:solidFill>
              </a:rPr>
              <a:t>S</a:t>
            </a:r>
            <a:r>
              <a:rPr lang="en-ID" sz="2400" b="1" i="0" dirty="0">
                <a:solidFill>
                  <a:schemeClr val="tx1">
                    <a:lumMod val="85000"/>
                    <a:lumOff val="15000"/>
                  </a:schemeClr>
                </a:solidFill>
                <a:effectLst/>
              </a:rPr>
              <a:t>ociety to Drastically </a:t>
            </a:r>
            <a:r>
              <a:rPr lang="en-ID" sz="2400" b="1" dirty="0">
                <a:solidFill>
                  <a:schemeClr val="tx1">
                    <a:lumMod val="85000"/>
                    <a:lumOff val="15000"/>
                  </a:schemeClr>
                </a:solidFill>
              </a:rPr>
              <a:t>S</a:t>
            </a:r>
            <a:r>
              <a:rPr lang="en-ID" sz="2400" b="1" i="0" dirty="0">
                <a:solidFill>
                  <a:schemeClr val="tx1">
                    <a:lumMod val="85000"/>
                    <a:lumOff val="15000"/>
                  </a:schemeClr>
                </a:solidFill>
                <a:effectLst/>
              </a:rPr>
              <a:t>tep </a:t>
            </a:r>
            <a:r>
              <a:rPr lang="en-ID" sz="2400" b="1" dirty="0">
                <a:solidFill>
                  <a:schemeClr val="tx1">
                    <a:lumMod val="85000"/>
                    <a:lumOff val="15000"/>
                  </a:schemeClr>
                </a:solidFill>
              </a:rPr>
              <a:t>U</a:t>
            </a:r>
            <a:r>
              <a:rPr lang="en-ID" sz="2400" b="1" i="0" dirty="0">
                <a:solidFill>
                  <a:schemeClr val="tx1">
                    <a:lumMod val="85000"/>
                    <a:lumOff val="15000"/>
                  </a:schemeClr>
                </a:solidFill>
                <a:effectLst/>
              </a:rPr>
              <a:t>p their Investments and Efforts to Achieve 100% of Tsunami Ready Communities across the world by 2030</a:t>
            </a:r>
            <a:endParaRPr lang="en-ID" sz="2400" b="0" i="0" dirty="0">
              <a:solidFill>
                <a:schemeClr val="tx1">
                  <a:lumMod val="85000"/>
                  <a:lumOff val="15000"/>
                </a:schemeClr>
              </a:solidFill>
              <a:effectLst/>
            </a:endParaRPr>
          </a:p>
          <a:p>
            <a:pPr algn="just"/>
            <a:endParaRPr lang="en-US" sz="2400" dirty="0">
              <a:solidFill>
                <a:schemeClr val="tx1">
                  <a:lumMod val="85000"/>
                  <a:lumOff val="15000"/>
                </a:schemeClr>
              </a:solidFill>
            </a:endParaRPr>
          </a:p>
        </p:txBody>
      </p:sp>
      <p:pic>
        <p:nvPicPr>
          <p:cNvPr id="4" name="Picture 3">
            <a:extLst>
              <a:ext uri="{FF2B5EF4-FFF2-40B4-BE49-F238E27FC236}">
                <a16:creationId xmlns:a16="http://schemas.microsoft.com/office/drawing/2014/main" id="{B5DFD732-1D6B-0B2A-D464-199FA777C2A5}"/>
              </a:ext>
            </a:extLst>
          </p:cNvPr>
          <p:cNvPicPr>
            <a:picLocks noChangeAspect="1"/>
          </p:cNvPicPr>
          <p:nvPr/>
        </p:nvPicPr>
        <p:blipFill>
          <a:blip r:embed="rId2"/>
          <a:stretch>
            <a:fillRect/>
          </a:stretch>
        </p:blipFill>
        <p:spPr>
          <a:xfrm>
            <a:off x="10767527" y="1"/>
            <a:ext cx="1424473" cy="1368884"/>
          </a:xfrm>
          <a:prstGeom prst="rect">
            <a:avLst/>
          </a:prstGeom>
        </p:spPr>
      </p:pic>
    </p:spTree>
    <p:extLst>
      <p:ext uri="{BB962C8B-B14F-4D97-AF65-F5344CB8AC3E}">
        <p14:creationId xmlns:p14="http://schemas.microsoft.com/office/powerpoint/2010/main" val="4221330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E8F40FE-293C-453F-B8A6-427899356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F1DBB-2203-4575-55EB-620312A8D807}"/>
              </a:ext>
            </a:extLst>
          </p:cNvPr>
          <p:cNvSpPr>
            <a:spLocks noGrp="1"/>
          </p:cNvSpPr>
          <p:nvPr>
            <p:ph type="title"/>
          </p:nvPr>
        </p:nvSpPr>
        <p:spPr>
          <a:xfrm>
            <a:off x="409785" y="3588"/>
            <a:ext cx="4114800" cy="1361709"/>
          </a:xfrm>
        </p:spPr>
        <p:txBody>
          <a:bodyPr vert="horz" lIns="91440" tIns="45720" rIns="91440" bIns="45720" rtlCol="0" anchor="b">
            <a:noAutofit/>
          </a:bodyPr>
          <a:lstStyle/>
          <a:p>
            <a:r>
              <a:rPr lang="en-US" sz="4800" b="1" dirty="0">
                <a:latin typeface="+mn-lt"/>
              </a:rPr>
              <a:t>Four Days Symposium</a:t>
            </a:r>
            <a:endParaRPr lang="en-US" sz="4800" dirty="0">
              <a:latin typeface="+mn-lt"/>
            </a:endParaRPr>
          </a:p>
        </p:txBody>
      </p:sp>
      <p:sp>
        <p:nvSpPr>
          <p:cNvPr id="40" name="Rectangle 39">
            <a:extLst>
              <a:ext uri="{FF2B5EF4-FFF2-40B4-BE49-F238E27FC236}">
                <a16:creationId xmlns:a16="http://schemas.microsoft.com/office/drawing/2014/main" id="{481EABE0-FA8E-49A5-A966-F0539111C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6384"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6A3E26D-73B1-468C-B97B-BC1815959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0" y="2712821"/>
            <a:ext cx="3975945"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5">
            <a:extLst>
              <a:ext uri="{FF2B5EF4-FFF2-40B4-BE49-F238E27FC236}">
                <a16:creationId xmlns:a16="http://schemas.microsoft.com/office/drawing/2014/main" id="{93413782-18D4-1BD3-B914-0BF504B6B710}"/>
              </a:ext>
            </a:extLst>
          </p:cNvPr>
          <p:cNvSpPr>
            <a:spLocks noGrp="1"/>
          </p:cNvSpPr>
          <p:nvPr>
            <p:ph sz="half" idx="2"/>
          </p:nvPr>
        </p:nvSpPr>
        <p:spPr>
          <a:xfrm>
            <a:off x="462993" y="1395262"/>
            <a:ext cx="4352486" cy="2939816"/>
          </a:xfrm>
          <a:solidFill>
            <a:schemeClr val="accent1">
              <a:lumMod val="20000"/>
              <a:lumOff val="80000"/>
            </a:schemeClr>
          </a:solidFill>
        </p:spPr>
        <p:txBody>
          <a:bodyPr vert="horz" lIns="91440" tIns="45720" rIns="91440" bIns="45720" rtlCol="0">
            <a:noAutofit/>
          </a:bodyPr>
          <a:lstStyle/>
          <a:p>
            <a:pPr>
              <a:lnSpc>
                <a:spcPct val="110000"/>
              </a:lnSpc>
              <a:spcBef>
                <a:spcPts val="600"/>
              </a:spcBef>
            </a:pPr>
            <a:r>
              <a:rPr lang="en-US" sz="1800" b="1" dirty="0"/>
              <a:t>8 Plenary Sessions</a:t>
            </a:r>
          </a:p>
          <a:p>
            <a:pPr>
              <a:lnSpc>
                <a:spcPct val="110000"/>
              </a:lnSpc>
              <a:spcBef>
                <a:spcPts val="600"/>
              </a:spcBef>
            </a:pPr>
            <a:r>
              <a:rPr lang="en-US" sz="1800" b="1" dirty="0"/>
              <a:t>1 Day Field trip to the affected 2004 tsunami and TR Ready Locations</a:t>
            </a:r>
          </a:p>
          <a:p>
            <a:pPr>
              <a:lnSpc>
                <a:spcPct val="110000"/>
              </a:lnSpc>
              <a:spcBef>
                <a:spcPts val="600"/>
              </a:spcBef>
            </a:pPr>
            <a:r>
              <a:rPr lang="en-US" sz="1800" b="1" dirty="0"/>
              <a:t>Attended by:</a:t>
            </a:r>
          </a:p>
          <a:p>
            <a:pPr lvl="1">
              <a:lnSpc>
                <a:spcPct val="110000"/>
              </a:lnSpc>
              <a:spcBef>
                <a:spcPts val="600"/>
              </a:spcBef>
            </a:pPr>
            <a:r>
              <a:rPr lang="en-US" sz="1800" b="1" dirty="0"/>
              <a:t>702 participants (offline) from 37 countries</a:t>
            </a:r>
          </a:p>
          <a:p>
            <a:pPr lvl="1">
              <a:lnSpc>
                <a:spcPct val="110000"/>
              </a:lnSpc>
              <a:spcBef>
                <a:spcPts val="600"/>
              </a:spcBef>
            </a:pPr>
            <a:r>
              <a:rPr lang="en-US" sz="1800" b="1" dirty="0"/>
              <a:t>170  participants (online)</a:t>
            </a:r>
          </a:p>
          <a:p>
            <a:pPr lvl="1">
              <a:lnSpc>
                <a:spcPct val="110000"/>
              </a:lnSpc>
              <a:spcBef>
                <a:spcPts val="600"/>
              </a:spcBef>
            </a:pPr>
            <a:r>
              <a:rPr lang="en-US" sz="1800" b="1" dirty="0"/>
              <a:t>1,200 viewers of YouTube</a:t>
            </a:r>
          </a:p>
          <a:p>
            <a:pPr>
              <a:lnSpc>
                <a:spcPct val="110000"/>
              </a:lnSpc>
              <a:spcBef>
                <a:spcPts val="600"/>
              </a:spcBef>
            </a:pPr>
            <a:endParaRPr lang="en-US" sz="1800" b="1" dirty="0"/>
          </a:p>
        </p:txBody>
      </p:sp>
      <p:pic>
        <p:nvPicPr>
          <p:cNvPr id="17" name="Content Placeholder 16" descr="A group of people on a stage&#10;&#10;Description automatically generated">
            <a:extLst>
              <a:ext uri="{FF2B5EF4-FFF2-40B4-BE49-F238E27FC236}">
                <a16:creationId xmlns:a16="http://schemas.microsoft.com/office/drawing/2014/main" id="{BBEFDFAC-00B0-6A75-CF7C-F2B21D4436D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175155" y="4472149"/>
            <a:ext cx="2920498" cy="1989482"/>
          </a:xfrm>
          <a:prstGeom prst="rect">
            <a:avLst/>
          </a:prstGeom>
        </p:spPr>
      </p:pic>
      <p:pic>
        <p:nvPicPr>
          <p:cNvPr id="19" name="Content Placeholder 7" descr="A group of people standing around a poster&#10;&#10;Description automatically generated">
            <a:extLst>
              <a:ext uri="{FF2B5EF4-FFF2-40B4-BE49-F238E27FC236}">
                <a16:creationId xmlns:a16="http://schemas.microsoft.com/office/drawing/2014/main" id="{CAACBE25-750B-3DA9-C72E-389DDC124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533831"/>
            <a:ext cx="2599243" cy="1949432"/>
          </a:xfrm>
          <a:prstGeom prst="rect">
            <a:avLst/>
          </a:prstGeom>
        </p:spPr>
      </p:pic>
      <p:pic>
        <p:nvPicPr>
          <p:cNvPr id="23" name="Content Placeholder 3" descr="A group of people walking on a street&#10;&#10;Description automatically generated">
            <a:extLst>
              <a:ext uri="{FF2B5EF4-FFF2-40B4-BE49-F238E27FC236}">
                <a16:creationId xmlns:a16="http://schemas.microsoft.com/office/drawing/2014/main" id="{02F3DDC5-7D19-0FFE-D8C4-CB65DF492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0524" y="4553230"/>
            <a:ext cx="2920498" cy="1949432"/>
          </a:xfrm>
          <a:prstGeom prst="rect">
            <a:avLst/>
          </a:prstGeom>
        </p:spPr>
      </p:pic>
      <p:pic>
        <p:nvPicPr>
          <p:cNvPr id="11" name="d603cd32-cb23-49a1-8c52-d7671e18b415.MP4" descr="A group of people on a stage&#10;&#10;Description automatically generated">
            <a:hlinkClick r:id="" action="ppaction://media"/>
            <a:extLst>
              <a:ext uri="{FF2B5EF4-FFF2-40B4-BE49-F238E27FC236}">
                <a16:creationId xmlns:a16="http://schemas.microsoft.com/office/drawing/2014/main" id="{C316B249-96CE-7C0D-3487-896A1CC31DF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12080" y="475247"/>
            <a:ext cx="5217271" cy="3521656"/>
          </a:xfrm>
          <a:prstGeom prst="rect">
            <a:avLst/>
          </a:prstGeom>
        </p:spPr>
      </p:pic>
      <p:pic>
        <p:nvPicPr>
          <p:cNvPr id="5" name="Picture 4" descr="A blue and white logo&#10;&#10;Description automatically generated">
            <a:extLst>
              <a:ext uri="{FF2B5EF4-FFF2-40B4-BE49-F238E27FC236}">
                <a16:creationId xmlns:a16="http://schemas.microsoft.com/office/drawing/2014/main" id="{56BB8590-853C-0E1D-3EB5-FEB26398B667}"/>
              </a:ext>
            </a:extLst>
          </p:cNvPr>
          <p:cNvPicPr>
            <a:picLocks noChangeAspect="1"/>
          </p:cNvPicPr>
          <p:nvPr/>
        </p:nvPicPr>
        <p:blipFill>
          <a:blip r:embed="rId8"/>
          <a:stretch>
            <a:fillRect/>
          </a:stretch>
        </p:blipFill>
        <p:spPr>
          <a:xfrm>
            <a:off x="10767527" y="1"/>
            <a:ext cx="1424473" cy="1368884"/>
          </a:xfrm>
          <a:prstGeom prst="rect">
            <a:avLst/>
          </a:prstGeom>
        </p:spPr>
      </p:pic>
      <p:pic>
        <p:nvPicPr>
          <p:cNvPr id="25" name="Picture 24" descr="A person helping a child walk down a bridge&#10;&#10;Description automatically generated">
            <a:extLst>
              <a:ext uri="{FF2B5EF4-FFF2-40B4-BE49-F238E27FC236}">
                <a16:creationId xmlns:a16="http://schemas.microsoft.com/office/drawing/2014/main" id="{53404A41-5BA6-4FA3-67FB-4DCAFCAB85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0564" y="4553230"/>
            <a:ext cx="2895049" cy="1930033"/>
          </a:xfrm>
          <a:prstGeom prst="rect">
            <a:avLst/>
          </a:prstGeom>
        </p:spPr>
      </p:pic>
      <p:sp>
        <p:nvSpPr>
          <p:cNvPr id="28" name="TextBox 27">
            <a:extLst>
              <a:ext uri="{FF2B5EF4-FFF2-40B4-BE49-F238E27FC236}">
                <a16:creationId xmlns:a16="http://schemas.microsoft.com/office/drawing/2014/main" id="{D7ED5222-FD3C-5FD6-6666-BFAEC649CB95}"/>
              </a:ext>
            </a:extLst>
          </p:cNvPr>
          <p:cNvSpPr txBox="1"/>
          <p:nvPr/>
        </p:nvSpPr>
        <p:spPr>
          <a:xfrm>
            <a:off x="9107550" y="6500960"/>
            <a:ext cx="3055708" cy="338554"/>
          </a:xfrm>
          <a:prstGeom prst="rect">
            <a:avLst/>
          </a:prstGeom>
          <a:noFill/>
        </p:spPr>
        <p:txBody>
          <a:bodyPr wrap="none" rtlCol="0">
            <a:spAutoFit/>
          </a:bodyPr>
          <a:lstStyle/>
          <a:p>
            <a:r>
              <a:rPr lang="en-US" sz="1600" dirty="0"/>
              <a:t>New TR Communities Recognition </a:t>
            </a:r>
          </a:p>
        </p:txBody>
      </p:sp>
      <p:sp>
        <p:nvSpPr>
          <p:cNvPr id="30" name="TextBox 29">
            <a:extLst>
              <a:ext uri="{FF2B5EF4-FFF2-40B4-BE49-F238E27FC236}">
                <a16:creationId xmlns:a16="http://schemas.microsoft.com/office/drawing/2014/main" id="{7147B9CB-C589-3F5A-782F-37323B64BDD5}"/>
              </a:ext>
            </a:extLst>
          </p:cNvPr>
          <p:cNvSpPr txBox="1"/>
          <p:nvPr/>
        </p:nvSpPr>
        <p:spPr>
          <a:xfrm>
            <a:off x="2156372" y="6513228"/>
            <a:ext cx="2479846" cy="338554"/>
          </a:xfrm>
          <a:prstGeom prst="rect">
            <a:avLst/>
          </a:prstGeom>
          <a:noFill/>
        </p:spPr>
        <p:txBody>
          <a:bodyPr wrap="none" rtlCol="0">
            <a:spAutoFit/>
          </a:bodyPr>
          <a:lstStyle/>
          <a:p>
            <a:r>
              <a:rPr lang="en-US" sz="1600" dirty="0"/>
              <a:t>TR Communities Simulation</a:t>
            </a:r>
          </a:p>
        </p:txBody>
      </p:sp>
      <p:sp>
        <p:nvSpPr>
          <p:cNvPr id="34" name="TextBox 33">
            <a:extLst>
              <a:ext uri="{FF2B5EF4-FFF2-40B4-BE49-F238E27FC236}">
                <a16:creationId xmlns:a16="http://schemas.microsoft.com/office/drawing/2014/main" id="{73E5EBF9-A098-057A-237E-180C438AA023}"/>
              </a:ext>
            </a:extLst>
          </p:cNvPr>
          <p:cNvSpPr txBox="1"/>
          <p:nvPr/>
        </p:nvSpPr>
        <p:spPr>
          <a:xfrm>
            <a:off x="7376522" y="3977125"/>
            <a:ext cx="888385" cy="338554"/>
          </a:xfrm>
          <a:prstGeom prst="rect">
            <a:avLst/>
          </a:prstGeom>
          <a:noFill/>
        </p:spPr>
        <p:txBody>
          <a:bodyPr wrap="none" rtlCol="0">
            <a:spAutoFit/>
          </a:bodyPr>
          <a:lstStyle/>
          <a:p>
            <a:r>
              <a:rPr lang="en-US" sz="1600" dirty="0"/>
              <a:t>Opening</a:t>
            </a:r>
          </a:p>
        </p:txBody>
      </p:sp>
    </p:spTree>
    <p:extLst>
      <p:ext uri="{BB962C8B-B14F-4D97-AF65-F5344CB8AC3E}">
        <p14:creationId xmlns:p14="http://schemas.microsoft.com/office/powerpoint/2010/main" val="39367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AB04-B38B-C8F3-A514-CB1F63F4ED0A}"/>
              </a:ext>
            </a:extLst>
          </p:cNvPr>
          <p:cNvSpPr>
            <a:spLocks noGrp="1"/>
          </p:cNvSpPr>
          <p:nvPr>
            <p:ph type="title"/>
          </p:nvPr>
        </p:nvSpPr>
        <p:spPr>
          <a:xfrm>
            <a:off x="838200" y="365125"/>
            <a:ext cx="9929327" cy="1325563"/>
          </a:xfrm>
        </p:spPr>
        <p:txBody>
          <a:bodyPr>
            <a:normAutofit/>
          </a:bodyPr>
          <a:lstStyle/>
          <a:p>
            <a:r>
              <a:rPr lang="en-US" sz="3600" b="1" kern="0" dirty="0">
                <a:solidFill>
                  <a:schemeClr val="accent1">
                    <a:lumMod val="75000"/>
                  </a:schemeClr>
                </a:solidFill>
                <a:latin typeface="Arial" panose="020B0604020202020204" pitchFamily="34" charset="0"/>
              </a:rPr>
              <a:t>Objectives of Global Tsunami Symposium</a:t>
            </a:r>
          </a:p>
        </p:txBody>
      </p:sp>
      <p:sp>
        <p:nvSpPr>
          <p:cNvPr id="3" name="Content Placeholder 2">
            <a:extLst>
              <a:ext uri="{FF2B5EF4-FFF2-40B4-BE49-F238E27FC236}">
                <a16:creationId xmlns:a16="http://schemas.microsoft.com/office/drawing/2014/main" id="{43207128-6B60-B6E3-29E9-C3A16C5AC4D3}"/>
              </a:ext>
            </a:extLst>
          </p:cNvPr>
          <p:cNvSpPr>
            <a:spLocks noGrp="1"/>
          </p:cNvSpPr>
          <p:nvPr>
            <p:ph idx="1"/>
          </p:nvPr>
        </p:nvSpPr>
        <p:spPr/>
        <p:txBody>
          <a:bodyPr>
            <a:normAutofit/>
          </a:bodyPr>
          <a:lstStyle/>
          <a:p>
            <a:pPr lvl="0" algn="just">
              <a:buClr>
                <a:srgbClr val="0070C0"/>
              </a:buClr>
              <a:buSzPct val="120000"/>
              <a:tabLst>
                <a:tab pos="457200" algn="l"/>
              </a:tabLst>
            </a:pPr>
            <a:r>
              <a:rPr lang="en-US" sz="2400" dirty="0">
                <a:effectLst/>
                <a:ea typeface="Calibri" panose="020F0502020204030204" pitchFamily="34" charset="0"/>
                <a:cs typeface="Times New Roman" panose="02020603050405020304" pitchFamily="18" charset="0"/>
              </a:rPr>
              <a:t>To commemorate two decades after 2004 Indian Ocean Tsunami</a:t>
            </a:r>
            <a:endParaRPr lang="en-ID" sz="2400" dirty="0">
              <a:effectLst/>
              <a:ea typeface="Calibri" panose="020F0502020204030204" pitchFamily="34" charset="0"/>
              <a:cs typeface="Times New Roman" panose="02020603050405020304" pitchFamily="18" charset="0"/>
            </a:endParaRPr>
          </a:p>
          <a:p>
            <a:pPr lvl="0" algn="just">
              <a:buClr>
                <a:srgbClr val="0070C0"/>
              </a:buClr>
              <a:buSzPct val="120000"/>
              <a:tabLst>
                <a:tab pos="457200" algn="l"/>
              </a:tabLst>
            </a:pPr>
            <a:r>
              <a:rPr lang="en-US" sz="2400" dirty="0">
                <a:effectLst/>
                <a:ea typeface="Calibri" panose="020F0502020204030204" pitchFamily="34" charset="0"/>
                <a:cs typeface="Times New Roman" panose="02020603050405020304" pitchFamily="18" charset="0"/>
              </a:rPr>
              <a:t>To reflect what has been achieved in two decades</a:t>
            </a:r>
            <a:endParaRPr lang="en-ID" sz="2400" dirty="0">
              <a:effectLst/>
              <a:ea typeface="Calibri" panose="020F0502020204030204" pitchFamily="34" charset="0"/>
              <a:cs typeface="Times New Roman" panose="02020603050405020304" pitchFamily="18" charset="0"/>
            </a:endParaRPr>
          </a:p>
          <a:p>
            <a:pPr lvl="0" algn="just">
              <a:buClr>
                <a:srgbClr val="0070C0"/>
              </a:buClr>
              <a:buSzPct val="120000"/>
              <a:tabLst>
                <a:tab pos="457200" algn="l"/>
              </a:tabLst>
            </a:pPr>
            <a:r>
              <a:rPr lang="en-US" sz="2400" dirty="0">
                <a:effectLst/>
                <a:ea typeface="Calibri" panose="020F0502020204030204" pitchFamily="34" charset="0"/>
                <a:cs typeface="Times New Roman" panose="02020603050405020304" pitchFamily="18" charset="0"/>
              </a:rPr>
              <a:t>To identify gaps, challenges and priorities for tsunami early warning and mitigation</a:t>
            </a:r>
            <a:endParaRPr lang="en-ID" sz="2400" dirty="0">
              <a:effectLst/>
              <a:ea typeface="Calibri" panose="020F0502020204030204" pitchFamily="34" charset="0"/>
              <a:cs typeface="Times New Roman" panose="02020603050405020304" pitchFamily="18" charset="0"/>
            </a:endParaRPr>
          </a:p>
          <a:p>
            <a:pPr lvl="0" algn="just">
              <a:buClr>
                <a:srgbClr val="0070C0"/>
              </a:buClr>
              <a:buSzPct val="120000"/>
              <a:tabLst>
                <a:tab pos="457200" algn="l"/>
              </a:tabLst>
            </a:pPr>
            <a:r>
              <a:rPr lang="en-US" sz="2400" dirty="0">
                <a:effectLst/>
                <a:ea typeface="Calibri" panose="020F0502020204030204" pitchFamily="34" charset="0"/>
                <a:cs typeface="Times New Roman" panose="02020603050405020304" pitchFamily="18" charset="0"/>
              </a:rPr>
              <a:t>To identify synergy with global challenges and coherence with global commitments</a:t>
            </a:r>
            <a:endParaRPr lang="en-ID" sz="2400" dirty="0">
              <a:effectLst/>
              <a:ea typeface="Calibri" panose="020F0502020204030204" pitchFamily="34" charset="0"/>
              <a:cs typeface="Times New Roman" panose="02020603050405020304" pitchFamily="18" charset="0"/>
            </a:endParaRPr>
          </a:p>
          <a:p>
            <a:pPr lvl="0" algn="just">
              <a:buClr>
                <a:srgbClr val="0070C0"/>
              </a:buClr>
              <a:buSzPct val="120000"/>
              <a:tabLst>
                <a:tab pos="457200" algn="l"/>
              </a:tabLst>
            </a:pPr>
            <a:r>
              <a:rPr lang="en-US" sz="2400" dirty="0">
                <a:effectLst/>
                <a:ea typeface="Calibri" panose="020F0502020204030204" pitchFamily="34" charset="0"/>
                <a:cs typeface="Times New Roman" panose="02020603050405020304" pitchFamily="18" charset="0"/>
              </a:rPr>
              <a:t>To gather global tsunami community</a:t>
            </a:r>
            <a:endParaRPr lang="en-ID" sz="2400" dirty="0">
              <a:effectLst/>
              <a:ea typeface="Calibri" panose="020F0502020204030204" pitchFamily="34" charset="0"/>
              <a:cs typeface="Times New Roman" panose="02020603050405020304" pitchFamily="18" charset="0"/>
            </a:endParaRPr>
          </a:p>
          <a:p>
            <a:pPr algn="just">
              <a:buClr>
                <a:srgbClr val="0070C0"/>
              </a:buClr>
              <a:buSzPct val="120000"/>
            </a:pPr>
            <a:endParaRPr lang="en-US" sz="3600" dirty="0"/>
          </a:p>
        </p:txBody>
      </p:sp>
      <p:pic>
        <p:nvPicPr>
          <p:cNvPr id="4" name="Picture 3">
            <a:extLst>
              <a:ext uri="{FF2B5EF4-FFF2-40B4-BE49-F238E27FC236}">
                <a16:creationId xmlns:a16="http://schemas.microsoft.com/office/drawing/2014/main" id="{C8B4BE85-5956-FEB4-66CF-EF3EDE2BB2F7}"/>
              </a:ext>
            </a:extLst>
          </p:cNvPr>
          <p:cNvPicPr>
            <a:picLocks noChangeAspect="1"/>
          </p:cNvPicPr>
          <p:nvPr/>
        </p:nvPicPr>
        <p:blipFill>
          <a:blip r:embed="rId2"/>
          <a:stretch>
            <a:fillRect/>
          </a:stretch>
        </p:blipFill>
        <p:spPr>
          <a:xfrm>
            <a:off x="10767527" y="1"/>
            <a:ext cx="1424473" cy="1368884"/>
          </a:xfrm>
          <a:prstGeom prst="rect">
            <a:avLst/>
          </a:prstGeom>
        </p:spPr>
      </p:pic>
    </p:spTree>
    <p:extLst>
      <p:ext uri="{BB962C8B-B14F-4D97-AF65-F5344CB8AC3E}">
        <p14:creationId xmlns:p14="http://schemas.microsoft.com/office/powerpoint/2010/main" val="2366677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2E0C-E4D1-346F-BB47-35A726932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0EACD-D541-5ED8-1210-77740EC0E142}"/>
              </a:ext>
            </a:extLst>
          </p:cNvPr>
          <p:cNvSpPr>
            <a:spLocks noGrp="1"/>
          </p:cNvSpPr>
          <p:nvPr>
            <p:ph type="title"/>
          </p:nvPr>
        </p:nvSpPr>
        <p:spPr>
          <a:xfrm>
            <a:off x="838200" y="18255"/>
            <a:ext cx="10515600" cy="1325563"/>
          </a:xfrm>
        </p:spPr>
        <p:txBody>
          <a:bodyPr>
            <a:normAutofit fontScale="90000"/>
          </a:bodyPr>
          <a:lstStyle/>
          <a:p>
            <a:r>
              <a:rPr lang="en-GB" b="1" kern="0" dirty="0">
                <a:solidFill>
                  <a:schemeClr val="accent1">
                    <a:lumMod val="75000"/>
                  </a:schemeClr>
                </a:solidFill>
                <a:latin typeface="Arial" panose="020B0604020202020204" pitchFamily="34" charset="0"/>
              </a:rPr>
              <a:t>Session 1</a:t>
            </a:r>
            <a:br>
              <a:rPr lang="en-GB" b="1" kern="0" dirty="0">
                <a:solidFill>
                  <a:schemeClr val="accent1">
                    <a:lumMod val="75000"/>
                  </a:schemeClr>
                </a:solidFill>
                <a:latin typeface="Arial" panose="020B0604020202020204" pitchFamily="34" charset="0"/>
              </a:rPr>
            </a:br>
            <a:r>
              <a:rPr lang="en-US" sz="2700" i="1" kern="0" dirty="0">
                <a:solidFill>
                  <a:schemeClr val="accent1">
                    <a:lumMod val="75000"/>
                  </a:schemeClr>
                </a:solidFill>
                <a:latin typeface="Arial" panose="020B0604020202020204" pitchFamily="34" charset="0"/>
              </a:rPr>
              <a:t>Review of the Tsunami Warning and Mitigation Systems over the past 2 decades</a:t>
            </a:r>
            <a:endParaRPr lang="en-US" sz="2700" dirty="0"/>
          </a:p>
        </p:txBody>
      </p:sp>
      <p:sp>
        <p:nvSpPr>
          <p:cNvPr id="3" name="Content Placeholder 2">
            <a:extLst>
              <a:ext uri="{FF2B5EF4-FFF2-40B4-BE49-F238E27FC236}">
                <a16:creationId xmlns:a16="http://schemas.microsoft.com/office/drawing/2014/main" id="{82827BC4-2EC3-6E04-CED0-344430D87A4F}"/>
              </a:ext>
            </a:extLst>
          </p:cNvPr>
          <p:cNvSpPr>
            <a:spLocks noGrp="1"/>
          </p:cNvSpPr>
          <p:nvPr>
            <p:ph sz="half" idx="1"/>
          </p:nvPr>
        </p:nvSpPr>
        <p:spPr>
          <a:xfrm>
            <a:off x="6172201" y="1555747"/>
            <a:ext cx="5727698" cy="1746253"/>
          </a:xfrm>
          <a:ln>
            <a:solidFill>
              <a:srgbClr val="0070C0"/>
            </a:solidFill>
          </a:ln>
        </p:spPr>
        <p:txBody>
          <a:bodyPr>
            <a:noAutofit/>
          </a:bodyPr>
          <a:lstStyle/>
          <a:p>
            <a:pPr marL="0" indent="0">
              <a:spcBef>
                <a:spcPts val="0"/>
              </a:spcBef>
              <a:buClr>
                <a:srgbClr val="0070C0"/>
              </a:buClr>
              <a:buSzPct val="120000"/>
              <a:buNone/>
            </a:pPr>
            <a:r>
              <a:rPr lang="en-GB" sz="2000" b="1" dirty="0">
                <a:effectLst/>
                <a:ea typeface="Calibri" panose="020F0502020204030204" pitchFamily="34" charset="0"/>
                <a:cs typeface="Times New Roman" panose="02020603050405020304" pitchFamily="18" charset="0"/>
              </a:rPr>
              <a:t>Gaps (technological)</a:t>
            </a:r>
            <a:endParaRPr lang="en-ID" sz="2000" dirty="0">
              <a:effectLst/>
              <a:ea typeface="Calibri" panose="020F0502020204030204" pitchFamily="34" charset="0"/>
              <a:cs typeface="Times New Roman" panose="02020603050405020304" pitchFamily="18" charset="0"/>
            </a:endParaRPr>
          </a:p>
          <a:p>
            <a:pPr algn="just">
              <a:spcBef>
                <a:spcPts val="0"/>
              </a:spcBef>
              <a:spcAft>
                <a:spcPts val="600"/>
              </a:spcAft>
            </a:pPr>
            <a:r>
              <a:rPr lang="en-ID" sz="1100" dirty="0">
                <a:solidFill>
                  <a:srgbClr val="000000"/>
                </a:solidFill>
                <a:latin typeface="Arial" panose="020B0604020202020204" pitchFamily="34" charset="0"/>
              </a:rPr>
              <a:t>Lack of adequate sea level data for tsunami detection and also monitoring infrastructure for early warning of non-seismic tsunamis (i.e., volcano, landslide, </a:t>
            </a:r>
            <a:r>
              <a:rPr lang="en-ID" sz="1100" dirty="0" err="1">
                <a:solidFill>
                  <a:srgbClr val="000000"/>
                </a:solidFill>
                <a:latin typeface="Arial" panose="020B0604020202020204" pitchFamily="34" charset="0"/>
              </a:rPr>
              <a:t>meteo</a:t>
            </a:r>
            <a:r>
              <a:rPr lang="en-ID" sz="1100" dirty="0">
                <a:solidFill>
                  <a:srgbClr val="000000"/>
                </a:solidFill>
                <a:latin typeface="Arial" panose="020B0604020202020204" pitchFamily="34" charset="0"/>
              </a:rPr>
              <a:t>-tsunami).</a:t>
            </a:r>
          </a:p>
          <a:p>
            <a:pPr algn="just">
              <a:spcBef>
                <a:spcPts val="0"/>
              </a:spcBef>
              <a:spcAft>
                <a:spcPts val="600"/>
              </a:spcAft>
            </a:pPr>
            <a:r>
              <a:rPr lang="en-ID" sz="1100" dirty="0">
                <a:solidFill>
                  <a:srgbClr val="000000"/>
                </a:solidFill>
                <a:latin typeface="Arial" panose="020B0604020202020204" pitchFamily="34" charset="0"/>
              </a:rPr>
              <a:t>Limited coverage in the availability of high- resolution shallow water bathymetry that is needed for more accurate tsunami forecasts, inundation modelling, and evacuation planning.</a:t>
            </a:r>
          </a:p>
          <a:p>
            <a:pPr algn="just">
              <a:spcBef>
                <a:spcPts val="0"/>
              </a:spcBef>
              <a:spcAft>
                <a:spcPts val="600"/>
              </a:spcAft>
            </a:pPr>
            <a:r>
              <a:rPr lang="en-ID" sz="1100" dirty="0">
                <a:solidFill>
                  <a:srgbClr val="000000"/>
                </a:solidFill>
                <a:latin typeface="Arial" panose="020B0604020202020204" pitchFamily="34" charset="0"/>
              </a:rPr>
              <a:t>Constraints in the extensive real-time sharing of freely available tsunami detection and forecasting data in order to improve timeliness and accuracy of tsunami forecasts.</a:t>
            </a:r>
          </a:p>
        </p:txBody>
      </p:sp>
      <p:sp>
        <p:nvSpPr>
          <p:cNvPr id="4" name="Content Placeholder 3">
            <a:extLst>
              <a:ext uri="{FF2B5EF4-FFF2-40B4-BE49-F238E27FC236}">
                <a16:creationId xmlns:a16="http://schemas.microsoft.com/office/drawing/2014/main" id="{814F91F5-53A2-8D75-BECB-9774D512877A}"/>
              </a:ext>
            </a:extLst>
          </p:cNvPr>
          <p:cNvSpPr>
            <a:spLocks noGrp="1"/>
          </p:cNvSpPr>
          <p:nvPr>
            <p:ph sz="half" idx="2"/>
          </p:nvPr>
        </p:nvSpPr>
        <p:spPr>
          <a:xfrm>
            <a:off x="6172200" y="3456782"/>
            <a:ext cx="5727699" cy="1845470"/>
          </a:xfrm>
          <a:ln>
            <a:solidFill>
              <a:srgbClr val="0070C0"/>
            </a:solidFill>
          </a:ln>
        </p:spPr>
        <p:txBody>
          <a:bodyPr>
            <a:normAutofit/>
          </a:bodyPr>
          <a:lstStyle/>
          <a:p>
            <a:pPr marL="0" indent="0">
              <a:spcBef>
                <a:spcPts val="0"/>
              </a:spcBef>
              <a:spcAft>
                <a:spcPts val="600"/>
              </a:spcAft>
              <a:buClr>
                <a:srgbClr val="0070C0"/>
              </a:buClr>
              <a:buSzPct val="120000"/>
              <a:buNone/>
            </a:pPr>
            <a:r>
              <a:rPr lang="en-GB" sz="2000" b="1" dirty="0">
                <a:effectLst/>
                <a:ea typeface="Calibri" panose="020F0502020204030204" pitchFamily="34" charset="0"/>
                <a:cs typeface="Times New Roman" panose="02020603050405020304" pitchFamily="18" charset="0"/>
              </a:rPr>
              <a:t>Future Priorities</a:t>
            </a:r>
            <a:endParaRPr lang="en-ID" sz="2000" dirty="0">
              <a:effectLst/>
              <a:ea typeface="Calibri" panose="020F0502020204030204" pitchFamily="34" charset="0"/>
              <a:cs typeface="Times New Roman" panose="02020603050405020304" pitchFamily="18" charset="0"/>
            </a:endParaRPr>
          </a:p>
          <a:p>
            <a:pPr algn="just">
              <a:spcBef>
                <a:spcPts val="0"/>
              </a:spcBef>
              <a:spcAft>
                <a:spcPts val="600"/>
              </a:spcAft>
            </a:pPr>
            <a:r>
              <a:rPr lang="en-ID" sz="1100" dirty="0">
                <a:solidFill>
                  <a:srgbClr val="000000"/>
                </a:solidFill>
                <a:latin typeface="Arial" panose="020B0604020202020204" pitchFamily="34" charset="0"/>
              </a:rPr>
              <a:t>Monitoring and forecasting for non-seismic tsunamis. Integration of emerging technologies (i.e., GNSS, cable-based deep-ocean sensors, Deep Learning) into the existing monitoring systems.</a:t>
            </a:r>
          </a:p>
          <a:p>
            <a:pPr algn="just">
              <a:spcBef>
                <a:spcPts val="0"/>
              </a:spcBef>
              <a:spcAft>
                <a:spcPts val="600"/>
              </a:spcAft>
            </a:pPr>
            <a:r>
              <a:rPr lang="en-ID" sz="1100" dirty="0">
                <a:solidFill>
                  <a:srgbClr val="000000"/>
                </a:solidFill>
                <a:latin typeface="Arial" panose="020B0604020202020204" pitchFamily="34" charset="0"/>
              </a:rPr>
              <a:t>Increased accuracy and shorter dissemination times for tsunami threat information.</a:t>
            </a:r>
          </a:p>
          <a:p>
            <a:pPr algn="just">
              <a:spcBef>
                <a:spcPts val="0"/>
              </a:spcBef>
              <a:spcAft>
                <a:spcPts val="600"/>
              </a:spcAft>
            </a:pPr>
            <a:r>
              <a:rPr lang="en-ID" sz="1100" dirty="0">
                <a:solidFill>
                  <a:srgbClr val="000000"/>
                </a:solidFill>
                <a:latin typeface="Arial" panose="020B0604020202020204" pitchFamily="34" charset="0"/>
              </a:rPr>
              <a:t>Mainstreaming of the UNESCO-IOC Tsunami Ready Recognition Programme (or similar initiative) as a national priority and requirement implemented for all coastal communities at risk from tsunamis.</a:t>
            </a:r>
          </a:p>
          <a:p>
            <a:pPr algn="just">
              <a:spcBef>
                <a:spcPts val="0"/>
              </a:spcBef>
              <a:spcAft>
                <a:spcPts val="600"/>
              </a:spcAft>
            </a:pPr>
            <a:endParaRPr lang="en-ID" sz="110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id="{39D97020-FD6F-39F8-9E4E-ED89BA1AD786}"/>
              </a:ext>
            </a:extLst>
          </p:cNvPr>
          <p:cNvPicPr>
            <a:picLocks noChangeAspect="1"/>
          </p:cNvPicPr>
          <p:nvPr/>
        </p:nvPicPr>
        <p:blipFill>
          <a:blip r:embed="rId2"/>
          <a:stretch>
            <a:fillRect/>
          </a:stretch>
        </p:blipFill>
        <p:spPr>
          <a:xfrm>
            <a:off x="10767527" y="1"/>
            <a:ext cx="1424473" cy="1368884"/>
          </a:xfrm>
          <a:prstGeom prst="rect">
            <a:avLst/>
          </a:prstGeom>
        </p:spPr>
      </p:pic>
      <p:sp>
        <p:nvSpPr>
          <p:cNvPr id="6" name="Content Placeholder 2">
            <a:extLst>
              <a:ext uri="{FF2B5EF4-FFF2-40B4-BE49-F238E27FC236}">
                <a16:creationId xmlns:a16="http://schemas.microsoft.com/office/drawing/2014/main" id="{2626DC21-6AE7-6F09-F9BD-9344FFC5FBC4}"/>
              </a:ext>
            </a:extLst>
          </p:cNvPr>
          <p:cNvSpPr txBox="1">
            <a:spLocks/>
          </p:cNvSpPr>
          <p:nvPr/>
        </p:nvSpPr>
        <p:spPr>
          <a:xfrm>
            <a:off x="560069" y="1555748"/>
            <a:ext cx="5459729" cy="1746252"/>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0070C0"/>
              </a:buClr>
              <a:buSzPct val="120000"/>
              <a:tabLst>
                <a:tab pos="450215" algn="l"/>
              </a:tabLst>
            </a:pPr>
            <a:r>
              <a:rPr lang="en-US" sz="1600" b="1" dirty="0">
                <a:solidFill>
                  <a:srgbClr val="002060"/>
                </a:solidFill>
              </a:rPr>
              <a:t>Chair: </a:t>
            </a:r>
            <a:r>
              <a:rPr lang="en-US" sz="1600" dirty="0">
                <a:solidFill>
                  <a:srgbClr val="002060"/>
                </a:solidFill>
              </a:rPr>
              <a:t>Dr. </a:t>
            </a:r>
            <a:r>
              <a:rPr lang="en-US" sz="1600" dirty="0" err="1">
                <a:solidFill>
                  <a:srgbClr val="002060"/>
                </a:solidFill>
              </a:rPr>
              <a:t>Idwan</a:t>
            </a:r>
            <a:r>
              <a:rPr lang="en-US" sz="1600" dirty="0">
                <a:solidFill>
                  <a:srgbClr val="002060"/>
                </a:solidFill>
              </a:rPr>
              <a:t> </a:t>
            </a:r>
            <a:r>
              <a:rPr lang="en-US" sz="1600" dirty="0" err="1">
                <a:solidFill>
                  <a:srgbClr val="002060"/>
                </a:solidFill>
              </a:rPr>
              <a:t>Suhardi</a:t>
            </a:r>
            <a:r>
              <a:rPr lang="en-US" sz="1600" dirty="0">
                <a:solidFill>
                  <a:srgbClr val="002060"/>
                </a:solidFill>
              </a:rPr>
              <a:t> &amp; Dr. </a:t>
            </a:r>
            <a:r>
              <a:rPr lang="en-US" sz="1600" dirty="0" err="1">
                <a:solidFill>
                  <a:srgbClr val="002060"/>
                </a:solidFill>
              </a:rPr>
              <a:t>Jorn</a:t>
            </a:r>
            <a:r>
              <a:rPr lang="en-US" sz="1600" dirty="0">
                <a:solidFill>
                  <a:srgbClr val="002060"/>
                </a:solidFill>
              </a:rPr>
              <a:t> </a:t>
            </a:r>
            <a:r>
              <a:rPr lang="en-US" sz="1600" dirty="0" err="1">
                <a:solidFill>
                  <a:srgbClr val="002060"/>
                </a:solidFill>
              </a:rPr>
              <a:t>Lauterjung</a:t>
            </a:r>
            <a:r>
              <a:rPr lang="en-US" sz="1600" dirty="0">
                <a:solidFill>
                  <a:srgbClr val="002060"/>
                </a:solidFill>
              </a:rPr>
              <a:t> </a:t>
            </a:r>
            <a:endParaRPr lang="en-ID" sz="1600" dirty="0">
              <a:solidFill>
                <a:srgbClr val="002060"/>
              </a:solidFill>
            </a:endParaRPr>
          </a:p>
          <a:p>
            <a:pPr>
              <a:spcBef>
                <a:spcPts val="600"/>
              </a:spcBef>
              <a:spcAft>
                <a:spcPts val="600"/>
              </a:spcAft>
              <a:buClr>
                <a:srgbClr val="0070C0"/>
              </a:buClr>
              <a:buSzPct val="120000"/>
              <a:tabLst>
                <a:tab pos="450215" algn="l"/>
              </a:tabLst>
            </a:pPr>
            <a:r>
              <a:rPr lang="en-US" sz="1600" b="1" dirty="0">
                <a:solidFill>
                  <a:srgbClr val="002060"/>
                </a:solidFill>
              </a:rPr>
              <a:t>Rapporteur:</a:t>
            </a:r>
            <a:r>
              <a:rPr lang="en-US" sz="1600" dirty="0">
                <a:solidFill>
                  <a:srgbClr val="002060"/>
                </a:solidFill>
              </a:rPr>
              <a:t> Ms. Nora Gale</a:t>
            </a:r>
            <a:endParaRPr lang="en-ID" sz="1600" dirty="0">
              <a:solidFill>
                <a:srgbClr val="002060"/>
              </a:solidFill>
            </a:endParaRPr>
          </a:p>
          <a:p>
            <a:pPr>
              <a:lnSpc>
                <a:spcPct val="80000"/>
              </a:lnSpc>
              <a:spcBef>
                <a:spcPts val="600"/>
              </a:spcBef>
              <a:spcAft>
                <a:spcPts val="600"/>
              </a:spcAft>
              <a:buClr>
                <a:srgbClr val="0070C0"/>
              </a:buClr>
              <a:buSzPct val="120000"/>
              <a:tabLst>
                <a:tab pos="450215" algn="l"/>
              </a:tabLst>
            </a:pPr>
            <a:r>
              <a:rPr lang="en-US" sz="1600" b="1" dirty="0">
                <a:solidFill>
                  <a:srgbClr val="002060"/>
                </a:solidFill>
              </a:rPr>
              <a:t>10 Speakers : </a:t>
            </a:r>
            <a:r>
              <a:rPr lang="en-US" sz="1600" dirty="0">
                <a:solidFill>
                  <a:srgbClr val="002060"/>
                </a:solidFill>
              </a:rPr>
              <a:t>Prof Jan </a:t>
            </a:r>
            <a:r>
              <a:rPr lang="en-US" sz="1600" dirty="0" err="1">
                <a:solidFill>
                  <a:srgbClr val="002060"/>
                </a:solidFill>
              </a:rPr>
              <a:t>Sopaheluwakan</a:t>
            </a:r>
            <a:r>
              <a:rPr lang="en-US" sz="1600" dirty="0">
                <a:solidFill>
                  <a:srgbClr val="002060"/>
                </a:solidFill>
              </a:rPr>
              <a:t>, Prof. </a:t>
            </a:r>
            <a:r>
              <a:rPr lang="en-US" sz="1600" dirty="0" err="1">
                <a:solidFill>
                  <a:srgbClr val="002060"/>
                </a:solidFill>
              </a:rPr>
              <a:t>Shinishi</a:t>
            </a:r>
            <a:r>
              <a:rPr lang="en-US" sz="1600" dirty="0">
                <a:solidFill>
                  <a:srgbClr val="002060"/>
                </a:solidFill>
              </a:rPr>
              <a:t> </a:t>
            </a:r>
            <a:r>
              <a:rPr lang="en-US" sz="1600" dirty="0" err="1">
                <a:solidFill>
                  <a:srgbClr val="002060"/>
                </a:solidFill>
              </a:rPr>
              <a:t>Kuriyama</a:t>
            </a:r>
            <a:r>
              <a:rPr lang="en-US" sz="1600" dirty="0">
                <a:solidFill>
                  <a:srgbClr val="002060"/>
                </a:solidFill>
              </a:rPr>
              <a:t>, </a:t>
            </a:r>
            <a:r>
              <a:rPr lang="en-US" sz="1600" dirty="0" err="1">
                <a:solidFill>
                  <a:srgbClr val="002060"/>
                </a:solidFill>
              </a:rPr>
              <a:t>Mr</a:t>
            </a:r>
            <a:r>
              <a:rPr lang="en-US" sz="1600" dirty="0">
                <a:solidFill>
                  <a:srgbClr val="002060"/>
                </a:solidFill>
              </a:rPr>
              <a:t> Rick Bailey, Dr. Yuichi Ono, Dr. Chip McCreery, Dr. </a:t>
            </a:r>
            <a:r>
              <a:rPr lang="en-US" sz="1600" dirty="0" err="1">
                <a:solidFill>
                  <a:srgbClr val="002060"/>
                </a:solidFill>
              </a:rPr>
              <a:t>Pattabi</a:t>
            </a:r>
            <a:r>
              <a:rPr lang="en-US" sz="1600" dirty="0">
                <a:solidFill>
                  <a:srgbClr val="002060"/>
                </a:solidFill>
              </a:rPr>
              <a:t> (IOTWMS), Mr. Yuji </a:t>
            </a:r>
            <a:r>
              <a:rPr lang="en-US" sz="1600" dirty="0" err="1">
                <a:solidFill>
                  <a:srgbClr val="002060"/>
                </a:solidFill>
              </a:rPr>
              <a:t>Nishimae</a:t>
            </a:r>
            <a:r>
              <a:rPr lang="en-US" sz="1600" dirty="0">
                <a:solidFill>
                  <a:srgbClr val="002060"/>
                </a:solidFill>
              </a:rPr>
              <a:t> (PTWS), </a:t>
            </a:r>
            <a:r>
              <a:rPr lang="en-ID" sz="1600" dirty="0" err="1">
                <a:solidFill>
                  <a:srgbClr val="002060"/>
                </a:solidFill>
              </a:rPr>
              <a:t>Dr.</a:t>
            </a:r>
            <a:r>
              <a:rPr lang="en-ID" sz="1600" dirty="0">
                <a:solidFill>
                  <a:srgbClr val="002060"/>
                </a:solidFill>
              </a:rPr>
              <a:t> Gerard </a:t>
            </a:r>
            <a:r>
              <a:rPr lang="en-ID" sz="1600" dirty="0" err="1">
                <a:solidFill>
                  <a:srgbClr val="002060"/>
                </a:solidFill>
              </a:rPr>
              <a:t>Metayer</a:t>
            </a:r>
            <a:r>
              <a:rPr lang="en-ID" sz="1600" dirty="0">
                <a:solidFill>
                  <a:srgbClr val="002060"/>
                </a:solidFill>
              </a:rPr>
              <a:t> (CARIBE-EWS), </a:t>
            </a:r>
            <a:r>
              <a:rPr lang="en-ID" sz="1600" dirty="0" err="1">
                <a:solidFill>
                  <a:srgbClr val="002060"/>
                </a:solidFill>
              </a:rPr>
              <a:t>Dr.</a:t>
            </a:r>
            <a:r>
              <a:rPr lang="en-ID" sz="1600" dirty="0">
                <a:solidFill>
                  <a:srgbClr val="002060"/>
                </a:solidFill>
              </a:rPr>
              <a:t> Alessandro Amato (NEAMTWS), </a:t>
            </a:r>
          </a:p>
        </p:txBody>
      </p:sp>
      <p:sp>
        <p:nvSpPr>
          <p:cNvPr id="7" name="Content Placeholder 2">
            <a:extLst>
              <a:ext uri="{FF2B5EF4-FFF2-40B4-BE49-F238E27FC236}">
                <a16:creationId xmlns:a16="http://schemas.microsoft.com/office/drawing/2014/main" id="{8C92B525-194B-0701-4915-F9BFB0604FE9}"/>
              </a:ext>
            </a:extLst>
          </p:cNvPr>
          <p:cNvSpPr txBox="1">
            <a:spLocks/>
          </p:cNvSpPr>
          <p:nvPr/>
        </p:nvSpPr>
        <p:spPr>
          <a:xfrm>
            <a:off x="560068" y="3456781"/>
            <a:ext cx="5459730" cy="2747170"/>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70C0"/>
              </a:buClr>
              <a:buSzPct val="120000"/>
              <a:buFont typeface="Arial" panose="020B0604020202020204" pitchFamily="34" charset="0"/>
              <a:buNone/>
            </a:pPr>
            <a:r>
              <a:rPr lang="en-US" sz="2000" b="1" dirty="0">
                <a:ea typeface="Calibri" panose="020F0502020204030204" pitchFamily="34" charset="0"/>
                <a:cs typeface="Times New Roman" panose="02020603050405020304" pitchFamily="18" charset="0"/>
              </a:rPr>
              <a:t>Current Status:</a:t>
            </a:r>
            <a:endParaRPr lang="en-ID" sz="2000" dirty="0">
              <a:ea typeface="Calibri" panose="020F0502020204030204" pitchFamily="34" charset="0"/>
              <a:cs typeface="Times New Roman" panose="02020603050405020304" pitchFamily="18" charset="0"/>
            </a:endParaRPr>
          </a:p>
          <a:p>
            <a:pPr algn="just">
              <a:spcBef>
                <a:spcPts val="0"/>
              </a:spcBef>
              <a:spcAft>
                <a:spcPts val="600"/>
              </a:spcAft>
            </a:pPr>
            <a:r>
              <a:rPr lang="en-ID" sz="1100" dirty="0">
                <a:solidFill>
                  <a:srgbClr val="000000"/>
                </a:solidFill>
                <a:effectLst/>
                <a:latin typeface="Arial" panose="020B0604020202020204" pitchFamily="34" charset="0"/>
              </a:rPr>
              <a:t>Regional Intergovernmental Coordination Groups are established in the Pacific Ocean (ICG/PTWS), Indian Ocean (ICG/IOTWMS), North-Eastern Atlantic, Mediterranean and connected seas (ICG/NEAMTWS), and Caribbean and adjacent regions (ICG/CARIBE-EWS).</a:t>
            </a:r>
          </a:p>
          <a:p>
            <a:pPr algn="just">
              <a:spcBef>
                <a:spcPts val="0"/>
              </a:spcBef>
              <a:spcAft>
                <a:spcPts val="600"/>
              </a:spcAft>
            </a:pPr>
            <a:r>
              <a:rPr lang="en-ID" sz="1100" dirty="0">
                <a:solidFill>
                  <a:srgbClr val="000000"/>
                </a:solidFill>
                <a:effectLst/>
                <a:latin typeface="Arial" panose="020B0604020202020204" pitchFamily="34" charset="0"/>
              </a:rPr>
              <a:t>Regional Tsunami Service Providers monitor round the clock and issue timely tsunami threat information and forecasts based on seismic and sea-level data, which is made available to National Tsunami Warning Centres.</a:t>
            </a:r>
          </a:p>
          <a:p>
            <a:pPr algn="just">
              <a:spcBef>
                <a:spcPts val="0"/>
              </a:spcBef>
              <a:spcAft>
                <a:spcPts val="600"/>
              </a:spcAft>
            </a:pPr>
            <a:r>
              <a:rPr lang="en-ID" sz="1100" dirty="0">
                <a:solidFill>
                  <a:srgbClr val="000000"/>
                </a:solidFill>
                <a:effectLst/>
                <a:latin typeface="Arial" panose="020B0604020202020204" pitchFamily="34" charset="0"/>
              </a:rPr>
              <a:t>Recognition of the equal importance of social and societal aspects, in addition to the technical-instrumental based tsunami forecast to achieve effective tsunami early warning.</a:t>
            </a:r>
          </a:p>
          <a:p>
            <a:pPr algn="just">
              <a:spcBef>
                <a:spcPts val="0"/>
              </a:spcBef>
              <a:spcAft>
                <a:spcPts val="600"/>
              </a:spcAft>
            </a:pPr>
            <a:r>
              <a:rPr lang="en-ID" sz="1100" dirty="0">
                <a:solidFill>
                  <a:srgbClr val="000000"/>
                </a:solidFill>
                <a:effectLst/>
                <a:latin typeface="Arial" panose="020B0604020202020204" pitchFamily="34" charset="0"/>
              </a:rPr>
              <a:t>Regular ocean-wide tsunami exercises are organised to test the functionality of the end-to- end warning systems.</a:t>
            </a:r>
          </a:p>
          <a:p>
            <a:pPr algn="just">
              <a:spcBef>
                <a:spcPts val="0"/>
              </a:spcBef>
              <a:spcAft>
                <a:spcPts val="600"/>
              </a:spcAft>
            </a:pPr>
            <a:r>
              <a:rPr lang="en-ID" sz="1100" dirty="0">
                <a:solidFill>
                  <a:srgbClr val="000000"/>
                </a:solidFill>
                <a:effectLst/>
                <a:latin typeface="Arial" panose="020B0604020202020204" pitchFamily="34" charset="0"/>
              </a:rPr>
              <a:t>The UNESCO-IOC Tsunami Ready Recognition Programme is being implemented.</a:t>
            </a:r>
          </a:p>
          <a:p>
            <a:pPr algn="just">
              <a:lnSpc>
                <a:spcPct val="105000"/>
              </a:lnSpc>
              <a:spcBef>
                <a:spcPts val="0"/>
              </a:spcBef>
              <a:buClr>
                <a:srgbClr val="0070C0"/>
              </a:buClr>
              <a:buSzPct val="120000"/>
            </a:pPr>
            <a:endParaRPr lang="en-ID" sz="1600" dirty="0">
              <a:ea typeface="Times New Roman" panose="02020603050405020304" pitchFamily="18" charset="0"/>
            </a:endParaRPr>
          </a:p>
          <a:p>
            <a:pPr algn="just">
              <a:spcBef>
                <a:spcPts val="0"/>
              </a:spcBef>
              <a:buClr>
                <a:srgbClr val="0070C0"/>
              </a:buClr>
              <a:buSzPct val="120000"/>
              <a:tabLst>
                <a:tab pos="450215" algn="l"/>
              </a:tabLst>
            </a:pPr>
            <a:endParaRPr lang="en-ID" sz="1600" dirty="0"/>
          </a:p>
        </p:txBody>
      </p:sp>
    </p:spTree>
    <p:extLst>
      <p:ext uri="{BB962C8B-B14F-4D97-AF65-F5344CB8AC3E}">
        <p14:creationId xmlns:p14="http://schemas.microsoft.com/office/powerpoint/2010/main" val="372747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6282-BA74-49C1-0053-0F643CAC6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FCB1B-7D7A-F0D3-B05C-5A5318D1A95C}"/>
              </a:ext>
            </a:extLst>
          </p:cNvPr>
          <p:cNvSpPr>
            <a:spLocks noGrp="1"/>
          </p:cNvSpPr>
          <p:nvPr>
            <p:ph type="title"/>
          </p:nvPr>
        </p:nvSpPr>
        <p:spPr>
          <a:xfrm>
            <a:off x="838200" y="18255"/>
            <a:ext cx="10515600" cy="1325563"/>
          </a:xfrm>
        </p:spPr>
        <p:txBody>
          <a:bodyPr>
            <a:normAutofit/>
          </a:bodyPr>
          <a:lstStyle/>
          <a:p>
            <a:r>
              <a:rPr lang="en-GB" sz="4000" b="1" kern="0" dirty="0">
                <a:solidFill>
                  <a:schemeClr val="accent1">
                    <a:lumMod val="75000"/>
                  </a:schemeClr>
                </a:solidFill>
                <a:latin typeface="Arial" panose="020B0604020202020204" pitchFamily="34" charset="0"/>
              </a:rPr>
              <a:t>Session 2</a:t>
            </a:r>
            <a:br>
              <a:rPr lang="en-GB" sz="4000" b="1" kern="0" dirty="0">
                <a:solidFill>
                  <a:schemeClr val="accent1">
                    <a:lumMod val="75000"/>
                  </a:schemeClr>
                </a:solidFill>
                <a:latin typeface="Arial" panose="020B0604020202020204" pitchFamily="34" charset="0"/>
              </a:rPr>
            </a:br>
            <a:r>
              <a:rPr lang="en-US" sz="2400" i="1" kern="0" dirty="0">
                <a:solidFill>
                  <a:schemeClr val="accent1">
                    <a:lumMod val="75000"/>
                  </a:schemeClr>
                </a:solidFill>
                <a:latin typeface="Arial" panose="020B0604020202020204" pitchFamily="34" charset="0"/>
              </a:rPr>
              <a:t>Tsunami generated by non-seismic and complex sources</a:t>
            </a:r>
          </a:p>
        </p:txBody>
      </p:sp>
      <p:pic>
        <p:nvPicPr>
          <p:cNvPr id="5" name="Picture 4">
            <a:extLst>
              <a:ext uri="{FF2B5EF4-FFF2-40B4-BE49-F238E27FC236}">
                <a16:creationId xmlns:a16="http://schemas.microsoft.com/office/drawing/2014/main" id="{8375C62F-EB5B-B8B9-7C37-61EAF37D7985}"/>
              </a:ext>
            </a:extLst>
          </p:cNvPr>
          <p:cNvPicPr>
            <a:picLocks noChangeAspect="1"/>
          </p:cNvPicPr>
          <p:nvPr/>
        </p:nvPicPr>
        <p:blipFill>
          <a:blip r:embed="rId2"/>
          <a:stretch>
            <a:fillRect/>
          </a:stretch>
        </p:blipFill>
        <p:spPr>
          <a:xfrm>
            <a:off x="10767527" y="1"/>
            <a:ext cx="1424473" cy="1368884"/>
          </a:xfrm>
          <a:prstGeom prst="rect">
            <a:avLst/>
          </a:prstGeom>
        </p:spPr>
      </p:pic>
      <p:sp>
        <p:nvSpPr>
          <p:cNvPr id="6" name="Content Placeholder 2">
            <a:extLst>
              <a:ext uri="{FF2B5EF4-FFF2-40B4-BE49-F238E27FC236}">
                <a16:creationId xmlns:a16="http://schemas.microsoft.com/office/drawing/2014/main" id="{F982EF28-772D-2374-81AB-D7E81CBD6F16}"/>
              </a:ext>
            </a:extLst>
          </p:cNvPr>
          <p:cNvSpPr txBox="1">
            <a:spLocks/>
          </p:cNvSpPr>
          <p:nvPr/>
        </p:nvSpPr>
        <p:spPr>
          <a:xfrm>
            <a:off x="605788" y="1555747"/>
            <a:ext cx="5414010" cy="1226187"/>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300"/>
              </a:spcAft>
              <a:buClr>
                <a:srgbClr val="0070C0"/>
              </a:buClr>
              <a:buSzPct val="120000"/>
              <a:tabLst>
                <a:tab pos="450215" algn="l"/>
              </a:tabLst>
            </a:pPr>
            <a:r>
              <a:rPr lang="en-US" sz="1600" b="1" dirty="0">
                <a:solidFill>
                  <a:srgbClr val="002060"/>
                </a:solidFill>
              </a:rPr>
              <a:t>Chair: </a:t>
            </a:r>
            <a:r>
              <a:rPr lang="en-US" sz="1600" dirty="0">
                <a:solidFill>
                  <a:srgbClr val="002060"/>
                </a:solidFill>
              </a:rPr>
              <a:t>Mr. </a:t>
            </a:r>
            <a:r>
              <a:rPr lang="en-ID" sz="1600" dirty="0">
                <a:solidFill>
                  <a:srgbClr val="002060"/>
                </a:solidFill>
              </a:rPr>
              <a:t>Bernardo </a:t>
            </a:r>
            <a:r>
              <a:rPr lang="en-ID" sz="1600" dirty="0" err="1">
                <a:solidFill>
                  <a:srgbClr val="002060"/>
                </a:solidFill>
              </a:rPr>
              <a:t>Aliaga</a:t>
            </a:r>
            <a:endParaRPr lang="en-ID" sz="1600" dirty="0">
              <a:solidFill>
                <a:srgbClr val="002060"/>
              </a:solidFill>
            </a:endParaRPr>
          </a:p>
          <a:p>
            <a:pPr>
              <a:spcBef>
                <a:spcPts val="300"/>
              </a:spcBef>
              <a:spcAft>
                <a:spcPts val="300"/>
              </a:spcAft>
              <a:buClr>
                <a:srgbClr val="0070C0"/>
              </a:buClr>
              <a:buSzPct val="120000"/>
              <a:tabLst>
                <a:tab pos="450215" algn="l"/>
              </a:tabLst>
            </a:pPr>
            <a:r>
              <a:rPr lang="en-US" sz="1600" b="1" dirty="0">
                <a:solidFill>
                  <a:srgbClr val="002060"/>
                </a:solidFill>
              </a:rPr>
              <a:t>Rapporteur:</a:t>
            </a:r>
            <a:r>
              <a:rPr lang="en-US" sz="1600" dirty="0">
                <a:solidFill>
                  <a:srgbClr val="002060"/>
                </a:solidFill>
              </a:rPr>
              <a:t> </a:t>
            </a:r>
            <a:r>
              <a:rPr lang="en-ID" sz="1600" dirty="0">
                <a:solidFill>
                  <a:srgbClr val="002060"/>
                </a:solidFill>
              </a:rPr>
              <a:t>Srinivasa Kumar </a:t>
            </a:r>
            <a:r>
              <a:rPr lang="en-ID" sz="1600" dirty="0" err="1">
                <a:solidFill>
                  <a:srgbClr val="002060"/>
                </a:solidFill>
              </a:rPr>
              <a:t>Tummala</a:t>
            </a:r>
            <a:r>
              <a:rPr lang="en-ID" sz="1600" dirty="0">
                <a:solidFill>
                  <a:srgbClr val="002060"/>
                </a:solidFill>
              </a:rPr>
              <a:t> &amp; Denis Chang Seng </a:t>
            </a:r>
          </a:p>
          <a:p>
            <a:pPr>
              <a:spcBef>
                <a:spcPts val="300"/>
              </a:spcBef>
              <a:spcAft>
                <a:spcPts val="300"/>
              </a:spcAft>
              <a:buClr>
                <a:srgbClr val="0070C0"/>
              </a:buClr>
              <a:buSzPct val="120000"/>
              <a:tabLst>
                <a:tab pos="450215" algn="l"/>
              </a:tabLst>
            </a:pPr>
            <a:r>
              <a:rPr lang="en-US" sz="1600" b="1" dirty="0">
                <a:solidFill>
                  <a:srgbClr val="002060"/>
                </a:solidFill>
              </a:rPr>
              <a:t>5 Speakers : </a:t>
            </a:r>
            <a:r>
              <a:rPr lang="en-US" sz="1600" dirty="0">
                <a:solidFill>
                  <a:srgbClr val="002060"/>
                </a:solidFill>
              </a:rPr>
              <a:t>Francois </a:t>
            </a:r>
            <a:r>
              <a:rPr lang="en-US" sz="1600" dirty="0" err="1">
                <a:solidFill>
                  <a:srgbClr val="002060"/>
                </a:solidFill>
              </a:rPr>
              <a:t>Schindele</a:t>
            </a:r>
            <a:r>
              <a:rPr lang="en-US" sz="1600" dirty="0">
                <a:solidFill>
                  <a:srgbClr val="002060"/>
                </a:solidFill>
              </a:rPr>
              <a:t> and Dr. Raphael Paris, </a:t>
            </a:r>
            <a:r>
              <a:rPr lang="en-ID" sz="1600" dirty="0">
                <a:solidFill>
                  <a:srgbClr val="002060"/>
                </a:solidFill>
              </a:rPr>
              <a:t>Dr Aditya R. Gusman and </a:t>
            </a:r>
            <a:r>
              <a:rPr lang="en-US" sz="1600" dirty="0">
                <a:solidFill>
                  <a:srgbClr val="002060"/>
                </a:solidFill>
              </a:rPr>
              <a:t>Prof. </a:t>
            </a:r>
            <a:r>
              <a:rPr lang="en-US" sz="1600" dirty="0" err="1">
                <a:solidFill>
                  <a:srgbClr val="002060"/>
                </a:solidFill>
              </a:rPr>
              <a:t>Yuichiro</a:t>
            </a:r>
            <a:r>
              <a:rPr lang="en-US" sz="1600" dirty="0">
                <a:solidFill>
                  <a:srgbClr val="002060"/>
                </a:solidFill>
              </a:rPr>
              <a:t> </a:t>
            </a:r>
            <a:r>
              <a:rPr lang="en-US" sz="1600" dirty="0" err="1">
                <a:solidFill>
                  <a:srgbClr val="002060"/>
                </a:solidFill>
              </a:rPr>
              <a:t>Tanioka</a:t>
            </a:r>
            <a:r>
              <a:rPr lang="en-US" sz="1600" dirty="0">
                <a:solidFill>
                  <a:srgbClr val="002060"/>
                </a:solidFill>
              </a:rPr>
              <a:t>, Dr. Laura Kong </a:t>
            </a:r>
            <a:endParaRPr lang="en-ID" sz="1600" dirty="0">
              <a:solidFill>
                <a:srgbClr val="002060"/>
              </a:solidFill>
            </a:endParaRPr>
          </a:p>
          <a:p>
            <a:pPr>
              <a:spcBef>
                <a:spcPts val="600"/>
              </a:spcBef>
              <a:spcAft>
                <a:spcPts val="600"/>
              </a:spcAft>
              <a:buClr>
                <a:srgbClr val="0070C0"/>
              </a:buClr>
              <a:buSzPct val="120000"/>
              <a:tabLst>
                <a:tab pos="450215" algn="l"/>
              </a:tabLst>
            </a:pPr>
            <a:endParaRPr lang="en-ID" sz="1600" dirty="0"/>
          </a:p>
        </p:txBody>
      </p:sp>
      <p:sp>
        <p:nvSpPr>
          <p:cNvPr id="8" name="Content Placeholder 2">
            <a:extLst>
              <a:ext uri="{FF2B5EF4-FFF2-40B4-BE49-F238E27FC236}">
                <a16:creationId xmlns:a16="http://schemas.microsoft.com/office/drawing/2014/main" id="{E60EFC20-961A-3BA2-9E03-E2EEC6F4DD37}"/>
              </a:ext>
            </a:extLst>
          </p:cNvPr>
          <p:cNvSpPr>
            <a:spLocks noGrp="1"/>
          </p:cNvSpPr>
          <p:nvPr>
            <p:ph sz="half" idx="1"/>
          </p:nvPr>
        </p:nvSpPr>
        <p:spPr>
          <a:xfrm>
            <a:off x="6172201" y="1555747"/>
            <a:ext cx="5727698" cy="2254253"/>
          </a:xfrm>
          <a:ln>
            <a:solidFill>
              <a:srgbClr val="0070C0"/>
            </a:solidFill>
          </a:ln>
        </p:spPr>
        <p:txBody>
          <a:bodyPr>
            <a:noAutofit/>
          </a:bodyPr>
          <a:lstStyle/>
          <a:p>
            <a:pPr marL="0" indent="0">
              <a:spcBef>
                <a:spcPts val="0"/>
              </a:spcBef>
              <a:buClr>
                <a:srgbClr val="0070C0"/>
              </a:buClr>
              <a:buSzPct val="120000"/>
              <a:buNone/>
            </a:pPr>
            <a:r>
              <a:rPr lang="en-GB" sz="2000" b="1" dirty="0">
                <a:effectLst/>
                <a:ea typeface="Calibri" panose="020F0502020204030204" pitchFamily="34" charset="0"/>
                <a:cs typeface="Times New Roman" panose="02020603050405020304" pitchFamily="18" charset="0"/>
              </a:rPr>
              <a:t>Gaps (technological)</a:t>
            </a:r>
            <a:endParaRPr lang="en-ID" sz="2000" dirty="0">
              <a:effectLst/>
              <a:ea typeface="Calibri" panose="020F0502020204030204" pitchFamily="34" charset="0"/>
              <a:cs typeface="Times New Roman" panose="02020603050405020304" pitchFamily="18"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While several efforts are underway to develop warning protocols for tsunamis generated by non-seismic sources, such capabilities in the current regional tsunami warning systems are limited to a very few volcanoes.</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Observing, modelling, evaluating and early warning for non-seismic tsunamis, which often arise from volcanic eruptions or landslides, require distinct approaches, emphasizing the complexity and challenges they present.</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Volcanic- and landslide-induced tsunamis have diverse generation mechanisms, unlike seismic tsunamis, complicating prediction</a:t>
            </a:r>
            <a:r>
              <a:rPr lang="en-AU" sz="1200" dirty="0">
                <a:solidFill>
                  <a:srgbClr val="000000"/>
                </a:solidFill>
                <a:latin typeface="Arial" panose="020B0604020202020204" pitchFamily="34" charset="0"/>
              </a:rPr>
              <a:t> </a:t>
            </a:r>
            <a:r>
              <a:rPr lang="en-US" sz="1200" dirty="0">
                <a:solidFill>
                  <a:srgbClr val="000000"/>
                </a:solidFill>
                <a:latin typeface="Arial" panose="020B0604020202020204" pitchFamily="34" charset="0"/>
              </a:rPr>
              <a:t> and requiring specialized and dense monitoring and modeling.</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AU" sz="1200" dirty="0">
                <a:solidFill>
                  <a:srgbClr val="000000"/>
                </a:solidFill>
                <a:latin typeface="Arial" panose="020B0604020202020204" pitchFamily="34" charset="0"/>
              </a:rPr>
              <a:t> Forecasting?</a:t>
            </a:r>
            <a:endParaRPr lang="en-ID" sz="1200" dirty="0">
              <a:solidFill>
                <a:srgbClr val="000000"/>
              </a:solidFill>
              <a:latin typeface="Arial" panose="020B0604020202020204" pitchFamily="34" charset="0"/>
            </a:endParaRPr>
          </a:p>
        </p:txBody>
      </p:sp>
      <p:sp>
        <p:nvSpPr>
          <p:cNvPr id="10" name="Content Placeholder 3">
            <a:extLst>
              <a:ext uri="{FF2B5EF4-FFF2-40B4-BE49-F238E27FC236}">
                <a16:creationId xmlns:a16="http://schemas.microsoft.com/office/drawing/2014/main" id="{387BA482-F826-D564-362B-11A62CEF68EB}"/>
              </a:ext>
            </a:extLst>
          </p:cNvPr>
          <p:cNvSpPr>
            <a:spLocks noGrp="1"/>
          </p:cNvSpPr>
          <p:nvPr>
            <p:ph sz="half" idx="2"/>
          </p:nvPr>
        </p:nvSpPr>
        <p:spPr>
          <a:xfrm>
            <a:off x="6172201" y="3996862"/>
            <a:ext cx="5727699" cy="1959437"/>
          </a:xfrm>
          <a:ln>
            <a:solidFill>
              <a:srgbClr val="0070C0"/>
            </a:solidFill>
          </a:ln>
        </p:spPr>
        <p:txBody>
          <a:bodyPr>
            <a:normAutofit fontScale="47500" lnSpcReduction="20000"/>
          </a:bodyPr>
          <a:lstStyle/>
          <a:p>
            <a:pPr marL="0" indent="0">
              <a:lnSpc>
                <a:spcPct val="110000"/>
              </a:lnSpc>
              <a:spcBef>
                <a:spcPts val="0"/>
              </a:spcBef>
              <a:spcAft>
                <a:spcPts val="600"/>
              </a:spcAft>
              <a:buClr>
                <a:srgbClr val="0070C0"/>
              </a:buClr>
              <a:buSzPct val="120000"/>
              <a:buNone/>
            </a:pPr>
            <a:r>
              <a:rPr lang="en-GB" sz="3600" b="1" dirty="0">
                <a:cs typeface="Times New Roman" panose="02020603050405020304" pitchFamily="18" charset="0"/>
              </a:rPr>
              <a:t>Future Priorities</a:t>
            </a:r>
            <a:endParaRPr lang="en-ID" sz="3600" b="1" dirty="0">
              <a:cs typeface="Times New Roman" panose="02020603050405020304" pitchFamily="18" charset="0"/>
            </a:endParaRPr>
          </a:p>
          <a:p>
            <a:pPr marR="26035" lvl="0" algn="just">
              <a:lnSpc>
                <a:spcPct val="110000"/>
              </a:lnSpc>
              <a:spcBef>
                <a:spcPts val="0"/>
              </a:spcBef>
              <a:spcAft>
                <a:spcPts val="600"/>
              </a:spcAft>
              <a:buClr>
                <a:srgbClr val="1F487C"/>
              </a:buClr>
              <a:buSzPts val="1100"/>
              <a:tabLst>
                <a:tab pos="250190" algn="l"/>
              </a:tabLst>
            </a:pPr>
            <a:r>
              <a:rPr lang="en-US" sz="2500" dirty="0">
                <a:solidFill>
                  <a:srgbClr val="000000"/>
                </a:solidFill>
                <a:latin typeface="Arial" panose="020B0604020202020204" pitchFamily="34" charset="0"/>
              </a:rPr>
              <a:t>Integrated standard operating procedures for operational warning of tsunamis generated by non-seismic sources including linkages and coordination with both volcanic and tsunami monitoring agencies.</a:t>
            </a:r>
            <a:endParaRPr lang="en-ID" sz="25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2500" dirty="0">
                <a:solidFill>
                  <a:srgbClr val="000000"/>
                </a:solidFill>
                <a:latin typeface="Arial" panose="020B0604020202020204" pitchFamily="34" charset="0"/>
              </a:rPr>
              <a:t>Development of optimal observing networks</a:t>
            </a:r>
            <a:r>
              <a:rPr lang="en-ID" sz="2500" dirty="0">
                <a:solidFill>
                  <a:srgbClr val="000000"/>
                </a:solidFill>
                <a:latin typeface="Arial" panose="020B0604020202020204" pitchFamily="34" charset="0"/>
              </a:rPr>
              <a:t>  </a:t>
            </a:r>
            <a:r>
              <a:rPr lang="en-US" sz="2500" dirty="0">
                <a:solidFill>
                  <a:srgbClr val="000000"/>
                </a:solidFill>
                <a:latin typeface="Arial" panose="020B0604020202020204" pitchFamily="34" charset="0"/>
              </a:rPr>
              <a:t>numerical modelling, and scenario databases of non-seismic tsunamis to aid in hazard assessment and early warning capabilities.</a:t>
            </a:r>
            <a:endParaRPr lang="en-ID" sz="25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2500" dirty="0">
                <a:solidFill>
                  <a:srgbClr val="000000"/>
                </a:solidFill>
                <a:latin typeface="Arial" panose="020B0604020202020204" pitchFamily="34" charset="0"/>
              </a:rPr>
              <a:t>Strong international collaboration and global integration of multi-hazard warning systems is necessary for comprehensive tsunami risk management</a:t>
            </a:r>
            <a:r>
              <a:rPr lang="en-US" sz="2200" dirty="0">
                <a:solidFill>
                  <a:srgbClr val="000000"/>
                </a:solidFill>
                <a:latin typeface="Arial" panose="020B0604020202020204" pitchFamily="34" charset="0"/>
              </a:rPr>
              <a:t>.</a:t>
            </a:r>
            <a:endParaRPr lang="en-ID" sz="2200" dirty="0">
              <a:solidFill>
                <a:srgbClr val="000000"/>
              </a:solidFill>
              <a:latin typeface="Arial" panose="020B0604020202020204" pitchFamily="34" charset="0"/>
            </a:endParaRPr>
          </a:p>
        </p:txBody>
      </p:sp>
      <p:sp>
        <p:nvSpPr>
          <p:cNvPr id="11" name="Content Placeholder 2">
            <a:extLst>
              <a:ext uri="{FF2B5EF4-FFF2-40B4-BE49-F238E27FC236}">
                <a16:creationId xmlns:a16="http://schemas.microsoft.com/office/drawing/2014/main" id="{3866CEA4-76D6-68BF-1704-180E4E88E7A4}"/>
              </a:ext>
            </a:extLst>
          </p:cNvPr>
          <p:cNvSpPr txBox="1">
            <a:spLocks/>
          </p:cNvSpPr>
          <p:nvPr/>
        </p:nvSpPr>
        <p:spPr>
          <a:xfrm>
            <a:off x="582928" y="3006562"/>
            <a:ext cx="5459730" cy="2949737"/>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70C0"/>
              </a:buClr>
              <a:buSzPct val="120000"/>
              <a:buFont typeface="Arial" panose="020B0604020202020204" pitchFamily="34" charset="0"/>
              <a:buNone/>
            </a:pPr>
            <a:r>
              <a:rPr lang="en-US" sz="2000" b="1" dirty="0">
                <a:ea typeface="Calibri" panose="020F0502020204030204" pitchFamily="34" charset="0"/>
                <a:cs typeface="Times New Roman" panose="02020603050405020304" pitchFamily="18" charset="0"/>
              </a:rPr>
              <a:t>Current Status:</a:t>
            </a:r>
            <a:endParaRPr lang="en-ID" sz="2000" dirty="0">
              <a:ea typeface="Calibri" panose="020F0502020204030204" pitchFamily="34" charset="0"/>
              <a:cs typeface="Times New Roman" panose="02020603050405020304" pitchFamily="18" charset="0"/>
            </a:endParaRPr>
          </a:p>
          <a:p>
            <a:pPr marR="26035" lvl="0" algn="just">
              <a:spcBef>
                <a:spcPts val="0"/>
              </a:spcBef>
              <a:spcAft>
                <a:spcPts val="600"/>
              </a:spcAft>
              <a:buClr>
                <a:srgbClr val="1F487C"/>
              </a:buClr>
              <a:buSzPts val="1100"/>
              <a:tabLst>
                <a:tab pos="250190" algn="l"/>
              </a:tabLst>
            </a:pPr>
            <a:r>
              <a:rPr lang="en-AU" sz="1200" dirty="0">
                <a:solidFill>
                  <a:srgbClr val="000000"/>
                </a:solidFill>
                <a:latin typeface="Arial" panose="020B0604020202020204" pitchFamily="34" charset="0"/>
              </a:rPr>
              <a:t>The 2018 Anak Krakatau and 2022 </a:t>
            </a:r>
            <a:r>
              <a:rPr lang="en-AU" sz="1200" dirty="0" err="1">
                <a:solidFill>
                  <a:srgbClr val="000000"/>
                </a:solidFill>
                <a:latin typeface="Arial" panose="020B0604020202020204" pitchFamily="34" charset="0"/>
              </a:rPr>
              <a:t>Hunga</a:t>
            </a:r>
            <a:r>
              <a:rPr lang="en-AU" sz="1200" dirty="0">
                <a:solidFill>
                  <a:srgbClr val="000000"/>
                </a:solidFill>
                <a:latin typeface="Arial" panose="020B0604020202020204" pitchFamily="34" charset="0"/>
              </a:rPr>
              <a:t> Tonga (HTHH) volcanic eruptions exposed critical gaps in existing tsunami warning systems, which was primarily designed for seismic activity. </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The ‘Monitoring and Warning for Tsunamis generated by Volcanoes’ UNESCO-IOC publication is a useful reference on tsunamigenic volcanoes that could trigger tsunamis, the numerical modeling of volcanic tsunamis, and  the monitoring and warning, and preparedness for these events.</a:t>
            </a:r>
            <a:endParaRPr lang="en-ID" sz="1200" dirty="0">
              <a:solidFill>
                <a:srgbClr val="000000"/>
              </a:solidFill>
              <a:latin typeface="Arial" panose="020B0604020202020204" pitchFamily="34" charset="0"/>
            </a:endParaRPr>
          </a:p>
          <a:p>
            <a:pPr marR="2730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Recent developments in monitoring and warning for tsunamis generated by non-seismic and complex sources include the automatic sea level anomaly detection algorithm (Indonesia), Stromboli Volcanic Tsunami Warning System (Italy), and ocean-air coupling analysis to detect volcanic induced tsunamis (Japan, New Zealand).</a:t>
            </a:r>
            <a:endParaRPr lang="en-ID"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65142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7FEDF-4A7C-78A3-C55D-0FF3F18B42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2082B-8A1B-2A47-0B5F-90E835F54213}"/>
              </a:ext>
            </a:extLst>
          </p:cNvPr>
          <p:cNvSpPr>
            <a:spLocks noGrp="1"/>
          </p:cNvSpPr>
          <p:nvPr>
            <p:ph type="title"/>
          </p:nvPr>
        </p:nvSpPr>
        <p:spPr>
          <a:xfrm>
            <a:off x="560068" y="43322"/>
            <a:ext cx="5459729" cy="1325563"/>
          </a:xfrm>
        </p:spPr>
        <p:txBody>
          <a:bodyPr>
            <a:normAutofit/>
          </a:bodyPr>
          <a:lstStyle/>
          <a:p>
            <a:r>
              <a:rPr lang="en-GB" sz="4000" b="1" kern="0" dirty="0">
                <a:solidFill>
                  <a:schemeClr val="accent1">
                    <a:lumMod val="75000"/>
                  </a:schemeClr>
                </a:solidFill>
                <a:latin typeface="Arial" panose="020B0604020202020204" pitchFamily="34" charset="0"/>
              </a:rPr>
              <a:t>Session 3</a:t>
            </a:r>
            <a:br>
              <a:rPr lang="en-GB" b="1" kern="0" dirty="0">
                <a:solidFill>
                  <a:schemeClr val="accent1">
                    <a:lumMod val="75000"/>
                  </a:schemeClr>
                </a:solidFill>
                <a:latin typeface="Arial" panose="020B0604020202020204" pitchFamily="34" charset="0"/>
              </a:rPr>
            </a:br>
            <a:r>
              <a:rPr lang="en-US" sz="2400" i="1" kern="0" dirty="0">
                <a:solidFill>
                  <a:schemeClr val="accent1">
                    <a:lumMod val="75000"/>
                  </a:schemeClr>
                </a:solidFill>
                <a:latin typeface="Arial" panose="020B0604020202020204" pitchFamily="34" charset="0"/>
              </a:rPr>
              <a:t>Tsunami Hazard and Risk Assessment</a:t>
            </a:r>
            <a:endParaRPr lang="en-US" sz="2700" i="1" kern="0" dirty="0">
              <a:solidFill>
                <a:schemeClr val="accent1">
                  <a:lumMod val="75000"/>
                </a:schemeClr>
              </a:solidFill>
              <a:latin typeface="Arial" panose="020B0604020202020204" pitchFamily="34" charset="0"/>
            </a:endParaRPr>
          </a:p>
        </p:txBody>
      </p:sp>
      <p:pic>
        <p:nvPicPr>
          <p:cNvPr id="5" name="Picture 4">
            <a:extLst>
              <a:ext uri="{FF2B5EF4-FFF2-40B4-BE49-F238E27FC236}">
                <a16:creationId xmlns:a16="http://schemas.microsoft.com/office/drawing/2014/main" id="{4FFB98CC-F92B-C011-C3D8-D5B58170A06C}"/>
              </a:ext>
            </a:extLst>
          </p:cNvPr>
          <p:cNvPicPr>
            <a:picLocks noChangeAspect="1"/>
          </p:cNvPicPr>
          <p:nvPr/>
        </p:nvPicPr>
        <p:blipFill>
          <a:blip r:embed="rId2"/>
          <a:stretch>
            <a:fillRect/>
          </a:stretch>
        </p:blipFill>
        <p:spPr>
          <a:xfrm>
            <a:off x="10767527" y="1"/>
            <a:ext cx="1424473" cy="1368884"/>
          </a:xfrm>
          <a:prstGeom prst="rect">
            <a:avLst/>
          </a:prstGeom>
        </p:spPr>
      </p:pic>
      <p:sp>
        <p:nvSpPr>
          <p:cNvPr id="6" name="Content Placeholder 2">
            <a:extLst>
              <a:ext uri="{FF2B5EF4-FFF2-40B4-BE49-F238E27FC236}">
                <a16:creationId xmlns:a16="http://schemas.microsoft.com/office/drawing/2014/main" id="{7F9EF621-883D-3BD7-6A6E-45406113A159}"/>
              </a:ext>
            </a:extLst>
          </p:cNvPr>
          <p:cNvSpPr txBox="1">
            <a:spLocks/>
          </p:cNvSpPr>
          <p:nvPr/>
        </p:nvSpPr>
        <p:spPr>
          <a:xfrm>
            <a:off x="560070" y="1362072"/>
            <a:ext cx="5459729" cy="909322"/>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300"/>
              </a:spcAft>
              <a:buClr>
                <a:srgbClr val="0070C0"/>
              </a:buClr>
              <a:buSzPct val="120000"/>
              <a:tabLst>
                <a:tab pos="450215" algn="l"/>
              </a:tabLst>
            </a:pPr>
            <a:r>
              <a:rPr lang="en-US" sz="1600" b="1" dirty="0">
                <a:solidFill>
                  <a:srgbClr val="002060"/>
                </a:solidFill>
              </a:rPr>
              <a:t>Chair: </a:t>
            </a:r>
            <a:r>
              <a:rPr lang="en-US" sz="1600" dirty="0">
                <a:solidFill>
                  <a:srgbClr val="002060"/>
                </a:solidFill>
              </a:rPr>
              <a:t>Dr. </a:t>
            </a:r>
            <a:r>
              <a:rPr lang="en-ID" sz="1600" dirty="0">
                <a:solidFill>
                  <a:srgbClr val="002060"/>
                </a:solidFill>
              </a:rPr>
              <a:t>Srinivasa Kumar </a:t>
            </a:r>
            <a:r>
              <a:rPr lang="en-ID" sz="1600" dirty="0" err="1">
                <a:solidFill>
                  <a:srgbClr val="002060"/>
                </a:solidFill>
              </a:rPr>
              <a:t>Tummala</a:t>
            </a:r>
            <a:r>
              <a:rPr lang="en-ID" sz="1600" dirty="0">
                <a:solidFill>
                  <a:srgbClr val="002060"/>
                </a:solidFill>
              </a:rPr>
              <a:t> </a:t>
            </a:r>
          </a:p>
          <a:p>
            <a:pPr>
              <a:spcBef>
                <a:spcPts val="300"/>
              </a:spcBef>
              <a:spcAft>
                <a:spcPts val="300"/>
              </a:spcAft>
              <a:buClr>
                <a:srgbClr val="0070C0"/>
              </a:buClr>
              <a:buSzPct val="120000"/>
              <a:tabLst>
                <a:tab pos="450215" algn="l"/>
              </a:tabLst>
            </a:pPr>
            <a:r>
              <a:rPr lang="en-US" sz="1600" b="1" dirty="0">
                <a:solidFill>
                  <a:srgbClr val="002060"/>
                </a:solidFill>
              </a:rPr>
              <a:t>Rapporteur:</a:t>
            </a:r>
            <a:r>
              <a:rPr lang="en-US" sz="1600" dirty="0">
                <a:solidFill>
                  <a:srgbClr val="002060"/>
                </a:solidFill>
              </a:rPr>
              <a:t> Mr. Rick Bailey</a:t>
            </a:r>
            <a:endParaRPr lang="en-ID" sz="1600" dirty="0">
              <a:solidFill>
                <a:srgbClr val="002060"/>
              </a:solidFill>
            </a:endParaRPr>
          </a:p>
          <a:p>
            <a:pPr>
              <a:spcBef>
                <a:spcPts val="300"/>
              </a:spcBef>
              <a:spcAft>
                <a:spcPts val="300"/>
              </a:spcAft>
              <a:buClr>
                <a:srgbClr val="0070C0"/>
              </a:buClr>
              <a:buSzPct val="120000"/>
              <a:tabLst>
                <a:tab pos="450215" algn="l"/>
              </a:tabLst>
            </a:pPr>
            <a:r>
              <a:rPr lang="en-US" sz="1600" b="1" dirty="0">
                <a:solidFill>
                  <a:srgbClr val="002060"/>
                </a:solidFill>
              </a:rPr>
              <a:t>8 Speakers : </a:t>
            </a:r>
            <a:endParaRPr lang="en-ID" sz="1600" dirty="0">
              <a:solidFill>
                <a:srgbClr val="002060"/>
              </a:solidFill>
            </a:endParaRPr>
          </a:p>
          <a:p>
            <a:pPr lvl="3">
              <a:spcBef>
                <a:spcPts val="600"/>
              </a:spcBef>
              <a:spcAft>
                <a:spcPts val="600"/>
              </a:spcAft>
              <a:buClr>
                <a:srgbClr val="0070C0"/>
              </a:buClr>
              <a:buSzPct val="120000"/>
              <a:tabLst>
                <a:tab pos="450215" algn="l"/>
              </a:tabLst>
            </a:pPr>
            <a:endParaRPr lang="en-ID" sz="600" dirty="0"/>
          </a:p>
        </p:txBody>
      </p:sp>
      <p:sp>
        <p:nvSpPr>
          <p:cNvPr id="11" name="Content Placeholder 2">
            <a:extLst>
              <a:ext uri="{FF2B5EF4-FFF2-40B4-BE49-F238E27FC236}">
                <a16:creationId xmlns:a16="http://schemas.microsoft.com/office/drawing/2014/main" id="{304C3938-2540-F478-CB80-AA728B9E2EAC}"/>
              </a:ext>
            </a:extLst>
          </p:cNvPr>
          <p:cNvSpPr>
            <a:spLocks noGrp="1"/>
          </p:cNvSpPr>
          <p:nvPr>
            <p:ph sz="half" idx="1"/>
          </p:nvPr>
        </p:nvSpPr>
        <p:spPr>
          <a:xfrm>
            <a:off x="6172203" y="160716"/>
            <a:ext cx="5727698" cy="2682082"/>
          </a:xfrm>
          <a:solidFill>
            <a:schemeClr val="bg1"/>
          </a:solidFill>
          <a:ln>
            <a:solidFill>
              <a:srgbClr val="0070C0"/>
            </a:solidFill>
          </a:ln>
        </p:spPr>
        <p:txBody>
          <a:bodyPr>
            <a:noAutofit/>
          </a:bodyPr>
          <a:lstStyle/>
          <a:p>
            <a:pPr marL="0" indent="0">
              <a:spcBef>
                <a:spcPts val="0"/>
              </a:spcBef>
              <a:buClr>
                <a:srgbClr val="0070C0"/>
              </a:buClr>
              <a:buSzPct val="120000"/>
              <a:buNone/>
            </a:pPr>
            <a:r>
              <a:rPr lang="en-GB" sz="2000" b="1" dirty="0">
                <a:effectLst/>
                <a:ea typeface="Calibri" panose="020F0502020204030204" pitchFamily="34" charset="0"/>
                <a:cs typeface="Times New Roman" panose="02020603050405020304" pitchFamily="18" charset="0"/>
              </a:rPr>
              <a:t>Gaps (technological)</a:t>
            </a:r>
            <a:endParaRPr lang="en-ID" sz="2000" dirty="0">
              <a:effectLst/>
              <a:ea typeface="Calibri" panose="020F0502020204030204" pitchFamily="34" charset="0"/>
              <a:cs typeface="Times New Roman" panose="02020603050405020304" pitchFamily="18"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Multi-hazards, coastal vulnerability, and inclusion of tsunamis generated by non-seismic and complex sources are not included in the majority of tsunami risk and/or hazard assessments. </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Local-level hazard and risk assessment and smaller impact scenarios (in addition to the largest impact scenarios) are needed to better inform communities. </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Reaching every individual and sector with the appropriate, useful, and timely information will always be a challenge.</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The catalogue of tsunami sources is limited and needs to extend further back in time, such as to the last Holocene period.</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There are few guidelines for tsunami risk and hazard assessments available leading to uncertainty on best practices.  </a:t>
            </a:r>
            <a:r>
              <a:rPr lang="en-AU" sz="1200" dirty="0">
                <a:solidFill>
                  <a:srgbClr val="000000"/>
                </a:solidFill>
                <a:latin typeface="Arial" panose="020B0604020202020204" pitchFamily="34" charset="0"/>
              </a:rPr>
              <a:t> </a:t>
            </a:r>
            <a:endParaRPr lang="en-ID" sz="1200" dirty="0">
              <a:solidFill>
                <a:srgbClr val="000000"/>
              </a:solidFill>
              <a:latin typeface="Arial" panose="020B0604020202020204" pitchFamily="34" charset="0"/>
            </a:endParaRPr>
          </a:p>
        </p:txBody>
      </p:sp>
      <p:sp>
        <p:nvSpPr>
          <p:cNvPr id="12" name="Content Placeholder 3">
            <a:extLst>
              <a:ext uri="{FF2B5EF4-FFF2-40B4-BE49-F238E27FC236}">
                <a16:creationId xmlns:a16="http://schemas.microsoft.com/office/drawing/2014/main" id="{B497791C-0252-672F-BBAB-F56767B06843}"/>
              </a:ext>
            </a:extLst>
          </p:cNvPr>
          <p:cNvSpPr>
            <a:spLocks noGrp="1"/>
          </p:cNvSpPr>
          <p:nvPr>
            <p:ph sz="half" idx="2"/>
          </p:nvPr>
        </p:nvSpPr>
        <p:spPr>
          <a:xfrm>
            <a:off x="6172203" y="3003513"/>
            <a:ext cx="5727699" cy="3429000"/>
          </a:xfrm>
          <a:ln>
            <a:solidFill>
              <a:srgbClr val="0070C0"/>
            </a:solidFill>
          </a:ln>
        </p:spPr>
        <p:txBody>
          <a:bodyPr>
            <a:normAutofit fontScale="25000" lnSpcReduction="20000"/>
          </a:bodyPr>
          <a:lstStyle/>
          <a:p>
            <a:pPr marL="0" indent="0">
              <a:lnSpc>
                <a:spcPct val="110000"/>
              </a:lnSpc>
              <a:spcBef>
                <a:spcPts val="0"/>
              </a:spcBef>
              <a:spcAft>
                <a:spcPts val="600"/>
              </a:spcAft>
              <a:buClr>
                <a:srgbClr val="0070C0"/>
              </a:buClr>
              <a:buSzPct val="120000"/>
              <a:buNone/>
            </a:pPr>
            <a:r>
              <a:rPr lang="en-GB" sz="8000" b="1" dirty="0">
                <a:cs typeface="Times New Roman" panose="02020603050405020304" pitchFamily="18" charset="0"/>
              </a:rPr>
              <a:t>Future Priorities</a:t>
            </a:r>
            <a:endParaRPr lang="en-ID" sz="8000" b="1" dirty="0">
              <a:cs typeface="Times New Roman" panose="02020603050405020304" pitchFamily="18" charset="0"/>
            </a:endParaRPr>
          </a:p>
          <a:p>
            <a:pPr marR="26035" lvl="0" algn="just">
              <a:lnSpc>
                <a:spcPct val="110000"/>
              </a:lnSpc>
              <a:spcBef>
                <a:spcPts val="0"/>
              </a:spcBef>
              <a:spcAft>
                <a:spcPts val="600"/>
              </a:spcAft>
              <a:buClr>
                <a:srgbClr val="1F487C"/>
              </a:buClr>
              <a:buSzPts val="1100"/>
              <a:tabLst>
                <a:tab pos="250190" algn="l"/>
              </a:tabLst>
            </a:pPr>
            <a:r>
              <a:rPr lang="en-US" sz="4800" dirty="0">
                <a:solidFill>
                  <a:srgbClr val="000000"/>
                </a:solidFill>
                <a:latin typeface="Arial" panose="020B0604020202020204" pitchFamily="34" charset="0"/>
              </a:rPr>
              <a:t>Extension of hazard and risk assessment to include tsunamis generated by non-seismic and complex sources (e.g., volcanoes, landslides, </a:t>
            </a:r>
            <a:r>
              <a:rPr lang="en-US" sz="4800" dirty="0" err="1">
                <a:solidFill>
                  <a:srgbClr val="000000"/>
                </a:solidFill>
                <a:latin typeface="Arial" panose="020B0604020202020204" pitchFamily="34" charset="0"/>
              </a:rPr>
              <a:t>meteotsunami</a:t>
            </a:r>
            <a:r>
              <a:rPr lang="en-US" sz="4800" dirty="0">
                <a:solidFill>
                  <a:srgbClr val="000000"/>
                </a:solidFill>
                <a:latin typeface="Arial" panose="020B0604020202020204" pitchFamily="34" charset="0"/>
              </a:rPr>
              <a:t>, splay faulting, etc.) is needed to enhance tsunami generation models. </a:t>
            </a:r>
            <a:endParaRPr lang="en-ID" sz="48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4800" dirty="0">
                <a:solidFill>
                  <a:srgbClr val="000000"/>
                </a:solidFill>
                <a:latin typeface="Arial" panose="020B0604020202020204" pitchFamily="34" charset="0"/>
              </a:rPr>
              <a:t>More high-resolution near-shore bathymetry and topography data should be acquired and made freely available for tsunami propagation and inundation models underpinning hazard and risk assessments. </a:t>
            </a:r>
            <a:endParaRPr lang="en-ID" sz="48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4800" dirty="0">
                <a:solidFill>
                  <a:srgbClr val="000000"/>
                </a:solidFill>
                <a:latin typeface="Arial" panose="020B0604020202020204" pitchFamily="34" charset="0"/>
              </a:rPr>
              <a:t>Paleo-tsunami studies to better inform tsunami hazard assessments should be undertaken along at-risk coastlines with preserved sedimentary deposits (i.e., North-West Indian Ocean).</a:t>
            </a:r>
            <a:endParaRPr lang="en-ID" sz="48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4800" dirty="0">
                <a:solidFill>
                  <a:srgbClr val="000000"/>
                </a:solidFill>
                <a:latin typeface="Arial" panose="020B0604020202020204" pitchFamily="34" charset="0"/>
              </a:rPr>
              <a:t>Preparedness needs to strive to address all individuals, the public and private sector, educational institutions, NGOs, and consider race and cultural, religious, and language diversity, and socioeconomic and demographic, geographical and migration status.  </a:t>
            </a:r>
            <a:endParaRPr lang="en-ID" sz="48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4800" dirty="0">
                <a:solidFill>
                  <a:srgbClr val="000000"/>
                </a:solidFill>
                <a:latin typeface="Arial" panose="020B0604020202020204" pitchFamily="34" charset="0"/>
              </a:rPr>
              <a:t>Continued emphasis on early education as a </a:t>
            </a:r>
            <a:r>
              <a:rPr lang="en-US" sz="4800" dirty="0" err="1">
                <a:solidFill>
                  <a:srgbClr val="000000"/>
                </a:solidFill>
                <a:latin typeface="Arial" panose="020B0604020202020204" pitchFamily="34" charset="0"/>
              </a:rPr>
              <a:t>fundational</a:t>
            </a:r>
            <a:r>
              <a:rPr lang="en-US" sz="4800" dirty="0">
                <a:solidFill>
                  <a:srgbClr val="000000"/>
                </a:solidFill>
                <a:latin typeface="Arial" panose="020B0604020202020204" pitchFamily="34" charset="0"/>
              </a:rPr>
              <a:t> priority to sustain awareness and preparedness over generations, especially as tsunamis are infrequent and no-notice events..</a:t>
            </a:r>
            <a:endParaRPr lang="en-ID" sz="4800" dirty="0">
              <a:solidFill>
                <a:srgbClr val="000000"/>
              </a:solidFill>
              <a:latin typeface="Arial" panose="020B0604020202020204" pitchFamily="34" charset="0"/>
            </a:endParaRPr>
          </a:p>
        </p:txBody>
      </p:sp>
      <p:sp>
        <p:nvSpPr>
          <p:cNvPr id="13" name="Content Placeholder 2">
            <a:extLst>
              <a:ext uri="{FF2B5EF4-FFF2-40B4-BE49-F238E27FC236}">
                <a16:creationId xmlns:a16="http://schemas.microsoft.com/office/drawing/2014/main" id="{63C63CB7-9028-65CB-56F3-C9AF3CD72D04}"/>
              </a:ext>
            </a:extLst>
          </p:cNvPr>
          <p:cNvSpPr txBox="1">
            <a:spLocks/>
          </p:cNvSpPr>
          <p:nvPr/>
        </p:nvSpPr>
        <p:spPr>
          <a:xfrm>
            <a:off x="560069" y="2447762"/>
            <a:ext cx="5459730" cy="3826038"/>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70C0"/>
              </a:buClr>
              <a:buSzPct val="120000"/>
              <a:buNone/>
            </a:pPr>
            <a:r>
              <a:rPr lang="en-US" sz="2000" b="1" dirty="0">
                <a:cs typeface="Times New Roman" panose="02020603050405020304" pitchFamily="18" charset="0"/>
              </a:rPr>
              <a:t>Current Status:</a:t>
            </a:r>
            <a:endParaRPr lang="en-ID" sz="2000" b="1" dirty="0">
              <a:cs typeface="Times New Roman" panose="02020603050405020304" pitchFamily="18"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Considerable progress on evaluating seismic generated tsunami hazards has been made through initiatives such as the Global Tsunami Model,  </a:t>
            </a:r>
            <a:r>
              <a:rPr lang="en-AU" sz="1200" dirty="0">
                <a:solidFill>
                  <a:srgbClr val="000000"/>
                </a:solidFill>
                <a:latin typeface="Arial" panose="020B0604020202020204" pitchFamily="34" charset="0"/>
              </a:rPr>
              <a:t>Impact-based Forecast Facility (e.g. </a:t>
            </a:r>
            <a:r>
              <a:rPr lang="en-US" sz="1200" dirty="0" err="1">
                <a:solidFill>
                  <a:srgbClr val="000000"/>
                </a:solidFill>
                <a:latin typeface="Arial" panose="020B0604020202020204" pitchFamily="34" charset="0"/>
              </a:rPr>
              <a:t>TsunamiCast</a:t>
            </a:r>
            <a:r>
              <a:rPr lang="en-US" sz="1200" dirty="0">
                <a:solidFill>
                  <a:srgbClr val="000000"/>
                </a:solidFill>
                <a:latin typeface="Arial" panose="020B0604020202020204" pitchFamily="34" charset="0"/>
              </a:rPr>
              <a:t>, </a:t>
            </a:r>
            <a:r>
              <a:rPr lang="en-AU" sz="1200" dirty="0">
                <a:solidFill>
                  <a:srgbClr val="000000"/>
                </a:solidFill>
                <a:latin typeface="Arial" panose="020B0604020202020204" pitchFamily="34" charset="0"/>
              </a:rPr>
              <a:t>real-time tsunami inundation forecasting and damage estimation</a:t>
            </a:r>
            <a:r>
              <a:rPr lang="en-US" sz="1200" dirty="0">
                <a:solidFill>
                  <a:srgbClr val="000000"/>
                </a:solidFill>
                <a:latin typeface="Arial" panose="020B0604020202020204" pitchFamily="34" charset="0"/>
              </a:rPr>
              <a:t>), probabilistic tsunami forecasts and hazard assessments, and paleo-tsunami studies.</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Community awareness of ocean basins tsunami hazards has increased since 2004 through tsunami hazard assessments with regional scale assessments identifying communities at-risk (e.g., North-West Indian Ocean and Caribbean).</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Most casualties result from local or regional tsunamis, making awareness and community preparedness critical.  Many examples exist and the best are people-</a:t>
            </a:r>
            <a:r>
              <a:rPr lang="en-US" sz="1200" dirty="0" err="1">
                <a:solidFill>
                  <a:srgbClr val="000000"/>
                </a:solidFill>
                <a:latin typeface="Arial" panose="020B0604020202020204" pitchFamily="34" charset="0"/>
              </a:rPr>
              <a:t>centred</a:t>
            </a:r>
            <a:r>
              <a:rPr lang="en-US" sz="1200" dirty="0">
                <a:solidFill>
                  <a:srgbClr val="000000"/>
                </a:solidFill>
                <a:latin typeface="Arial" panose="020B0604020202020204" pitchFamily="34" charset="0"/>
              </a:rPr>
              <a:t>, inclusive and customized to meet the needs of each audience.  Instilling preparedness will have its greatest long-lasting impact through formal education with teachers teaching disaster preparedness from early grades.</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Preliminary efforts in estimating the location and quantity of coastal communities that could be impacted by tsunamis has informed the UNESCO-IOC Tsunami Ready Recognition </a:t>
            </a:r>
            <a:r>
              <a:rPr lang="en-US" sz="1200" dirty="0" err="1">
                <a:solidFill>
                  <a:srgbClr val="000000"/>
                </a:solidFill>
                <a:latin typeface="Arial" panose="020B0604020202020204" pitchFamily="34" charset="0"/>
              </a:rPr>
              <a:t>Programme</a:t>
            </a:r>
            <a:r>
              <a:rPr lang="en-US" sz="1200" dirty="0">
                <a:solidFill>
                  <a:srgbClr val="000000"/>
                </a:solidFill>
                <a:latin typeface="Arial" panose="020B0604020202020204" pitchFamily="34" charset="0"/>
              </a:rPr>
              <a:t> and other similar initiatives</a:t>
            </a:r>
            <a:r>
              <a:rPr lang="en-ID" sz="120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3957045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A346A-55F6-8071-A99D-F3411077B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E0B03-2A84-400D-75C2-F3CD08F0BBA8}"/>
              </a:ext>
            </a:extLst>
          </p:cNvPr>
          <p:cNvSpPr>
            <a:spLocks noGrp="1"/>
          </p:cNvSpPr>
          <p:nvPr>
            <p:ph type="title"/>
          </p:nvPr>
        </p:nvSpPr>
        <p:spPr>
          <a:xfrm>
            <a:off x="838200" y="18255"/>
            <a:ext cx="10195560" cy="1325563"/>
          </a:xfrm>
        </p:spPr>
        <p:txBody>
          <a:bodyPr>
            <a:normAutofit/>
          </a:bodyPr>
          <a:lstStyle/>
          <a:p>
            <a:r>
              <a:rPr lang="en-GB" sz="4000" b="1" kern="0" dirty="0">
                <a:solidFill>
                  <a:schemeClr val="accent1">
                    <a:lumMod val="75000"/>
                  </a:schemeClr>
                </a:solidFill>
                <a:latin typeface="Arial" panose="020B0604020202020204" pitchFamily="34" charset="0"/>
              </a:rPr>
              <a:t>Session 4</a:t>
            </a:r>
            <a:br>
              <a:rPr lang="en-GB" b="1" kern="0" dirty="0">
                <a:solidFill>
                  <a:schemeClr val="accent1">
                    <a:lumMod val="75000"/>
                  </a:schemeClr>
                </a:solidFill>
                <a:latin typeface="Arial" panose="020B0604020202020204" pitchFamily="34" charset="0"/>
              </a:rPr>
            </a:br>
            <a:r>
              <a:rPr lang="en-US" sz="2400" i="1" kern="0" dirty="0">
                <a:solidFill>
                  <a:schemeClr val="accent1">
                    <a:lumMod val="75000"/>
                  </a:schemeClr>
                </a:solidFill>
                <a:latin typeface="Arial" panose="020B0604020202020204" pitchFamily="34" charset="0"/>
              </a:rPr>
              <a:t>Tsunami Detection, Warning, Dissemination, and Response</a:t>
            </a:r>
            <a:r>
              <a:rPr lang="en-ID" sz="2400" i="1" kern="0" dirty="0">
                <a:solidFill>
                  <a:schemeClr val="accent1">
                    <a:lumMod val="75000"/>
                  </a:schemeClr>
                </a:solidFill>
                <a:latin typeface="Arial" panose="020B0604020202020204" pitchFamily="34" charset="0"/>
              </a:rPr>
              <a:t> (1)</a:t>
            </a:r>
            <a:endParaRPr lang="en-US" sz="2700" i="1" kern="0" dirty="0">
              <a:solidFill>
                <a:schemeClr val="accent1">
                  <a:lumMod val="75000"/>
                </a:schemeClr>
              </a:solidFill>
              <a:latin typeface="Arial" panose="020B0604020202020204" pitchFamily="34" charset="0"/>
            </a:endParaRPr>
          </a:p>
        </p:txBody>
      </p:sp>
      <p:pic>
        <p:nvPicPr>
          <p:cNvPr id="5" name="Picture 4">
            <a:extLst>
              <a:ext uri="{FF2B5EF4-FFF2-40B4-BE49-F238E27FC236}">
                <a16:creationId xmlns:a16="http://schemas.microsoft.com/office/drawing/2014/main" id="{83D80D33-91D7-5437-409D-A5FCA53A2584}"/>
              </a:ext>
            </a:extLst>
          </p:cNvPr>
          <p:cNvPicPr>
            <a:picLocks noChangeAspect="1"/>
          </p:cNvPicPr>
          <p:nvPr/>
        </p:nvPicPr>
        <p:blipFill>
          <a:blip r:embed="rId2"/>
          <a:stretch>
            <a:fillRect/>
          </a:stretch>
        </p:blipFill>
        <p:spPr>
          <a:xfrm>
            <a:off x="10767527" y="1"/>
            <a:ext cx="1424473" cy="1368884"/>
          </a:xfrm>
          <a:prstGeom prst="rect">
            <a:avLst/>
          </a:prstGeom>
        </p:spPr>
      </p:pic>
      <p:sp>
        <p:nvSpPr>
          <p:cNvPr id="7" name="Content Placeholder 2">
            <a:extLst>
              <a:ext uri="{FF2B5EF4-FFF2-40B4-BE49-F238E27FC236}">
                <a16:creationId xmlns:a16="http://schemas.microsoft.com/office/drawing/2014/main" id="{4EEC36C9-3A16-FEE7-C198-0F052D84E2CC}"/>
              </a:ext>
            </a:extLst>
          </p:cNvPr>
          <p:cNvSpPr txBox="1">
            <a:spLocks/>
          </p:cNvSpPr>
          <p:nvPr/>
        </p:nvSpPr>
        <p:spPr>
          <a:xfrm>
            <a:off x="582932" y="1368885"/>
            <a:ext cx="5459729" cy="919322"/>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buClr>
                <a:srgbClr val="0070C0"/>
              </a:buClr>
              <a:buSzPct val="120000"/>
              <a:tabLst>
                <a:tab pos="450215" algn="l"/>
              </a:tabLst>
            </a:pPr>
            <a:r>
              <a:rPr lang="en-US" sz="1400" b="1" dirty="0">
                <a:solidFill>
                  <a:srgbClr val="002060"/>
                </a:solidFill>
              </a:rPr>
              <a:t>Chair: </a:t>
            </a:r>
            <a:r>
              <a:rPr lang="en-ID" sz="1400" dirty="0">
                <a:solidFill>
                  <a:srgbClr val="002060"/>
                </a:solidFill>
              </a:rPr>
              <a:t>Prof. </a:t>
            </a:r>
            <a:r>
              <a:rPr lang="en-ID" sz="1400" dirty="0" err="1">
                <a:solidFill>
                  <a:srgbClr val="002060"/>
                </a:solidFill>
              </a:rPr>
              <a:t>Nanang</a:t>
            </a:r>
            <a:r>
              <a:rPr lang="en-ID" sz="1400" dirty="0">
                <a:solidFill>
                  <a:srgbClr val="002060"/>
                </a:solidFill>
              </a:rPr>
              <a:t> </a:t>
            </a:r>
            <a:r>
              <a:rPr lang="en-ID" sz="1400" dirty="0" err="1">
                <a:solidFill>
                  <a:srgbClr val="002060"/>
                </a:solidFill>
              </a:rPr>
              <a:t>Puspito</a:t>
            </a:r>
            <a:r>
              <a:rPr lang="en-ID" sz="1400" dirty="0">
                <a:solidFill>
                  <a:srgbClr val="002060"/>
                </a:solidFill>
              </a:rPr>
              <a:t> and </a:t>
            </a:r>
            <a:r>
              <a:rPr lang="en-ID" sz="1400" dirty="0" err="1">
                <a:solidFill>
                  <a:srgbClr val="002060"/>
                </a:solidFill>
              </a:rPr>
              <a:t>Dr.</a:t>
            </a:r>
            <a:r>
              <a:rPr lang="en-ID" sz="1400" dirty="0">
                <a:solidFill>
                  <a:srgbClr val="002060"/>
                </a:solidFill>
              </a:rPr>
              <a:t> Charles McCreery </a:t>
            </a:r>
          </a:p>
          <a:p>
            <a:pPr>
              <a:lnSpc>
                <a:spcPct val="100000"/>
              </a:lnSpc>
              <a:spcBef>
                <a:spcPts val="300"/>
              </a:spcBef>
              <a:spcAft>
                <a:spcPts val="300"/>
              </a:spcAft>
              <a:buClr>
                <a:srgbClr val="0070C0"/>
              </a:buClr>
              <a:buSzPct val="120000"/>
              <a:tabLst>
                <a:tab pos="450215" algn="l"/>
              </a:tabLst>
            </a:pPr>
            <a:r>
              <a:rPr lang="en-US" sz="1400" b="1" dirty="0">
                <a:solidFill>
                  <a:srgbClr val="002060"/>
                </a:solidFill>
              </a:rPr>
              <a:t>Rapporteur:</a:t>
            </a:r>
            <a:r>
              <a:rPr lang="en-US" sz="1400" dirty="0">
                <a:solidFill>
                  <a:srgbClr val="002060"/>
                </a:solidFill>
              </a:rPr>
              <a:t> Ms. </a:t>
            </a:r>
            <a:r>
              <a:rPr lang="en-ID" sz="1400" dirty="0" err="1">
                <a:solidFill>
                  <a:srgbClr val="002060"/>
                </a:solidFill>
              </a:rPr>
              <a:t>Ocal</a:t>
            </a:r>
            <a:r>
              <a:rPr lang="en-ID" sz="1400" dirty="0">
                <a:solidFill>
                  <a:srgbClr val="002060"/>
                </a:solidFill>
              </a:rPr>
              <a:t> </a:t>
            </a:r>
            <a:r>
              <a:rPr lang="en-ID" sz="1400" dirty="0" err="1">
                <a:solidFill>
                  <a:srgbClr val="002060"/>
                </a:solidFill>
              </a:rPr>
              <a:t>Necmioglu</a:t>
            </a:r>
            <a:r>
              <a:rPr lang="en-ID" sz="1400" dirty="0">
                <a:solidFill>
                  <a:srgbClr val="002060"/>
                </a:solidFill>
              </a:rPr>
              <a:t> </a:t>
            </a:r>
          </a:p>
          <a:p>
            <a:pPr>
              <a:lnSpc>
                <a:spcPct val="100000"/>
              </a:lnSpc>
              <a:spcBef>
                <a:spcPts val="300"/>
              </a:spcBef>
              <a:spcAft>
                <a:spcPts val="300"/>
              </a:spcAft>
              <a:buClr>
                <a:srgbClr val="0070C0"/>
              </a:buClr>
              <a:buSzPct val="120000"/>
              <a:tabLst>
                <a:tab pos="450215" algn="l"/>
              </a:tabLst>
            </a:pPr>
            <a:r>
              <a:rPr lang="en-US" sz="1400" b="1" dirty="0">
                <a:solidFill>
                  <a:srgbClr val="002060"/>
                </a:solidFill>
              </a:rPr>
              <a:t>8 Speakers : </a:t>
            </a:r>
            <a:endParaRPr lang="en-ID" sz="1400" dirty="0">
              <a:solidFill>
                <a:srgbClr val="002060"/>
              </a:solidFill>
            </a:endParaRPr>
          </a:p>
        </p:txBody>
      </p:sp>
      <p:sp>
        <p:nvSpPr>
          <p:cNvPr id="11" name="Content Placeholder 2">
            <a:extLst>
              <a:ext uri="{FF2B5EF4-FFF2-40B4-BE49-F238E27FC236}">
                <a16:creationId xmlns:a16="http://schemas.microsoft.com/office/drawing/2014/main" id="{10041ECE-1C78-788F-2624-DC63DADC8D5A}"/>
              </a:ext>
            </a:extLst>
          </p:cNvPr>
          <p:cNvSpPr>
            <a:spLocks noGrp="1"/>
          </p:cNvSpPr>
          <p:nvPr>
            <p:ph sz="half" idx="1"/>
          </p:nvPr>
        </p:nvSpPr>
        <p:spPr>
          <a:xfrm>
            <a:off x="6172204" y="1343818"/>
            <a:ext cx="5727698" cy="1729249"/>
          </a:xfrm>
          <a:ln>
            <a:solidFill>
              <a:srgbClr val="0070C0"/>
            </a:solidFill>
          </a:ln>
        </p:spPr>
        <p:txBody>
          <a:bodyPr>
            <a:noAutofit/>
          </a:bodyPr>
          <a:lstStyle/>
          <a:p>
            <a:pPr marL="0" indent="0">
              <a:spcBef>
                <a:spcPts val="0"/>
              </a:spcBef>
              <a:buClr>
                <a:srgbClr val="0070C0"/>
              </a:buClr>
              <a:buSzPct val="120000"/>
              <a:buNone/>
            </a:pPr>
            <a:r>
              <a:rPr lang="en-GB" sz="2000" b="1" dirty="0">
                <a:effectLst/>
                <a:ea typeface="Calibri" panose="020F0502020204030204" pitchFamily="34" charset="0"/>
                <a:cs typeface="Times New Roman" panose="02020603050405020304" pitchFamily="18" charset="0"/>
              </a:rPr>
              <a:t>Gaps (technological)</a:t>
            </a:r>
            <a:endParaRPr lang="en-ID" sz="2000" dirty="0">
              <a:effectLst/>
              <a:ea typeface="Calibri" panose="020F0502020204030204" pitchFamily="34" charset="0"/>
              <a:cs typeface="Times New Roman" panose="02020603050405020304" pitchFamily="18"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Forecasting for tsunamis generated by non-seismic and near-source events remains a challenge. </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Determining accurate earthquake magnitudes immediately after the event remains challenging with magnitude estimates for large events generally increasing over time and initial assessments an underestimate. </a:t>
            </a:r>
            <a:endParaRPr lang="en-ID" sz="1200" dirty="0">
              <a:solidFill>
                <a:srgbClr val="000000"/>
              </a:solidFill>
              <a:latin typeface="Arial" panose="020B0604020202020204" pitchFamily="34" charset="0"/>
            </a:endParaRPr>
          </a:p>
          <a:p>
            <a:pPr marR="26035"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Ensuring tsunami warning and response is all inclusive is a necessary challenge to protect the lives of vulnerable communities. </a:t>
            </a:r>
            <a:endParaRPr lang="en-ID" sz="1200" dirty="0">
              <a:solidFill>
                <a:srgbClr val="000000"/>
              </a:solidFill>
              <a:latin typeface="Arial" panose="020B0604020202020204" pitchFamily="34" charset="0"/>
            </a:endParaRPr>
          </a:p>
        </p:txBody>
      </p:sp>
      <p:sp>
        <p:nvSpPr>
          <p:cNvPr id="12" name="Content Placeholder 3">
            <a:extLst>
              <a:ext uri="{FF2B5EF4-FFF2-40B4-BE49-F238E27FC236}">
                <a16:creationId xmlns:a16="http://schemas.microsoft.com/office/drawing/2014/main" id="{DCF1D3D9-0160-43B0-B4EA-5A8FDE334DC7}"/>
              </a:ext>
            </a:extLst>
          </p:cNvPr>
          <p:cNvSpPr>
            <a:spLocks noGrp="1"/>
          </p:cNvSpPr>
          <p:nvPr>
            <p:ph sz="half" idx="2"/>
          </p:nvPr>
        </p:nvSpPr>
        <p:spPr>
          <a:xfrm>
            <a:off x="6172204" y="3226133"/>
            <a:ext cx="5727699" cy="2262982"/>
          </a:xfrm>
          <a:ln>
            <a:solidFill>
              <a:srgbClr val="0070C0"/>
            </a:solidFill>
          </a:ln>
        </p:spPr>
        <p:txBody>
          <a:bodyPr>
            <a:normAutofit fontScale="40000" lnSpcReduction="20000"/>
          </a:bodyPr>
          <a:lstStyle/>
          <a:p>
            <a:pPr marL="0" indent="0">
              <a:lnSpc>
                <a:spcPct val="110000"/>
              </a:lnSpc>
              <a:spcBef>
                <a:spcPts val="0"/>
              </a:spcBef>
              <a:spcAft>
                <a:spcPts val="600"/>
              </a:spcAft>
              <a:buClr>
                <a:srgbClr val="0070C0"/>
              </a:buClr>
              <a:buSzPct val="120000"/>
              <a:buNone/>
            </a:pPr>
            <a:r>
              <a:rPr lang="en-GB" sz="5000" b="1" dirty="0">
                <a:cs typeface="Times New Roman" panose="02020603050405020304" pitchFamily="18" charset="0"/>
              </a:rPr>
              <a:t>Future Priorities</a:t>
            </a:r>
            <a:endParaRPr lang="en-ID" sz="5000" b="1" dirty="0">
              <a:cs typeface="Times New Roman" panose="02020603050405020304" pitchFamily="18" charset="0"/>
            </a:endParaRPr>
          </a:p>
          <a:p>
            <a:pPr marR="26035" lvl="0"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Develop tsunami warning systems capable of issuing actionable and timely warnings from all sources to 100% of coasts at risk. </a:t>
            </a:r>
            <a:endParaRPr lang="en-ID" sz="30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Tsunami early warning systems should be people-</a:t>
            </a:r>
            <a:r>
              <a:rPr lang="en-US" sz="3000" dirty="0" err="1">
                <a:solidFill>
                  <a:srgbClr val="000000"/>
                </a:solidFill>
                <a:latin typeface="Arial" panose="020B0604020202020204" pitchFamily="34" charset="0"/>
              </a:rPr>
              <a:t>centred</a:t>
            </a:r>
            <a:r>
              <a:rPr lang="en-US" sz="3000" dirty="0">
                <a:solidFill>
                  <a:srgbClr val="000000"/>
                </a:solidFill>
                <a:latin typeface="Arial" panose="020B0604020202020204" pitchFamily="34" charset="0"/>
              </a:rPr>
              <a:t> and inclusive of all genders, children, elderly and people with disabilities. </a:t>
            </a:r>
            <a:endParaRPr lang="en-ID" sz="3000" dirty="0">
              <a:solidFill>
                <a:srgbClr val="000000"/>
              </a:solidFill>
              <a:latin typeface="Arial" panose="020B0604020202020204" pitchFamily="34" charset="0"/>
            </a:endParaRPr>
          </a:p>
          <a:p>
            <a:pPr marR="26035" lvl="0"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Maximize and extend existing tsunami monitoring technologies and identify emerging technologies for tsunami propagation modelling and forecasting. </a:t>
            </a:r>
            <a:endParaRPr lang="en-ID" sz="3000" dirty="0">
              <a:solidFill>
                <a:srgbClr val="000000"/>
              </a:solidFill>
              <a:latin typeface="Arial" panose="020B0604020202020204" pitchFamily="34" charset="0"/>
            </a:endParaRPr>
          </a:p>
          <a:p>
            <a:pPr marR="26035" algn="just">
              <a:lnSpc>
                <a:spcPct val="110000"/>
              </a:lnSpc>
              <a:spcBef>
                <a:spcPts val="0"/>
              </a:spcBef>
              <a:spcAft>
                <a:spcPts val="600"/>
              </a:spcAft>
              <a:buClr>
                <a:srgbClr val="1F487C"/>
              </a:buClr>
              <a:buSzPts val="1100"/>
              <a:tabLst>
                <a:tab pos="250190" algn="l"/>
              </a:tabLst>
            </a:pPr>
            <a:r>
              <a:rPr lang="en-US" sz="3000" dirty="0">
                <a:solidFill>
                  <a:srgbClr val="000000"/>
                </a:solidFill>
                <a:latin typeface="Arial" panose="020B0604020202020204" pitchFamily="34" charset="0"/>
              </a:rPr>
              <a:t>Design and install optimal global tsunami monitoring networks capable of identifying</a:t>
            </a:r>
            <a:r>
              <a:rPr lang="en-AU" sz="3000" dirty="0">
                <a:solidFill>
                  <a:srgbClr val="000000"/>
                </a:solidFill>
                <a:latin typeface="Arial" panose="020B0604020202020204" pitchFamily="34" charset="0"/>
              </a:rPr>
              <a:t>   Detecting?</a:t>
            </a:r>
            <a:endParaRPr lang="en-ID" sz="3000" dirty="0">
              <a:solidFill>
                <a:srgbClr val="000000"/>
              </a:solidFill>
              <a:latin typeface="Arial" panose="020B0604020202020204" pitchFamily="34" charset="0"/>
            </a:endParaRPr>
          </a:p>
        </p:txBody>
      </p:sp>
      <p:sp>
        <p:nvSpPr>
          <p:cNvPr id="13" name="Content Placeholder 2">
            <a:extLst>
              <a:ext uri="{FF2B5EF4-FFF2-40B4-BE49-F238E27FC236}">
                <a16:creationId xmlns:a16="http://schemas.microsoft.com/office/drawing/2014/main" id="{D8D6442F-2C63-F68E-0E49-EDB01F874FF3}"/>
              </a:ext>
            </a:extLst>
          </p:cNvPr>
          <p:cNvSpPr txBox="1">
            <a:spLocks/>
          </p:cNvSpPr>
          <p:nvPr/>
        </p:nvSpPr>
        <p:spPr>
          <a:xfrm>
            <a:off x="582932" y="2539378"/>
            <a:ext cx="5459730" cy="2949737"/>
          </a:xfrm>
          <a:prstGeom prst="rect">
            <a:avLst/>
          </a:prstGeom>
          <a:ln>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70C0"/>
              </a:buClr>
              <a:buSzPct val="120000"/>
              <a:buFont typeface="Arial" panose="020B0604020202020204" pitchFamily="34" charset="0"/>
              <a:buNone/>
            </a:pPr>
            <a:r>
              <a:rPr lang="en-US" sz="2000" b="1" dirty="0">
                <a:ea typeface="Calibri" panose="020F0502020204030204" pitchFamily="34" charset="0"/>
                <a:cs typeface="Times New Roman" panose="02020603050405020304" pitchFamily="18" charset="0"/>
              </a:rPr>
              <a:t>Current Status:</a:t>
            </a:r>
            <a:endParaRPr lang="en-ID" sz="2000" dirty="0">
              <a:ea typeface="Calibri" panose="020F0502020204030204" pitchFamily="34" charset="0"/>
              <a:cs typeface="Times New Roman" panose="02020603050405020304" pitchFamily="18"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Since 2004 substantial improvements have been made to detect and warn for tsunamis generated by earthquakes, which account for 70% of the global tsunamigenic events. </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Enhancements in real-time seismic and sea-level monitoring networks, propagation models, and the provision of information through national tsunami warning chains have improved tsunami information to coastal communities. </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Events such as the 2004 Indian Ocean tsunami, 2011 Tohoku tsunami, 2018 Palu tsunami, 2018 Anak Krakatau tsunami, 2020 Aegean Sea tsunami, and 2022 HTHH tsunami have provided insights and lessons learned thus enhancing future tsunami responses and best practices. </a:t>
            </a:r>
            <a:endParaRPr lang="en-ID" sz="1200" dirty="0">
              <a:solidFill>
                <a:srgbClr val="000000"/>
              </a:solidFill>
              <a:latin typeface="Arial" panose="020B0604020202020204" pitchFamily="34" charset="0"/>
            </a:endParaRPr>
          </a:p>
          <a:p>
            <a:pPr marR="26035" lvl="0" algn="just">
              <a:spcBef>
                <a:spcPts val="0"/>
              </a:spcBef>
              <a:spcAft>
                <a:spcPts val="600"/>
              </a:spcAft>
              <a:buClr>
                <a:srgbClr val="1F487C"/>
              </a:buClr>
              <a:buSzPts val="1100"/>
              <a:tabLst>
                <a:tab pos="250190" algn="l"/>
              </a:tabLst>
            </a:pPr>
            <a:r>
              <a:rPr lang="en-US" sz="1200" dirty="0">
                <a:solidFill>
                  <a:srgbClr val="000000"/>
                </a:solidFill>
                <a:latin typeface="Arial" panose="020B0604020202020204" pitchFamily="34" charset="0"/>
              </a:rPr>
              <a:t>Establishment of National Tsunami Warning Centers and warning chains to reach communities at risk has dramatically increased since 2004.</a:t>
            </a:r>
            <a:endParaRPr lang="en-ID"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166013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3342</TotalTime>
  <Words>3089</Words>
  <Application>Microsoft Macintosh PowerPoint</Application>
  <PresentationFormat>Widescreen</PresentationFormat>
  <Paragraphs>167</Paragraphs>
  <Slides>15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 REPORT OF THE 2ND IOC UNESCO SCIENCE SYMPOSIUM ON ADVANCES IN TSUNAMI WARNING TO ENHANCE COMMUNITY RESPONSES</vt:lpstr>
      <vt:lpstr>Two Decades After 2004 Indian Ocean Tsunami: Reflection and the Way Forward</vt:lpstr>
      <vt:lpstr>Banda Aceh Statements:</vt:lpstr>
      <vt:lpstr>Four Days Symposium</vt:lpstr>
      <vt:lpstr>Objectives of Global Tsunami Symposium</vt:lpstr>
      <vt:lpstr>Session 1 Review of the Tsunami Warning and Mitigation Systems over the past 2 decades</vt:lpstr>
      <vt:lpstr>Session 2 Tsunami generated by non-seismic and complex sources</vt:lpstr>
      <vt:lpstr>Session 3 Tsunami Hazard and Risk Assessment</vt:lpstr>
      <vt:lpstr>Session 4 Tsunami Detection, Warning, Dissemination, and Response (1)</vt:lpstr>
      <vt:lpstr>Session 5 “Achieving 100% Communities at Risk to be Prepared and Resilient to Tsunami by 2030”</vt:lpstr>
      <vt:lpstr>Session 6 Other Critical issues for building community resilience</vt:lpstr>
      <vt:lpstr>Session 7 Critical Contributions of TEWS to global initiatives: </vt:lpstr>
      <vt:lpstr>Pre-event Special Session -Tsunami sciences after, the 2004 Sumatra earthquake </vt:lpstr>
      <vt:lpstr>Side-Events:  Ignite Stage, Booth and Poster Exhibition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ICG/IOTWMS ToRs</dc:title>
  <dc:creator>Bailey, Rick</dc:creator>
  <cp:lastModifiedBy>Ir. Harkunti Pertiwi Rahayu, Ph.D.</cp:lastModifiedBy>
  <cp:revision>39</cp:revision>
  <dcterms:created xsi:type="dcterms:W3CDTF">2022-07-12T06:26:24Z</dcterms:created>
  <dcterms:modified xsi:type="dcterms:W3CDTF">2025-02-24T14:28:47Z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b525e5-f3da-4501-8f1e-526b6769fc56_Enabled">
    <vt:lpwstr>true</vt:lpwstr>
  </property>
  <property fmtid="{D5CDD505-2E9C-101B-9397-08002B2CF9AE}" pid="3" name="MSIP_Label_38b525e5-f3da-4501-8f1e-526b6769fc56_SetDate">
    <vt:lpwstr>2024-11-16T15:54:00Z</vt:lpwstr>
  </property>
  <property fmtid="{D5CDD505-2E9C-101B-9397-08002B2CF9AE}" pid="4" name="MSIP_Label_38b525e5-f3da-4501-8f1e-526b6769fc56_Method">
    <vt:lpwstr>Standard</vt:lpwstr>
  </property>
  <property fmtid="{D5CDD505-2E9C-101B-9397-08002B2CF9AE}" pid="5" name="MSIP_Label_38b525e5-f3da-4501-8f1e-526b6769fc56_Name">
    <vt:lpwstr>defa4170-0d19-0005-0004-bc88714345d2</vt:lpwstr>
  </property>
  <property fmtid="{D5CDD505-2E9C-101B-9397-08002B2CF9AE}" pid="6" name="MSIP_Label_38b525e5-f3da-4501-8f1e-526b6769fc56_SiteId">
    <vt:lpwstr>db6e1183-4c65-405c-82ce-7cd53fa6e9dc</vt:lpwstr>
  </property>
  <property fmtid="{D5CDD505-2E9C-101B-9397-08002B2CF9AE}" pid="7" name="MSIP_Label_38b525e5-f3da-4501-8f1e-526b6769fc56_ActionId">
    <vt:lpwstr>06721a98-1fea-4643-9394-6a710062d780</vt:lpwstr>
  </property>
  <property fmtid="{D5CDD505-2E9C-101B-9397-08002B2CF9AE}" pid="8" name="MSIP_Label_38b525e5-f3da-4501-8f1e-526b6769fc56_ContentBits">
    <vt:lpwstr>0</vt:lpwstr>
  </property>
</Properties>
</file>