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microsoft.com/office/2020/02/relationships/classificationlabels" Target="docMetadata/LabelInfo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sldIdLst>
    <p:sldId id="279" r:id="rId2"/>
    <p:sldId id="298" r:id="rId3"/>
    <p:sldId id="307" r:id="rId4"/>
    <p:sldId id="308" r:id="rId5"/>
    <p:sldId id="309" r:id="rId6"/>
    <p:sldId id="313" r:id="rId7"/>
    <p:sldId id="294" r:id="rId8"/>
    <p:sldId id="329" r:id="rId9"/>
    <p:sldId id="322" r:id="rId10"/>
    <p:sldId id="332" r:id="rId11"/>
    <p:sldId id="336" r:id="rId12"/>
    <p:sldId id="317" r:id="rId13"/>
    <p:sldId id="299" r:id="rId14"/>
    <p:sldId id="287" r:id="rId15"/>
    <p:sldId id="300" r:id="rId16"/>
    <p:sldId id="288" r:id="rId17"/>
    <p:sldId id="285" r:id="rId18"/>
    <p:sldId id="339" r:id="rId19"/>
    <p:sldId id="292" r:id="rId20"/>
    <p:sldId id="326" r:id="rId21"/>
    <p:sldId id="337" r:id="rId22"/>
    <p:sldId id="291" r:id="rId23"/>
    <p:sldId id="334" r:id="rId24"/>
    <p:sldId id="293" r:id="rId25"/>
    <p:sldId id="301" r:id="rId26"/>
    <p:sldId id="323" r:id="rId27"/>
    <p:sldId id="320" r:id="rId28"/>
    <p:sldId id="330" r:id="rId29"/>
    <p:sldId id="297" r:id="rId30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3" autoAdjust="0"/>
    <p:restoredTop sz="94660"/>
  </p:normalViewPr>
  <p:slideViewPr>
    <p:cSldViewPr snapToGrid="0">
      <p:cViewPr>
        <p:scale>
          <a:sx n="92" d="100"/>
          <a:sy n="92" d="100"/>
        </p:scale>
        <p:origin x="520" y="4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210" d="100"/>
        <a:sy n="21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notesMaster" Target="notesMasters/notesMaster1.xml"/><Relationship Id="rId32" Type="http://schemas.openxmlformats.org/officeDocument/2006/relationships/presProps" Target="presProps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viewProps" Target="viewProps.xml"/><Relationship Id="rId34" Type="http://schemas.openxmlformats.org/officeDocument/2006/relationships/theme" Target="theme/theme1.xml"/><Relationship Id="rId3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Segnaposto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CB4F61-18B0-3F4B-9D40-6F0A2ED5AC3C}" type="datetimeFigureOut">
              <a:rPr lang="it-IT" smtClean="0"/>
              <a:t>23/02/25</a:t>
            </a:fld>
            <a:endParaRPr lang="it-IT"/>
          </a:p>
        </p:txBody>
      </p:sp>
      <p:sp>
        <p:nvSpPr>
          <p:cNvPr id="4" name="Segnaposto immagin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it-IT"/>
          </a:p>
        </p:txBody>
      </p:sp>
      <p:sp>
        <p:nvSpPr>
          <p:cNvPr id="5" name="Segnaposto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it-IT" smtClean="0"/>
              <a:t>Fare clic per modificare gli stili del testo dello schema</a:t>
            </a:r>
          </a:p>
          <a:p>
            <a:pPr lvl="1"/>
            <a:r>
              <a:rPr lang="it-IT" smtClean="0"/>
              <a:t>Secondo livello</a:t>
            </a:r>
          </a:p>
          <a:p>
            <a:pPr lvl="2"/>
            <a:r>
              <a:rPr lang="it-IT" smtClean="0"/>
              <a:t>Terzo livello</a:t>
            </a:r>
          </a:p>
          <a:p>
            <a:pPr lvl="3"/>
            <a:r>
              <a:rPr lang="it-IT" smtClean="0"/>
              <a:t>Quarto livello</a:t>
            </a:r>
          </a:p>
          <a:p>
            <a:pPr lvl="4"/>
            <a:r>
              <a:rPr lang="it-IT" smtClean="0"/>
              <a:t>Quinto livello</a:t>
            </a:r>
            <a:endParaRPr lang="it-IT"/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2C26D8-09FE-F447-B229-36592BCCAE52}" type="slidenum">
              <a:rPr lang="it-IT" smtClean="0"/>
              <a:t>‹n.›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599260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36656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 smtClean="0"/>
              <a:t>Modifier le style des sous-titres du masque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A3A73-BD7D-4263-BD96-67D4CFD2A990}" type="datetimeFigureOut">
              <a:rPr lang="fr-FR" smtClean="0"/>
              <a:t>23/02/2025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FEDF5-7239-47AB-AF6D-BA9D14F8B76A}" type="slidenum">
              <a:rPr lang="fr-FR" smtClean="0"/>
              <a:t>‹n.›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735918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="" xmlns:a16="http://schemas.microsoft.com/office/drawing/2014/main" id="{65DE361B-72A1-4943-ADAA-F502BD8B1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64778"/>
          </a:xfrm>
          <a:prstGeom prst="rect">
            <a:avLst/>
          </a:prstGeo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="" xmlns:a16="http://schemas.microsoft.com/office/drawing/2014/main" id="{4F1B435C-E1F9-4DEF-B182-3819184C20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09036"/>
            <a:ext cx="10515600" cy="48679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="" xmlns:a16="http://schemas.microsoft.com/office/drawing/2014/main" id="{2FF9E784-935B-464F-9FD9-2B5822040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9F4E1-7730-42C5-81CC-1D81BB05C61F}" type="datetime1">
              <a:rPr lang="fr-FR" smtClean="0"/>
              <a:t>23/02/2025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="" xmlns:a16="http://schemas.microsoft.com/office/drawing/2014/main" id="{76600AD5-DA7F-45DA-B47F-08E5483D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="" xmlns:a16="http://schemas.microsoft.com/office/drawing/2014/main" id="{B3982934-2000-49EF-B820-8AE8F95CA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1F953-55CE-4F69-B114-32A052554844}" type="slidenum">
              <a:rPr lang="fr-FR" smtClean="0"/>
              <a:t>‹n.›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682538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4" Type="http://schemas.openxmlformats.org/officeDocument/2006/relationships/theme" Target="../theme/theme1.xml"/><Relationship Id="rId5" Type="http://schemas.openxmlformats.org/officeDocument/2006/relationships/image" Target="../media/image1.png"/><Relationship Id="rId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397117-F3A1-41B5-B5A5-0FD5A7D43CA4}" type="slidenum">
              <a:rPr lang="fr-FR" smtClean="0"/>
              <a:t>‹n.›</a:t>
            </a:fld>
            <a:endParaRPr lang="fr-FR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71544" y="216362"/>
            <a:ext cx="1999700" cy="951923"/>
          </a:xfrm>
          <a:prstGeom prst="rect">
            <a:avLst/>
          </a:prstGeom>
        </p:spPr>
      </p:pic>
      <p:sp>
        <p:nvSpPr>
          <p:cNvPr id="10" name="Rectangle"/>
          <p:cNvSpPr/>
          <p:nvPr userDrawn="1"/>
        </p:nvSpPr>
        <p:spPr>
          <a:xfrm rot="5400000">
            <a:off x="1721007" y="3812568"/>
            <a:ext cx="1639614" cy="110484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</p:spPr>
        <p:txBody>
          <a:bodyPr lIns="65023" tIns="65023" rIns="65023" bIns="65023" anchor="ctr"/>
          <a:lstStyle/>
          <a:p>
            <a:pPr>
              <a:defRPr>
                <a:solidFill>
                  <a:srgbClr val="3C3C3C"/>
                </a:solidFill>
              </a:defRPr>
            </a:pPr>
            <a:endParaRPr/>
          </a:p>
        </p:txBody>
      </p:sp>
      <p:sp>
        <p:nvSpPr>
          <p:cNvPr id="11" name="Rectangle 10"/>
          <p:cNvSpPr/>
          <p:nvPr userDrawn="1"/>
        </p:nvSpPr>
        <p:spPr>
          <a:xfrm>
            <a:off x="0" y="-7428"/>
            <a:ext cx="12192000" cy="6858000"/>
          </a:xfrm>
          <a:prstGeom prst="rect">
            <a:avLst/>
          </a:prstGeom>
          <a:solidFill>
            <a:srgbClr val="0069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48951" y="2025894"/>
            <a:ext cx="2920169" cy="2806212"/>
          </a:xfrm>
          <a:prstGeom prst="rect">
            <a:avLst/>
          </a:prstGeom>
        </p:spPr>
      </p:pic>
      <p:sp>
        <p:nvSpPr>
          <p:cNvPr id="12" name="Rectangle">
            <a:extLst>
              <a:ext uri="{FF2B5EF4-FFF2-40B4-BE49-F238E27FC236}">
                <a16:creationId xmlns:a16="http://schemas.microsoft.com/office/drawing/2014/main" xmlns="" id="{21257D7F-3656-47C9-B5F0-D20A647BD6E3}"/>
              </a:ext>
            </a:extLst>
          </p:cNvPr>
          <p:cNvSpPr/>
          <p:nvPr userDrawn="1"/>
        </p:nvSpPr>
        <p:spPr>
          <a:xfrm rot="5400000">
            <a:off x="4884289" y="3379881"/>
            <a:ext cx="2423422" cy="98238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</p:spPr>
        <p:txBody>
          <a:bodyPr lIns="65023" tIns="65023" rIns="65023" bIns="65023" anchor="ctr"/>
          <a:lstStyle/>
          <a:p>
            <a:pPr>
              <a:defRPr>
                <a:solidFill>
                  <a:srgbClr val="3C3C3C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92135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oceanexpert.org/expert/24009" TargetMode="External"/><Relationship Id="rId4" Type="http://schemas.openxmlformats.org/officeDocument/2006/relationships/hyperlink" Target="https://oceanexpert.org/expert/33563" TargetMode="External"/><Relationship Id="rId5" Type="http://schemas.openxmlformats.org/officeDocument/2006/relationships/hyperlink" Target="https://oceanexpert.org/expert/42997" TargetMode="External"/><Relationship Id="rId6" Type="http://schemas.openxmlformats.org/officeDocument/2006/relationships/hyperlink" Target="https://oceanexpert.org/expert/24010" TargetMode="External"/><Relationship Id="rId7" Type="http://schemas.openxmlformats.org/officeDocument/2006/relationships/hyperlink" Target="https://oceanexpert.org/expert/31907" TargetMode="External"/><Relationship Id="rId8" Type="http://schemas.openxmlformats.org/officeDocument/2006/relationships/hyperlink" Target="https://oceanexpert.org/expert/14823" TargetMode="External"/><Relationship Id="rId9" Type="http://schemas.openxmlformats.org/officeDocument/2006/relationships/hyperlink" Target="https://oceanexpert.org/expert/18340" TargetMode="External"/><Relationship Id="rId10" Type="http://schemas.openxmlformats.org/officeDocument/2006/relationships/hyperlink" Target="https://www.oceanexpert.net/expert/36030" TargetMode="External"/><Relationship Id="rId11" Type="http://schemas.openxmlformats.org/officeDocument/2006/relationships/hyperlink" Target="https://oceanexpert.org/expert/24002" TargetMode="Externa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1" Type="http://schemas.openxmlformats.org/officeDocument/2006/relationships/hyperlink" Target="https://oceanexpert.org/expert/46052" TargetMode="External"/><Relationship Id="rId12" Type="http://schemas.openxmlformats.org/officeDocument/2006/relationships/hyperlink" Target="https://oceanexpert.org/expert/25796" TargetMode="External"/><Relationship Id="rId13" Type="http://schemas.openxmlformats.org/officeDocument/2006/relationships/hyperlink" Target="https://oceanexpert.org/expert/24006" TargetMode="External"/><Relationship Id="rId14" Type="http://schemas.openxmlformats.org/officeDocument/2006/relationships/hyperlink" Target="https://oceanexpert.org/expert/18340" TargetMode="Externa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hyperlink" Target="https://oceanexpert.org/expert/23908" TargetMode="External"/><Relationship Id="rId4" Type="http://schemas.openxmlformats.org/officeDocument/2006/relationships/hyperlink" Target="https://www.oceanexpert.net/expert/22531" TargetMode="External"/><Relationship Id="rId5" Type="http://schemas.openxmlformats.org/officeDocument/2006/relationships/hyperlink" Target="https://www.oceanexpert.net/expert/23385" TargetMode="External"/><Relationship Id="rId6" Type="http://schemas.openxmlformats.org/officeDocument/2006/relationships/hyperlink" Target="https://oceanexpert.org/expert/16016" TargetMode="External"/><Relationship Id="rId7" Type="http://schemas.openxmlformats.org/officeDocument/2006/relationships/hyperlink" Target="http://www.ioc-unesco.org/index.php?option=com_oe&amp;task=viewMemberRecord&amp;memberID=18313" TargetMode="External"/><Relationship Id="rId8" Type="http://schemas.openxmlformats.org/officeDocument/2006/relationships/hyperlink" Target="https://oceanexpert.org/expert/39209" TargetMode="External"/><Relationship Id="rId9" Type="http://schemas.openxmlformats.org/officeDocument/2006/relationships/hyperlink" Target="https://oceanexpert.org/expert/22532" TargetMode="External"/><Relationship Id="rId10" Type="http://schemas.openxmlformats.org/officeDocument/2006/relationships/hyperlink" Target="https://www.oceanexpert.net/expert/16193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oceanexpert.org/expert/33563" TargetMode="External"/><Relationship Id="rId4" Type="http://schemas.openxmlformats.org/officeDocument/2006/relationships/hyperlink" Target="https://oceanexpert.org/expert/22531" TargetMode="External"/><Relationship Id="rId5" Type="http://schemas.openxmlformats.org/officeDocument/2006/relationships/hyperlink" Target="https://oceanexpert.org/expert/18770" TargetMode="External"/><Relationship Id="rId6" Type="http://schemas.openxmlformats.org/officeDocument/2006/relationships/hyperlink" Target="https://oceanexpert.org/expert/23385" TargetMode="External"/><Relationship Id="rId7" Type="http://schemas.openxmlformats.org/officeDocument/2006/relationships/hyperlink" Target="https://www.oceanexpert.net/expert/16193" TargetMode="External"/><Relationship Id="rId8" Type="http://schemas.openxmlformats.org/officeDocument/2006/relationships/hyperlink" Target="http://www.ioc-unesco.org/index.php?option=com_oe&amp;task=viewMemberRecord&amp;memberID=16683" TargetMode="Externa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3.png"/><Relationship Id="rId3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4" Type="http://schemas.openxmlformats.org/officeDocument/2006/relationships/image" Target="../media/image6.jpeg"/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4" Type="http://schemas.openxmlformats.org/officeDocument/2006/relationships/image" Target="../media/image9.png"/><Relationship Id="rId5" Type="http://schemas.openxmlformats.org/officeDocument/2006/relationships/image" Target="../media/image10.png"/><Relationship Id="rId6" Type="http://schemas.openxmlformats.org/officeDocument/2006/relationships/image" Target="../media/image11.png"/><Relationship Id="rId7" Type="http://schemas.openxmlformats.org/officeDocument/2006/relationships/image" Target="../media/image12.png"/><Relationship Id="rId8" Type="http://schemas.openxmlformats.org/officeDocument/2006/relationships/image" Target="../media/image13.png"/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3.png"/><Relationship Id="rId3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4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4" Type="http://schemas.openxmlformats.org/officeDocument/2006/relationships/image" Target="../media/image19.png"/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4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4" Type="http://schemas.openxmlformats.org/officeDocument/2006/relationships/image" Target="../media/image23.png"/><Relationship Id="rId5" Type="http://schemas.openxmlformats.org/officeDocument/2006/relationships/image" Target="../media/image24.png"/><Relationship Id="rId6" Type="http://schemas.openxmlformats.org/officeDocument/2006/relationships/image" Target="../media/image25.png"/><Relationship Id="rId7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4" Type="http://schemas.openxmlformats.org/officeDocument/2006/relationships/image" Target="../media/image29.png"/><Relationship Id="rId5" Type="http://schemas.openxmlformats.org/officeDocument/2006/relationships/image" Target="../media/image30.png"/><Relationship Id="rId6" Type="http://schemas.openxmlformats.org/officeDocument/2006/relationships/image" Target="../media/image31.png"/><Relationship Id="rId7" Type="http://schemas.openxmlformats.org/officeDocument/2006/relationships/image" Target="../media/image32.jpeg"/><Relationship Id="rId8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4" Type="http://schemas.openxmlformats.org/officeDocument/2006/relationships/image" Target="../media/image36.jpeg"/><Relationship Id="rId5" Type="http://schemas.openxmlformats.org/officeDocument/2006/relationships/image" Target="../media/image37.png"/><Relationship Id="rId6" Type="http://schemas.openxmlformats.org/officeDocument/2006/relationships/image" Target="../media/image38.png"/><Relationship Id="rId7" Type="http://schemas.openxmlformats.org/officeDocument/2006/relationships/image" Target="../media/image39.png"/><Relationship Id="rId8" Type="http://schemas.openxmlformats.org/officeDocument/2006/relationships/image" Target="../media/image40.png"/><Relationship Id="rId9" Type="http://schemas.openxmlformats.org/officeDocument/2006/relationships/image" Target="../media/image41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4" Type="http://schemas.openxmlformats.org/officeDocument/2006/relationships/image" Target="../media/image43.png"/><Relationship Id="rId5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4" Type="http://schemas.openxmlformats.org/officeDocument/2006/relationships/image" Target="../media/image46.png"/><Relationship Id="rId5" Type="http://schemas.openxmlformats.org/officeDocument/2006/relationships/image" Target="../media/image47.jpeg"/><Relationship Id="rId6" Type="http://schemas.openxmlformats.org/officeDocument/2006/relationships/image" Target="../media/image48.jpeg"/><Relationship Id="rId7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media" Target="../media/media2.MOV"/><Relationship Id="rId4" Type="http://schemas.openxmlformats.org/officeDocument/2006/relationships/video" Target="../media/media2.MOV"/><Relationship Id="rId5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7" Type="http://schemas.openxmlformats.org/officeDocument/2006/relationships/image" Target="../media/image50.jpeg"/><Relationship Id="rId8" Type="http://schemas.openxmlformats.org/officeDocument/2006/relationships/image" Target="../media/image51.png"/><Relationship Id="rId9" Type="http://schemas.openxmlformats.org/officeDocument/2006/relationships/image" Target="../media/image52.jpeg"/><Relationship Id="rId10" Type="http://schemas.openxmlformats.org/officeDocument/2006/relationships/image" Target="../media/image53.png"/><Relationship Id="rId1" Type="http://schemas.microsoft.com/office/2007/relationships/media" Target="../media/media1.MOV"/><Relationship Id="rId2" Type="http://schemas.openxmlformats.org/officeDocument/2006/relationships/video" Target="../media/media1.MOV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4" Type="http://schemas.openxmlformats.org/officeDocument/2006/relationships/image" Target="../media/image55.png"/><Relationship Id="rId5" Type="http://schemas.openxmlformats.org/officeDocument/2006/relationships/image" Target="../media/image56.png"/><Relationship Id="rId6" Type="http://schemas.openxmlformats.org/officeDocument/2006/relationships/image" Target="../media/image57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1" Type="http://schemas.openxmlformats.org/officeDocument/2006/relationships/image" Target="../media/image66.jpeg"/><Relationship Id="rId12" Type="http://schemas.openxmlformats.org/officeDocument/2006/relationships/image" Target="../media/image67.jpeg"/><Relationship Id="rId13" Type="http://schemas.openxmlformats.org/officeDocument/2006/relationships/image" Target="../media/image68.jpeg"/><Relationship Id="rId14" Type="http://schemas.openxmlformats.org/officeDocument/2006/relationships/image" Target="../media/image69.jpeg"/><Relationship Id="rId15" Type="http://schemas.openxmlformats.org/officeDocument/2006/relationships/image" Target="../media/image70.jpeg"/><Relationship Id="rId16" Type="http://schemas.openxmlformats.org/officeDocument/2006/relationships/image" Target="../media/image71.jpeg"/><Relationship Id="rId17" Type="http://schemas.openxmlformats.org/officeDocument/2006/relationships/image" Target="../media/image72.jpeg"/><Relationship Id="rId18" Type="http://schemas.openxmlformats.org/officeDocument/2006/relationships/image" Target="../media/image73.tiff"/><Relationship Id="rId19" Type="http://schemas.openxmlformats.org/officeDocument/2006/relationships/image" Target="../media/image74.png"/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3.png"/><Relationship Id="rId3" Type="http://schemas.openxmlformats.org/officeDocument/2006/relationships/image" Target="../media/image58.jpeg"/><Relationship Id="rId4" Type="http://schemas.openxmlformats.org/officeDocument/2006/relationships/image" Target="../media/image59.jpeg"/><Relationship Id="rId5" Type="http://schemas.openxmlformats.org/officeDocument/2006/relationships/image" Target="../media/image60.jpeg"/><Relationship Id="rId6" Type="http://schemas.openxmlformats.org/officeDocument/2006/relationships/image" Target="../media/image61.jpeg"/><Relationship Id="rId7" Type="http://schemas.openxmlformats.org/officeDocument/2006/relationships/image" Target="../media/image62.jpeg"/><Relationship Id="rId8" Type="http://schemas.openxmlformats.org/officeDocument/2006/relationships/image" Target="../media/image63.jpeg"/><Relationship Id="rId9" Type="http://schemas.openxmlformats.org/officeDocument/2006/relationships/image" Target="../media/image64.jpeg"/><Relationship Id="rId10" Type="http://schemas.openxmlformats.org/officeDocument/2006/relationships/image" Target="../media/image65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storymaps.arcgis.com/stories/32091c82e42a4d30a2f24b1e7b5955b6" TargetMode="External"/><Relationship Id="rId4" Type="http://schemas.openxmlformats.org/officeDocument/2006/relationships/hyperlink" Target="https://storymaps.arcgis.com/stories/6a4dc97b7ff94d2aab762e023632dbb4" TargetMode="External"/><Relationship Id="rId5" Type="http://schemas.openxmlformats.org/officeDocument/2006/relationships/image" Target="../media/image75.png"/><Relationship Id="rId6" Type="http://schemas.openxmlformats.org/officeDocument/2006/relationships/image" Target="../media/image76.png"/><Relationship Id="rId7" Type="http://schemas.openxmlformats.org/officeDocument/2006/relationships/image" Target="../media/image77.png"/><Relationship Id="rId8" Type="http://schemas.openxmlformats.org/officeDocument/2006/relationships/hyperlink" Target="https://www.youtube.com/watch?v=YM6hha4n5W4&amp;t=5s" TargetMode="External"/><Relationship Id="rId9" Type="http://schemas.openxmlformats.org/officeDocument/2006/relationships/hyperlink" Target="https://unesdoc.unesco.org/ark:/48223/pf0000000682" TargetMode="Externa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4" Type="http://schemas.openxmlformats.org/officeDocument/2006/relationships/image" Target="../media/image79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363194" y="2081367"/>
            <a:ext cx="564495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  of the ICG/NEAMTWS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(2024)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E7E6E6">
                  <a:lumMod val="90000"/>
                </a:srgb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213FC7C9-AF3A-5131-0B95-98F57811EC23}"/>
              </a:ext>
            </a:extLst>
          </p:cNvPr>
          <p:cNvSpPr txBox="1"/>
          <p:nvPr/>
        </p:nvSpPr>
        <p:spPr>
          <a:xfrm>
            <a:off x="6052097" y="810370"/>
            <a:ext cx="605435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rgbClr val="FFC000"/>
                </a:solidFill>
              </a:rPr>
              <a:t>TOWS-WG </a:t>
            </a:r>
            <a:r>
              <a:rPr lang="en-US" sz="2800" dirty="0" smtClean="0">
                <a:solidFill>
                  <a:srgbClr val="FFC000"/>
                </a:solidFill>
              </a:rPr>
              <a:t>XVII</a:t>
            </a:r>
          </a:p>
          <a:p>
            <a:pPr algn="ctr"/>
            <a:r>
              <a:rPr lang="en-US" sz="2800" dirty="0" smtClean="0">
                <a:solidFill>
                  <a:srgbClr val="FFC000"/>
                </a:solidFill>
              </a:rPr>
              <a:t>Paris, UNESCO HQ, 24-25 February 2025</a:t>
            </a:r>
            <a:endParaRPr lang="fr-FR" dirty="0">
              <a:solidFill>
                <a:srgbClr val="FFC000"/>
              </a:solidFill>
            </a:endParaRPr>
          </a:p>
        </p:txBody>
      </p:sp>
      <p:sp>
        <p:nvSpPr>
          <p:cNvPr id="6" name="Rectangle 4"/>
          <p:cNvSpPr/>
          <p:nvPr/>
        </p:nvSpPr>
        <p:spPr>
          <a:xfrm>
            <a:off x="6575990" y="3522674"/>
            <a:ext cx="5432155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Alessandro Amato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Chair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ICG/NEAMTWS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Amr </a:t>
            </a:r>
            <a:r>
              <a:rPr lang="en-US" sz="2000" b="1" dirty="0" err="1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Hamouda</a:t>
            </a:r>
            <a:r>
              <a:rPr lang="en-US" sz="20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Ignacio Aguirre </a:t>
            </a:r>
            <a:r>
              <a:rPr lang="en-US" sz="2000" b="1" dirty="0" err="1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Ayerbe</a:t>
            </a:r>
            <a:endParaRPr lang="en-US" sz="2000" b="1" dirty="0" smtClean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(vice Chair)</a:t>
            </a:r>
            <a:endParaRPr kumimoji="0" lang="en-US" sz="2000" b="1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000" b="1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Denis Chang Seng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Technical Secretary</a:t>
            </a:r>
          </a:p>
        </p:txBody>
      </p:sp>
    </p:spTree>
    <p:extLst>
      <p:ext uri="{BB962C8B-B14F-4D97-AF65-F5344CB8AC3E}">
        <p14:creationId xmlns:p14="http://schemas.microsoft.com/office/powerpoint/2010/main" val="1638825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sellaDiTesto 2"/>
          <p:cNvSpPr txBox="1"/>
          <p:nvPr/>
        </p:nvSpPr>
        <p:spPr>
          <a:xfrm>
            <a:off x="6651441" y="539356"/>
            <a:ext cx="495156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4000" b="1" u="sng" dirty="0" smtClean="0">
                <a:solidFill>
                  <a:srgbClr val="FFFF00"/>
                </a:solidFill>
              </a:rPr>
              <a:t>NEAMTWS 2024-2025</a:t>
            </a:r>
            <a:endParaRPr lang="it-IT" sz="4000" b="1" u="sng" dirty="0">
              <a:solidFill>
                <a:srgbClr val="FFFF00"/>
              </a:solidFill>
            </a:endParaRPr>
          </a:p>
          <a:p>
            <a:r>
              <a:rPr lang="it-IT" sz="4000" b="1" dirty="0" smtClean="0">
                <a:solidFill>
                  <a:srgbClr val="FFFF00"/>
                </a:solidFill>
              </a:rPr>
              <a:t> </a:t>
            </a:r>
            <a:endParaRPr lang="it-IT" sz="4000" b="1" dirty="0">
              <a:solidFill>
                <a:srgbClr val="FFFF00"/>
              </a:solidFill>
            </a:endParaRPr>
          </a:p>
          <a:p>
            <a:pPr marL="571500" indent="-571500">
              <a:buFont typeface="Wingdings" charset="2"/>
              <a:buChar char="Ø"/>
            </a:pPr>
            <a:r>
              <a:rPr lang="it-IT" sz="4000" b="1" dirty="0" smtClean="0">
                <a:solidFill>
                  <a:srgbClr val="FFFF00"/>
                </a:solidFill>
              </a:rPr>
              <a:t>ORGANIZATION and some D&amp;R</a:t>
            </a:r>
          </a:p>
          <a:p>
            <a:pPr marL="571500" indent="-571500">
              <a:buFont typeface="Wingdings" charset="2"/>
              <a:buChar char="Ø"/>
            </a:pPr>
            <a:r>
              <a:rPr lang="it-IT" sz="4000" b="1" dirty="0" smtClean="0">
                <a:solidFill>
                  <a:srgbClr val="FFFF00"/>
                </a:solidFill>
              </a:rPr>
              <a:t>EVENTS, </a:t>
            </a:r>
            <a:r>
              <a:rPr lang="it-IT" sz="4000" b="1" dirty="0" err="1" smtClean="0">
                <a:solidFill>
                  <a:srgbClr val="FFFF00"/>
                </a:solidFill>
              </a:rPr>
              <a:t>Meetings</a:t>
            </a:r>
            <a:endParaRPr lang="it-IT" sz="4000" b="1" dirty="0" smtClean="0">
              <a:solidFill>
                <a:srgbClr val="FFFF00"/>
              </a:solidFill>
            </a:endParaRPr>
          </a:p>
          <a:p>
            <a:pPr marL="571500" indent="-571500">
              <a:buFont typeface="Wingdings" charset="2"/>
              <a:buChar char="Ø"/>
            </a:pPr>
            <a:endParaRPr lang="it-IT" sz="4000" b="1" dirty="0" smtClean="0">
              <a:solidFill>
                <a:srgbClr val="FFFF00"/>
              </a:solidFill>
            </a:endParaRPr>
          </a:p>
          <a:p>
            <a:pPr marL="571500" indent="-571500">
              <a:buFont typeface="Wingdings" charset="2"/>
              <a:buChar char="Ø"/>
            </a:pPr>
            <a:r>
              <a:rPr lang="it-IT" sz="4000" b="1" dirty="0" smtClean="0">
                <a:solidFill>
                  <a:srgbClr val="FFFF00"/>
                </a:solidFill>
              </a:rPr>
              <a:t>HAZARD</a:t>
            </a:r>
          </a:p>
          <a:p>
            <a:pPr marL="571500" indent="-571500">
              <a:buFont typeface="Wingdings" charset="2"/>
              <a:buChar char="Ø"/>
            </a:pPr>
            <a:r>
              <a:rPr lang="it-IT" sz="4000" b="1" dirty="0" smtClean="0">
                <a:solidFill>
                  <a:srgbClr val="FFFF00"/>
                </a:solidFill>
              </a:rPr>
              <a:t>WARNING</a:t>
            </a:r>
          </a:p>
          <a:p>
            <a:pPr marL="571500" indent="-571500">
              <a:buFont typeface="Wingdings" charset="2"/>
              <a:buChar char="Ø"/>
            </a:pPr>
            <a:r>
              <a:rPr lang="it-IT" sz="4000" b="1" dirty="0" smtClean="0">
                <a:solidFill>
                  <a:srgbClr val="FFFF00"/>
                </a:solidFill>
              </a:rPr>
              <a:t>MITIGATION</a:t>
            </a:r>
            <a:endParaRPr lang="it-IT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5129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85000">
              <a:schemeClr val="accent1">
                <a:lumMod val="45000"/>
                <a:lumOff val="55000"/>
              </a:schemeClr>
            </a:gs>
            <a:gs pos="94000">
              <a:schemeClr val="accent1">
                <a:lumMod val="45000"/>
                <a:lumOff val="55000"/>
              </a:schemeClr>
            </a:gs>
            <a:gs pos="62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196;p25"/>
          <p:cNvPicPr preferRelativeResize="0"/>
          <p:nvPr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CasellaDiTesto 2"/>
          <p:cNvSpPr txBox="1"/>
          <p:nvPr/>
        </p:nvSpPr>
        <p:spPr>
          <a:xfrm>
            <a:off x="342900" y="200897"/>
            <a:ext cx="1134835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200" b="1" dirty="0" err="1" smtClean="0"/>
              <a:t>Chairperson</a:t>
            </a:r>
            <a:endParaRPr lang="it-IT" sz="2200" dirty="0"/>
          </a:p>
          <a:p>
            <a:r>
              <a:rPr lang="it-IT" sz="2200" dirty="0">
                <a:hlinkClick r:id="rId3"/>
              </a:rPr>
              <a:t>Alessandro Amato</a:t>
            </a:r>
            <a:r>
              <a:rPr lang="it-IT" sz="2200" dirty="0"/>
              <a:t> (Istituto Nazionale di Geofisica e Vulcanologia Roma, </a:t>
            </a:r>
            <a:r>
              <a:rPr lang="it-IT" sz="2200" dirty="0" err="1"/>
              <a:t>Italy</a:t>
            </a:r>
            <a:r>
              <a:rPr lang="it-IT" sz="2200" dirty="0"/>
              <a:t>)</a:t>
            </a:r>
          </a:p>
          <a:p>
            <a:r>
              <a:rPr lang="it-IT" sz="2200" b="1" dirty="0" smtClean="0"/>
              <a:t>Vice-</a:t>
            </a:r>
            <a:r>
              <a:rPr lang="it-IT" sz="2200" b="1" dirty="0" err="1" smtClean="0"/>
              <a:t>chairpersons</a:t>
            </a:r>
            <a:endParaRPr lang="it-IT" sz="2200" dirty="0"/>
          </a:p>
          <a:p>
            <a:r>
              <a:rPr lang="it-IT" sz="2200" dirty="0">
                <a:hlinkClick r:id="rId4"/>
              </a:rPr>
              <a:t>Ignacio Aguirre Ayerbe</a:t>
            </a:r>
            <a:r>
              <a:rPr lang="it-IT" sz="2200" dirty="0"/>
              <a:t> (</a:t>
            </a:r>
            <a:r>
              <a:rPr lang="it-IT" sz="2200" dirty="0" err="1"/>
              <a:t>Instituto</a:t>
            </a:r>
            <a:r>
              <a:rPr lang="it-IT" sz="2200" dirty="0"/>
              <a:t> de </a:t>
            </a:r>
            <a:r>
              <a:rPr lang="it-IT" sz="2200" dirty="0" err="1"/>
              <a:t>Hidráulica</a:t>
            </a:r>
            <a:r>
              <a:rPr lang="it-IT" sz="2200" dirty="0"/>
              <a:t> </a:t>
            </a:r>
            <a:r>
              <a:rPr lang="it-IT" sz="2200" dirty="0" err="1"/>
              <a:t>Ambiental</a:t>
            </a:r>
            <a:r>
              <a:rPr lang="it-IT" sz="2200" dirty="0"/>
              <a:t> de </a:t>
            </a:r>
            <a:r>
              <a:rPr lang="it-IT" sz="2200" dirty="0" err="1"/>
              <a:t>Cantabria</a:t>
            </a:r>
            <a:r>
              <a:rPr lang="it-IT" sz="2200" dirty="0"/>
              <a:t>, </a:t>
            </a:r>
            <a:r>
              <a:rPr lang="it-IT" sz="2200" dirty="0" err="1"/>
              <a:t>Spain</a:t>
            </a:r>
            <a:r>
              <a:rPr lang="it-IT" sz="2200" dirty="0"/>
              <a:t>) </a:t>
            </a:r>
          </a:p>
          <a:p>
            <a:r>
              <a:rPr lang="it-IT" sz="2200" dirty="0" smtClean="0">
                <a:hlinkClick r:id="rId5"/>
              </a:rPr>
              <a:t>Amr </a:t>
            </a:r>
            <a:r>
              <a:rPr lang="it-IT" sz="2200" dirty="0">
                <a:hlinkClick r:id="rId5"/>
              </a:rPr>
              <a:t>Hamouda</a:t>
            </a:r>
            <a:r>
              <a:rPr lang="it-IT" sz="2200" dirty="0"/>
              <a:t> (National </a:t>
            </a:r>
            <a:r>
              <a:rPr lang="it-IT" sz="2200" dirty="0" err="1"/>
              <a:t>Institute</a:t>
            </a:r>
            <a:r>
              <a:rPr lang="it-IT" sz="2200" dirty="0"/>
              <a:t> of </a:t>
            </a:r>
            <a:r>
              <a:rPr lang="it-IT" sz="2200" dirty="0" err="1"/>
              <a:t>Ocecanography</a:t>
            </a:r>
            <a:r>
              <a:rPr lang="it-IT" sz="2200" dirty="0"/>
              <a:t> and </a:t>
            </a:r>
            <a:r>
              <a:rPr lang="it-IT" sz="2200" dirty="0" err="1"/>
              <a:t>Fisheries</a:t>
            </a:r>
            <a:r>
              <a:rPr lang="it-IT" sz="2200" dirty="0"/>
              <a:t>, </a:t>
            </a:r>
            <a:r>
              <a:rPr lang="it-IT" sz="2200" dirty="0" err="1"/>
              <a:t>Egypt</a:t>
            </a:r>
            <a:r>
              <a:rPr lang="it-IT" sz="2200" dirty="0"/>
              <a:t>).</a:t>
            </a:r>
          </a:p>
          <a:p>
            <a:endParaRPr lang="it-IT" sz="2200" dirty="0"/>
          </a:p>
          <a:p>
            <a:r>
              <a:rPr lang="it-IT" sz="2200" b="1" i="1" dirty="0" err="1" smtClean="0"/>
              <a:t>Working</a:t>
            </a:r>
            <a:r>
              <a:rPr lang="it-IT" sz="2200" b="1" i="1" dirty="0" smtClean="0"/>
              <a:t> </a:t>
            </a:r>
            <a:r>
              <a:rPr lang="it-IT" sz="2200" b="1" i="1" dirty="0"/>
              <a:t>Group 1</a:t>
            </a:r>
            <a:r>
              <a:rPr lang="it-IT" sz="2200" dirty="0"/>
              <a:t> - </a:t>
            </a:r>
            <a:r>
              <a:rPr lang="it-IT" sz="2200" dirty="0" err="1"/>
              <a:t>Hazard</a:t>
            </a:r>
            <a:r>
              <a:rPr lang="it-IT" sz="2200" dirty="0"/>
              <a:t> </a:t>
            </a:r>
            <a:r>
              <a:rPr lang="it-IT" sz="2200" dirty="0" err="1"/>
              <a:t>Assessment</a:t>
            </a:r>
            <a:r>
              <a:rPr lang="it-IT" sz="2200" dirty="0"/>
              <a:t> and </a:t>
            </a:r>
            <a:r>
              <a:rPr lang="it-IT" sz="2200" dirty="0" err="1" smtClean="0"/>
              <a:t>Modelling</a:t>
            </a:r>
            <a:endParaRPr lang="it-IT" sz="2200" dirty="0"/>
          </a:p>
          <a:p>
            <a:r>
              <a:rPr lang="it-IT" sz="2200" dirty="0" smtClean="0">
                <a:hlinkClick r:id="rId6"/>
              </a:rPr>
              <a:t>Jorge </a:t>
            </a:r>
            <a:r>
              <a:rPr lang="it-IT" sz="2200" dirty="0">
                <a:hlinkClick r:id="rId6"/>
              </a:rPr>
              <a:t>Macias</a:t>
            </a:r>
            <a:r>
              <a:rPr lang="it-IT" sz="2200" dirty="0"/>
              <a:t> (</a:t>
            </a:r>
            <a:r>
              <a:rPr lang="it-IT" sz="2200" dirty="0" err="1"/>
              <a:t>University</a:t>
            </a:r>
            <a:r>
              <a:rPr lang="it-IT" sz="2200" dirty="0"/>
              <a:t> of  Malaga, </a:t>
            </a:r>
            <a:r>
              <a:rPr lang="it-IT" sz="2200" dirty="0" err="1"/>
              <a:t>Spain</a:t>
            </a:r>
            <a:r>
              <a:rPr lang="it-IT" sz="2200" dirty="0"/>
              <a:t>) </a:t>
            </a:r>
          </a:p>
          <a:p>
            <a:r>
              <a:rPr lang="it-IT" sz="2200" dirty="0" smtClean="0">
                <a:hlinkClick r:id="rId7"/>
              </a:rPr>
              <a:t>Audrey </a:t>
            </a:r>
            <a:r>
              <a:rPr lang="it-IT" sz="2200" dirty="0">
                <a:hlinkClick r:id="rId7"/>
              </a:rPr>
              <a:t>Gailler</a:t>
            </a:r>
            <a:r>
              <a:rPr lang="it-IT" sz="2200" dirty="0"/>
              <a:t> (</a:t>
            </a:r>
            <a:r>
              <a:rPr lang="it-IT" sz="2200" dirty="0" err="1"/>
              <a:t>Commissariat</a:t>
            </a:r>
            <a:r>
              <a:rPr lang="it-IT" sz="2200" dirty="0"/>
              <a:t> à </a:t>
            </a:r>
            <a:r>
              <a:rPr lang="it-IT" sz="2200" dirty="0" err="1"/>
              <a:t>l’Energie</a:t>
            </a:r>
            <a:r>
              <a:rPr lang="it-IT" sz="2200" dirty="0"/>
              <a:t> </a:t>
            </a:r>
            <a:r>
              <a:rPr lang="it-IT" sz="2200" dirty="0" err="1"/>
              <a:t>Atomique</a:t>
            </a:r>
            <a:r>
              <a:rPr lang="it-IT" sz="2200" dirty="0"/>
              <a:t> et </a:t>
            </a:r>
            <a:r>
              <a:rPr lang="it-IT" sz="2200" dirty="0" err="1"/>
              <a:t>aux</a:t>
            </a:r>
            <a:r>
              <a:rPr lang="it-IT" sz="2200" dirty="0"/>
              <a:t> </a:t>
            </a:r>
            <a:r>
              <a:rPr lang="it-IT" sz="2200" dirty="0" err="1"/>
              <a:t>Energies</a:t>
            </a:r>
            <a:r>
              <a:rPr lang="it-IT" sz="2200" dirty="0"/>
              <a:t> </a:t>
            </a:r>
            <a:r>
              <a:rPr lang="it-IT" sz="2200" dirty="0" err="1"/>
              <a:t>Alternatives</a:t>
            </a:r>
            <a:r>
              <a:rPr lang="it-IT" sz="2200" dirty="0"/>
              <a:t>, France)</a:t>
            </a:r>
            <a:br>
              <a:rPr lang="it-IT" sz="2200" dirty="0"/>
            </a:br>
            <a:endParaRPr lang="it-IT" sz="2200" dirty="0"/>
          </a:p>
          <a:p>
            <a:r>
              <a:rPr lang="it-IT" sz="2200" b="1" i="1" dirty="0" err="1"/>
              <a:t>Working</a:t>
            </a:r>
            <a:r>
              <a:rPr lang="it-IT" sz="2200" b="1" i="1" dirty="0"/>
              <a:t> Group 2</a:t>
            </a:r>
            <a:r>
              <a:rPr lang="it-IT" sz="2200" dirty="0"/>
              <a:t> </a:t>
            </a:r>
            <a:r>
              <a:rPr lang="it-IT" sz="2200" b="1" dirty="0"/>
              <a:t>and 3</a:t>
            </a:r>
            <a:r>
              <a:rPr lang="it-IT" sz="2200" dirty="0"/>
              <a:t>- </a:t>
            </a:r>
            <a:r>
              <a:rPr lang="it-IT" sz="2200" dirty="0" err="1"/>
              <a:t>Seismic</a:t>
            </a:r>
            <a:r>
              <a:rPr lang="it-IT" sz="2200" dirty="0"/>
              <a:t>, </a:t>
            </a:r>
            <a:r>
              <a:rPr lang="it-IT" sz="2200" dirty="0" err="1"/>
              <a:t>Geophysical</a:t>
            </a:r>
            <a:r>
              <a:rPr lang="it-IT" sz="2200" dirty="0"/>
              <a:t> and Sea Level </a:t>
            </a:r>
            <a:r>
              <a:rPr lang="it-IT" sz="2200" dirty="0" err="1"/>
              <a:t>Measurements</a:t>
            </a:r>
            <a:r>
              <a:rPr lang="it-IT" sz="2200" dirty="0"/>
              <a:t> and Sea Level Data Collection and Exchange, </a:t>
            </a:r>
            <a:r>
              <a:rPr lang="it-IT" sz="2200" dirty="0" err="1"/>
              <a:t>Including</a:t>
            </a:r>
            <a:r>
              <a:rPr lang="it-IT" sz="2200" dirty="0"/>
              <a:t> Offshore Tsunami </a:t>
            </a:r>
            <a:r>
              <a:rPr lang="it-IT" sz="2200" dirty="0" err="1"/>
              <a:t>Detection</a:t>
            </a:r>
            <a:r>
              <a:rPr lang="it-IT" sz="2200" dirty="0"/>
              <a:t> and Instruments </a:t>
            </a:r>
            <a:r>
              <a:rPr lang="mr-IN" sz="2200" dirty="0" smtClean="0"/>
              <a:t>–</a:t>
            </a:r>
            <a:r>
              <a:rPr lang="it-IT" sz="2200" dirty="0" smtClean="0"/>
              <a:t> </a:t>
            </a:r>
          </a:p>
          <a:p>
            <a:r>
              <a:rPr lang="it-IT" sz="2200" dirty="0" smtClean="0">
                <a:hlinkClick r:id="rId8"/>
              </a:rPr>
              <a:t>Anna </a:t>
            </a:r>
            <a:r>
              <a:rPr lang="it-IT" sz="2200" dirty="0">
                <a:hlinkClick r:id="rId8"/>
              </a:rPr>
              <a:t>von Gyldenfeldt</a:t>
            </a:r>
            <a:r>
              <a:rPr lang="it-IT" sz="2200" dirty="0"/>
              <a:t> (Federal Maritime and </a:t>
            </a:r>
            <a:r>
              <a:rPr lang="it-IT" sz="2200" dirty="0" err="1"/>
              <a:t>Hydrographic</a:t>
            </a:r>
            <a:r>
              <a:rPr lang="it-IT" sz="2200" dirty="0"/>
              <a:t> Agency, Germany) </a:t>
            </a:r>
          </a:p>
          <a:p>
            <a:r>
              <a:rPr lang="it-IT" sz="2200" dirty="0" smtClean="0">
                <a:hlinkClick r:id="rId9"/>
              </a:rPr>
              <a:t>Didem </a:t>
            </a:r>
            <a:r>
              <a:rPr lang="it-IT" sz="2200" dirty="0">
                <a:hlinkClick r:id="rId9"/>
              </a:rPr>
              <a:t>Cambaz</a:t>
            </a:r>
            <a:r>
              <a:rPr lang="it-IT" sz="2200" dirty="0"/>
              <a:t> (</a:t>
            </a:r>
            <a:r>
              <a:rPr lang="it-IT" sz="2200" dirty="0" err="1"/>
              <a:t>Bogazici</a:t>
            </a:r>
            <a:r>
              <a:rPr lang="it-IT" sz="2200" dirty="0"/>
              <a:t> </a:t>
            </a:r>
            <a:r>
              <a:rPr lang="it-IT" sz="2200" dirty="0" err="1"/>
              <a:t>University</a:t>
            </a:r>
            <a:r>
              <a:rPr lang="it-IT" sz="2200" dirty="0"/>
              <a:t> </a:t>
            </a:r>
            <a:r>
              <a:rPr lang="it-IT" sz="2200" dirty="0" err="1"/>
              <a:t>Kandilli</a:t>
            </a:r>
            <a:r>
              <a:rPr lang="it-IT" sz="2200" dirty="0"/>
              <a:t> </a:t>
            </a:r>
            <a:r>
              <a:rPr lang="it-IT" sz="2200" dirty="0" err="1"/>
              <a:t>Observatory</a:t>
            </a:r>
            <a:r>
              <a:rPr lang="it-IT" sz="2200" dirty="0"/>
              <a:t> and </a:t>
            </a:r>
            <a:r>
              <a:rPr lang="it-IT" sz="2200" dirty="0" smtClean="0"/>
              <a:t>ERI, </a:t>
            </a:r>
            <a:r>
              <a:rPr lang="it-IT" sz="2200" dirty="0" err="1"/>
              <a:t>Turkey</a:t>
            </a:r>
            <a:r>
              <a:rPr lang="it-IT" sz="2200" dirty="0"/>
              <a:t>)</a:t>
            </a:r>
            <a:br>
              <a:rPr lang="it-IT" sz="2200" dirty="0"/>
            </a:br>
            <a:endParaRPr lang="it-IT" sz="2200" dirty="0"/>
          </a:p>
          <a:p>
            <a:r>
              <a:rPr lang="it-IT" sz="2200" b="1" i="1" dirty="0" err="1"/>
              <a:t>Working</a:t>
            </a:r>
            <a:r>
              <a:rPr lang="it-IT" sz="2200" b="1" i="1" dirty="0"/>
              <a:t> Group 4</a:t>
            </a:r>
            <a:r>
              <a:rPr lang="it-IT" sz="2200" dirty="0"/>
              <a:t> - Public </a:t>
            </a:r>
            <a:r>
              <a:rPr lang="it-IT" sz="2200" dirty="0" err="1"/>
              <a:t>Awareness</a:t>
            </a:r>
            <a:r>
              <a:rPr lang="it-IT" sz="2200" dirty="0"/>
              <a:t>, </a:t>
            </a:r>
            <a:r>
              <a:rPr lang="it-IT" sz="2200" dirty="0" err="1"/>
              <a:t>Preparedness</a:t>
            </a:r>
            <a:r>
              <a:rPr lang="it-IT" sz="2200" dirty="0"/>
              <a:t> and </a:t>
            </a:r>
            <a:r>
              <a:rPr lang="it-IT" sz="2200" dirty="0" err="1"/>
              <a:t>Mitigation</a:t>
            </a:r>
            <a:r>
              <a:rPr lang="it-IT" sz="2200" dirty="0"/>
              <a:t> </a:t>
            </a:r>
          </a:p>
          <a:p>
            <a:r>
              <a:rPr lang="it-IT" sz="2200" dirty="0" smtClean="0">
                <a:hlinkClick r:id="rId10"/>
              </a:rPr>
              <a:t>Cecilia </a:t>
            </a:r>
            <a:r>
              <a:rPr lang="it-IT" sz="2200" dirty="0">
                <a:hlinkClick r:id="rId10"/>
              </a:rPr>
              <a:t>Valbonesi </a:t>
            </a:r>
            <a:r>
              <a:rPr lang="it-IT" sz="2200" dirty="0"/>
              <a:t>(</a:t>
            </a:r>
            <a:r>
              <a:rPr lang="it-IT" sz="2200" dirty="0" err="1"/>
              <a:t>Universita</a:t>
            </a:r>
            <a:r>
              <a:rPr lang="it-IT" sz="2200" dirty="0"/>
              <a:t> Degli Studi di Firenze, </a:t>
            </a:r>
            <a:r>
              <a:rPr lang="it-IT" sz="2200" dirty="0" err="1"/>
              <a:t>Italy</a:t>
            </a:r>
            <a:r>
              <a:rPr lang="it-IT" sz="2200" dirty="0"/>
              <a:t>) </a:t>
            </a:r>
          </a:p>
          <a:p>
            <a:r>
              <a:rPr lang="it-IT" sz="2200" dirty="0" smtClean="0">
                <a:hlinkClick r:id="rId11"/>
              </a:rPr>
              <a:t>Raluca </a:t>
            </a:r>
            <a:r>
              <a:rPr lang="it-IT" sz="2200" dirty="0">
                <a:hlinkClick r:id="rId11"/>
              </a:rPr>
              <a:t>Partheniu</a:t>
            </a:r>
            <a:r>
              <a:rPr lang="it-IT" sz="2200" dirty="0"/>
              <a:t> (National </a:t>
            </a:r>
            <a:r>
              <a:rPr lang="it-IT" sz="2200" dirty="0" err="1"/>
              <a:t>Institute</a:t>
            </a:r>
            <a:r>
              <a:rPr lang="it-IT" sz="2200" dirty="0"/>
              <a:t> for Earth </a:t>
            </a:r>
            <a:r>
              <a:rPr lang="it-IT" sz="2200" dirty="0" err="1"/>
              <a:t>Physics</a:t>
            </a:r>
            <a:r>
              <a:rPr lang="it-IT" sz="2200" dirty="0"/>
              <a:t>, Romania</a:t>
            </a:r>
            <a:r>
              <a:rPr lang="it-IT" sz="2200" dirty="0" smtClean="0"/>
              <a:t>)</a:t>
            </a:r>
            <a:endParaRPr lang="it-IT" sz="2200" dirty="0"/>
          </a:p>
        </p:txBody>
      </p:sp>
    </p:spTree>
    <p:extLst>
      <p:ext uri="{BB962C8B-B14F-4D97-AF65-F5344CB8AC3E}">
        <p14:creationId xmlns:p14="http://schemas.microsoft.com/office/powerpoint/2010/main" val="642251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85000">
              <a:schemeClr val="accent1">
                <a:lumMod val="45000"/>
                <a:lumOff val="55000"/>
              </a:schemeClr>
            </a:gs>
            <a:gs pos="94000">
              <a:schemeClr val="accent1">
                <a:lumMod val="45000"/>
                <a:lumOff val="55000"/>
              </a:schemeClr>
            </a:gs>
            <a:gs pos="62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196;p25"/>
          <p:cNvPicPr preferRelativeResize="0"/>
          <p:nvPr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CasellaDiTesto 2"/>
          <p:cNvSpPr txBox="1"/>
          <p:nvPr/>
        </p:nvSpPr>
        <p:spPr>
          <a:xfrm>
            <a:off x="322387" y="302359"/>
            <a:ext cx="11440887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000" b="1" i="1" dirty="0"/>
              <a:t>Task Team on Tsunami </a:t>
            </a:r>
            <a:r>
              <a:rPr lang="it-IT" sz="2000" b="1" i="1" dirty="0" err="1" smtClean="0"/>
              <a:t>Exercises</a:t>
            </a:r>
            <a:endParaRPr lang="it-IT" sz="2000" dirty="0"/>
          </a:p>
          <a:p>
            <a:r>
              <a:rPr lang="it-IT" sz="2000" dirty="0" smtClean="0">
                <a:hlinkClick r:id="rId3"/>
              </a:rPr>
              <a:t>Ceren </a:t>
            </a:r>
            <a:r>
              <a:rPr lang="it-IT" sz="2000" dirty="0">
                <a:hlinkClick r:id="rId3"/>
              </a:rPr>
              <a:t>Ozer </a:t>
            </a:r>
            <a:r>
              <a:rPr lang="it-IT" sz="2000" dirty="0" err="1">
                <a:hlinkClick r:id="rId3"/>
              </a:rPr>
              <a:t>Sozdinle</a:t>
            </a:r>
            <a:r>
              <a:rPr lang="it-IT" sz="2000" dirty="0" err="1"/>
              <a:t>r</a:t>
            </a:r>
            <a:r>
              <a:rPr lang="it-IT" sz="2000" dirty="0"/>
              <a:t> (</a:t>
            </a:r>
            <a:r>
              <a:rPr lang="it-IT" sz="2000" dirty="0" err="1"/>
              <a:t>Gebze</a:t>
            </a:r>
            <a:r>
              <a:rPr lang="it-IT" sz="2000" dirty="0"/>
              <a:t> </a:t>
            </a:r>
            <a:r>
              <a:rPr lang="it-IT" sz="2000" dirty="0" err="1"/>
              <a:t>Teknik</a:t>
            </a:r>
            <a:r>
              <a:rPr lang="it-IT" sz="2000" dirty="0"/>
              <a:t> </a:t>
            </a:r>
            <a:r>
              <a:rPr lang="it-IT" sz="2000" dirty="0" err="1"/>
              <a:t>Universitesi</a:t>
            </a:r>
            <a:r>
              <a:rPr lang="it-IT" sz="2000" dirty="0"/>
              <a:t>, </a:t>
            </a:r>
            <a:r>
              <a:rPr lang="it-IT" sz="2000" dirty="0" err="1"/>
              <a:t>Turkey</a:t>
            </a:r>
            <a:r>
              <a:rPr lang="it-IT" sz="2000" dirty="0"/>
              <a:t>) </a:t>
            </a:r>
          </a:p>
          <a:p>
            <a:r>
              <a:rPr lang="it-IT" sz="2000" dirty="0" smtClean="0">
                <a:hlinkClick r:id="rId4"/>
              </a:rPr>
              <a:t>Marinos </a:t>
            </a:r>
            <a:r>
              <a:rPr lang="it-IT" sz="2000" dirty="0">
                <a:hlinkClick r:id="rId4"/>
              </a:rPr>
              <a:t>Charalampakis</a:t>
            </a:r>
            <a:r>
              <a:rPr lang="it-IT" sz="2000" dirty="0"/>
              <a:t> (National </a:t>
            </a:r>
            <a:r>
              <a:rPr lang="it-IT" sz="2000" dirty="0" err="1"/>
              <a:t>Observatory</a:t>
            </a:r>
            <a:r>
              <a:rPr lang="it-IT" sz="2000" dirty="0"/>
              <a:t> of </a:t>
            </a:r>
            <a:r>
              <a:rPr lang="it-IT" sz="2000" dirty="0" err="1"/>
              <a:t>Athens</a:t>
            </a:r>
            <a:r>
              <a:rPr lang="it-IT" sz="2000" dirty="0"/>
              <a:t>, </a:t>
            </a:r>
            <a:r>
              <a:rPr lang="it-IT" sz="2000" dirty="0" err="1"/>
              <a:t>Greece</a:t>
            </a:r>
            <a:r>
              <a:rPr lang="it-IT" sz="2000" dirty="0"/>
              <a:t>)</a:t>
            </a:r>
            <a:br>
              <a:rPr lang="it-IT" sz="2000" dirty="0"/>
            </a:br>
            <a:r>
              <a:rPr lang="it-IT" sz="2000" b="1" i="1" dirty="0" smtClean="0"/>
              <a:t>Task </a:t>
            </a:r>
            <a:r>
              <a:rPr lang="it-IT" sz="2000" b="1" i="1" dirty="0"/>
              <a:t>Team on </a:t>
            </a:r>
            <a:r>
              <a:rPr lang="it-IT" sz="2000" b="1" i="1" dirty="0" smtClean="0"/>
              <a:t>Operations</a:t>
            </a:r>
            <a:endParaRPr lang="it-IT" sz="2000" dirty="0"/>
          </a:p>
          <a:p>
            <a:r>
              <a:rPr lang="it-IT" sz="2000" dirty="0" smtClean="0">
                <a:hlinkClick r:id="rId5"/>
              </a:rPr>
              <a:t>Alessio </a:t>
            </a:r>
            <a:r>
              <a:rPr lang="it-IT" sz="2000" dirty="0">
                <a:hlinkClick r:id="rId5"/>
              </a:rPr>
              <a:t>Piatanesi</a:t>
            </a:r>
            <a:r>
              <a:rPr lang="it-IT" sz="2000" dirty="0"/>
              <a:t> (Istituto Nazionale di Geofisica e Vulcanologia, </a:t>
            </a:r>
            <a:r>
              <a:rPr lang="it-IT" sz="2000" dirty="0" err="1"/>
              <a:t>Italy</a:t>
            </a:r>
            <a:r>
              <a:rPr lang="it-IT" sz="2000" dirty="0"/>
              <a:t>) </a:t>
            </a:r>
          </a:p>
          <a:p>
            <a:r>
              <a:rPr lang="it-IT" sz="2000" dirty="0" smtClean="0">
                <a:hlinkClick r:id="rId6"/>
              </a:rPr>
              <a:t>Fernando </a:t>
            </a:r>
            <a:r>
              <a:rPr lang="it-IT" sz="2000" dirty="0">
                <a:hlinkClick r:id="rId6"/>
              </a:rPr>
              <a:t>Carrilho </a:t>
            </a:r>
            <a:r>
              <a:rPr lang="it-IT" sz="2000" dirty="0"/>
              <a:t>(</a:t>
            </a:r>
            <a:r>
              <a:rPr lang="it-IT" sz="2000" dirty="0" err="1"/>
              <a:t>Instituto</a:t>
            </a:r>
            <a:r>
              <a:rPr lang="it-IT" sz="2000" dirty="0"/>
              <a:t> </a:t>
            </a:r>
            <a:r>
              <a:rPr lang="it-IT" sz="2000" dirty="0" err="1"/>
              <a:t>Português</a:t>
            </a:r>
            <a:r>
              <a:rPr lang="it-IT" sz="2000" dirty="0"/>
              <a:t> do Mar e da Atmosfera, Portugal)</a:t>
            </a:r>
            <a:r>
              <a:rPr lang="it-IT" sz="2000" dirty="0">
                <a:hlinkClick r:id="rId7"/>
              </a:rPr>
              <a:t/>
            </a:r>
            <a:br>
              <a:rPr lang="it-IT" sz="2000" dirty="0">
                <a:hlinkClick r:id="rId7"/>
              </a:rPr>
            </a:br>
            <a:r>
              <a:rPr lang="it-IT" sz="2000" b="1" i="1" dirty="0" smtClean="0"/>
              <a:t>Task </a:t>
            </a:r>
            <a:r>
              <a:rPr lang="it-IT" sz="2000" b="1" i="1" dirty="0"/>
              <a:t>Team on </a:t>
            </a:r>
            <a:r>
              <a:rPr lang="it-IT" sz="2000" b="1" i="1" dirty="0" err="1" smtClean="0"/>
              <a:t>Documentation</a:t>
            </a:r>
            <a:endParaRPr lang="it-IT" sz="2000" dirty="0"/>
          </a:p>
          <a:p>
            <a:r>
              <a:rPr lang="it-IT" sz="2000" dirty="0" smtClean="0">
                <a:hlinkClick r:id="rId8"/>
              </a:rPr>
              <a:t>Nikos </a:t>
            </a:r>
            <a:r>
              <a:rPr lang="it-IT" sz="2000" dirty="0">
                <a:hlinkClick r:id="rId8"/>
              </a:rPr>
              <a:t>Kalligeris</a:t>
            </a:r>
            <a:r>
              <a:rPr lang="it-IT" sz="2000" dirty="0"/>
              <a:t>(National </a:t>
            </a:r>
            <a:r>
              <a:rPr lang="it-IT" sz="2000" dirty="0" err="1"/>
              <a:t>Observatory</a:t>
            </a:r>
            <a:r>
              <a:rPr lang="it-IT" sz="2000" dirty="0"/>
              <a:t> of </a:t>
            </a:r>
            <a:r>
              <a:rPr lang="it-IT" sz="2000" dirty="0" err="1"/>
              <a:t>Athens</a:t>
            </a:r>
            <a:r>
              <a:rPr lang="it-IT" sz="2000" dirty="0"/>
              <a:t>, </a:t>
            </a:r>
            <a:r>
              <a:rPr lang="it-IT" sz="2000" dirty="0" err="1"/>
              <a:t>Greece</a:t>
            </a:r>
            <a:r>
              <a:rPr lang="it-IT" sz="2000" dirty="0"/>
              <a:t>) </a:t>
            </a:r>
          </a:p>
          <a:p>
            <a:r>
              <a:rPr lang="it-IT" sz="2000" dirty="0" smtClean="0">
                <a:hlinkClick r:id="rId9"/>
              </a:rPr>
              <a:t>Stefano </a:t>
            </a:r>
            <a:r>
              <a:rPr lang="it-IT" sz="2000" dirty="0">
                <a:hlinkClick r:id="rId9"/>
              </a:rPr>
              <a:t>Lorito</a:t>
            </a:r>
            <a:r>
              <a:rPr lang="it-IT" sz="2000" dirty="0"/>
              <a:t> (Istituto Nazionale di Geofisica e Vulcanologia Roma, </a:t>
            </a:r>
            <a:r>
              <a:rPr lang="it-IT" sz="2000" dirty="0" err="1"/>
              <a:t>Italy</a:t>
            </a:r>
            <a:r>
              <a:rPr lang="it-IT" sz="2000" dirty="0"/>
              <a:t>)</a:t>
            </a:r>
          </a:p>
          <a:p>
            <a:r>
              <a:rPr lang="it-IT" sz="2000" dirty="0"/>
              <a:t> </a:t>
            </a:r>
            <a:r>
              <a:rPr lang="it-IT" sz="2000" b="1" i="1" dirty="0" smtClean="0"/>
              <a:t>Task </a:t>
            </a:r>
            <a:r>
              <a:rPr lang="it-IT" sz="2000" b="1" i="1" dirty="0"/>
              <a:t>Team on Tsunami </a:t>
            </a:r>
            <a:r>
              <a:rPr lang="it-IT" sz="2000" b="1" i="1" dirty="0" smtClean="0"/>
              <a:t>Ready</a:t>
            </a:r>
            <a:endParaRPr lang="it-IT" sz="2000" dirty="0"/>
          </a:p>
          <a:p>
            <a:r>
              <a:rPr lang="it-IT" sz="2000" dirty="0" smtClean="0">
                <a:hlinkClick r:id="rId10"/>
              </a:rPr>
              <a:t>Maria </a:t>
            </a:r>
            <a:r>
              <a:rPr lang="it-IT" sz="2000" dirty="0">
                <a:hlinkClick r:id="rId10"/>
              </a:rPr>
              <a:t>Ana Baptista</a:t>
            </a:r>
            <a:r>
              <a:rPr lang="it-IT" sz="2000" dirty="0"/>
              <a:t>  (</a:t>
            </a:r>
            <a:r>
              <a:rPr lang="it-IT" sz="2000" dirty="0" err="1"/>
              <a:t>Instituto</a:t>
            </a:r>
            <a:r>
              <a:rPr lang="it-IT" sz="2000" dirty="0"/>
              <a:t> </a:t>
            </a:r>
            <a:r>
              <a:rPr lang="it-IT" sz="2000" dirty="0" err="1"/>
              <a:t>Superior</a:t>
            </a:r>
            <a:r>
              <a:rPr lang="it-IT" sz="2000" dirty="0"/>
              <a:t> de </a:t>
            </a:r>
            <a:r>
              <a:rPr lang="it-IT" sz="2000" dirty="0" err="1"/>
              <a:t>Engenharia</a:t>
            </a:r>
            <a:r>
              <a:rPr lang="it-IT" sz="2000" dirty="0"/>
              <a:t> de </a:t>
            </a:r>
            <a:r>
              <a:rPr lang="it-IT" sz="2000" dirty="0" err="1"/>
              <a:t>Lisboa</a:t>
            </a:r>
            <a:r>
              <a:rPr lang="it-IT" sz="2000" dirty="0"/>
              <a:t>, </a:t>
            </a:r>
            <a:r>
              <a:rPr lang="it-IT" sz="2000" dirty="0" err="1"/>
              <a:t>Instituto</a:t>
            </a:r>
            <a:r>
              <a:rPr lang="it-IT" sz="2000" dirty="0"/>
              <a:t> </a:t>
            </a:r>
            <a:r>
              <a:rPr lang="it-IT" sz="2000" dirty="0" err="1"/>
              <a:t>Politécnico</a:t>
            </a:r>
            <a:r>
              <a:rPr lang="it-IT" sz="2000" dirty="0"/>
              <a:t> de </a:t>
            </a:r>
            <a:r>
              <a:rPr lang="it-IT" sz="2000" dirty="0" err="1"/>
              <a:t>Lisboa</a:t>
            </a:r>
            <a:r>
              <a:rPr lang="it-IT" sz="2000" dirty="0"/>
              <a:t>, Portugal) </a:t>
            </a:r>
          </a:p>
          <a:p>
            <a:r>
              <a:rPr lang="it-IT" sz="2000" dirty="0" smtClean="0">
                <a:hlinkClick r:id="rId11"/>
              </a:rPr>
              <a:t>Elena </a:t>
            </a:r>
            <a:r>
              <a:rPr lang="it-IT" sz="2000" dirty="0">
                <a:hlinkClick r:id="rId11"/>
              </a:rPr>
              <a:t>Daskalaki</a:t>
            </a:r>
            <a:r>
              <a:rPr lang="it-IT" sz="2000" dirty="0"/>
              <a:t> (National </a:t>
            </a:r>
            <a:r>
              <a:rPr lang="it-IT" sz="2000" dirty="0" err="1"/>
              <a:t>Observatory</a:t>
            </a:r>
            <a:r>
              <a:rPr lang="it-IT" sz="2000" dirty="0"/>
              <a:t> of </a:t>
            </a:r>
            <a:r>
              <a:rPr lang="it-IT" sz="2000" dirty="0" err="1"/>
              <a:t>Athens</a:t>
            </a:r>
            <a:r>
              <a:rPr lang="it-IT" sz="2000" dirty="0"/>
              <a:t>, </a:t>
            </a:r>
            <a:r>
              <a:rPr lang="it-IT" sz="2000" dirty="0" err="1"/>
              <a:t>Greece</a:t>
            </a:r>
            <a:r>
              <a:rPr lang="it-IT" sz="2000" dirty="0"/>
              <a:t>)</a:t>
            </a:r>
          </a:p>
          <a:p>
            <a:r>
              <a:rPr lang="it-IT" sz="2000" dirty="0"/>
              <a:t> </a:t>
            </a:r>
            <a:endParaRPr lang="it-IT" sz="2000" dirty="0" smtClean="0"/>
          </a:p>
          <a:p>
            <a:r>
              <a:rPr lang="it-IT" sz="2000" b="1" i="1" dirty="0" smtClean="0">
                <a:solidFill>
                  <a:srgbClr val="FF0000"/>
                </a:solidFill>
              </a:rPr>
              <a:t>Task </a:t>
            </a:r>
            <a:r>
              <a:rPr lang="it-IT" sz="2000" b="1" i="1" dirty="0">
                <a:solidFill>
                  <a:srgbClr val="FF0000"/>
                </a:solidFill>
              </a:rPr>
              <a:t>Team on Non-</a:t>
            </a:r>
            <a:r>
              <a:rPr lang="it-IT" sz="2000" b="1" i="1" dirty="0" err="1">
                <a:solidFill>
                  <a:srgbClr val="FF0000"/>
                </a:solidFill>
              </a:rPr>
              <a:t>Seismic</a:t>
            </a:r>
            <a:r>
              <a:rPr lang="it-IT" sz="2000" b="1" i="1" dirty="0">
                <a:solidFill>
                  <a:srgbClr val="FF0000"/>
                </a:solidFill>
              </a:rPr>
              <a:t> Tsunami </a:t>
            </a:r>
            <a:r>
              <a:rPr lang="it-IT" sz="2000" b="1" i="1" dirty="0" err="1" smtClean="0">
                <a:solidFill>
                  <a:srgbClr val="FF0000"/>
                </a:solidFill>
              </a:rPr>
              <a:t>Sources</a:t>
            </a:r>
            <a:r>
              <a:rPr lang="it-IT" sz="2000" b="1" i="1" dirty="0" smtClean="0">
                <a:solidFill>
                  <a:srgbClr val="FF0000"/>
                </a:solidFill>
              </a:rPr>
              <a:t> </a:t>
            </a:r>
            <a:endParaRPr lang="it-IT" sz="2000" b="1" i="1" dirty="0" smtClean="0">
              <a:solidFill>
                <a:srgbClr val="FF0000"/>
              </a:solidFill>
            </a:endParaRPr>
          </a:p>
          <a:p>
            <a:r>
              <a:rPr lang="it-IT" sz="2000" dirty="0" smtClean="0">
                <a:hlinkClick r:id="rId12"/>
              </a:rPr>
              <a:t>Rachid </a:t>
            </a:r>
            <a:r>
              <a:rPr lang="it-IT" sz="2000" dirty="0">
                <a:hlinkClick r:id="rId12"/>
              </a:rPr>
              <a:t>Omira</a:t>
            </a:r>
            <a:r>
              <a:rPr lang="it-IT" sz="2000" dirty="0"/>
              <a:t> (</a:t>
            </a:r>
            <a:r>
              <a:rPr lang="it-IT" sz="2000" dirty="0" err="1"/>
              <a:t>Instituto</a:t>
            </a:r>
            <a:r>
              <a:rPr lang="it-IT" sz="2000" dirty="0"/>
              <a:t> </a:t>
            </a:r>
            <a:r>
              <a:rPr lang="it-IT" sz="2000" dirty="0" err="1"/>
              <a:t>Português</a:t>
            </a:r>
            <a:r>
              <a:rPr lang="it-IT" sz="2000" dirty="0"/>
              <a:t> do Mar e da Atmosfera, Portugal) </a:t>
            </a:r>
          </a:p>
          <a:p>
            <a:r>
              <a:rPr lang="it-IT" sz="2000" dirty="0" smtClean="0">
                <a:hlinkClick r:id="rId13"/>
              </a:rPr>
              <a:t>Fabrizio </a:t>
            </a:r>
            <a:r>
              <a:rPr lang="it-IT" sz="2000" dirty="0">
                <a:hlinkClick r:id="rId13"/>
              </a:rPr>
              <a:t>Romano</a:t>
            </a:r>
            <a:r>
              <a:rPr lang="it-IT" sz="2000" dirty="0"/>
              <a:t> (Istituto Nazionale di Geofisica e Vulcanologia Roma, </a:t>
            </a:r>
            <a:r>
              <a:rPr lang="it-IT" sz="2000" dirty="0" err="1"/>
              <a:t>Italy</a:t>
            </a:r>
            <a:r>
              <a:rPr lang="it-IT" sz="2000" dirty="0" smtClean="0"/>
              <a:t>)</a:t>
            </a:r>
          </a:p>
          <a:p>
            <a:endParaRPr lang="it-IT" sz="2000" dirty="0"/>
          </a:p>
          <a:p>
            <a:r>
              <a:rPr lang="it-IT" sz="2000" b="1" i="1" dirty="0">
                <a:solidFill>
                  <a:srgbClr val="FF0000"/>
                </a:solidFill>
              </a:rPr>
              <a:t>Task Team </a:t>
            </a:r>
            <a:r>
              <a:rPr lang="it-IT" sz="2000" b="1" i="1" dirty="0" smtClean="0">
                <a:solidFill>
                  <a:srgbClr val="FF0000"/>
                </a:solidFill>
              </a:rPr>
              <a:t>on </a:t>
            </a:r>
            <a:r>
              <a:rPr lang="it-IT" sz="2000" b="1" i="1" dirty="0" err="1" smtClean="0">
                <a:solidFill>
                  <a:srgbClr val="FF0000"/>
                </a:solidFill>
              </a:rPr>
              <a:t>Governance</a:t>
            </a:r>
            <a:r>
              <a:rPr lang="it-IT" sz="2000" b="1" i="1" dirty="0" smtClean="0">
                <a:solidFill>
                  <a:srgbClr val="FF0000"/>
                </a:solidFill>
              </a:rPr>
              <a:t> </a:t>
            </a:r>
            <a:r>
              <a:rPr lang="it-IT" sz="2000" b="1" i="1" dirty="0" smtClean="0"/>
              <a:t>(last ICG, Nov. 2024)</a:t>
            </a:r>
          </a:p>
          <a:p>
            <a:r>
              <a:rPr lang="it-IT" sz="2000" dirty="0">
                <a:hlinkClick r:id="rId14"/>
              </a:rPr>
              <a:t>Didem Cambaz</a:t>
            </a:r>
            <a:r>
              <a:rPr lang="it-IT" sz="2000" dirty="0"/>
              <a:t> (</a:t>
            </a:r>
            <a:r>
              <a:rPr lang="it-IT" sz="2000" dirty="0" err="1"/>
              <a:t>Bogazici</a:t>
            </a:r>
            <a:r>
              <a:rPr lang="it-IT" sz="2000" dirty="0"/>
              <a:t> </a:t>
            </a:r>
            <a:r>
              <a:rPr lang="it-IT" sz="2000" dirty="0" err="1"/>
              <a:t>University</a:t>
            </a:r>
            <a:r>
              <a:rPr lang="it-IT" sz="2000" dirty="0"/>
              <a:t> </a:t>
            </a:r>
            <a:r>
              <a:rPr lang="it-IT" sz="2000" dirty="0" err="1"/>
              <a:t>Kandilli</a:t>
            </a:r>
            <a:r>
              <a:rPr lang="it-IT" sz="2000" dirty="0"/>
              <a:t> </a:t>
            </a:r>
            <a:r>
              <a:rPr lang="it-IT" sz="2000" dirty="0" err="1"/>
              <a:t>Observatory</a:t>
            </a:r>
            <a:r>
              <a:rPr lang="it-IT" sz="2000" dirty="0"/>
              <a:t> and ERI, </a:t>
            </a:r>
            <a:r>
              <a:rPr lang="it-IT" sz="2000" dirty="0" err="1"/>
              <a:t>Turkey</a:t>
            </a:r>
            <a:r>
              <a:rPr lang="it-IT" sz="2000" dirty="0"/>
              <a:t>)  </a:t>
            </a:r>
            <a:endParaRPr lang="it-IT" sz="2000" dirty="0" smtClean="0"/>
          </a:p>
          <a:p>
            <a:r>
              <a:rPr lang="it-IT" sz="2000" dirty="0" smtClean="0"/>
              <a:t>Ignacio </a:t>
            </a:r>
            <a:r>
              <a:rPr lang="it-IT" sz="2000" dirty="0" err="1" smtClean="0"/>
              <a:t>Aguirre</a:t>
            </a:r>
            <a:r>
              <a:rPr lang="it-IT" sz="2000" dirty="0" smtClean="0"/>
              <a:t> </a:t>
            </a:r>
            <a:r>
              <a:rPr lang="it-IT" sz="2000" dirty="0" err="1" smtClean="0"/>
              <a:t>Ayerbe</a:t>
            </a:r>
            <a:r>
              <a:rPr lang="it-IT" sz="2000" dirty="0"/>
              <a:t> </a:t>
            </a:r>
            <a:r>
              <a:rPr lang="it-IT" sz="2000" b="1" i="1" dirty="0"/>
              <a:t>(</a:t>
            </a:r>
            <a:r>
              <a:rPr lang="it-IT" sz="2000" b="1" i="1" dirty="0" err="1"/>
              <a:t>Instituto</a:t>
            </a:r>
            <a:r>
              <a:rPr lang="it-IT" sz="2000" b="1" i="1" dirty="0"/>
              <a:t> de </a:t>
            </a:r>
            <a:r>
              <a:rPr lang="it-IT" sz="2000" b="1" i="1" dirty="0" err="1"/>
              <a:t>Hidráulica</a:t>
            </a:r>
            <a:r>
              <a:rPr lang="it-IT" sz="2000" b="1" i="1" dirty="0"/>
              <a:t> </a:t>
            </a:r>
            <a:r>
              <a:rPr lang="it-IT" sz="2000" b="1" i="1" dirty="0" err="1"/>
              <a:t>Ambiental</a:t>
            </a:r>
            <a:r>
              <a:rPr lang="it-IT" sz="2000" b="1" i="1" dirty="0"/>
              <a:t> de </a:t>
            </a:r>
            <a:r>
              <a:rPr lang="it-IT" sz="2000" b="1" i="1" dirty="0" err="1"/>
              <a:t>Cantabria</a:t>
            </a:r>
            <a:r>
              <a:rPr lang="it-IT" sz="2000" b="1" i="1" dirty="0"/>
              <a:t>, </a:t>
            </a:r>
            <a:r>
              <a:rPr lang="it-IT" sz="2000" b="1" i="1" dirty="0" err="1"/>
              <a:t>Spain</a:t>
            </a:r>
            <a:r>
              <a:rPr lang="it-IT" sz="2000" b="1" i="1" dirty="0"/>
              <a:t>) </a:t>
            </a:r>
          </a:p>
          <a:p>
            <a:endParaRPr lang="it-IT" sz="2000" dirty="0"/>
          </a:p>
        </p:txBody>
      </p:sp>
    </p:spTree>
    <p:extLst>
      <p:ext uri="{BB962C8B-B14F-4D97-AF65-F5344CB8AC3E}">
        <p14:creationId xmlns:p14="http://schemas.microsoft.com/office/powerpoint/2010/main" val="641093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85000">
              <a:schemeClr val="accent1">
                <a:lumMod val="45000"/>
                <a:lumOff val="55000"/>
              </a:schemeClr>
            </a:gs>
            <a:gs pos="94000">
              <a:schemeClr val="accent1">
                <a:lumMod val="45000"/>
                <a:lumOff val="55000"/>
              </a:schemeClr>
            </a:gs>
            <a:gs pos="62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196;p25"/>
          <p:cNvPicPr preferRelativeResize="0"/>
          <p:nvPr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CasellaDiTesto 2"/>
          <p:cNvSpPr txBox="1"/>
          <p:nvPr/>
        </p:nvSpPr>
        <p:spPr>
          <a:xfrm>
            <a:off x="261255" y="620044"/>
            <a:ext cx="11440887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b="1" dirty="0" err="1"/>
              <a:t>Working</a:t>
            </a:r>
            <a:r>
              <a:rPr lang="it-IT" sz="2400" b="1" dirty="0"/>
              <a:t> Group on </a:t>
            </a:r>
            <a:r>
              <a:rPr lang="it-IT" sz="2400" b="1" dirty="0" err="1"/>
              <a:t>Tsunamis</a:t>
            </a:r>
            <a:r>
              <a:rPr lang="it-IT" sz="2400" b="1" dirty="0"/>
              <a:t> and </a:t>
            </a:r>
            <a:r>
              <a:rPr lang="it-IT" sz="2400" b="1" dirty="0" err="1"/>
              <a:t>Other</a:t>
            </a:r>
            <a:r>
              <a:rPr lang="it-IT" sz="2400" b="1" dirty="0"/>
              <a:t> </a:t>
            </a:r>
            <a:r>
              <a:rPr lang="it-IT" sz="2400" b="1" dirty="0" err="1"/>
              <a:t>Hazards</a:t>
            </a:r>
            <a:r>
              <a:rPr lang="it-IT" sz="2400" b="1" dirty="0"/>
              <a:t> </a:t>
            </a:r>
            <a:r>
              <a:rPr lang="it-IT" sz="2400" b="1" dirty="0" err="1"/>
              <a:t>Related</a:t>
            </a:r>
            <a:r>
              <a:rPr lang="it-IT" sz="2400" b="1" dirty="0"/>
              <a:t> to Sea-Level </a:t>
            </a:r>
            <a:r>
              <a:rPr lang="it-IT" sz="2400" b="1" dirty="0" err="1"/>
              <a:t>Warning</a:t>
            </a:r>
            <a:r>
              <a:rPr lang="it-IT" sz="2400" b="1" dirty="0"/>
              <a:t> and </a:t>
            </a:r>
            <a:r>
              <a:rPr lang="it-IT" sz="2400" b="1" dirty="0" err="1"/>
              <a:t>Mitigation</a:t>
            </a:r>
            <a:r>
              <a:rPr lang="it-IT" sz="2400" b="1" dirty="0"/>
              <a:t> Systems (TOWS-WG)</a:t>
            </a:r>
            <a:endParaRPr lang="it-IT" sz="2400" dirty="0"/>
          </a:p>
          <a:p>
            <a:r>
              <a:rPr lang="it-IT" sz="2400" dirty="0"/>
              <a:t> </a:t>
            </a:r>
          </a:p>
          <a:p>
            <a:r>
              <a:rPr lang="it-IT" sz="2400" b="1" i="1" dirty="0"/>
              <a:t>Task Team on </a:t>
            </a:r>
            <a:r>
              <a:rPr lang="it-IT" sz="2400" b="1" i="1" dirty="0" err="1"/>
              <a:t>Disaster</a:t>
            </a:r>
            <a:r>
              <a:rPr lang="it-IT" sz="2400" b="1" i="1" dirty="0"/>
              <a:t> Management and </a:t>
            </a:r>
            <a:r>
              <a:rPr lang="it-IT" sz="2400" b="1" i="1" dirty="0" err="1" smtClean="0"/>
              <a:t>Preparedness</a:t>
            </a:r>
            <a:endParaRPr lang="it-IT" sz="2400" dirty="0"/>
          </a:p>
          <a:p>
            <a:r>
              <a:rPr lang="it-IT" sz="2400" dirty="0" smtClean="0">
                <a:hlinkClick r:id="rId3"/>
              </a:rPr>
              <a:t>Ignacio </a:t>
            </a:r>
            <a:r>
              <a:rPr lang="it-IT" sz="2400" dirty="0">
                <a:hlinkClick r:id="rId3"/>
              </a:rPr>
              <a:t>Aguirre Ayerbe</a:t>
            </a:r>
            <a:r>
              <a:rPr lang="it-IT" sz="2400" dirty="0"/>
              <a:t> (</a:t>
            </a:r>
            <a:r>
              <a:rPr lang="it-IT" sz="2400" dirty="0" err="1"/>
              <a:t>Instituto</a:t>
            </a:r>
            <a:r>
              <a:rPr lang="it-IT" sz="2400" dirty="0"/>
              <a:t> de </a:t>
            </a:r>
            <a:r>
              <a:rPr lang="it-IT" sz="2400" dirty="0" err="1"/>
              <a:t>Hidráulica</a:t>
            </a:r>
            <a:r>
              <a:rPr lang="it-IT" sz="2400" dirty="0"/>
              <a:t> </a:t>
            </a:r>
            <a:r>
              <a:rPr lang="it-IT" sz="2400" dirty="0" err="1"/>
              <a:t>Ambiental</a:t>
            </a:r>
            <a:r>
              <a:rPr lang="it-IT" sz="2400" dirty="0"/>
              <a:t> de </a:t>
            </a:r>
            <a:r>
              <a:rPr lang="it-IT" sz="2400" dirty="0" err="1"/>
              <a:t>Cantabria</a:t>
            </a:r>
            <a:r>
              <a:rPr lang="it-IT" sz="2400" dirty="0"/>
              <a:t>, </a:t>
            </a:r>
            <a:r>
              <a:rPr lang="it-IT" sz="2400" dirty="0" err="1" smtClean="0"/>
              <a:t>Spain</a:t>
            </a:r>
            <a:r>
              <a:rPr lang="it-IT" sz="2400" dirty="0" smtClean="0"/>
              <a:t>)</a:t>
            </a:r>
            <a:endParaRPr lang="it-IT" sz="2400" dirty="0"/>
          </a:p>
          <a:p>
            <a:r>
              <a:rPr lang="it-IT" sz="2400" dirty="0" smtClean="0">
                <a:hlinkClick r:id="rId4"/>
              </a:rPr>
              <a:t>Marinos </a:t>
            </a:r>
            <a:r>
              <a:rPr lang="it-IT" sz="2400" dirty="0">
                <a:hlinkClick r:id="rId4"/>
              </a:rPr>
              <a:t>Charalampakis</a:t>
            </a:r>
            <a:r>
              <a:rPr lang="it-IT" sz="2400" dirty="0"/>
              <a:t> (National </a:t>
            </a:r>
            <a:r>
              <a:rPr lang="it-IT" sz="2400" dirty="0" err="1"/>
              <a:t>Observatory</a:t>
            </a:r>
            <a:r>
              <a:rPr lang="it-IT" sz="2400" dirty="0"/>
              <a:t> of </a:t>
            </a:r>
            <a:r>
              <a:rPr lang="it-IT" sz="2400" dirty="0" err="1"/>
              <a:t>Athens</a:t>
            </a:r>
            <a:r>
              <a:rPr lang="it-IT" sz="2400" dirty="0"/>
              <a:t>, </a:t>
            </a:r>
            <a:r>
              <a:rPr lang="it-IT" sz="2400" dirty="0" err="1"/>
              <a:t>Greece</a:t>
            </a:r>
            <a:r>
              <a:rPr lang="it-IT" sz="2400" dirty="0"/>
              <a:t>)</a:t>
            </a:r>
          </a:p>
          <a:p>
            <a:r>
              <a:rPr lang="it-IT" sz="2400" dirty="0"/>
              <a:t> </a:t>
            </a:r>
          </a:p>
          <a:p>
            <a:r>
              <a:rPr lang="it-IT" sz="2400" b="1" i="1" dirty="0"/>
              <a:t>Task Team on Tsunami Watch </a:t>
            </a:r>
            <a:r>
              <a:rPr lang="it-IT" sz="2400" b="1" i="1" dirty="0" smtClean="0"/>
              <a:t>Operations</a:t>
            </a:r>
            <a:endParaRPr lang="it-IT" sz="2400" dirty="0"/>
          </a:p>
          <a:p>
            <a:r>
              <a:rPr lang="it-IT" sz="2400" dirty="0" smtClean="0">
                <a:hlinkClick r:id="rId5"/>
              </a:rPr>
              <a:t>Hélène </a:t>
            </a:r>
            <a:r>
              <a:rPr lang="it-IT" sz="2400" dirty="0">
                <a:hlinkClick r:id="rId5"/>
              </a:rPr>
              <a:t>Hébert</a:t>
            </a:r>
            <a:r>
              <a:rPr lang="it-IT" sz="2400" dirty="0"/>
              <a:t> (</a:t>
            </a:r>
            <a:r>
              <a:rPr lang="it-IT" sz="2400" dirty="0" err="1"/>
              <a:t>Commissariat</a:t>
            </a:r>
            <a:r>
              <a:rPr lang="it-IT" sz="2400" dirty="0"/>
              <a:t> à </a:t>
            </a:r>
            <a:r>
              <a:rPr lang="it-IT" sz="2400" dirty="0" err="1"/>
              <a:t>l’Energie</a:t>
            </a:r>
            <a:r>
              <a:rPr lang="it-IT" sz="2400" dirty="0"/>
              <a:t> </a:t>
            </a:r>
            <a:r>
              <a:rPr lang="it-IT" sz="2400" dirty="0" err="1"/>
              <a:t>Atomique</a:t>
            </a:r>
            <a:r>
              <a:rPr lang="it-IT" sz="2400" dirty="0"/>
              <a:t> et </a:t>
            </a:r>
            <a:r>
              <a:rPr lang="it-IT" sz="2400" dirty="0" err="1"/>
              <a:t>aux</a:t>
            </a:r>
            <a:r>
              <a:rPr lang="it-IT" sz="2400" dirty="0"/>
              <a:t> </a:t>
            </a:r>
            <a:r>
              <a:rPr lang="it-IT" sz="2400" dirty="0" err="1"/>
              <a:t>Energies</a:t>
            </a:r>
            <a:r>
              <a:rPr lang="it-IT" sz="2400" dirty="0"/>
              <a:t> </a:t>
            </a:r>
            <a:r>
              <a:rPr lang="it-IT" sz="2400" dirty="0" err="1"/>
              <a:t>Alternatives</a:t>
            </a:r>
            <a:r>
              <a:rPr lang="it-IT" sz="2400" dirty="0"/>
              <a:t>, </a:t>
            </a:r>
            <a:r>
              <a:rPr lang="it-IT" sz="2400" dirty="0" smtClean="0"/>
              <a:t>France)</a:t>
            </a:r>
          </a:p>
          <a:p>
            <a:r>
              <a:rPr lang="it-IT" sz="2400" dirty="0" smtClean="0">
                <a:hlinkClick r:id="rId6"/>
              </a:rPr>
              <a:t>Alessio </a:t>
            </a:r>
            <a:r>
              <a:rPr lang="it-IT" sz="2400" dirty="0">
                <a:hlinkClick r:id="rId6"/>
              </a:rPr>
              <a:t>Piatanesi</a:t>
            </a:r>
            <a:r>
              <a:rPr lang="it-IT" sz="2400" dirty="0"/>
              <a:t> ((Istituto Nazionale di Geofisica e Vulcanologia Roma, </a:t>
            </a:r>
            <a:r>
              <a:rPr lang="it-IT" sz="2400" dirty="0" err="1"/>
              <a:t>Italy</a:t>
            </a:r>
            <a:r>
              <a:rPr lang="it-IT" sz="2400" dirty="0"/>
              <a:t>) </a:t>
            </a:r>
            <a:endParaRPr lang="it-IT" sz="2400" dirty="0" smtClean="0"/>
          </a:p>
          <a:p>
            <a:endParaRPr lang="it-IT" sz="2400" dirty="0"/>
          </a:p>
          <a:p>
            <a:r>
              <a:rPr lang="it-IT" sz="2400" b="1" i="1" dirty="0"/>
              <a:t>Ocean Decade Tsunami </a:t>
            </a:r>
            <a:r>
              <a:rPr lang="it-IT" sz="2400" b="1" i="1" dirty="0" err="1"/>
              <a:t>Programme</a:t>
            </a:r>
            <a:r>
              <a:rPr lang="it-IT" sz="2400" b="1" i="1" dirty="0"/>
              <a:t> SC</a:t>
            </a:r>
            <a:r>
              <a:rPr lang="it-IT" sz="2400" dirty="0"/>
              <a:t> </a:t>
            </a:r>
          </a:p>
          <a:p>
            <a:r>
              <a:rPr lang="it-IT" sz="2400" dirty="0" smtClean="0">
                <a:hlinkClick r:id="rId7"/>
              </a:rPr>
              <a:t>Maria </a:t>
            </a:r>
            <a:r>
              <a:rPr lang="it-IT" sz="2400" dirty="0">
                <a:hlinkClick r:id="rId7"/>
              </a:rPr>
              <a:t>Ana Baptista</a:t>
            </a:r>
            <a:r>
              <a:rPr lang="it-IT" sz="2400" dirty="0"/>
              <a:t>  (</a:t>
            </a:r>
            <a:r>
              <a:rPr lang="it-IT" sz="2400" dirty="0" err="1"/>
              <a:t>Instituto</a:t>
            </a:r>
            <a:r>
              <a:rPr lang="it-IT" sz="2400" dirty="0"/>
              <a:t> </a:t>
            </a:r>
            <a:r>
              <a:rPr lang="it-IT" sz="2400" dirty="0" err="1"/>
              <a:t>Superior</a:t>
            </a:r>
            <a:r>
              <a:rPr lang="it-IT" sz="2400" dirty="0"/>
              <a:t> de </a:t>
            </a:r>
            <a:r>
              <a:rPr lang="it-IT" sz="2400" dirty="0" err="1"/>
              <a:t>Engenharia</a:t>
            </a:r>
            <a:r>
              <a:rPr lang="it-IT" sz="2400" dirty="0"/>
              <a:t> de </a:t>
            </a:r>
            <a:r>
              <a:rPr lang="it-IT" sz="2400" dirty="0" err="1"/>
              <a:t>Lisboa</a:t>
            </a:r>
            <a:r>
              <a:rPr lang="it-IT" sz="2400" dirty="0"/>
              <a:t>, </a:t>
            </a:r>
            <a:r>
              <a:rPr lang="it-IT" sz="2400" dirty="0" err="1"/>
              <a:t>Instituto</a:t>
            </a:r>
            <a:r>
              <a:rPr lang="it-IT" sz="2400" dirty="0"/>
              <a:t> </a:t>
            </a:r>
            <a:r>
              <a:rPr lang="it-IT" sz="2400" dirty="0" err="1"/>
              <a:t>Politécnico</a:t>
            </a:r>
            <a:r>
              <a:rPr lang="it-IT" sz="2400" dirty="0"/>
              <a:t> de </a:t>
            </a:r>
            <a:r>
              <a:rPr lang="it-IT" sz="2400" dirty="0" err="1"/>
              <a:t>Lisboa</a:t>
            </a:r>
            <a:r>
              <a:rPr lang="it-IT" sz="2400" dirty="0"/>
              <a:t>, Portugal) </a:t>
            </a:r>
          </a:p>
          <a:p>
            <a:r>
              <a:rPr lang="it-IT" sz="2400" dirty="0"/>
              <a:t> </a:t>
            </a:r>
          </a:p>
          <a:p>
            <a:r>
              <a:rPr lang="it-IT" sz="2400" b="1" dirty="0" smtClean="0"/>
              <a:t>Technical </a:t>
            </a:r>
            <a:r>
              <a:rPr lang="it-IT" sz="2400" b="1" dirty="0" err="1"/>
              <a:t>Secretary</a:t>
            </a:r>
            <a:r>
              <a:rPr lang="it-IT" sz="2400" dirty="0"/>
              <a:t>: </a:t>
            </a:r>
            <a:r>
              <a:rPr lang="it-IT" sz="2400" dirty="0">
                <a:hlinkClick r:id="rId8"/>
              </a:rPr>
              <a:t>Denis Chang Seng</a:t>
            </a:r>
            <a:endParaRPr lang="it-IT" sz="2400" dirty="0"/>
          </a:p>
          <a:p>
            <a:endParaRPr lang="it-IT" sz="2400" dirty="0"/>
          </a:p>
        </p:txBody>
      </p:sp>
    </p:spTree>
    <p:extLst>
      <p:ext uri="{BB962C8B-B14F-4D97-AF65-F5344CB8AC3E}">
        <p14:creationId xmlns:p14="http://schemas.microsoft.com/office/powerpoint/2010/main" val="699180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sellaDiTesto 2"/>
          <p:cNvSpPr txBox="1"/>
          <p:nvPr/>
        </p:nvSpPr>
        <p:spPr>
          <a:xfrm>
            <a:off x="6590581" y="2346385"/>
            <a:ext cx="495156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4000" b="1" dirty="0" smtClean="0">
                <a:solidFill>
                  <a:srgbClr val="FFFF00"/>
                </a:solidFill>
              </a:rPr>
              <a:t>NEAMTWS</a:t>
            </a:r>
          </a:p>
          <a:p>
            <a:endParaRPr lang="it-IT" sz="4000" b="1" dirty="0">
              <a:solidFill>
                <a:srgbClr val="FFFF00"/>
              </a:solidFill>
            </a:endParaRPr>
          </a:p>
          <a:p>
            <a:r>
              <a:rPr lang="it-IT" sz="4000" b="1" dirty="0" smtClean="0">
                <a:solidFill>
                  <a:srgbClr val="FFFF00"/>
                </a:solidFill>
              </a:rPr>
              <a:t>MEETINGS 2024-2025</a:t>
            </a:r>
            <a:endParaRPr lang="it-IT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4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llaDiTesto 1"/>
          <p:cNvSpPr txBox="1"/>
          <p:nvPr/>
        </p:nvSpPr>
        <p:spPr>
          <a:xfrm>
            <a:off x="6276110" y="821951"/>
            <a:ext cx="57773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000"/>
            <a:r>
              <a:rPr lang="it-IT" sz="2400" b="1" u="sng" dirty="0" smtClean="0">
                <a:solidFill>
                  <a:srgbClr val="FFFF00"/>
                </a:solidFill>
              </a:rPr>
              <a:t>NEAMTWS  MEETINGS  2023</a:t>
            </a:r>
            <a:endParaRPr lang="it-IT" sz="2400" u="sng" dirty="0">
              <a:solidFill>
                <a:srgbClr val="FFFF00"/>
              </a:solidFill>
            </a:endParaRPr>
          </a:p>
          <a:p>
            <a:pPr marL="36000"/>
            <a:endParaRPr lang="it-IT" sz="2000" dirty="0">
              <a:solidFill>
                <a:schemeClr val="bg1"/>
              </a:solidFill>
            </a:endParaRPr>
          </a:p>
          <a:p>
            <a:pPr marL="36000"/>
            <a:r>
              <a:rPr lang="it-IT" sz="2000" dirty="0" smtClean="0">
                <a:solidFill>
                  <a:srgbClr val="FFFF00"/>
                </a:solidFill>
              </a:rPr>
              <a:t>13 </a:t>
            </a:r>
            <a:r>
              <a:rPr lang="it-IT" sz="2000" dirty="0" err="1" smtClean="0">
                <a:solidFill>
                  <a:srgbClr val="FFFF00"/>
                </a:solidFill>
              </a:rPr>
              <a:t>May</a:t>
            </a:r>
            <a:r>
              <a:rPr lang="it-IT" sz="2000" dirty="0" smtClean="0">
                <a:solidFill>
                  <a:srgbClr val="FFFF00"/>
                </a:solidFill>
              </a:rPr>
              <a:t> 2024: ICG/NEAM </a:t>
            </a:r>
            <a:r>
              <a:rPr lang="it-IT" sz="2000" dirty="0" err="1" smtClean="0">
                <a:solidFill>
                  <a:srgbClr val="FFFF00"/>
                </a:solidFill>
              </a:rPr>
              <a:t>Steering</a:t>
            </a:r>
            <a:r>
              <a:rPr lang="it-IT" sz="2000" dirty="0" smtClean="0">
                <a:solidFill>
                  <a:srgbClr val="FFFF00"/>
                </a:solidFill>
              </a:rPr>
              <a:t> </a:t>
            </a:r>
            <a:r>
              <a:rPr lang="it-IT" sz="2000" dirty="0" err="1" smtClean="0">
                <a:solidFill>
                  <a:srgbClr val="FFFF00"/>
                </a:solidFill>
              </a:rPr>
              <a:t>Committee</a:t>
            </a:r>
            <a:r>
              <a:rPr lang="it-IT" sz="2000" dirty="0" smtClean="0">
                <a:solidFill>
                  <a:srgbClr val="FFFF00"/>
                </a:solidFill>
              </a:rPr>
              <a:t> (online)</a:t>
            </a:r>
            <a:endParaRPr lang="it-IT" sz="2000" dirty="0">
              <a:solidFill>
                <a:srgbClr val="FFFF00"/>
              </a:solidFill>
            </a:endParaRPr>
          </a:p>
          <a:p>
            <a:pPr marL="36000"/>
            <a:endParaRPr lang="it-IT" sz="800" dirty="0">
              <a:solidFill>
                <a:schemeClr val="bg1"/>
              </a:solidFill>
            </a:endParaRPr>
          </a:p>
          <a:p>
            <a:pPr marL="36000"/>
            <a:r>
              <a:rPr lang="it-IT" sz="2000" dirty="0">
                <a:solidFill>
                  <a:schemeClr val="bg1"/>
                </a:solidFill>
              </a:rPr>
              <a:t>11 April </a:t>
            </a:r>
            <a:r>
              <a:rPr lang="it-IT" sz="2000" dirty="0" smtClean="0">
                <a:solidFill>
                  <a:schemeClr val="bg1"/>
                </a:solidFill>
              </a:rPr>
              <a:t>2024: </a:t>
            </a:r>
            <a:r>
              <a:rPr lang="it-IT" sz="2000" dirty="0" err="1" smtClean="0">
                <a:solidFill>
                  <a:schemeClr val="bg1"/>
                </a:solidFill>
              </a:rPr>
              <a:t>Coastal</a:t>
            </a:r>
            <a:r>
              <a:rPr lang="it-IT" sz="2000" dirty="0" smtClean="0">
                <a:solidFill>
                  <a:schemeClr val="bg1"/>
                </a:solidFill>
              </a:rPr>
              <a:t> </a:t>
            </a:r>
            <a:r>
              <a:rPr lang="it-IT" sz="2000" dirty="0" err="1">
                <a:solidFill>
                  <a:schemeClr val="bg1"/>
                </a:solidFill>
              </a:rPr>
              <a:t>Cities</a:t>
            </a:r>
            <a:r>
              <a:rPr lang="it-IT" sz="2000" dirty="0">
                <a:solidFill>
                  <a:schemeClr val="bg1"/>
                </a:solidFill>
              </a:rPr>
              <a:t> and </a:t>
            </a:r>
            <a:r>
              <a:rPr lang="it-IT" sz="2000" dirty="0" err="1">
                <a:solidFill>
                  <a:schemeClr val="bg1"/>
                </a:solidFill>
              </a:rPr>
              <a:t>Communities</a:t>
            </a:r>
            <a:r>
              <a:rPr lang="it-IT" sz="2000" dirty="0">
                <a:solidFill>
                  <a:schemeClr val="bg1"/>
                </a:solidFill>
              </a:rPr>
              <a:t> </a:t>
            </a:r>
            <a:r>
              <a:rPr lang="it-IT" sz="2000" dirty="0" err="1">
                <a:solidFill>
                  <a:schemeClr val="bg1"/>
                </a:solidFill>
              </a:rPr>
              <a:t>Joining</a:t>
            </a:r>
            <a:r>
              <a:rPr lang="it-IT" sz="2000" dirty="0">
                <a:solidFill>
                  <a:schemeClr val="bg1"/>
                </a:solidFill>
              </a:rPr>
              <a:t> Tsunami Ready, </a:t>
            </a:r>
            <a:r>
              <a:rPr lang="it-IT" sz="2000" dirty="0" smtClean="0">
                <a:solidFill>
                  <a:schemeClr val="bg1"/>
                </a:solidFill>
              </a:rPr>
              <a:t>Ocean </a:t>
            </a:r>
            <a:r>
              <a:rPr lang="it-IT" sz="2000" dirty="0">
                <a:solidFill>
                  <a:schemeClr val="bg1"/>
                </a:solidFill>
              </a:rPr>
              <a:t>Conference, </a:t>
            </a:r>
            <a:r>
              <a:rPr lang="it-IT" sz="2000" dirty="0" err="1" smtClean="0">
                <a:solidFill>
                  <a:schemeClr val="bg1"/>
                </a:solidFill>
              </a:rPr>
              <a:t>Barcelona</a:t>
            </a:r>
            <a:endParaRPr lang="it-IT" sz="2000" dirty="0">
              <a:solidFill>
                <a:schemeClr val="bg1"/>
              </a:solidFill>
            </a:endParaRPr>
          </a:p>
          <a:p>
            <a:pPr marL="36000"/>
            <a:endParaRPr lang="it-IT" sz="800" dirty="0">
              <a:solidFill>
                <a:schemeClr val="bg1"/>
              </a:solidFill>
            </a:endParaRPr>
          </a:p>
          <a:p>
            <a:pPr marL="36000"/>
            <a:r>
              <a:rPr lang="it-IT" sz="2000" dirty="0" smtClean="0">
                <a:solidFill>
                  <a:srgbClr val="FFFF00"/>
                </a:solidFill>
              </a:rPr>
              <a:t>24-25 </a:t>
            </a:r>
            <a:r>
              <a:rPr lang="it-IT" sz="2000" dirty="0" err="1">
                <a:solidFill>
                  <a:srgbClr val="FFFF00"/>
                </a:solidFill>
              </a:rPr>
              <a:t>May</a:t>
            </a:r>
            <a:r>
              <a:rPr lang="it-IT" sz="2000" dirty="0">
                <a:solidFill>
                  <a:srgbClr val="FFFF00"/>
                </a:solidFill>
              </a:rPr>
              <a:t> </a:t>
            </a:r>
            <a:r>
              <a:rPr lang="it-IT" sz="2000" dirty="0" smtClean="0">
                <a:solidFill>
                  <a:srgbClr val="FFFF00"/>
                </a:solidFill>
              </a:rPr>
              <a:t>2024 </a:t>
            </a:r>
            <a:r>
              <a:rPr lang="it-IT" sz="2000" dirty="0" err="1" smtClean="0">
                <a:solidFill>
                  <a:srgbClr val="FFFF00"/>
                </a:solidFill>
              </a:rPr>
              <a:t>CoastWAVE</a:t>
            </a:r>
            <a:r>
              <a:rPr lang="it-IT" sz="2000" dirty="0" smtClean="0">
                <a:solidFill>
                  <a:srgbClr val="FFFF00"/>
                </a:solidFill>
              </a:rPr>
              <a:t> Project- </a:t>
            </a:r>
            <a:r>
              <a:rPr lang="it-IT" sz="2000" dirty="0" err="1" smtClean="0">
                <a:solidFill>
                  <a:srgbClr val="FFFF00"/>
                </a:solidFill>
              </a:rPr>
              <a:t>Phase</a:t>
            </a:r>
            <a:r>
              <a:rPr lang="it-IT" sz="2000" dirty="0" smtClean="0">
                <a:solidFill>
                  <a:srgbClr val="FFFF00"/>
                </a:solidFill>
              </a:rPr>
              <a:t> 1 </a:t>
            </a:r>
            <a:r>
              <a:rPr lang="it-IT" sz="2000" dirty="0" err="1" smtClean="0">
                <a:solidFill>
                  <a:srgbClr val="FFFF00"/>
                </a:solidFill>
              </a:rPr>
              <a:t>Closure</a:t>
            </a:r>
            <a:r>
              <a:rPr lang="it-IT" sz="2000" dirty="0" smtClean="0">
                <a:solidFill>
                  <a:srgbClr val="FFFF00"/>
                </a:solidFill>
              </a:rPr>
              <a:t> Meeting, </a:t>
            </a:r>
            <a:r>
              <a:rPr lang="it-IT" sz="2000" dirty="0">
                <a:solidFill>
                  <a:srgbClr val="FFFF00"/>
                </a:solidFill>
              </a:rPr>
              <a:t>Alexandria, </a:t>
            </a:r>
            <a:r>
              <a:rPr lang="it-IT" sz="2000" dirty="0" err="1" smtClean="0">
                <a:solidFill>
                  <a:srgbClr val="FFFF00"/>
                </a:solidFill>
              </a:rPr>
              <a:t>Egypt</a:t>
            </a:r>
            <a:endParaRPr lang="it-IT" sz="2000" dirty="0">
              <a:solidFill>
                <a:srgbClr val="FFFF00"/>
              </a:solidFill>
            </a:endParaRPr>
          </a:p>
          <a:p>
            <a:pPr marL="36000"/>
            <a:endParaRPr lang="it-IT" sz="800" dirty="0" smtClean="0">
              <a:solidFill>
                <a:srgbClr val="FFFF00"/>
              </a:solidFill>
            </a:endParaRPr>
          </a:p>
          <a:p>
            <a:pPr marL="36000"/>
            <a:r>
              <a:rPr lang="it-IT" sz="2000" dirty="0" err="1">
                <a:solidFill>
                  <a:schemeClr val="bg1"/>
                </a:solidFill>
              </a:rPr>
              <a:t>Coastal</a:t>
            </a:r>
            <a:r>
              <a:rPr lang="it-IT" sz="2000" dirty="0">
                <a:solidFill>
                  <a:schemeClr val="bg1"/>
                </a:solidFill>
              </a:rPr>
              <a:t> </a:t>
            </a:r>
            <a:r>
              <a:rPr lang="it-IT" sz="2000" dirty="0" err="1">
                <a:solidFill>
                  <a:schemeClr val="bg1"/>
                </a:solidFill>
              </a:rPr>
              <a:t>Horizons</a:t>
            </a:r>
            <a:r>
              <a:rPr lang="it-IT" sz="2000" dirty="0">
                <a:solidFill>
                  <a:schemeClr val="bg1"/>
                </a:solidFill>
              </a:rPr>
              <a:t>: </a:t>
            </a:r>
            <a:r>
              <a:rPr lang="mr-IN" sz="2000" dirty="0" smtClean="0">
                <a:solidFill>
                  <a:schemeClr val="bg1"/>
                </a:solidFill>
              </a:rPr>
              <a:t>…</a:t>
            </a:r>
            <a:r>
              <a:rPr lang="it-IT" sz="2000" dirty="0" smtClean="0">
                <a:solidFill>
                  <a:schemeClr val="bg1"/>
                </a:solidFill>
              </a:rPr>
              <a:t> </a:t>
            </a:r>
            <a:r>
              <a:rPr lang="it-IT" sz="2000" dirty="0" err="1" smtClean="0">
                <a:solidFill>
                  <a:schemeClr val="bg1"/>
                </a:solidFill>
              </a:rPr>
              <a:t>Strengthen</a:t>
            </a:r>
            <a:r>
              <a:rPr lang="it-IT" sz="2000" dirty="0" smtClean="0">
                <a:solidFill>
                  <a:schemeClr val="bg1"/>
                </a:solidFill>
              </a:rPr>
              <a:t> </a:t>
            </a:r>
            <a:r>
              <a:rPr lang="it-IT" sz="2000" dirty="0" err="1">
                <a:solidFill>
                  <a:schemeClr val="bg1"/>
                </a:solidFill>
              </a:rPr>
              <a:t>Resilience</a:t>
            </a:r>
            <a:r>
              <a:rPr lang="it-IT" sz="2000" dirty="0">
                <a:solidFill>
                  <a:schemeClr val="bg1"/>
                </a:solidFill>
              </a:rPr>
              <a:t> to </a:t>
            </a:r>
            <a:r>
              <a:rPr lang="it-IT" sz="2000" dirty="0" err="1">
                <a:solidFill>
                  <a:schemeClr val="bg1"/>
                </a:solidFill>
              </a:rPr>
              <a:t>Coastal</a:t>
            </a:r>
            <a:r>
              <a:rPr lang="it-IT" sz="2000" dirty="0">
                <a:solidFill>
                  <a:schemeClr val="bg1"/>
                </a:solidFill>
              </a:rPr>
              <a:t> </a:t>
            </a:r>
            <a:r>
              <a:rPr lang="it-IT" sz="2000" dirty="0" err="1">
                <a:solidFill>
                  <a:schemeClr val="bg1"/>
                </a:solidFill>
              </a:rPr>
              <a:t>Hazards</a:t>
            </a:r>
            <a:r>
              <a:rPr lang="it-IT" sz="2000" dirty="0">
                <a:solidFill>
                  <a:schemeClr val="bg1"/>
                </a:solidFill>
              </a:rPr>
              <a:t>, 57 IOC </a:t>
            </a:r>
            <a:r>
              <a:rPr lang="it-IT" sz="2000" dirty="0" err="1" smtClean="0">
                <a:solidFill>
                  <a:schemeClr val="bg1"/>
                </a:solidFill>
              </a:rPr>
              <a:t>Exec</a:t>
            </a:r>
            <a:r>
              <a:rPr lang="it-IT" sz="2000" dirty="0" smtClean="0">
                <a:solidFill>
                  <a:schemeClr val="bg1"/>
                </a:solidFill>
              </a:rPr>
              <a:t>. </a:t>
            </a:r>
            <a:r>
              <a:rPr lang="it-IT" sz="2000" dirty="0" err="1">
                <a:solidFill>
                  <a:schemeClr val="bg1"/>
                </a:solidFill>
              </a:rPr>
              <a:t>Council</a:t>
            </a:r>
            <a:r>
              <a:rPr lang="it-IT" sz="2000" dirty="0">
                <a:solidFill>
                  <a:schemeClr val="bg1"/>
                </a:solidFill>
              </a:rPr>
              <a:t>, </a:t>
            </a:r>
            <a:r>
              <a:rPr lang="it-IT" sz="2000" dirty="0" err="1">
                <a:solidFill>
                  <a:schemeClr val="bg1"/>
                </a:solidFill>
              </a:rPr>
              <a:t>June</a:t>
            </a:r>
            <a:r>
              <a:rPr lang="it-IT" sz="2000" dirty="0">
                <a:solidFill>
                  <a:schemeClr val="bg1"/>
                </a:solidFill>
              </a:rPr>
              <a:t> </a:t>
            </a:r>
            <a:r>
              <a:rPr lang="it-IT" sz="2000" dirty="0" smtClean="0">
                <a:solidFill>
                  <a:schemeClr val="bg1"/>
                </a:solidFill>
              </a:rPr>
              <a:t>202 </a:t>
            </a:r>
            <a:r>
              <a:rPr lang="mr-IN" sz="2000" dirty="0" smtClean="0">
                <a:solidFill>
                  <a:schemeClr val="bg1"/>
                </a:solidFill>
              </a:rPr>
              <a:t>–</a:t>
            </a:r>
            <a:r>
              <a:rPr lang="it-IT" sz="2000" dirty="0" smtClean="0">
                <a:solidFill>
                  <a:schemeClr val="bg1"/>
                </a:solidFill>
              </a:rPr>
              <a:t> Side </a:t>
            </a:r>
            <a:r>
              <a:rPr lang="it-IT" sz="2000" dirty="0" err="1" smtClean="0">
                <a:solidFill>
                  <a:schemeClr val="bg1"/>
                </a:solidFill>
              </a:rPr>
              <a:t>Event</a:t>
            </a:r>
            <a:endParaRPr lang="it-IT" sz="2000" dirty="0" smtClean="0">
              <a:solidFill>
                <a:schemeClr val="bg1"/>
              </a:solidFill>
            </a:endParaRPr>
          </a:p>
          <a:p>
            <a:pPr marL="36000"/>
            <a:endParaRPr lang="it-IT" sz="800" dirty="0" smtClean="0">
              <a:solidFill>
                <a:schemeClr val="bg1"/>
              </a:solidFill>
            </a:endParaRPr>
          </a:p>
          <a:p>
            <a:pPr marL="36000"/>
            <a:r>
              <a:rPr lang="it-IT" sz="2000" dirty="0" smtClean="0">
                <a:solidFill>
                  <a:schemeClr val="bg1"/>
                </a:solidFill>
              </a:rPr>
              <a:t>Nov. 2024: Global Symposium, Banda Aceh, Indonesia</a:t>
            </a:r>
            <a:endParaRPr lang="it-IT" sz="2000" dirty="0">
              <a:solidFill>
                <a:schemeClr val="bg1"/>
              </a:solidFill>
            </a:endParaRPr>
          </a:p>
          <a:p>
            <a:pPr marL="36000"/>
            <a:endParaRPr lang="it-IT" sz="800" dirty="0">
              <a:solidFill>
                <a:schemeClr val="bg1"/>
              </a:solidFill>
            </a:endParaRPr>
          </a:p>
          <a:p>
            <a:pPr marL="36000"/>
            <a:r>
              <a:rPr lang="it-IT" sz="2000" dirty="0" smtClean="0">
                <a:solidFill>
                  <a:srgbClr val="FFFF00"/>
                </a:solidFill>
              </a:rPr>
              <a:t>26 </a:t>
            </a:r>
            <a:r>
              <a:rPr lang="it-IT" sz="2000" dirty="0">
                <a:solidFill>
                  <a:srgbClr val="FFFF00"/>
                </a:solidFill>
              </a:rPr>
              <a:t>Nov. </a:t>
            </a:r>
            <a:r>
              <a:rPr lang="it-IT" sz="2000" dirty="0" smtClean="0">
                <a:solidFill>
                  <a:srgbClr val="FFFF00"/>
                </a:solidFill>
              </a:rPr>
              <a:t>2024: ICG/NEAM </a:t>
            </a:r>
            <a:r>
              <a:rPr lang="it-IT" sz="2000" dirty="0" err="1" smtClean="0">
                <a:solidFill>
                  <a:srgbClr val="FFFF00"/>
                </a:solidFill>
              </a:rPr>
              <a:t>Steering</a:t>
            </a:r>
            <a:r>
              <a:rPr lang="it-IT" sz="2000" dirty="0" smtClean="0">
                <a:solidFill>
                  <a:srgbClr val="FFFF00"/>
                </a:solidFill>
              </a:rPr>
              <a:t> </a:t>
            </a:r>
            <a:r>
              <a:rPr lang="it-IT" sz="2000" dirty="0" err="1" smtClean="0">
                <a:solidFill>
                  <a:srgbClr val="FFFF00"/>
                </a:solidFill>
              </a:rPr>
              <a:t>Committee</a:t>
            </a:r>
            <a:endParaRPr lang="it-IT" sz="2000" dirty="0" smtClean="0">
              <a:solidFill>
                <a:srgbClr val="FFFF00"/>
              </a:solidFill>
            </a:endParaRPr>
          </a:p>
          <a:p>
            <a:pPr marL="36000"/>
            <a:endParaRPr lang="it-IT" sz="800" dirty="0" smtClean="0">
              <a:solidFill>
                <a:srgbClr val="FFFF00"/>
              </a:solidFill>
            </a:endParaRPr>
          </a:p>
          <a:p>
            <a:pPr marL="36000"/>
            <a:r>
              <a:rPr lang="it-IT" sz="2000" dirty="0" smtClean="0">
                <a:solidFill>
                  <a:srgbClr val="FFFF00"/>
                </a:solidFill>
              </a:rPr>
              <a:t>27-29 Nov. 2024: </a:t>
            </a:r>
            <a:r>
              <a:rPr lang="it-IT" sz="2000" dirty="0">
                <a:solidFill>
                  <a:srgbClr val="FFFF00"/>
                </a:solidFill>
              </a:rPr>
              <a:t>ICG/NEAMTWS </a:t>
            </a:r>
            <a:r>
              <a:rPr lang="it-IT" sz="2000" dirty="0" smtClean="0">
                <a:solidFill>
                  <a:srgbClr val="FFFF00"/>
                </a:solidFill>
              </a:rPr>
              <a:t>XIX Session</a:t>
            </a:r>
          </a:p>
          <a:p>
            <a:pPr marL="36000"/>
            <a:endParaRPr lang="it-IT" sz="800" dirty="0">
              <a:solidFill>
                <a:srgbClr val="FFFF00"/>
              </a:solidFill>
            </a:endParaRPr>
          </a:p>
          <a:p>
            <a:pPr marL="36000"/>
            <a:r>
              <a:rPr lang="it-IT" sz="2000" dirty="0" smtClean="0">
                <a:solidFill>
                  <a:srgbClr val="FFFF00"/>
                </a:solidFill>
              </a:rPr>
              <a:t>2024: </a:t>
            </a:r>
            <a:r>
              <a:rPr lang="it-IT" sz="2000" dirty="0" err="1" smtClean="0">
                <a:solidFill>
                  <a:srgbClr val="FFFF00"/>
                </a:solidFill>
              </a:rPr>
              <a:t>Several</a:t>
            </a:r>
            <a:r>
              <a:rPr lang="it-IT" sz="2000" dirty="0" smtClean="0">
                <a:solidFill>
                  <a:srgbClr val="FFFF00"/>
                </a:solidFill>
              </a:rPr>
              <a:t> </a:t>
            </a:r>
            <a:r>
              <a:rPr lang="it-IT" sz="2000" dirty="0" err="1" smtClean="0">
                <a:solidFill>
                  <a:srgbClr val="FFFF00"/>
                </a:solidFill>
              </a:rPr>
              <a:t>TSp</a:t>
            </a:r>
            <a:r>
              <a:rPr lang="it-IT" sz="2000" dirty="0" smtClean="0">
                <a:solidFill>
                  <a:srgbClr val="FFFF00"/>
                </a:solidFill>
              </a:rPr>
              <a:t> </a:t>
            </a:r>
            <a:r>
              <a:rPr lang="it-IT" sz="2000" dirty="0" err="1" smtClean="0">
                <a:solidFill>
                  <a:srgbClr val="FFFF00"/>
                </a:solidFill>
              </a:rPr>
              <a:t>meetings</a:t>
            </a:r>
            <a:endParaRPr lang="it-IT" sz="2000" dirty="0" smtClean="0">
              <a:solidFill>
                <a:srgbClr val="FFFF00"/>
              </a:solidFill>
            </a:endParaRPr>
          </a:p>
          <a:p>
            <a:pPr marL="36000"/>
            <a:endParaRPr lang="it-IT" sz="800" dirty="0">
              <a:solidFill>
                <a:srgbClr val="FFFF00"/>
              </a:solidFill>
            </a:endParaRPr>
          </a:p>
          <a:p>
            <a:pPr marL="36000"/>
            <a:r>
              <a:rPr lang="it-IT" sz="2000" dirty="0" smtClean="0">
                <a:solidFill>
                  <a:srgbClr val="FFFF00"/>
                </a:solidFill>
              </a:rPr>
              <a:t>2025: Santorini situation </a:t>
            </a:r>
            <a:r>
              <a:rPr lang="it-IT" sz="2000" dirty="0" err="1" smtClean="0">
                <a:solidFill>
                  <a:srgbClr val="FFFF00"/>
                </a:solidFill>
              </a:rPr>
              <a:t>meetings</a:t>
            </a:r>
            <a:endParaRPr lang="it-IT" sz="2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971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>
            <a:extLst>
              <a:ext uri="{FF2B5EF4-FFF2-40B4-BE49-F238E27FC236}">
                <a16:creationId xmlns="" xmlns:a16="http://schemas.microsoft.com/office/drawing/2014/main" id="{7A203437-703A-4E00-A8C0-91D328D6C7C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/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oogle Shape;196;p25"/>
          <p:cNvPicPr preferRelativeResize="0"/>
          <p:nvPr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xmlns="" id="{66581080-3A90-1738-286B-01772A554AC5}"/>
              </a:ext>
            </a:extLst>
          </p:cNvPr>
          <p:cNvSpPr txBox="1">
            <a:spLocks/>
          </p:cNvSpPr>
          <p:nvPr/>
        </p:nvSpPr>
        <p:spPr>
          <a:xfrm>
            <a:off x="293914" y="292228"/>
            <a:ext cx="2645229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>
                <a:solidFill>
                  <a:srgbClr val="0070C0"/>
                </a:solidFill>
              </a:rPr>
              <a:t>Major Workshop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xmlns="" id="{D0B883C8-C918-4F56-97B1-8F5CC2BE63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9" y="1890939"/>
            <a:ext cx="2721429" cy="4351338"/>
          </a:xfrm>
        </p:spPr>
        <p:txBody>
          <a:bodyPr>
            <a:normAutofit/>
          </a:bodyPr>
          <a:lstStyle/>
          <a:p>
            <a:pPr algn="l"/>
            <a:r>
              <a:rPr lang="en-US" sz="2400" i="0" dirty="0">
                <a:solidFill>
                  <a:srgbClr val="212121"/>
                </a:solidFill>
                <a:effectLst/>
                <a:latin typeface="Inter"/>
              </a:rPr>
              <a:t>Partners and Stakeholders Convened in Alexandria, Egypt, 24-25 May 2024 to showcase </a:t>
            </a:r>
            <a:r>
              <a:rPr lang="en-US" sz="2400" i="0" dirty="0" err="1">
                <a:solidFill>
                  <a:srgbClr val="212121"/>
                </a:solidFill>
                <a:effectLst/>
                <a:latin typeface="Inter"/>
              </a:rPr>
              <a:t>CoastWAVE</a:t>
            </a:r>
            <a:r>
              <a:rPr lang="en-US" sz="2400" i="0" dirty="0">
                <a:solidFill>
                  <a:srgbClr val="212121"/>
                </a:solidFill>
                <a:effectLst/>
                <a:latin typeface="Inter"/>
              </a:rPr>
              <a:t> Project</a:t>
            </a:r>
            <a:r>
              <a:rPr lang="en-US" sz="2400" dirty="0">
                <a:solidFill>
                  <a:srgbClr val="212121"/>
                </a:solidFill>
                <a:latin typeface="Inter"/>
              </a:rPr>
              <a:t>-</a:t>
            </a:r>
            <a:r>
              <a:rPr lang="en-US" sz="2400" i="0" dirty="0">
                <a:solidFill>
                  <a:srgbClr val="212121"/>
                </a:solidFill>
                <a:effectLst/>
                <a:latin typeface="Inter"/>
              </a:rPr>
              <a:t> Phase 1 at Closure Meeting</a:t>
            </a:r>
          </a:p>
          <a:p>
            <a:endParaRPr lang="en-US" dirty="0"/>
          </a:p>
        </p:txBody>
      </p:sp>
      <p:pic>
        <p:nvPicPr>
          <p:cNvPr id="11" name="Picture 8">
            <a:extLst>
              <a:ext uri="{FF2B5EF4-FFF2-40B4-BE49-F238E27FC236}">
                <a16:creationId xmlns:a16="http://schemas.microsoft.com/office/drawing/2014/main" xmlns="" id="{6130DB0A-869D-7228-DFAD-CAE0FE719AC7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52058" y="-4233"/>
            <a:ext cx="9339943" cy="6838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574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>
            <a:extLst>
              <a:ext uri="{FF2B5EF4-FFF2-40B4-BE49-F238E27FC236}">
                <a16:creationId xmlns="" xmlns:a16="http://schemas.microsoft.com/office/drawing/2014/main" id="{7A203437-703A-4E00-A8C0-91D328D6C7C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/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oogle Shape;196;p25"/>
          <p:cNvPicPr preferRelativeResize="0"/>
          <p:nvPr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itolo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xmlns="" id="{CB3B5078-1F85-0777-E39C-31257BD2AE5E}"/>
              </a:ext>
            </a:extLst>
          </p:cNvPr>
          <p:cNvSpPr txBox="1">
            <a:spLocks/>
          </p:cNvSpPr>
          <p:nvPr/>
        </p:nvSpPr>
        <p:spPr>
          <a:xfrm>
            <a:off x="481013" y="2623457"/>
            <a:ext cx="3290887" cy="3582079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smtClean="0">
                <a:solidFill>
                  <a:srgbClr val="0070C0"/>
                </a:solidFill>
              </a:rPr>
              <a:t>Major International Workshop</a:t>
            </a:r>
            <a:r>
              <a:rPr lang="en-US" sz="3600" smtClean="0"/>
              <a:t/>
            </a:r>
            <a:br>
              <a:rPr lang="en-US" sz="3600" smtClean="0"/>
            </a:br>
            <a:r>
              <a:rPr lang="en-US" sz="3600" smtClean="0"/>
              <a:t/>
            </a:r>
            <a:br>
              <a:rPr lang="en-US" sz="3600" smtClean="0"/>
            </a:br>
            <a:r>
              <a:rPr lang="en-US" sz="3600" smtClean="0"/>
              <a:t>80 International Experts Participated</a:t>
            </a:r>
            <a:endParaRPr lang="en-US" sz="3600" dirty="0"/>
          </a:p>
        </p:txBody>
      </p:sp>
      <p:pic>
        <p:nvPicPr>
          <p:cNvPr id="12" name="Picture 4" descr="A group of people sitting in chairs&#10;&#10;Description automatically generated">
            <a:extLst>
              <a:ext uri="{FF2B5EF4-FFF2-40B4-BE49-F238E27FC236}">
                <a16:creationId xmlns:a16="http://schemas.microsoft.com/office/drawing/2014/main" xmlns="" id="{66342808-7387-C051-3CB6-43A5C6D54DA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7485413" cy="2278169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xmlns="" id="{A823BCA8-2D84-C0CA-F404-319FB1066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9042" y="2457450"/>
            <a:ext cx="3069772" cy="2452687"/>
          </a:xfrm>
        </p:spPr>
        <p:txBody>
          <a:bodyPr anchor="ctr">
            <a:normAutofit/>
          </a:bodyPr>
          <a:lstStyle/>
          <a:p>
            <a:r>
              <a:rPr lang="en-US" sz="2400" dirty="0"/>
              <a:t>Stromboli Workshop, Organized by INGV, Italy  5-7 October 2024</a:t>
            </a:r>
          </a:p>
        </p:txBody>
      </p:sp>
      <p:pic>
        <p:nvPicPr>
          <p:cNvPr id="15" name="Picture 6" descr="A group of people looking at a mountain&#10;&#10;Description automatically generated">
            <a:extLst>
              <a:ext uri="{FF2B5EF4-FFF2-40B4-BE49-F238E27FC236}">
                <a16:creationId xmlns:a16="http://schemas.microsoft.com/office/drawing/2014/main" xmlns="" id="{45B57253-5233-F3CF-A1C1-2AF12C85E5B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15956" y="-45921"/>
            <a:ext cx="4676044" cy="6903921"/>
          </a:xfrm>
          <a:prstGeom prst="rect">
            <a:avLst/>
          </a:prstGeom>
        </p:spPr>
      </p:pic>
      <p:sp>
        <p:nvSpPr>
          <p:cNvPr id="16" name="TextBox 5">
            <a:extLst>
              <a:ext uri="{FF2B5EF4-FFF2-40B4-BE49-F238E27FC236}">
                <a16:creationId xmlns:a16="http://schemas.microsoft.com/office/drawing/2014/main" xmlns="" id="{12EE3B01-71AC-61CD-7F42-DBEDD91BF576}"/>
              </a:ext>
            </a:extLst>
          </p:cNvPr>
          <p:cNvSpPr txBox="1"/>
          <p:nvPr/>
        </p:nvSpPr>
        <p:spPr>
          <a:xfrm>
            <a:off x="4109042" y="5047163"/>
            <a:ext cx="337639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effectLst/>
                <a:ea typeface="Times New Roman" panose="02020603050405020304" pitchFamily="18" charset="0"/>
              </a:rPr>
              <a:t>The </a:t>
            </a:r>
            <a:r>
              <a:rPr lang="en-US" sz="1800" b="1">
                <a:effectLst/>
                <a:ea typeface="Times New Roman" panose="02020603050405020304" pitchFamily="18" charset="0"/>
              </a:rPr>
              <a:t>event </a:t>
            </a:r>
            <a:r>
              <a:rPr lang="en-US" sz="1800" b="1" smtClean="0">
                <a:effectLst/>
                <a:ea typeface="Times New Roman" panose="02020603050405020304" pitchFamily="18" charset="0"/>
              </a:rPr>
              <a:t>was </a:t>
            </a:r>
            <a:r>
              <a:rPr lang="en-US" sz="1800" b="1" dirty="0">
                <a:effectLst/>
                <a:ea typeface="Times New Roman" panose="02020603050405020304" pitchFamily="18" charset="0"/>
              </a:rPr>
              <a:t>focused on </a:t>
            </a:r>
            <a:r>
              <a:rPr lang="en-US" sz="1800" b="1" dirty="0" smtClean="0">
                <a:effectLst/>
                <a:ea typeface="Times New Roman" panose="02020603050405020304" pitchFamily="18" charset="0"/>
              </a:rPr>
              <a:t>volcanic tsunami observations</a:t>
            </a:r>
            <a:r>
              <a:rPr lang="en-US" sz="1800" b="1" dirty="0">
                <a:effectLst/>
                <a:ea typeface="Times New Roman" panose="02020603050405020304" pitchFamily="18" charset="0"/>
              </a:rPr>
              <a:t>, modeling, hazard assessment, and forecasting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468991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>
            <a:extLst>
              <a:ext uri="{FF2B5EF4-FFF2-40B4-BE49-F238E27FC236}">
                <a16:creationId xmlns="" xmlns:a16="http://schemas.microsoft.com/office/drawing/2014/main" id="{7A203437-703A-4E00-A8C0-91D328D6C7C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/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it-IT" dirty="0">
              <a:effectLst/>
            </a:endParaRPr>
          </a:p>
        </p:txBody>
      </p:sp>
      <p:pic>
        <p:nvPicPr>
          <p:cNvPr id="22" name="Google Shape;196;p25"/>
          <p:cNvPicPr preferRelativeResize="0"/>
          <p:nvPr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100971" y="50623"/>
            <a:ext cx="1091029" cy="55741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itolo 4"/>
          <p:cNvSpPr>
            <a:spLocks noGrp="1"/>
          </p:cNvSpPr>
          <p:nvPr>
            <p:ph type="title"/>
          </p:nvPr>
        </p:nvSpPr>
        <p:spPr>
          <a:xfrm>
            <a:off x="346364" y="370072"/>
            <a:ext cx="11004454" cy="440102"/>
          </a:xfrm>
        </p:spPr>
        <p:txBody>
          <a:bodyPr/>
          <a:lstStyle/>
          <a:p>
            <a:pPr algn="ctr"/>
            <a:r>
              <a:rPr lang="it-IT" sz="4000" dirty="0" smtClean="0">
                <a:latin typeface="+mn-lt"/>
              </a:rPr>
              <a:t>A movie on Stromboli tsunami EWS</a:t>
            </a:r>
            <a:br>
              <a:rPr lang="it-IT" sz="4000" dirty="0" smtClean="0">
                <a:latin typeface="+mn-lt"/>
              </a:rPr>
            </a:br>
            <a:r>
              <a:rPr lang="it-IT" sz="3600" dirty="0" err="1" smtClean="0">
                <a:solidFill>
                  <a:schemeClr val="bg1">
                    <a:lumMod val="50000"/>
                  </a:schemeClr>
                </a:solidFill>
                <a:latin typeface="+mn-lt"/>
              </a:rPr>
              <a:t>presented</a:t>
            </a:r>
            <a:r>
              <a:rPr lang="it-IT" sz="3600" dirty="0" smtClean="0">
                <a:solidFill>
                  <a:schemeClr val="bg1">
                    <a:lumMod val="50000"/>
                  </a:schemeClr>
                </a:solidFill>
                <a:latin typeface="+mn-lt"/>
              </a:rPr>
              <a:t> </a:t>
            </a:r>
            <a:r>
              <a:rPr lang="it-IT" sz="3600" dirty="0" err="1" smtClean="0">
                <a:solidFill>
                  <a:schemeClr val="bg1">
                    <a:lumMod val="50000"/>
                  </a:schemeClr>
                </a:solidFill>
                <a:latin typeface="+mn-lt"/>
              </a:rPr>
              <a:t>at</a:t>
            </a:r>
            <a:r>
              <a:rPr lang="it-IT" sz="3600" dirty="0" smtClean="0">
                <a:solidFill>
                  <a:schemeClr val="bg1">
                    <a:lumMod val="50000"/>
                  </a:schemeClr>
                </a:solidFill>
                <a:latin typeface="+mn-lt"/>
              </a:rPr>
              <a:t> the 2024 NEAM ICG, Paris, Nov.2025</a:t>
            </a:r>
            <a:endParaRPr lang="it-IT" sz="4000" dirty="0">
              <a:solidFill>
                <a:schemeClr val="bg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6" name="Immagine 5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0297" y="1775806"/>
            <a:ext cx="4348350" cy="2162219"/>
          </a:xfrm>
          <a:prstGeom prst="rect">
            <a:avLst/>
          </a:prstGeom>
        </p:spPr>
      </p:pic>
      <p:pic>
        <p:nvPicPr>
          <p:cNvPr id="7" name="Immagine 6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98050" y="1775806"/>
            <a:ext cx="3946975" cy="2164171"/>
          </a:xfrm>
          <a:prstGeom prst="rect">
            <a:avLst/>
          </a:prstGeom>
        </p:spPr>
      </p:pic>
      <p:pic>
        <p:nvPicPr>
          <p:cNvPr id="8" name="Immagine 7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45024" y="1777708"/>
            <a:ext cx="3946976" cy="2160317"/>
          </a:xfrm>
          <a:prstGeom prst="rect">
            <a:avLst/>
          </a:prstGeom>
        </p:spPr>
      </p:pic>
      <p:pic>
        <p:nvPicPr>
          <p:cNvPr id="9" name="Immagine 8"/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" y="4378616"/>
            <a:ext cx="4107301" cy="2243863"/>
          </a:xfrm>
          <a:prstGeom prst="rect">
            <a:avLst/>
          </a:prstGeom>
        </p:spPr>
      </p:pic>
      <p:pic>
        <p:nvPicPr>
          <p:cNvPr id="10" name="Immagine 9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07300" y="4378617"/>
            <a:ext cx="4092050" cy="2243193"/>
          </a:xfrm>
          <a:prstGeom prst="rect">
            <a:avLst/>
          </a:prstGeom>
        </p:spPr>
      </p:pic>
      <p:pic>
        <p:nvPicPr>
          <p:cNvPr id="11" name="Immagine 10"/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99350" y="4378616"/>
            <a:ext cx="4085557" cy="2245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767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>
            <a:extLst>
              <a:ext uri="{FF2B5EF4-FFF2-40B4-BE49-F238E27FC236}">
                <a16:creationId xmlns="" xmlns:a16="http://schemas.microsoft.com/office/drawing/2014/main" id="{7A203437-703A-4E00-A8C0-91D328D6C7C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/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oogle Shape;196;p25"/>
          <p:cNvPicPr preferRelativeResize="0"/>
          <p:nvPr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xmlns="" id="{66581080-3A90-1738-286B-01772A554AC5}"/>
              </a:ext>
            </a:extLst>
          </p:cNvPr>
          <p:cNvSpPr txBox="1">
            <a:spLocks/>
          </p:cNvSpPr>
          <p:nvPr/>
        </p:nvSpPr>
        <p:spPr>
          <a:xfrm>
            <a:off x="293913" y="292228"/>
            <a:ext cx="10620835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dirty="0" smtClean="0">
                <a:solidFill>
                  <a:srgbClr val="0070C0"/>
                </a:solidFill>
                <a:latin typeface="+mn-lt"/>
              </a:rPr>
              <a:t>NEAM participation in the Global Symposium, Banda Aceh, Nov. 2024</a:t>
            </a:r>
            <a:endParaRPr lang="en-US" sz="2800" dirty="0">
              <a:solidFill>
                <a:srgbClr val="0070C0"/>
              </a:solidFill>
              <a:latin typeface="+mn-lt"/>
            </a:endParaRPr>
          </a:p>
        </p:txBody>
      </p:sp>
      <p:pic>
        <p:nvPicPr>
          <p:cNvPr id="3" name="Immagin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4748" y="955009"/>
            <a:ext cx="10058400" cy="5657850"/>
          </a:xfrm>
          <a:prstGeom prst="rect">
            <a:avLst/>
          </a:prstGeom>
        </p:spPr>
      </p:pic>
      <p:sp>
        <p:nvSpPr>
          <p:cNvPr id="4" name="CasellaDiTesto 3"/>
          <p:cNvSpPr txBox="1"/>
          <p:nvPr/>
        </p:nvSpPr>
        <p:spPr>
          <a:xfrm>
            <a:off x="10640291" y="5500255"/>
            <a:ext cx="15281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 err="1" smtClean="0"/>
              <a:t>Thanks</a:t>
            </a:r>
            <a:r>
              <a:rPr lang="it-IT" dirty="0" smtClean="0"/>
              <a:t> </a:t>
            </a:r>
            <a:r>
              <a:rPr lang="it-IT" dirty="0" err="1" smtClean="0"/>
              <a:t>Harkunti</a:t>
            </a:r>
            <a:r>
              <a:rPr lang="it-IT" dirty="0" smtClean="0"/>
              <a:t> </a:t>
            </a:r>
          </a:p>
          <a:p>
            <a:r>
              <a:rPr lang="it-IT" dirty="0" smtClean="0"/>
              <a:t>and staff !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33714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85000">
              <a:schemeClr val="accent1">
                <a:lumMod val="45000"/>
                <a:lumOff val="55000"/>
              </a:schemeClr>
            </a:gs>
            <a:gs pos="94000">
              <a:schemeClr val="accent1">
                <a:lumMod val="45000"/>
                <a:lumOff val="55000"/>
              </a:schemeClr>
            </a:gs>
            <a:gs pos="62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196;p25"/>
          <p:cNvPicPr preferRelativeResize="0"/>
          <p:nvPr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olo 3"/>
          <p:cNvSpPr>
            <a:spLocks noGrp="1"/>
          </p:cNvSpPr>
          <p:nvPr>
            <p:ph type="title"/>
          </p:nvPr>
        </p:nvSpPr>
        <p:spPr>
          <a:xfrm>
            <a:off x="558411" y="238627"/>
            <a:ext cx="10515600" cy="664778"/>
          </a:xfrm>
        </p:spPr>
        <p:txBody>
          <a:bodyPr/>
          <a:lstStyle/>
          <a:p>
            <a:r>
              <a:rPr lang="it-IT" smtClean="0"/>
              <a:t>Some D&amp;R and news from the last NEAM ICG </a:t>
            </a:r>
            <a:r>
              <a:rPr lang="it-IT" dirty="0"/>
              <a:t/>
            </a:r>
            <a:br>
              <a:rPr lang="it-IT" dirty="0"/>
            </a:br>
            <a:endParaRPr lang="it-IT" dirty="0"/>
          </a:p>
        </p:txBody>
      </p:sp>
      <p:sp>
        <p:nvSpPr>
          <p:cNvPr id="5" name="Segnaposto contenuto 4"/>
          <p:cNvSpPr>
            <a:spLocks noGrp="1"/>
          </p:cNvSpPr>
          <p:nvPr>
            <p:ph idx="1"/>
          </p:nvPr>
        </p:nvSpPr>
        <p:spPr>
          <a:xfrm>
            <a:off x="558411" y="695707"/>
            <a:ext cx="10983191" cy="4867927"/>
          </a:xfrm>
        </p:spPr>
        <p:txBody>
          <a:bodyPr/>
          <a:lstStyle/>
          <a:p>
            <a:endParaRPr lang="it-IT" sz="2000" dirty="0"/>
          </a:p>
          <a:p>
            <a:pPr>
              <a:buFont typeface="Wingdings" charset="2"/>
              <a:buChar char="ü"/>
            </a:pPr>
            <a:r>
              <a:rPr lang="it-IT" sz="2000" b="1" dirty="0" err="1"/>
              <a:t>Reaffirmed</a:t>
            </a:r>
            <a:r>
              <a:rPr lang="it-IT" sz="2000" b="1" dirty="0"/>
              <a:t> </a:t>
            </a:r>
            <a:r>
              <a:rPr lang="it-IT" sz="2000" dirty="0"/>
              <a:t>the target to </a:t>
            </a:r>
            <a:r>
              <a:rPr lang="it-IT" sz="2000" dirty="0" err="1"/>
              <a:t>have</a:t>
            </a:r>
            <a:r>
              <a:rPr lang="it-IT" sz="2000" dirty="0"/>
              <a:t> a </a:t>
            </a:r>
            <a:r>
              <a:rPr lang="it-IT" sz="2000" dirty="0" err="1"/>
              <a:t>total</a:t>
            </a:r>
            <a:r>
              <a:rPr lang="it-IT" sz="2000" dirty="0"/>
              <a:t> of 25 UNESCO-IOC Tsunami Ready </a:t>
            </a:r>
            <a:r>
              <a:rPr lang="it-IT" sz="2000" dirty="0" err="1"/>
              <a:t>Recognized</a:t>
            </a:r>
            <a:r>
              <a:rPr lang="it-IT" sz="2000" dirty="0"/>
              <a:t> </a:t>
            </a:r>
            <a:r>
              <a:rPr lang="it-IT" sz="2000" dirty="0" err="1"/>
              <a:t>communities</a:t>
            </a:r>
            <a:r>
              <a:rPr lang="it-IT" sz="2000" dirty="0"/>
              <a:t> in NEAM </a:t>
            </a:r>
            <a:r>
              <a:rPr lang="it-IT" sz="2000" dirty="0" err="1"/>
              <a:t>countries</a:t>
            </a:r>
            <a:r>
              <a:rPr lang="it-IT" sz="2000" dirty="0"/>
              <a:t> by the end of 2026</a:t>
            </a:r>
            <a:r>
              <a:rPr lang="mr-IN" sz="2000" dirty="0"/>
              <a:t>…</a:t>
            </a:r>
            <a:endParaRPr lang="it-IT" sz="2000" dirty="0"/>
          </a:p>
          <a:p>
            <a:pPr>
              <a:buFont typeface="Wingdings" charset="2"/>
              <a:buChar char="ü"/>
            </a:pPr>
            <a:r>
              <a:rPr lang="it-IT" sz="2000" b="1" dirty="0" err="1"/>
              <a:t>Noted</a:t>
            </a:r>
            <a:r>
              <a:rPr lang="it-IT" sz="2000" dirty="0"/>
              <a:t> the </a:t>
            </a:r>
            <a:r>
              <a:rPr lang="it-IT" sz="2000" dirty="0" err="1"/>
              <a:t>official</a:t>
            </a:r>
            <a:r>
              <a:rPr lang="it-IT" sz="2000" dirty="0"/>
              <a:t> </a:t>
            </a:r>
            <a:r>
              <a:rPr lang="it-IT" sz="2000" dirty="0" err="1"/>
              <a:t>closure</a:t>
            </a:r>
            <a:r>
              <a:rPr lang="it-IT" sz="2000" dirty="0"/>
              <a:t> of </a:t>
            </a:r>
            <a:r>
              <a:rPr lang="it-IT" sz="2000" dirty="0" err="1"/>
              <a:t>Phase</a:t>
            </a:r>
            <a:r>
              <a:rPr lang="it-IT" sz="2000" dirty="0"/>
              <a:t> I of the </a:t>
            </a:r>
            <a:r>
              <a:rPr lang="it-IT" sz="2000" dirty="0" err="1"/>
              <a:t>European</a:t>
            </a:r>
            <a:r>
              <a:rPr lang="it-IT" sz="2000" dirty="0"/>
              <a:t> Union DG-ECHO </a:t>
            </a:r>
            <a:r>
              <a:rPr lang="it-IT" sz="2000" dirty="0" err="1"/>
              <a:t>CoastWAVE</a:t>
            </a:r>
            <a:r>
              <a:rPr lang="it-IT" sz="2000" dirty="0"/>
              <a:t> </a:t>
            </a:r>
            <a:r>
              <a:rPr lang="it-IT" sz="2000" dirty="0" err="1"/>
              <a:t>project</a:t>
            </a:r>
            <a:r>
              <a:rPr lang="it-IT" sz="2000" dirty="0"/>
              <a:t> on 30 </a:t>
            </a:r>
            <a:r>
              <a:rPr lang="it-IT" sz="2000" dirty="0" err="1"/>
              <a:t>June</a:t>
            </a:r>
            <a:r>
              <a:rPr lang="it-IT" sz="2000" dirty="0"/>
              <a:t> 2024 and the </a:t>
            </a:r>
            <a:r>
              <a:rPr lang="it-IT" sz="2000" dirty="0" err="1"/>
              <a:t>external</a:t>
            </a:r>
            <a:r>
              <a:rPr lang="it-IT" sz="2000" dirty="0"/>
              <a:t> </a:t>
            </a:r>
            <a:r>
              <a:rPr lang="it-IT" sz="2000" dirty="0" err="1"/>
              <a:t>evaluation</a:t>
            </a:r>
            <a:r>
              <a:rPr lang="it-IT" sz="2000" dirty="0"/>
              <a:t> </a:t>
            </a:r>
            <a:r>
              <a:rPr lang="it-IT" sz="2000" dirty="0" err="1"/>
              <a:t>carried</a:t>
            </a:r>
            <a:r>
              <a:rPr lang="it-IT" sz="2000" dirty="0"/>
              <a:t> </a:t>
            </a:r>
            <a:r>
              <a:rPr lang="it-IT" sz="2000" dirty="0" smtClean="0"/>
              <a:t>out</a:t>
            </a:r>
            <a:r>
              <a:rPr lang="mr-IN" sz="2000" dirty="0" smtClean="0"/>
              <a:t>…</a:t>
            </a:r>
            <a:endParaRPr lang="it-IT" sz="2000" dirty="0" smtClean="0"/>
          </a:p>
          <a:p>
            <a:pPr>
              <a:buFont typeface="Wingdings" charset="2"/>
              <a:buChar char="ü"/>
            </a:pPr>
            <a:r>
              <a:rPr lang="it-IT" sz="2000" dirty="0" err="1" smtClean="0"/>
              <a:t>Also</a:t>
            </a:r>
            <a:r>
              <a:rPr lang="it-IT" sz="2000" dirty="0" smtClean="0"/>
              <a:t> </a:t>
            </a:r>
            <a:r>
              <a:rPr lang="it-IT" sz="2000" b="1" dirty="0" err="1"/>
              <a:t>noted</a:t>
            </a:r>
            <a:r>
              <a:rPr lang="it-IT" sz="2000" dirty="0"/>
              <a:t> the </a:t>
            </a:r>
            <a:r>
              <a:rPr lang="it-IT" sz="2000" dirty="0" err="1"/>
              <a:t>official</a:t>
            </a:r>
            <a:r>
              <a:rPr lang="it-IT" sz="2000" dirty="0"/>
              <a:t> start of </a:t>
            </a:r>
            <a:r>
              <a:rPr lang="it-IT" sz="2000" dirty="0" err="1"/>
              <a:t>Phase</a:t>
            </a:r>
            <a:r>
              <a:rPr lang="it-IT" sz="2000" dirty="0"/>
              <a:t> II of the new </a:t>
            </a:r>
            <a:r>
              <a:rPr lang="it-IT" sz="2000" dirty="0" err="1"/>
              <a:t>CoastWAVE</a:t>
            </a:r>
            <a:r>
              <a:rPr lang="it-IT" sz="2000" dirty="0"/>
              <a:t> Project (</a:t>
            </a:r>
            <a:r>
              <a:rPr lang="it-IT" sz="2000" dirty="0" err="1"/>
              <a:t>CoastWAVE</a:t>
            </a:r>
            <a:r>
              <a:rPr lang="it-IT" sz="2000" dirty="0"/>
              <a:t> 2.0) ‘</a:t>
            </a:r>
            <a:r>
              <a:rPr lang="it-IT" sz="2000" dirty="0" err="1"/>
              <a:t>Scaling</a:t>
            </a:r>
            <a:r>
              <a:rPr lang="it-IT" sz="2000" dirty="0"/>
              <a:t>-Up and </a:t>
            </a:r>
            <a:r>
              <a:rPr lang="it-IT" sz="2000" dirty="0" err="1"/>
              <a:t>Strengthening</a:t>
            </a:r>
            <a:r>
              <a:rPr lang="it-IT" sz="2000" dirty="0"/>
              <a:t> the </a:t>
            </a:r>
            <a:r>
              <a:rPr lang="it-IT" sz="2000" dirty="0" err="1"/>
              <a:t>Resilience</a:t>
            </a:r>
            <a:r>
              <a:rPr lang="it-IT" sz="2000" dirty="0"/>
              <a:t> of </a:t>
            </a:r>
            <a:r>
              <a:rPr lang="it-IT" sz="2000" dirty="0" err="1"/>
              <a:t>Coastal</a:t>
            </a:r>
            <a:r>
              <a:rPr lang="it-IT" sz="2000" dirty="0"/>
              <a:t> </a:t>
            </a:r>
            <a:r>
              <a:rPr lang="it-IT" sz="2000" dirty="0" err="1"/>
              <a:t>Communities</a:t>
            </a:r>
            <a:r>
              <a:rPr lang="it-IT" sz="2000" dirty="0"/>
              <a:t> in the </a:t>
            </a:r>
            <a:r>
              <a:rPr lang="it-IT" sz="2000" dirty="0" smtClean="0"/>
              <a:t>NEAM and </a:t>
            </a:r>
            <a:r>
              <a:rPr lang="it-IT" sz="2000" dirty="0" err="1"/>
              <a:t>its</a:t>
            </a:r>
            <a:r>
              <a:rPr lang="it-IT" sz="2000" dirty="0"/>
              <a:t> kick-off workshop on 6 </a:t>
            </a:r>
            <a:r>
              <a:rPr lang="it-IT" sz="2000" dirty="0" err="1"/>
              <a:t>November</a:t>
            </a:r>
            <a:r>
              <a:rPr lang="it-IT" sz="2000" dirty="0"/>
              <a:t> 2024; </a:t>
            </a:r>
            <a:endParaRPr lang="it-IT" sz="2000" dirty="0" smtClean="0"/>
          </a:p>
          <a:p>
            <a:pPr>
              <a:buFont typeface="Wingdings" charset="2"/>
              <a:buChar char="ü"/>
            </a:pPr>
            <a:r>
              <a:rPr lang="it-IT" sz="2000" b="1" dirty="0" err="1"/>
              <a:t>Agreed</a:t>
            </a:r>
            <a:r>
              <a:rPr lang="it-IT" sz="2000" dirty="0"/>
              <a:t> to </a:t>
            </a:r>
            <a:r>
              <a:rPr lang="it-IT" sz="2000" dirty="0" err="1"/>
              <a:t>adopt</a:t>
            </a:r>
            <a:r>
              <a:rPr lang="it-IT" sz="2000" dirty="0"/>
              <a:t> the </a:t>
            </a:r>
            <a:r>
              <a:rPr lang="it-IT" sz="2000" dirty="0" err="1"/>
              <a:t>threat</a:t>
            </a:r>
            <a:r>
              <a:rPr lang="it-IT" sz="2000" dirty="0"/>
              <a:t> </a:t>
            </a:r>
            <a:r>
              <a:rPr lang="it-IT" sz="2000" dirty="0" err="1"/>
              <a:t>levels</a:t>
            </a:r>
            <a:r>
              <a:rPr lang="it-IT" sz="2000" dirty="0"/>
              <a:t> </a:t>
            </a:r>
            <a:r>
              <a:rPr lang="it-IT" sz="2000" dirty="0" err="1"/>
              <a:t>as</a:t>
            </a:r>
            <a:r>
              <a:rPr lang="it-IT" sz="2000" dirty="0"/>
              <a:t> </a:t>
            </a:r>
            <a:r>
              <a:rPr lang="it-IT" sz="2000" dirty="0" err="1"/>
              <a:t>requested</a:t>
            </a:r>
            <a:r>
              <a:rPr lang="it-IT" sz="2000" dirty="0"/>
              <a:t> by the Task Team on Tsunami Watch </a:t>
            </a:r>
            <a:r>
              <a:rPr lang="it-IT" sz="2000" dirty="0" smtClean="0"/>
              <a:t>Operations</a:t>
            </a:r>
            <a:r>
              <a:rPr lang="mr-IN" sz="2000" dirty="0" smtClean="0"/>
              <a:t>…</a:t>
            </a:r>
            <a:endParaRPr lang="it-IT" sz="2000" dirty="0" smtClean="0"/>
          </a:p>
          <a:p>
            <a:pPr>
              <a:buFont typeface="Wingdings" charset="2"/>
              <a:buChar char="ü"/>
            </a:pPr>
            <a:r>
              <a:rPr lang="it-IT" sz="2000" b="1" dirty="0" err="1"/>
              <a:t>Decided</a:t>
            </a:r>
            <a:r>
              <a:rPr lang="it-IT" sz="2000" b="1" dirty="0"/>
              <a:t> </a:t>
            </a:r>
            <a:r>
              <a:rPr lang="it-IT" sz="2000" dirty="0"/>
              <a:t>to </a:t>
            </a:r>
            <a:r>
              <a:rPr lang="it-IT" sz="2000" dirty="0" err="1"/>
              <a:t>establish</a:t>
            </a:r>
            <a:r>
              <a:rPr lang="it-IT" sz="2000" dirty="0"/>
              <a:t> the new Task Team on </a:t>
            </a:r>
            <a:r>
              <a:rPr lang="it-IT" sz="2000" dirty="0" err="1"/>
              <a:t>Governance</a:t>
            </a:r>
            <a:r>
              <a:rPr lang="it-IT" sz="2000" dirty="0"/>
              <a:t> and </a:t>
            </a:r>
            <a:r>
              <a:rPr lang="it-IT" sz="2000" dirty="0" err="1"/>
              <a:t>conduct</a:t>
            </a:r>
            <a:r>
              <a:rPr lang="it-IT" sz="2000" dirty="0"/>
              <a:t> the </a:t>
            </a:r>
            <a:r>
              <a:rPr lang="it-IT" sz="2000" dirty="0" err="1"/>
              <a:t>next</a:t>
            </a:r>
            <a:r>
              <a:rPr lang="it-IT" sz="2000" dirty="0"/>
              <a:t> </a:t>
            </a:r>
            <a:r>
              <a:rPr lang="it-IT" sz="2000" dirty="0" err="1"/>
              <a:t>NEAMWave</a:t>
            </a:r>
            <a:r>
              <a:rPr lang="it-IT" sz="2000" dirty="0"/>
              <a:t> </a:t>
            </a:r>
            <a:r>
              <a:rPr lang="it-IT" sz="2000" dirty="0" err="1"/>
              <a:t>exercise</a:t>
            </a:r>
            <a:r>
              <a:rPr lang="it-IT" sz="2000" dirty="0"/>
              <a:t> in March 2026 (NEAMWave26); </a:t>
            </a:r>
          </a:p>
          <a:p>
            <a:r>
              <a:rPr lang="it-IT" sz="2000" dirty="0" err="1">
                <a:solidFill>
                  <a:srgbClr val="002060"/>
                </a:solidFill>
              </a:rPr>
              <a:t>Projects</a:t>
            </a:r>
            <a:r>
              <a:rPr lang="it-IT" sz="2000" dirty="0">
                <a:solidFill>
                  <a:srgbClr val="002060"/>
                </a:solidFill>
              </a:rPr>
              <a:t> </a:t>
            </a:r>
            <a:r>
              <a:rPr lang="it-IT" sz="2000" dirty="0" err="1">
                <a:solidFill>
                  <a:srgbClr val="002060"/>
                </a:solidFill>
              </a:rPr>
              <a:t>Related</a:t>
            </a:r>
            <a:r>
              <a:rPr lang="it-IT" sz="2000" dirty="0">
                <a:solidFill>
                  <a:srgbClr val="002060"/>
                </a:solidFill>
              </a:rPr>
              <a:t> to NEAMTWS (EU), EPOS, </a:t>
            </a:r>
            <a:r>
              <a:rPr lang="it-IT" sz="2000" dirty="0" err="1">
                <a:solidFill>
                  <a:srgbClr val="002060"/>
                </a:solidFill>
              </a:rPr>
              <a:t>GeoInquire</a:t>
            </a:r>
            <a:r>
              <a:rPr lang="it-IT" sz="2000" dirty="0">
                <a:solidFill>
                  <a:srgbClr val="002060"/>
                </a:solidFill>
              </a:rPr>
              <a:t>, GTM, NEAM-COMMITMENT: NEAM Collaboration </a:t>
            </a:r>
            <a:r>
              <a:rPr lang="it-IT" sz="2000" dirty="0" err="1">
                <a:solidFill>
                  <a:srgbClr val="002060"/>
                </a:solidFill>
              </a:rPr>
              <a:t>fOr</a:t>
            </a:r>
            <a:r>
              <a:rPr lang="it-IT" sz="2000" dirty="0">
                <a:solidFill>
                  <a:srgbClr val="002060"/>
                </a:solidFill>
              </a:rPr>
              <a:t> </a:t>
            </a:r>
            <a:r>
              <a:rPr lang="it-IT" sz="2000" dirty="0" err="1">
                <a:solidFill>
                  <a:srgbClr val="002060"/>
                </a:solidFill>
              </a:rPr>
              <a:t>iMproved</a:t>
            </a:r>
            <a:r>
              <a:rPr lang="it-IT" sz="2000" dirty="0">
                <a:solidFill>
                  <a:srgbClr val="002060"/>
                </a:solidFill>
              </a:rPr>
              <a:t> </a:t>
            </a:r>
            <a:r>
              <a:rPr lang="it-IT" sz="2000" dirty="0" err="1">
                <a:solidFill>
                  <a:srgbClr val="002060"/>
                </a:solidFill>
              </a:rPr>
              <a:t>tsunaMi</a:t>
            </a:r>
            <a:r>
              <a:rPr lang="it-IT" sz="2000" dirty="0">
                <a:solidFill>
                  <a:srgbClr val="002060"/>
                </a:solidFill>
              </a:rPr>
              <a:t> </a:t>
            </a:r>
            <a:r>
              <a:rPr lang="it-IT" sz="2000" dirty="0" err="1">
                <a:solidFill>
                  <a:srgbClr val="002060"/>
                </a:solidFill>
              </a:rPr>
              <a:t>rIsk</a:t>
            </a:r>
            <a:r>
              <a:rPr lang="it-IT" sz="2000" dirty="0">
                <a:solidFill>
                  <a:srgbClr val="002060"/>
                </a:solidFill>
              </a:rPr>
              <a:t> </a:t>
            </a:r>
            <a:r>
              <a:rPr lang="it-IT" sz="2000" dirty="0" err="1">
                <a:solidFill>
                  <a:srgbClr val="002060"/>
                </a:solidFill>
              </a:rPr>
              <a:t>miTigation</a:t>
            </a:r>
            <a:r>
              <a:rPr lang="it-IT" sz="2000" dirty="0">
                <a:solidFill>
                  <a:srgbClr val="002060"/>
                </a:solidFill>
              </a:rPr>
              <a:t> and </a:t>
            </a:r>
            <a:r>
              <a:rPr lang="it-IT" sz="2000" dirty="0" err="1" smtClean="0">
                <a:solidFill>
                  <a:srgbClr val="002060"/>
                </a:solidFill>
              </a:rPr>
              <a:t>manageMENT</a:t>
            </a:r>
            <a:endParaRPr lang="it-IT" sz="2000" dirty="0" smtClean="0">
              <a:solidFill>
                <a:srgbClr val="002060"/>
              </a:solidFill>
            </a:endParaRPr>
          </a:p>
          <a:p>
            <a:r>
              <a:rPr lang="it-IT" sz="2000" dirty="0" err="1">
                <a:solidFill>
                  <a:srgbClr val="002060"/>
                </a:solidFill>
              </a:rPr>
              <a:t>Also</a:t>
            </a:r>
            <a:r>
              <a:rPr lang="it-IT" sz="2000" dirty="0">
                <a:solidFill>
                  <a:srgbClr val="002060"/>
                </a:solidFill>
              </a:rPr>
              <a:t> </a:t>
            </a:r>
            <a:r>
              <a:rPr lang="it-IT" sz="2000" dirty="0" err="1">
                <a:solidFill>
                  <a:srgbClr val="002060"/>
                </a:solidFill>
              </a:rPr>
              <a:t>appreciates</a:t>
            </a:r>
            <a:r>
              <a:rPr lang="it-IT" sz="2000" dirty="0">
                <a:solidFill>
                  <a:srgbClr val="002060"/>
                </a:solidFill>
              </a:rPr>
              <a:t> the </a:t>
            </a:r>
            <a:r>
              <a:rPr lang="it-IT" sz="2000" dirty="0" err="1">
                <a:solidFill>
                  <a:srgbClr val="002060"/>
                </a:solidFill>
              </a:rPr>
              <a:t>increase</a:t>
            </a:r>
            <a:r>
              <a:rPr lang="it-IT" sz="2000" dirty="0">
                <a:solidFill>
                  <a:srgbClr val="002060"/>
                </a:solidFill>
              </a:rPr>
              <a:t> in </a:t>
            </a:r>
            <a:r>
              <a:rPr lang="it-IT" sz="2000" dirty="0" err="1">
                <a:solidFill>
                  <a:srgbClr val="002060"/>
                </a:solidFill>
              </a:rPr>
              <a:t>number</a:t>
            </a:r>
            <a:r>
              <a:rPr lang="it-IT" sz="2000" dirty="0">
                <a:solidFill>
                  <a:srgbClr val="002060"/>
                </a:solidFill>
              </a:rPr>
              <a:t> of </a:t>
            </a:r>
            <a:r>
              <a:rPr lang="it-IT" sz="2000" dirty="0" err="1">
                <a:solidFill>
                  <a:srgbClr val="002060"/>
                </a:solidFill>
              </a:rPr>
              <a:t>actions</a:t>
            </a:r>
            <a:r>
              <a:rPr lang="it-IT" sz="2000" dirty="0">
                <a:solidFill>
                  <a:srgbClr val="002060"/>
                </a:solidFill>
              </a:rPr>
              <a:t> </a:t>
            </a:r>
            <a:r>
              <a:rPr lang="it-IT" sz="2000" dirty="0" err="1">
                <a:solidFill>
                  <a:srgbClr val="002060"/>
                </a:solidFill>
              </a:rPr>
              <a:t>submitted</a:t>
            </a:r>
            <a:r>
              <a:rPr lang="it-IT" sz="2000" dirty="0">
                <a:solidFill>
                  <a:srgbClr val="002060"/>
                </a:solidFill>
              </a:rPr>
              <a:t> (Ocean Decade Call 7) in the NEAM </a:t>
            </a:r>
            <a:r>
              <a:rPr lang="it-IT" sz="2000" dirty="0" err="1">
                <a:solidFill>
                  <a:srgbClr val="002060"/>
                </a:solidFill>
              </a:rPr>
              <a:t>region</a:t>
            </a:r>
            <a:r>
              <a:rPr lang="it-IT" sz="2000" dirty="0">
                <a:solidFill>
                  <a:srgbClr val="002060"/>
                </a:solidFill>
              </a:rPr>
              <a:t> </a:t>
            </a:r>
            <a:r>
              <a:rPr lang="it-IT" sz="2000" dirty="0" err="1" smtClean="0">
                <a:solidFill>
                  <a:srgbClr val="002060"/>
                </a:solidFill>
              </a:rPr>
              <a:t>endorsed</a:t>
            </a:r>
            <a:r>
              <a:rPr lang="it-IT" sz="2000" dirty="0" smtClean="0">
                <a:solidFill>
                  <a:srgbClr val="002060"/>
                </a:solidFill>
              </a:rPr>
              <a:t> and </a:t>
            </a:r>
            <a:r>
              <a:rPr lang="it-IT" sz="2000" dirty="0" err="1" smtClean="0">
                <a:solidFill>
                  <a:srgbClr val="002060"/>
                </a:solidFill>
              </a:rPr>
              <a:t>submitted</a:t>
            </a:r>
            <a:r>
              <a:rPr lang="it-IT" sz="2000" dirty="0" smtClean="0">
                <a:solidFill>
                  <a:srgbClr val="002060"/>
                </a:solidFill>
              </a:rPr>
              <a:t> to Ocean </a:t>
            </a:r>
            <a:r>
              <a:rPr lang="it-IT" sz="2000" dirty="0">
                <a:solidFill>
                  <a:srgbClr val="002060"/>
                </a:solidFill>
              </a:rPr>
              <a:t>Decade </a:t>
            </a:r>
            <a:endParaRPr lang="it-IT" sz="2000" dirty="0" smtClean="0">
              <a:solidFill>
                <a:srgbClr val="002060"/>
              </a:solidFill>
            </a:endParaRPr>
          </a:p>
          <a:p>
            <a:r>
              <a:rPr lang="it-IT" sz="2000" dirty="0" err="1">
                <a:solidFill>
                  <a:srgbClr val="002060"/>
                </a:solidFill>
              </a:rPr>
              <a:t>A</a:t>
            </a:r>
            <a:r>
              <a:rPr lang="it-IT" sz="2000" dirty="0" err="1" smtClean="0">
                <a:solidFill>
                  <a:srgbClr val="002060"/>
                </a:solidFill>
              </a:rPr>
              <a:t>ppreciates</a:t>
            </a:r>
            <a:r>
              <a:rPr lang="it-IT" sz="2000" dirty="0" smtClean="0">
                <a:solidFill>
                  <a:srgbClr val="002060"/>
                </a:solidFill>
              </a:rPr>
              <a:t> </a:t>
            </a:r>
            <a:r>
              <a:rPr lang="it-IT" sz="2000" dirty="0">
                <a:solidFill>
                  <a:srgbClr val="002060"/>
                </a:solidFill>
              </a:rPr>
              <a:t>the </a:t>
            </a:r>
            <a:r>
              <a:rPr lang="it-IT" sz="2000" dirty="0" err="1">
                <a:solidFill>
                  <a:srgbClr val="002060"/>
                </a:solidFill>
              </a:rPr>
              <a:t>newly</a:t>
            </a:r>
            <a:r>
              <a:rPr lang="it-IT" sz="2000" dirty="0">
                <a:solidFill>
                  <a:srgbClr val="002060"/>
                </a:solidFill>
              </a:rPr>
              <a:t> </a:t>
            </a:r>
            <a:r>
              <a:rPr lang="it-IT" sz="2000" dirty="0" err="1">
                <a:solidFill>
                  <a:srgbClr val="002060"/>
                </a:solidFill>
              </a:rPr>
              <a:t>recognized</a:t>
            </a:r>
            <a:r>
              <a:rPr lang="it-IT" sz="2000" dirty="0">
                <a:solidFill>
                  <a:srgbClr val="002060"/>
                </a:solidFill>
              </a:rPr>
              <a:t> UNESCO-IOC </a:t>
            </a:r>
            <a:r>
              <a:rPr lang="it-IT" sz="2000" b="1" dirty="0">
                <a:solidFill>
                  <a:srgbClr val="002060"/>
                </a:solidFill>
              </a:rPr>
              <a:t>Tsunami Ready </a:t>
            </a:r>
            <a:r>
              <a:rPr lang="it-IT" sz="2000" b="1" dirty="0" err="1">
                <a:solidFill>
                  <a:srgbClr val="002060"/>
                </a:solidFill>
              </a:rPr>
              <a:t>Communities</a:t>
            </a:r>
            <a:r>
              <a:rPr lang="it-IT" sz="2000" b="1" dirty="0">
                <a:solidFill>
                  <a:srgbClr val="002060"/>
                </a:solidFill>
              </a:rPr>
              <a:t> </a:t>
            </a:r>
            <a:r>
              <a:rPr lang="it-IT" sz="2000" dirty="0">
                <a:solidFill>
                  <a:srgbClr val="002060"/>
                </a:solidFill>
              </a:rPr>
              <a:t>in </a:t>
            </a:r>
            <a:r>
              <a:rPr lang="it-IT" sz="2000" dirty="0" err="1">
                <a:solidFill>
                  <a:srgbClr val="002060"/>
                </a:solidFill>
              </a:rPr>
              <a:t>Egypt</a:t>
            </a:r>
            <a:r>
              <a:rPr lang="it-IT" sz="2000" dirty="0">
                <a:solidFill>
                  <a:srgbClr val="002060"/>
                </a:solidFill>
              </a:rPr>
              <a:t> (Alexandria), France (Cannes), </a:t>
            </a:r>
            <a:r>
              <a:rPr lang="it-IT" sz="2000" dirty="0" err="1">
                <a:solidFill>
                  <a:srgbClr val="002060"/>
                </a:solidFill>
              </a:rPr>
              <a:t>Greece</a:t>
            </a:r>
            <a:r>
              <a:rPr lang="it-IT" sz="2000" dirty="0">
                <a:solidFill>
                  <a:srgbClr val="002060"/>
                </a:solidFill>
              </a:rPr>
              <a:t> (</a:t>
            </a:r>
            <a:r>
              <a:rPr lang="it-IT" sz="2000" dirty="0" err="1">
                <a:solidFill>
                  <a:srgbClr val="002060"/>
                </a:solidFill>
              </a:rPr>
              <a:t>Samos</a:t>
            </a:r>
            <a:r>
              <a:rPr lang="it-IT" sz="2000" dirty="0">
                <a:solidFill>
                  <a:srgbClr val="002060"/>
                </a:solidFill>
              </a:rPr>
              <a:t>), </a:t>
            </a:r>
            <a:r>
              <a:rPr lang="it-IT" sz="2000" dirty="0" err="1">
                <a:solidFill>
                  <a:srgbClr val="002060"/>
                </a:solidFill>
              </a:rPr>
              <a:t>Italy</a:t>
            </a:r>
            <a:r>
              <a:rPr lang="it-IT" sz="2000" dirty="0">
                <a:solidFill>
                  <a:srgbClr val="002060"/>
                </a:solidFill>
              </a:rPr>
              <a:t> (Minturno), </a:t>
            </a:r>
            <a:r>
              <a:rPr lang="it-IT" sz="2000" dirty="0" err="1">
                <a:solidFill>
                  <a:srgbClr val="002060"/>
                </a:solidFill>
              </a:rPr>
              <a:t>Spain</a:t>
            </a:r>
            <a:r>
              <a:rPr lang="it-IT" sz="2000" dirty="0">
                <a:solidFill>
                  <a:srgbClr val="002060"/>
                </a:solidFill>
              </a:rPr>
              <a:t> (</a:t>
            </a:r>
            <a:r>
              <a:rPr lang="it-IT" sz="2000" dirty="0" err="1">
                <a:solidFill>
                  <a:srgbClr val="002060"/>
                </a:solidFill>
              </a:rPr>
              <a:t>Chipiona</a:t>
            </a:r>
            <a:r>
              <a:rPr lang="it-IT" sz="2000" dirty="0">
                <a:solidFill>
                  <a:srgbClr val="002060"/>
                </a:solidFill>
              </a:rPr>
              <a:t>) and </a:t>
            </a:r>
            <a:r>
              <a:rPr lang="it-IT" sz="2000" dirty="0" err="1">
                <a:solidFill>
                  <a:srgbClr val="002060"/>
                </a:solidFill>
              </a:rPr>
              <a:t>Türkiye</a:t>
            </a:r>
            <a:r>
              <a:rPr lang="it-IT" sz="2000" dirty="0">
                <a:solidFill>
                  <a:srgbClr val="002060"/>
                </a:solidFill>
              </a:rPr>
              <a:t> (</a:t>
            </a:r>
            <a:r>
              <a:rPr lang="it-IT" sz="2000" dirty="0" err="1">
                <a:solidFill>
                  <a:srgbClr val="002060"/>
                </a:solidFill>
              </a:rPr>
              <a:t>Büyükçekmece</a:t>
            </a:r>
            <a:r>
              <a:rPr lang="it-IT" sz="2000" dirty="0">
                <a:solidFill>
                  <a:srgbClr val="002060"/>
                </a:solidFill>
              </a:rPr>
              <a:t>) in 2024;</a:t>
            </a:r>
          </a:p>
          <a:p>
            <a:pPr lvl="1"/>
            <a:endParaRPr lang="it-IT" sz="2000" dirty="0"/>
          </a:p>
          <a:p>
            <a:endParaRPr lang="it-IT" sz="2000" dirty="0"/>
          </a:p>
          <a:p>
            <a:endParaRPr lang="it-IT" sz="2000" dirty="0"/>
          </a:p>
          <a:p>
            <a:endParaRPr lang="it-IT" sz="2000" dirty="0"/>
          </a:p>
        </p:txBody>
      </p:sp>
    </p:spTree>
    <p:extLst>
      <p:ext uri="{BB962C8B-B14F-4D97-AF65-F5344CB8AC3E}">
        <p14:creationId xmlns:p14="http://schemas.microsoft.com/office/powerpoint/2010/main" val="804698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sellaDiTesto 2"/>
          <p:cNvSpPr txBox="1"/>
          <p:nvPr/>
        </p:nvSpPr>
        <p:spPr>
          <a:xfrm>
            <a:off x="6590581" y="2346385"/>
            <a:ext cx="543464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4000" b="1" dirty="0" smtClean="0">
                <a:solidFill>
                  <a:srgbClr val="FFFF00"/>
                </a:solidFill>
              </a:rPr>
              <a:t>NEAMTWS</a:t>
            </a:r>
          </a:p>
          <a:p>
            <a:endParaRPr lang="it-IT" sz="4000" b="1" dirty="0">
              <a:solidFill>
                <a:srgbClr val="FFFF00"/>
              </a:solidFill>
            </a:endParaRPr>
          </a:p>
          <a:p>
            <a:r>
              <a:rPr lang="it-IT" sz="4000" b="1" dirty="0" smtClean="0">
                <a:solidFill>
                  <a:srgbClr val="FFFF00"/>
                </a:solidFill>
              </a:rPr>
              <a:t>PILLAR 1 - HAZARD 2024 </a:t>
            </a:r>
            <a:endParaRPr lang="it-IT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721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38000">
              <a:schemeClr val="accent1">
                <a:lumMod val="45000"/>
                <a:lumOff val="55000"/>
              </a:schemeClr>
            </a:gs>
            <a:gs pos="56000">
              <a:schemeClr val="accent1">
                <a:lumMod val="45000"/>
                <a:lumOff val="55000"/>
              </a:schemeClr>
            </a:gs>
            <a:gs pos="95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5131" y="872017"/>
            <a:ext cx="5178807" cy="3842910"/>
          </a:xfrm>
          <a:prstGeom prst="rect">
            <a:avLst/>
          </a:prstGeom>
        </p:spPr>
      </p:pic>
      <p:pic>
        <p:nvPicPr>
          <p:cNvPr id="4" name="Immagine 3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86188" y="161292"/>
            <a:ext cx="1283121" cy="710725"/>
          </a:xfrm>
          <a:prstGeom prst="rect">
            <a:avLst/>
          </a:prstGeom>
        </p:spPr>
      </p:pic>
      <p:sp>
        <p:nvSpPr>
          <p:cNvPr id="5" name="CasellaDiTesto 4"/>
          <p:cNvSpPr txBox="1"/>
          <p:nvPr/>
        </p:nvSpPr>
        <p:spPr>
          <a:xfrm>
            <a:off x="5553128" y="981157"/>
            <a:ext cx="651618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charset="2"/>
              <a:buChar char="Ø"/>
            </a:pPr>
            <a:r>
              <a:rPr lang="it-IT" sz="2000" dirty="0" smtClean="0"/>
              <a:t>In some </a:t>
            </a:r>
            <a:r>
              <a:rPr lang="it-IT" sz="2000" dirty="0" err="1" smtClean="0"/>
              <a:t>countries</a:t>
            </a:r>
            <a:r>
              <a:rPr lang="it-IT" sz="2000" dirty="0" smtClean="0"/>
              <a:t> (e.g. </a:t>
            </a:r>
            <a:r>
              <a:rPr lang="it-IT" sz="2000" b="1" dirty="0" err="1" smtClean="0"/>
              <a:t>Italy</a:t>
            </a:r>
            <a:r>
              <a:rPr lang="it-IT" sz="2000" dirty="0" smtClean="0"/>
              <a:t>) the TSUMAPS-NEAM S-PTHA </a:t>
            </a:r>
            <a:r>
              <a:rPr lang="it-IT" sz="2000" dirty="0" err="1" smtClean="0"/>
              <a:t>were</a:t>
            </a:r>
            <a:r>
              <a:rPr lang="it-IT" sz="2000" dirty="0" smtClean="0"/>
              <a:t> </a:t>
            </a:r>
            <a:r>
              <a:rPr lang="it-IT" sz="2000" dirty="0" err="1" smtClean="0"/>
              <a:t>used</a:t>
            </a:r>
            <a:r>
              <a:rPr lang="it-IT" sz="2000" dirty="0" smtClean="0"/>
              <a:t> to </a:t>
            </a:r>
            <a:r>
              <a:rPr lang="it-IT" sz="2000" dirty="0" err="1" smtClean="0"/>
              <a:t>define</a:t>
            </a:r>
            <a:r>
              <a:rPr lang="it-IT" sz="2000" dirty="0" smtClean="0"/>
              <a:t> the </a:t>
            </a:r>
            <a:r>
              <a:rPr lang="it-IT" sz="2000" b="1" dirty="0" err="1" smtClean="0"/>
              <a:t>inundation</a:t>
            </a:r>
            <a:r>
              <a:rPr lang="it-IT" sz="2000" b="1" dirty="0" smtClean="0"/>
              <a:t> </a:t>
            </a:r>
            <a:r>
              <a:rPr lang="it-IT" sz="2000" b="1" dirty="0" err="1" smtClean="0"/>
              <a:t>zones</a:t>
            </a:r>
            <a:r>
              <a:rPr lang="it-IT" sz="2000" dirty="0" smtClean="0"/>
              <a:t>.</a:t>
            </a:r>
          </a:p>
          <a:p>
            <a:pPr marL="342900" indent="-342900">
              <a:buFont typeface="Wingdings" charset="2"/>
              <a:buChar char="Ø"/>
            </a:pPr>
            <a:endParaRPr lang="it-IT" sz="2000" dirty="0"/>
          </a:p>
          <a:p>
            <a:pPr marL="342900" indent="-342900">
              <a:buFont typeface="Wingdings" charset="2"/>
              <a:buChar char="Ø"/>
            </a:pPr>
            <a:r>
              <a:rPr lang="it-IT" sz="2000" dirty="0" smtClean="0"/>
              <a:t>In the DG-ECHO NEAM-</a:t>
            </a:r>
            <a:r>
              <a:rPr lang="it-IT" sz="2000" dirty="0" err="1" smtClean="0"/>
              <a:t>Commitment</a:t>
            </a:r>
            <a:r>
              <a:rPr lang="it-IT" sz="2000" dirty="0" smtClean="0"/>
              <a:t> </a:t>
            </a:r>
            <a:r>
              <a:rPr lang="it-IT" sz="2000" dirty="0" err="1" smtClean="0"/>
              <a:t>project</a:t>
            </a:r>
            <a:r>
              <a:rPr lang="it-IT" sz="2000" dirty="0" smtClean="0"/>
              <a:t> (Feb. 2025, KO meeting </a:t>
            </a:r>
            <a:r>
              <a:rPr lang="it-IT" sz="2000" dirty="0" err="1" smtClean="0"/>
              <a:t>today</a:t>
            </a:r>
            <a:r>
              <a:rPr lang="it-IT" sz="2000" dirty="0" smtClean="0"/>
              <a:t>!) the </a:t>
            </a:r>
            <a:r>
              <a:rPr lang="it-IT" sz="2000" dirty="0" err="1" smtClean="0"/>
              <a:t>approach</a:t>
            </a:r>
            <a:r>
              <a:rPr lang="it-IT" sz="2000" dirty="0" smtClean="0"/>
              <a:t> </a:t>
            </a:r>
            <a:r>
              <a:rPr lang="it-IT" sz="2000" dirty="0" err="1" smtClean="0"/>
              <a:t>will</a:t>
            </a:r>
            <a:r>
              <a:rPr lang="it-IT" sz="2000" dirty="0" smtClean="0"/>
              <a:t> be </a:t>
            </a:r>
            <a:r>
              <a:rPr lang="it-IT" sz="2000" dirty="0" err="1" smtClean="0"/>
              <a:t>applied</a:t>
            </a:r>
            <a:r>
              <a:rPr lang="it-IT" sz="2000" dirty="0" smtClean="0"/>
              <a:t> to </a:t>
            </a:r>
            <a:r>
              <a:rPr lang="it-IT" sz="2000" b="1" dirty="0" err="1" smtClean="0"/>
              <a:t>Spain</a:t>
            </a:r>
            <a:r>
              <a:rPr lang="it-IT" sz="2000" b="1" dirty="0" smtClean="0"/>
              <a:t> </a:t>
            </a:r>
            <a:r>
              <a:rPr lang="it-IT" sz="2000" b="1" dirty="0" err="1" smtClean="0"/>
              <a:t>Greece</a:t>
            </a:r>
            <a:r>
              <a:rPr lang="it-IT" sz="2000" b="1" dirty="0" smtClean="0"/>
              <a:t>, Cyprus</a:t>
            </a:r>
            <a:r>
              <a:rPr lang="it-IT" sz="2000" dirty="0" smtClean="0"/>
              <a:t>), to </a:t>
            </a:r>
            <a:r>
              <a:rPr lang="it-IT" sz="2000" dirty="0" err="1" smtClean="0"/>
              <a:t>have</a:t>
            </a:r>
            <a:r>
              <a:rPr lang="it-IT" sz="2000" dirty="0" smtClean="0"/>
              <a:t> </a:t>
            </a:r>
            <a:r>
              <a:rPr lang="it-IT" sz="2000" dirty="0" err="1" smtClean="0"/>
              <a:t>inundation</a:t>
            </a:r>
            <a:r>
              <a:rPr lang="it-IT" sz="2000" dirty="0" smtClean="0"/>
              <a:t> </a:t>
            </a:r>
            <a:r>
              <a:rPr lang="it-IT" sz="2000" dirty="0" err="1" smtClean="0"/>
              <a:t>maps</a:t>
            </a:r>
            <a:r>
              <a:rPr lang="it-IT" sz="2000" dirty="0" smtClean="0"/>
              <a:t> </a:t>
            </a:r>
            <a:r>
              <a:rPr lang="it-IT" sz="2000" dirty="0" err="1" smtClean="0"/>
              <a:t>at</a:t>
            </a:r>
            <a:r>
              <a:rPr lang="it-IT" sz="2000" dirty="0" smtClean="0"/>
              <a:t> </a:t>
            </a:r>
            <a:r>
              <a:rPr lang="it-IT" sz="2000" dirty="0" err="1" smtClean="0"/>
              <a:t>national</a:t>
            </a:r>
            <a:r>
              <a:rPr lang="it-IT" sz="2000" dirty="0" smtClean="0"/>
              <a:t> scale, </a:t>
            </a:r>
            <a:r>
              <a:rPr lang="it-IT" sz="2000" dirty="0" err="1" smtClean="0"/>
              <a:t>agreed</a:t>
            </a:r>
            <a:r>
              <a:rPr lang="it-IT" sz="2000" dirty="0" smtClean="0"/>
              <a:t> with </a:t>
            </a:r>
            <a:r>
              <a:rPr lang="it-IT" sz="2000" dirty="0" err="1" smtClean="0"/>
              <a:t>Govt</a:t>
            </a:r>
            <a:r>
              <a:rPr lang="it-IT" sz="2000" dirty="0" smtClean="0"/>
              <a:t>/CP </a:t>
            </a:r>
            <a:r>
              <a:rPr lang="it-IT" sz="2000" dirty="0" err="1" smtClean="0"/>
              <a:t>authorities</a:t>
            </a:r>
            <a:endParaRPr lang="it-IT" sz="2000" dirty="0" smtClean="0"/>
          </a:p>
        </p:txBody>
      </p:sp>
      <p:sp>
        <p:nvSpPr>
          <p:cNvPr id="6" name="CasellaDiTesto 5"/>
          <p:cNvSpPr txBox="1"/>
          <p:nvPr/>
        </p:nvSpPr>
        <p:spPr>
          <a:xfrm>
            <a:off x="235131" y="187923"/>
            <a:ext cx="110286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600" dirty="0" smtClean="0"/>
              <a:t>S-PTHA </a:t>
            </a:r>
            <a:r>
              <a:rPr lang="it-IT" sz="2600" dirty="0" err="1" smtClean="0"/>
              <a:t>assessment</a:t>
            </a:r>
            <a:r>
              <a:rPr lang="it-IT" sz="2600" dirty="0" smtClean="0"/>
              <a:t> </a:t>
            </a:r>
            <a:r>
              <a:rPr lang="it-IT" sz="2600" dirty="0" err="1" smtClean="0"/>
              <a:t>at</a:t>
            </a:r>
            <a:r>
              <a:rPr lang="it-IT" sz="2600" dirty="0" smtClean="0"/>
              <a:t> </a:t>
            </a:r>
            <a:r>
              <a:rPr lang="it-IT" sz="2600" dirty="0" err="1" smtClean="0"/>
              <a:t>national</a:t>
            </a:r>
            <a:r>
              <a:rPr lang="it-IT" sz="2600" dirty="0" smtClean="0"/>
              <a:t> and </a:t>
            </a:r>
            <a:r>
              <a:rPr lang="it-IT" sz="2600" dirty="0" err="1" smtClean="0"/>
              <a:t>local</a:t>
            </a:r>
            <a:r>
              <a:rPr lang="it-IT" sz="2600" dirty="0"/>
              <a:t> </a:t>
            </a:r>
            <a:r>
              <a:rPr lang="it-IT" sz="2600" dirty="0" err="1" smtClean="0"/>
              <a:t>level</a:t>
            </a:r>
            <a:r>
              <a:rPr lang="it-IT" sz="2600" dirty="0" smtClean="0"/>
              <a:t> (</a:t>
            </a:r>
            <a:r>
              <a:rPr lang="it-IT" sz="2600" dirty="0" err="1" smtClean="0"/>
              <a:t>towards</a:t>
            </a:r>
            <a:r>
              <a:rPr lang="it-IT" sz="2600" dirty="0" smtClean="0"/>
              <a:t> </a:t>
            </a:r>
            <a:r>
              <a:rPr lang="it-IT" sz="2600" dirty="0" err="1" smtClean="0"/>
              <a:t>inundation</a:t>
            </a:r>
            <a:r>
              <a:rPr lang="it-IT" sz="2600" dirty="0" smtClean="0"/>
              <a:t> </a:t>
            </a:r>
            <a:r>
              <a:rPr lang="it-IT" sz="2600" dirty="0" err="1" smtClean="0"/>
              <a:t>zones</a:t>
            </a:r>
            <a:r>
              <a:rPr lang="it-IT" sz="2600" dirty="0" smtClean="0"/>
              <a:t>)</a:t>
            </a:r>
            <a:endParaRPr lang="it-IT" sz="2600" dirty="0"/>
          </a:p>
        </p:txBody>
      </p:sp>
      <p:pic>
        <p:nvPicPr>
          <p:cNvPr id="7" name="Immagine 6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65716" y="3528717"/>
            <a:ext cx="6826284" cy="3333321"/>
          </a:xfrm>
          <a:prstGeom prst="rect">
            <a:avLst/>
          </a:prstGeom>
        </p:spPr>
      </p:pic>
      <p:sp>
        <p:nvSpPr>
          <p:cNvPr id="8" name="Rettangolo 7"/>
          <p:cNvSpPr/>
          <p:nvPr/>
        </p:nvSpPr>
        <p:spPr>
          <a:xfrm>
            <a:off x="360218" y="5040900"/>
            <a:ext cx="462741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charset="2"/>
              <a:buChar char="Ø"/>
            </a:pPr>
            <a:r>
              <a:rPr lang="it-IT" sz="2000" dirty="0" err="1" smtClean="0"/>
              <a:t>Other</a:t>
            </a:r>
            <a:r>
              <a:rPr lang="it-IT" sz="2000" dirty="0" smtClean="0"/>
              <a:t> </a:t>
            </a:r>
            <a:r>
              <a:rPr lang="it-IT" sz="2000" dirty="0" err="1"/>
              <a:t>approaches</a:t>
            </a:r>
            <a:r>
              <a:rPr lang="it-IT" sz="2000" dirty="0"/>
              <a:t> </a:t>
            </a:r>
            <a:r>
              <a:rPr lang="it-IT" sz="2000" dirty="0" err="1"/>
              <a:t>at</a:t>
            </a:r>
            <a:r>
              <a:rPr lang="it-IT" sz="2000" dirty="0"/>
              <a:t> </a:t>
            </a:r>
            <a:r>
              <a:rPr lang="it-IT" sz="2000" b="1" dirty="0" err="1"/>
              <a:t>regional</a:t>
            </a:r>
            <a:r>
              <a:rPr lang="it-IT" sz="2000" b="1" dirty="0"/>
              <a:t> / </a:t>
            </a:r>
            <a:r>
              <a:rPr lang="it-IT" sz="2000" b="1" dirty="0" err="1"/>
              <a:t>local</a:t>
            </a:r>
            <a:r>
              <a:rPr lang="it-IT" sz="2000" b="1" dirty="0"/>
              <a:t> scale </a:t>
            </a:r>
            <a:r>
              <a:rPr lang="it-IT" sz="2000" dirty="0"/>
              <a:t>are </a:t>
            </a:r>
            <a:r>
              <a:rPr lang="it-IT" sz="2000" dirty="0" err="1"/>
              <a:t>being</a:t>
            </a:r>
            <a:r>
              <a:rPr lang="it-IT" sz="2000" dirty="0"/>
              <a:t> </a:t>
            </a:r>
            <a:r>
              <a:rPr lang="it-IT" sz="2000" dirty="0" err="1"/>
              <a:t>adopted</a:t>
            </a:r>
            <a:r>
              <a:rPr lang="it-IT" sz="2000" dirty="0"/>
              <a:t> (e.g. France, Larnaca/Cyprus, Stromboli, etc.)</a:t>
            </a:r>
          </a:p>
        </p:txBody>
      </p:sp>
    </p:spTree>
    <p:extLst>
      <p:ext uri="{BB962C8B-B14F-4D97-AF65-F5344CB8AC3E}">
        <p14:creationId xmlns:p14="http://schemas.microsoft.com/office/powerpoint/2010/main" val="1047787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sellaDiTesto 2"/>
          <p:cNvSpPr txBox="1"/>
          <p:nvPr/>
        </p:nvSpPr>
        <p:spPr>
          <a:xfrm>
            <a:off x="6331788" y="2346385"/>
            <a:ext cx="586021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4000" b="1" dirty="0" smtClean="0">
                <a:solidFill>
                  <a:srgbClr val="FFFF00"/>
                </a:solidFill>
              </a:rPr>
              <a:t>NEAMTWS</a:t>
            </a:r>
          </a:p>
          <a:p>
            <a:endParaRPr lang="it-IT" sz="4000" b="1" dirty="0">
              <a:solidFill>
                <a:srgbClr val="FFFF00"/>
              </a:solidFill>
            </a:endParaRPr>
          </a:p>
          <a:p>
            <a:r>
              <a:rPr lang="it-IT" sz="4000" b="1" dirty="0" smtClean="0">
                <a:solidFill>
                  <a:srgbClr val="FFFF00"/>
                </a:solidFill>
              </a:rPr>
              <a:t>PILLAR 2 - WARNING 2024</a:t>
            </a:r>
            <a:endParaRPr lang="it-IT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5337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07125" y="222176"/>
            <a:ext cx="10515600" cy="664778"/>
          </a:xfrm>
        </p:spPr>
        <p:txBody>
          <a:bodyPr>
            <a:normAutofit fontScale="90000"/>
          </a:bodyPr>
          <a:lstStyle/>
          <a:p>
            <a:r>
              <a:rPr lang="fr-FR" dirty="0" smtClean="0">
                <a:solidFill>
                  <a:schemeClr val="bg1"/>
                </a:solidFill>
              </a:rPr>
              <a:t>NEAMTWS 2024 Events</a:t>
            </a:r>
            <a:endParaRPr lang="fr-FR" dirty="0">
              <a:solidFill>
                <a:schemeClr val="bg1"/>
              </a:solidFill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1F953-55CE-4F69-B114-32A052554844}" type="slidenum">
              <a:rPr lang="fr-FR" smtClean="0"/>
              <a:t>16</a:t>
            </a:fld>
            <a:endParaRPr lang="fr-FR"/>
          </a:p>
        </p:txBody>
      </p:sp>
      <p:pic>
        <p:nvPicPr>
          <p:cNvPr id="8" name="Google Shape;196;p25"/>
          <p:cNvPicPr preferRelativeResize="0"/>
          <p:nvPr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898941" y="74683"/>
            <a:ext cx="1253706" cy="695707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Imag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125" y="790756"/>
            <a:ext cx="10972800" cy="5869641"/>
          </a:xfrm>
          <a:prstGeom prst="rect">
            <a:avLst/>
          </a:prstGeom>
        </p:spPr>
      </p:pic>
      <p:sp>
        <p:nvSpPr>
          <p:cNvPr id="5" name="CasellaDiTesto 4"/>
          <p:cNvSpPr txBox="1"/>
          <p:nvPr/>
        </p:nvSpPr>
        <p:spPr>
          <a:xfrm>
            <a:off x="8417060" y="802763"/>
            <a:ext cx="3120626" cy="1801550"/>
          </a:xfrm>
          <a:prstGeom prst="rect">
            <a:avLst/>
          </a:prstGeom>
          <a:solidFill>
            <a:schemeClr val="accent1">
              <a:lumMod val="75000"/>
              <a:alpha val="59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fr-FR" smtClean="0">
                <a:solidFill>
                  <a:schemeClr val="bg1"/>
                </a:solidFill>
              </a:rPr>
              <a:t>10 </a:t>
            </a:r>
            <a:r>
              <a:rPr lang="fr-FR" dirty="0" err="1">
                <a:solidFill>
                  <a:schemeClr val="bg1"/>
                </a:solidFill>
              </a:rPr>
              <a:t>earthquakes</a:t>
            </a:r>
            <a:r>
              <a:rPr lang="fr-FR" dirty="0">
                <a:solidFill>
                  <a:schemeClr val="bg1"/>
                </a:solidFill>
              </a:rPr>
              <a:t> (11 in 2023)</a:t>
            </a:r>
          </a:p>
          <a:p>
            <a:pPr marL="285750" indent="-285750">
              <a:buFontTx/>
              <a:buChar char="-"/>
            </a:pPr>
            <a:r>
              <a:rPr lang="fr-FR" dirty="0" smtClean="0">
                <a:solidFill>
                  <a:schemeClr val="bg1"/>
                </a:solidFill>
              </a:rPr>
              <a:t>7 </a:t>
            </a:r>
            <a:r>
              <a:rPr lang="fr-FR" dirty="0">
                <a:solidFill>
                  <a:schemeClr val="bg1"/>
                </a:solidFill>
              </a:rPr>
              <a:t>NE </a:t>
            </a:r>
            <a:r>
              <a:rPr lang="fr-FR" dirty="0" smtClean="0">
                <a:solidFill>
                  <a:schemeClr val="bg1"/>
                </a:solidFill>
              </a:rPr>
              <a:t>Atlantic</a:t>
            </a:r>
          </a:p>
          <a:p>
            <a:pPr marL="285750" indent="-285750">
              <a:buFontTx/>
              <a:buChar char="-"/>
            </a:pPr>
            <a:r>
              <a:rPr lang="fr-FR" dirty="0" smtClean="0">
                <a:solidFill>
                  <a:schemeClr val="bg1"/>
                </a:solidFill>
              </a:rPr>
              <a:t>3 </a:t>
            </a:r>
            <a:r>
              <a:rPr lang="fr-FR" dirty="0">
                <a:solidFill>
                  <a:schemeClr val="bg1"/>
                </a:solidFill>
              </a:rPr>
              <a:t>East </a:t>
            </a:r>
            <a:r>
              <a:rPr lang="fr-FR" dirty="0" err="1" smtClean="0">
                <a:solidFill>
                  <a:schemeClr val="bg1"/>
                </a:solidFill>
              </a:rPr>
              <a:t>Mediterranean</a:t>
            </a:r>
            <a:endParaRPr lang="fr-FR" dirty="0">
              <a:solidFill>
                <a:schemeClr val="bg1"/>
              </a:solidFill>
            </a:endParaRPr>
          </a:p>
          <a:p>
            <a:r>
              <a:rPr lang="fr-FR" b="1" dirty="0">
                <a:solidFill>
                  <a:schemeClr val="bg1"/>
                </a:solidFill>
              </a:rPr>
              <a:t>Information </a:t>
            </a:r>
            <a:r>
              <a:rPr lang="fr-FR" b="1" dirty="0" err="1">
                <a:solidFill>
                  <a:schemeClr val="bg1"/>
                </a:solidFill>
              </a:rPr>
              <a:t>level</a:t>
            </a:r>
            <a:r>
              <a:rPr lang="fr-FR" b="1" dirty="0">
                <a:solidFill>
                  <a:schemeClr val="bg1"/>
                </a:solidFill>
              </a:rPr>
              <a:t> </a:t>
            </a:r>
            <a:r>
              <a:rPr lang="fr-FR" b="1" dirty="0" err="1">
                <a:solidFill>
                  <a:schemeClr val="bg1"/>
                </a:solidFill>
              </a:rPr>
              <a:t>only</a:t>
            </a:r>
            <a:endParaRPr lang="fr-FR" b="1" dirty="0">
              <a:solidFill>
                <a:schemeClr val="bg1"/>
              </a:solidFill>
            </a:endParaRPr>
          </a:p>
          <a:p>
            <a:r>
              <a:rPr lang="fr-FR" dirty="0" smtClean="0">
                <a:solidFill>
                  <a:schemeClr val="bg1"/>
                </a:solidFill>
              </a:rPr>
              <a:t>Magnitude 5.5 </a:t>
            </a:r>
            <a:r>
              <a:rPr lang="fr-FR" dirty="0">
                <a:solidFill>
                  <a:schemeClr val="bg1"/>
                </a:solidFill>
              </a:rPr>
              <a:t>to 6.0</a:t>
            </a:r>
          </a:p>
          <a:p>
            <a:pPr lvl="1"/>
            <a:endParaRPr lang="fr-FR" dirty="0">
              <a:solidFill>
                <a:schemeClr val="bg1"/>
              </a:solidFill>
            </a:endParaRPr>
          </a:p>
        </p:txBody>
      </p:sp>
      <p:pic>
        <p:nvPicPr>
          <p:cNvPr id="18" name="Immagine 17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504986"/>
            <a:ext cx="3588081" cy="2353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3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20000">
              <a:schemeClr val="accent1">
                <a:lumMod val="45000"/>
                <a:lumOff val="55000"/>
              </a:schemeClr>
            </a:gs>
            <a:gs pos="29000">
              <a:schemeClr val="accent1">
                <a:lumMod val="45000"/>
                <a:lumOff val="55000"/>
              </a:schemeClr>
            </a:gs>
            <a:gs pos="44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152;p23"/>
          <p:cNvSpPr txBox="1"/>
          <p:nvPr/>
        </p:nvSpPr>
        <p:spPr>
          <a:xfrm>
            <a:off x="-1" y="0"/>
            <a:ext cx="10329864" cy="5847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pt-PT" sz="32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ONGOING ACTIVITIES: </a:t>
            </a:r>
            <a:r>
              <a:rPr lang="pt-PT" sz="3200" b="1" i="0" u="none" strike="noStrike" cap="none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PROBABILISTIC</a:t>
            </a:r>
            <a:r>
              <a:rPr lang="pt-PT" sz="32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pt-PT" sz="3200" b="1" i="0" u="none" strike="noStrike" cap="none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TSUNAMI FORECAST</a:t>
            </a:r>
            <a:endParaRPr sz="1400" b="0" i="0" u="none" strike="noStrike" cap="none" dirty="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" name="Google Shape;153;p23"/>
          <p:cNvPicPr preferRelativeResize="0"/>
          <p:nvPr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800271" y="68038"/>
            <a:ext cx="1150189" cy="63826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Google Shape;157;p23"/>
          <p:cNvPicPr preferRelativeResize="0"/>
          <p:nvPr/>
        </p:nvPicPr>
        <p:blipFill rotWithShape="1">
          <a:blip r:embed="rId3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706301"/>
            <a:ext cx="4973782" cy="277119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Google Shape;160;p23"/>
          <p:cNvPicPr preferRelativeResize="0"/>
          <p:nvPr/>
        </p:nvPicPr>
        <p:blipFill rotWithShape="1">
          <a:blip r:embed="rId4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181048" y="951985"/>
            <a:ext cx="6498333" cy="390863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Google Shape;180;p24"/>
          <p:cNvSpPr txBox="1"/>
          <p:nvPr/>
        </p:nvSpPr>
        <p:spPr bwMode="auto">
          <a:xfrm>
            <a:off x="436794" y="5491102"/>
            <a:ext cx="10674551" cy="97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  <a:defRPr/>
            </a:pPr>
            <a:r>
              <a:rPr lang="pt-PT" sz="1800" b="1" i="0" u="none" strike="noStrike" cap="none" dirty="0" smtClean="0">
                <a:solidFill>
                  <a:srgbClr val="FE3200"/>
                </a:solidFill>
                <a:ea typeface="Arial"/>
                <a:cs typeface="Arial"/>
              </a:rPr>
              <a:t>PTF status (</a:t>
            </a:r>
            <a:r>
              <a:rPr lang="pt-PT" sz="1800" b="1" i="0" u="none" strike="noStrike" cap="none" dirty="0" err="1" smtClean="0">
                <a:solidFill>
                  <a:srgbClr val="FE3200"/>
                </a:solidFill>
                <a:ea typeface="Arial"/>
                <a:cs typeface="Arial"/>
              </a:rPr>
              <a:t>Two</a:t>
            </a:r>
            <a:r>
              <a:rPr lang="pt-PT" sz="1800" b="1" i="0" u="none" strike="noStrike" cap="none" dirty="0" smtClean="0">
                <a:solidFill>
                  <a:srgbClr val="FE3200"/>
                </a:solidFill>
                <a:ea typeface="Arial"/>
                <a:cs typeface="Arial"/>
              </a:rPr>
              <a:t> </a:t>
            </a:r>
            <a:r>
              <a:rPr lang="pt-PT" sz="1800" b="1" i="0" u="none" strike="noStrike" cap="none" dirty="0" err="1" smtClean="0">
                <a:solidFill>
                  <a:srgbClr val="FE3200"/>
                </a:solidFill>
                <a:ea typeface="Arial"/>
                <a:cs typeface="Arial"/>
              </a:rPr>
              <a:t>versions</a:t>
            </a:r>
            <a:r>
              <a:rPr lang="pt-PT" sz="1800" b="1" i="0" u="none" strike="noStrike" cap="none" dirty="0" smtClean="0">
                <a:solidFill>
                  <a:srgbClr val="FE3200"/>
                </a:solidFill>
                <a:ea typeface="Arial"/>
                <a:cs typeface="Arial"/>
              </a:rPr>
              <a:t> </a:t>
            </a:r>
            <a:r>
              <a:rPr lang="pt-PT" sz="1800" b="1" i="0" u="none" strike="noStrike" cap="none" dirty="0" err="1" smtClean="0">
                <a:solidFill>
                  <a:srgbClr val="FE3200"/>
                </a:solidFill>
                <a:ea typeface="Arial"/>
                <a:cs typeface="Arial"/>
              </a:rPr>
              <a:t>under</a:t>
            </a:r>
            <a:r>
              <a:rPr lang="pt-PT" sz="1800" b="1" i="0" u="none" strike="noStrike" cap="none" dirty="0" smtClean="0">
                <a:solidFill>
                  <a:srgbClr val="FE3200"/>
                </a:solidFill>
                <a:ea typeface="Arial"/>
                <a:cs typeface="Arial"/>
              </a:rPr>
              <a:t> </a:t>
            </a:r>
            <a:r>
              <a:rPr lang="pt-PT" sz="1800" b="1" i="0" u="none" strike="noStrike" cap="none" dirty="0" err="1" smtClean="0">
                <a:solidFill>
                  <a:srgbClr val="FE3200"/>
                </a:solidFill>
                <a:ea typeface="Arial"/>
                <a:cs typeface="Arial"/>
              </a:rPr>
              <a:t>test</a:t>
            </a:r>
            <a:r>
              <a:rPr lang="pt-PT" sz="1800" b="1" i="0" u="none" strike="noStrike" cap="none" dirty="0" smtClean="0">
                <a:solidFill>
                  <a:srgbClr val="FE3200"/>
                </a:solidFill>
                <a:ea typeface="Arial"/>
                <a:cs typeface="Arial"/>
              </a:rPr>
              <a:t>):</a:t>
            </a:r>
          </a:p>
          <a:p>
            <a: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  <a:defRPr/>
            </a:pPr>
            <a:endParaRPr lang="pt-PT" sz="1800" b="1" i="0" u="none" strike="noStrike" cap="none" dirty="0" smtClean="0">
              <a:solidFill>
                <a:srgbClr val="FE3200"/>
              </a:solidFill>
              <a:ea typeface="Arial"/>
              <a:cs typeface="Arial"/>
            </a:endParaRPr>
          </a:p>
          <a:p>
            <a: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  <a:defRPr/>
            </a:pPr>
            <a:r>
              <a:rPr lang="pt-PT" sz="1800" b="1" i="0" u="none" strike="noStrike" cap="none" dirty="0" smtClean="0">
                <a:solidFill>
                  <a:srgbClr val="FE3200"/>
                </a:solidFill>
                <a:ea typeface="Arial"/>
                <a:cs typeface="Arial"/>
              </a:rPr>
              <a:t>1. PRE-CALCULATED SCENARIOS</a:t>
            </a:r>
            <a:r>
              <a:rPr lang="pt-PT" dirty="0"/>
              <a:t> </a:t>
            </a:r>
            <a:r>
              <a:rPr lang="pt-PT" sz="1800" b="1" i="0" u="none" strike="noStrike" cap="none" dirty="0" smtClean="0">
                <a:solidFill>
                  <a:srgbClr val="FE3200"/>
                </a:solidFill>
                <a:ea typeface="Arial"/>
                <a:cs typeface="Arial"/>
              </a:rPr>
              <a:t>(</a:t>
            </a:r>
            <a:r>
              <a:rPr lang="pt-PT" sz="1800" b="1" i="0" u="none" strike="noStrike" cap="none" dirty="0" err="1" smtClean="0">
                <a:solidFill>
                  <a:srgbClr val="FE3200"/>
                </a:solidFill>
                <a:ea typeface="Arial"/>
                <a:cs typeface="Arial"/>
              </a:rPr>
              <a:t>operational</a:t>
            </a:r>
            <a:r>
              <a:rPr lang="pt-PT" sz="1800" b="1" i="0" u="none" strike="noStrike" cap="none" dirty="0" smtClean="0">
                <a:solidFill>
                  <a:srgbClr val="FE3200"/>
                </a:solidFill>
                <a:ea typeface="Arial"/>
                <a:cs typeface="Arial"/>
              </a:rPr>
              <a:t> </a:t>
            </a:r>
            <a:r>
              <a:rPr lang="pt-PT" sz="1800" b="1" i="0" u="none" strike="noStrike" cap="none" dirty="0" err="1" smtClean="0">
                <a:solidFill>
                  <a:srgbClr val="FE3200"/>
                </a:solidFill>
                <a:ea typeface="Arial"/>
                <a:cs typeface="Arial"/>
              </a:rPr>
              <a:t>at</a:t>
            </a:r>
            <a:r>
              <a:rPr lang="pt-PT" sz="1800" b="1" i="0" u="none" strike="noStrike" cap="none" dirty="0" smtClean="0">
                <a:solidFill>
                  <a:srgbClr val="FE3200"/>
                </a:solidFill>
                <a:ea typeface="Arial"/>
                <a:cs typeface="Arial"/>
              </a:rPr>
              <a:t> INGV, </a:t>
            </a:r>
            <a:r>
              <a:rPr lang="pt-PT" sz="1800" b="1" i="0" u="none" strike="noStrike" cap="none" dirty="0" err="1" smtClean="0">
                <a:solidFill>
                  <a:srgbClr val="FE3200"/>
                </a:solidFill>
                <a:ea typeface="Arial"/>
                <a:cs typeface="Arial"/>
              </a:rPr>
              <a:t>under</a:t>
            </a:r>
            <a:r>
              <a:rPr lang="pt-PT" sz="1800" b="1" i="0" u="none" strike="noStrike" cap="none" dirty="0" smtClean="0">
                <a:solidFill>
                  <a:srgbClr val="FE3200"/>
                </a:solidFill>
                <a:ea typeface="Arial"/>
                <a:cs typeface="Arial"/>
              </a:rPr>
              <a:t> </a:t>
            </a:r>
            <a:r>
              <a:rPr lang="pt-PT" sz="1800" b="1" i="0" u="none" strike="noStrike" cap="none" dirty="0" err="1" smtClean="0">
                <a:solidFill>
                  <a:srgbClr val="FE3200"/>
                </a:solidFill>
                <a:ea typeface="Arial"/>
                <a:cs typeface="Arial"/>
              </a:rPr>
              <a:t>test</a:t>
            </a:r>
            <a:r>
              <a:rPr lang="pt-PT" sz="1800" b="1" i="0" u="none" strike="noStrike" cap="none" dirty="0" smtClean="0">
                <a:solidFill>
                  <a:srgbClr val="FE3200"/>
                </a:solidFill>
                <a:ea typeface="Arial"/>
                <a:cs typeface="Arial"/>
              </a:rPr>
              <a:t> for </a:t>
            </a:r>
            <a:r>
              <a:rPr lang="pt-PT" sz="1800" b="1" i="0" u="none" strike="noStrike" cap="none" dirty="0" err="1" smtClean="0">
                <a:solidFill>
                  <a:srgbClr val="FE3200"/>
                </a:solidFill>
                <a:ea typeface="Arial"/>
                <a:cs typeface="Arial"/>
              </a:rPr>
              <a:t>other</a:t>
            </a:r>
            <a:r>
              <a:rPr lang="pt-PT" sz="1800" b="1" i="0" u="none" strike="noStrike" cap="none" dirty="0" smtClean="0">
                <a:solidFill>
                  <a:srgbClr val="FE3200"/>
                </a:solidFill>
                <a:ea typeface="Arial"/>
                <a:cs typeface="Arial"/>
              </a:rPr>
              <a:t> </a:t>
            </a:r>
            <a:r>
              <a:rPr lang="pt-PT" sz="1800" b="1" i="0" u="none" strike="noStrike" cap="none" dirty="0" err="1" smtClean="0">
                <a:solidFill>
                  <a:srgbClr val="FE3200"/>
                </a:solidFill>
                <a:ea typeface="Arial"/>
                <a:cs typeface="Arial"/>
              </a:rPr>
              <a:t>TSPs</a:t>
            </a:r>
            <a:r>
              <a:rPr lang="pt-PT" sz="1800" b="1" i="0" u="none" strike="noStrike" cap="none" dirty="0" smtClean="0">
                <a:solidFill>
                  <a:srgbClr val="FE3200"/>
                </a:solidFill>
                <a:ea typeface="Arial"/>
                <a:cs typeface="Arial"/>
              </a:rPr>
              <a:t>)</a:t>
            </a:r>
          </a:p>
          <a:p>
            <a: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  <a:defRPr/>
            </a:pPr>
            <a:endParaRPr lang="pt-PT" b="1" dirty="0">
              <a:solidFill>
                <a:srgbClr val="FE3200"/>
              </a:solidFill>
              <a:ea typeface="Arial"/>
              <a:cs typeface="Arial"/>
            </a:endParaRPr>
          </a:p>
          <a:p>
            <a:pPr>
              <a:buClr>
                <a:schemeClr val="dk1"/>
              </a:buClr>
              <a:buSzPts val="1100"/>
              <a:defRPr/>
            </a:pPr>
            <a:r>
              <a:rPr lang="pt-PT" b="1" dirty="0" smtClean="0">
                <a:solidFill>
                  <a:srgbClr val="FE3200"/>
                </a:solidFill>
                <a:ea typeface="Arial"/>
                <a:cs typeface="Arial"/>
              </a:rPr>
              <a:t>2. </a:t>
            </a:r>
            <a:r>
              <a:rPr lang="pt-PT" b="1" dirty="0" err="1">
                <a:solidFill>
                  <a:srgbClr val="FE3200"/>
                </a:solidFill>
                <a:ea typeface="Arial"/>
                <a:cs typeface="Arial"/>
              </a:rPr>
              <a:t>On-the-fly</a:t>
            </a:r>
            <a:r>
              <a:rPr lang="pt-PT" b="1" dirty="0">
                <a:solidFill>
                  <a:srgbClr val="FE3200"/>
                </a:solidFill>
                <a:ea typeface="Arial"/>
                <a:cs typeface="Arial"/>
              </a:rPr>
              <a:t> SCENARIOS (</a:t>
            </a:r>
            <a:r>
              <a:rPr lang="pt-PT" b="1" dirty="0" err="1">
                <a:solidFill>
                  <a:srgbClr val="FE3200"/>
                </a:solidFill>
                <a:ea typeface="Arial"/>
                <a:cs typeface="Arial"/>
              </a:rPr>
              <a:t>Urgent</a:t>
            </a:r>
            <a:r>
              <a:rPr lang="pt-PT" b="1" dirty="0">
                <a:solidFill>
                  <a:srgbClr val="FE3200"/>
                </a:solidFill>
                <a:ea typeface="Arial"/>
                <a:cs typeface="Arial"/>
              </a:rPr>
              <a:t> </a:t>
            </a:r>
            <a:r>
              <a:rPr lang="pt-PT" b="1" dirty="0" err="1">
                <a:solidFill>
                  <a:srgbClr val="FE3200"/>
                </a:solidFill>
                <a:ea typeface="Arial"/>
                <a:cs typeface="Arial"/>
              </a:rPr>
              <a:t>Computing</a:t>
            </a:r>
            <a:r>
              <a:rPr lang="pt-PT" b="1" dirty="0">
                <a:solidFill>
                  <a:srgbClr val="FE3200"/>
                </a:solidFill>
                <a:ea typeface="Arial"/>
                <a:cs typeface="Arial"/>
              </a:rPr>
              <a:t>)</a:t>
            </a:r>
            <a:endParaRPr lang="pt-PT" dirty="0"/>
          </a:p>
          <a:p>
            <a: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  <a:defRPr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30840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20000">
              <a:schemeClr val="accent1">
                <a:lumMod val="45000"/>
                <a:lumOff val="55000"/>
              </a:schemeClr>
            </a:gs>
            <a:gs pos="29000">
              <a:schemeClr val="accent1">
                <a:lumMod val="45000"/>
                <a:lumOff val="55000"/>
              </a:schemeClr>
            </a:gs>
            <a:gs pos="44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152;p23"/>
          <p:cNvSpPr txBox="1"/>
          <p:nvPr/>
        </p:nvSpPr>
        <p:spPr>
          <a:xfrm>
            <a:off x="-1" y="0"/>
            <a:ext cx="10329864" cy="5847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pt-PT" sz="3200" b="1" i="0" u="none" strike="noStrike" cap="none" dirty="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TESTING </a:t>
            </a:r>
            <a:r>
              <a:rPr lang="pt-PT" sz="3200" b="1" i="0" u="none" strike="noStrike" cap="none" dirty="0" smtClean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PROBABILISTIC</a:t>
            </a:r>
            <a:r>
              <a:rPr lang="pt-PT" sz="3200" b="1" i="0" u="none" strike="noStrike" cap="none" dirty="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pt-PT" sz="32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TSUNAMI </a:t>
            </a:r>
            <a:r>
              <a:rPr lang="pt-PT" sz="3200" b="1" i="0" u="none" strike="noStrike" cap="none" dirty="0" smtClean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FORECAST - SANTORINI</a:t>
            </a:r>
            <a:endParaRPr sz="1400" b="0" i="0" u="none" strike="noStrike" cap="none" dirty="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" name="Google Shape;153;p23"/>
          <p:cNvPicPr preferRelativeResize="0"/>
          <p:nvPr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800271" y="68038"/>
            <a:ext cx="1150189" cy="638263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Immagine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1694" y="584735"/>
            <a:ext cx="5932742" cy="3181325"/>
          </a:xfrm>
          <a:prstGeom prst="rect">
            <a:avLst/>
          </a:prstGeom>
        </p:spPr>
      </p:pic>
      <p:pic>
        <p:nvPicPr>
          <p:cNvPr id="6" name="Immagine 5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83990" y="0"/>
            <a:ext cx="4253346" cy="2280779"/>
          </a:xfrm>
          <a:prstGeom prst="rect">
            <a:avLst/>
          </a:prstGeom>
        </p:spPr>
      </p:pic>
      <p:pic>
        <p:nvPicPr>
          <p:cNvPr id="7" name="Immagine 6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97114" y="2348817"/>
            <a:ext cx="4253346" cy="2280779"/>
          </a:xfrm>
          <a:prstGeom prst="rect">
            <a:avLst/>
          </a:prstGeom>
        </p:spPr>
      </p:pic>
      <p:pic>
        <p:nvPicPr>
          <p:cNvPr id="8" name="Immagine 7"/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83990" y="4633540"/>
            <a:ext cx="4253346" cy="2248294"/>
          </a:xfrm>
          <a:prstGeom prst="rect">
            <a:avLst/>
          </a:prstGeom>
        </p:spPr>
      </p:pic>
      <p:pic>
        <p:nvPicPr>
          <p:cNvPr id="9" name="Immagine 8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1694" y="3700508"/>
            <a:ext cx="5932742" cy="3181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10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87000">
              <a:schemeClr val="accent1">
                <a:lumMod val="45000"/>
                <a:lumOff val="55000"/>
              </a:schemeClr>
            </a:gs>
            <a:gs pos="29000">
              <a:schemeClr val="accent1">
                <a:lumMod val="45000"/>
                <a:lumOff val="55000"/>
              </a:schemeClr>
            </a:gs>
            <a:gs pos="44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olo 1">
            <a:extLst>
              <a:ext uri="{FF2B5EF4-FFF2-40B4-BE49-F238E27FC236}">
                <a16:creationId xmlns="" xmlns:a16="http://schemas.microsoft.com/office/drawing/2014/main" id="{E348FA24-3F9F-66E5-CB4A-40B2C76FB2CC}"/>
              </a:ext>
            </a:extLst>
          </p:cNvPr>
          <p:cNvSpPr txBox="1">
            <a:spLocks/>
          </p:cNvSpPr>
          <p:nvPr/>
        </p:nvSpPr>
        <p:spPr>
          <a:xfrm>
            <a:off x="6441854" y="324953"/>
            <a:ext cx="3268237" cy="930320"/>
          </a:xfrm>
          <a:prstGeom prst="rect">
            <a:avLst/>
          </a:prstGeom>
        </p:spPr>
        <p:txBody>
          <a:bodyPr anchor="b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800" dirty="0" smtClean="0">
                <a:solidFill>
                  <a:schemeClr val="accent5"/>
                </a:solidFill>
                <a:latin typeface="+mn-lt"/>
              </a:rPr>
              <a:t>WESTERN IONIAN SEA INFRASTRUCTURE/1</a:t>
            </a:r>
          </a:p>
          <a:p>
            <a:r>
              <a:rPr lang="en-GB" sz="1800" dirty="0" smtClean="0">
                <a:solidFill>
                  <a:schemeClr val="accent5"/>
                </a:solidFill>
                <a:latin typeface="+mn-lt"/>
              </a:rPr>
              <a:t>Deployed December 2023</a:t>
            </a:r>
            <a:endParaRPr lang="it-IT" sz="1800" dirty="0">
              <a:solidFill>
                <a:schemeClr val="accent5"/>
              </a:solidFill>
              <a:latin typeface="+mn-lt"/>
            </a:endParaRPr>
          </a:p>
        </p:txBody>
      </p:sp>
      <p:sp>
        <p:nvSpPr>
          <p:cNvPr id="8" name="Google Shape;209;p26"/>
          <p:cNvSpPr txBox="1"/>
          <p:nvPr/>
        </p:nvSpPr>
        <p:spPr bwMode="auto">
          <a:xfrm>
            <a:off x="-1" y="0"/>
            <a:ext cx="10028583" cy="5847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pt-PT" sz="32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</a:rPr>
              <a:t>ONGOING ACTIVITIES: </a:t>
            </a:r>
            <a:r>
              <a:rPr lang="pt-PT" sz="3200" b="1" i="0" u="none" strike="noStrike" cap="none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SMART CABLES</a:t>
            </a:r>
            <a:endParaRPr sz="1400" b="0" i="0" u="none" strike="noStrike" cap="none">
              <a:solidFill>
                <a:srgbClr val="FF0000"/>
              </a:solidFill>
              <a:latin typeface="Arial"/>
              <a:ea typeface="Arial"/>
              <a:cs typeface="Arial"/>
            </a:endParaRPr>
          </a:p>
        </p:txBody>
      </p:sp>
      <p:pic>
        <p:nvPicPr>
          <p:cNvPr id="9" name="Google Shape;210;p26"/>
          <p:cNvPicPr/>
          <p:nvPr/>
        </p:nvPicPr>
        <p:blipFill>
          <a:blip r:embed="rId2" cstate="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0768169" y="0"/>
            <a:ext cx="1423831" cy="790113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Google Shape;212;p26"/>
          <p:cNvSpPr/>
          <p:nvPr/>
        </p:nvSpPr>
        <p:spPr bwMode="auto">
          <a:xfrm>
            <a:off x="154189" y="584735"/>
            <a:ext cx="5405410" cy="20312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3" tIns="45699" rIns="91423" bIns="45699" anchor="t" anchorCtr="0">
            <a:spAutoFit/>
          </a:bodyPr>
          <a:lstStyle/>
          <a:p>
            <a:pPr marL="285750" marR="0" lvl="0" indent="-2857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  <a:defRPr/>
            </a:pPr>
            <a:r>
              <a:rPr lang="pt-PT" sz="1800" b="1" i="0" u="none" strike="noStrike" cap="none" dirty="0">
                <a:solidFill>
                  <a:schemeClr val="dk1"/>
                </a:solidFill>
                <a:ea typeface="Arial"/>
                <a:cs typeface="Arial"/>
              </a:rPr>
              <a:t>New </a:t>
            </a:r>
            <a:r>
              <a:rPr lang="pt-PT" sz="1800" b="1" i="0" u="none" strike="noStrike" cap="none" dirty="0" err="1">
                <a:solidFill>
                  <a:schemeClr val="dk1"/>
                </a:solidFill>
                <a:ea typeface="Arial"/>
                <a:cs typeface="Arial"/>
              </a:rPr>
              <a:t>Submarine</a:t>
            </a:r>
            <a:r>
              <a:rPr lang="pt-PT" sz="1800" b="1" i="0" u="none" strike="noStrike" cap="none" dirty="0">
                <a:solidFill>
                  <a:schemeClr val="dk1"/>
                </a:solidFill>
                <a:ea typeface="Arial"/>
                <a:cs typeface="Arial"/>
              </a:rPr>
              <a:t> Cable Ring </a:t>
            </a:r>
            <a:r>
              <a:rPr lang="pt-PT" sz="1800" b="1" i="0" u="none" strike="noStrike" cap="none" dirty="0" err="1">
                <a:solidFill>
                  <a:schemeClr val="dk1"/>
                </a:solidFill>
                <a:ea typeface="Arial"/>
                <a:cs typeface="Arial"/>
              </a:rPr>
              <a:t>connecting</a:t>
            </a:r>
            <a:r>
              <a:rPr lang="pt-PT" sz="1800" b="1" i="0" u="none" strike="noStrike" cap="none" dirty="0">
                <a:solidFill>
                  <a:schemeClr val="dk1"/>
                </a:solidFill>
                <a:ea typeface="Arial"/>
                <a:cs typeface="Arial"/>
              </a:rPr>
              <a:t> </a:t>
            </a:r>
            <a:r>
              <a:rPr lang="pt-PT" sz="1800" b="1" i="0" u="none" strike="noStrike" cap="none" dirty="0" smtClean="0">
                <a:solidFill>
                  <a:schemeClr val="dk1"/>
                </a:solidFill>
                <a:ea typeface="Arial"/>
                <a:cs typeface="Arial"/>
              </a:rPr>
              <a:t>Portugal </a:t>
            </a:r>
            <a:r>
              <a:rPr lang="pt-PT" sz="1800" b="1" i="0" u="none" strike="noStrike" cap="none" dirty="0" err="1">
                <a:solidFill>
                  <a:schemeClr val="dk1"/>
                </a:solidFill>
                <a:ea typeface="Arial"/>
                <a:cs typeface="Arial"/>
              </a:rPr>
              <a:t>Mainland</a:t>
            </a:r>
            <a:r>
              <a:rPr lang="pt-PT" sz="1800" b="1" i="0" u="none" strike="noStrike" cap="none" dirty="0">
                <a:solidFill>
                  <a:schemeClr val="dk1"/>
                </a:solidFill>
                <a:ea typeface="Arial"/>
                <a:cs typeface="Arial"/>
              </a:rPr>
              <a:t>-</a:t>
            </a:r>
            <a:r>
              <a:rPr lang="pt-PT" sz="1800" b="1" i="0" u="none" strike="noStrike" cap="none" dirty="0" err="1">
                <a:solidFill>
                  <a:schemeClr val="dk1"/>
                </a:solidFill>
                <a:ea typeface="Arial"/>
                <a:cs typeface="Arial"/>
              </a:rPr>
              <a:t>Azores</a:t>
            </a:r>
            <a:r>
              <a:rPr lang="pt-PT" sz="1800" b="1" i="0" u="none" strike="noStrike" cap="none" dirty="0">
                <a:solidFill>
                  <a:schemeClr val="dk1"/>
                </a:solidFill>
                <a:ea typeface="Arial"/>
                <a:cs typeface="Arial"/>
              </a:rPr>
              <a:t>-Madeira</a:t>
            </a:r>
            <a:endParaRPr dirty="0"/>
          </a:p>
          <a:p>
            <a:pPr marL="285750" marR="0" lvl="0" indent="-1714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/>
            </a:pPr>
            <a:endParaRPr sz="1800" b="1" i="0" u="none" strike="noStrike" cap="none" dirty="0">
              <a:solidFill>
                <a:schemeClr val="dk1"/>
              </a:solidFill>
              <a:ea typeface="Arial"/>
              <a:cs typeface="Arial"/>
            </a:endParaRPr>
          </a:p>
          <a:p>
            <a:pPr marL="285750" marR="0" lvl="0" indent="-2857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  <a:defRPr/>
            </a:pPr>
            <a:r>
              <a:rPr lang="pt-PT" sz="1800" b="1" i="0" u="none" strike="noStrike" cap="none" dirty="0" err="1">
                <a:solidFill>
                  <a:schemeClr val="dk1"/>
                </a:solidFill>
                <a:ea typeface="Arial"/>
                <a:cs typeface="Arial"/>
              </a:rPr>
              <a:t>S</a:t>
            </a:r>
            <a:r>
              <a:rPr lang="pt-PT" sz="1800" b="1" i="0" u="none" strike="noStrike" cap="none" dirty="0" err="1">
                <a:solidFill>
                  <a:schemeClr val="dk1"/>
                </a:solidFill>
                <a:highlight>
                  <a:srgbClr val="FFFF00"/>
                </a:highlight>
                <a:ea typeface="Arial"/>
                <a:cs typeface="Arial"/>
              </a:rPr>
              <a:t>upport</a:t>
            </a:r>
            <a:r>
              <a:rPr lang="pt-PT" sz="1800" b="1" dirty="0" err="1">
                <a:solidFill>
                  <a:schemeClr val="dk1"/>
                </a:solidFill>
                <a:highlight>
                  <a:srgbClr val="FFFF00"/>
                </a:highlight>
              </a:rPr>
              <a:t>ed</a:t>
            </a:r>
            <a:r>
              <a:rPr lang="pt-PT" sz="1800" b="1" dirty="0">
                <a:solidFill>
                  <a:schemeClr val="dk1"/>
                </a:solidFill>
                <a:highlight>
                  <a:srgbClr val="FFFF00"/>
                </a:highlight>
              </a:rPr>
              <a:t> </a:t>
            </a:r>
            <a:r>
              <a:rPr lang="pt-PT" sz="1800" b="1" dirty="0" err="1">
                <a:solidFill>
                  <a:schemeClr val="dk1"/>
                </a:solidFill>
                <a:highlight>
                  <a:srgbClr val="FFFF00"/>
                </a:highlight>
              </a:rPr>
              <a:t>by</a:t>
            </a:r>
            <a:r>
              <a:rPr lang="pt-PT" sz="1800" b="1" dirty="0">
                <a:solidFill>
                  <a:schemeClr val="dk1"/>
                </a:solidFill>
                <a:highlight>
                  <a:srgbClr val="FFFF00"/>
                </a:highlight>
              </a:rPr>
              <a:t> Portugal</a:t>
            </a:r>
            <a:endParaRPr dirty="0">
              <a:highlight>
                <a:srgbClr val="FFFF00"/>
              </a:highlight>
            </a:endParaRPr>
          </a:p>
          <a:p>
            <a:pPr marL="285750" marR="0" lvl="0" indent="-1714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/>
            </a:pPr>
            <a:endParaRPr sz="1800" b="1" i="0" u="none" strike="noStrike" cap="none" dirty="0">
              <a:solidFill>
                <a:schemeClr val="dk1"/>
              </a:solidFill>
              <a:ea typeface="Arial"/>
              <a:cs typeface="Arial"/>
            </a:endParaRPr>
          </a:p>
          <a:p>
            <a:pPr marL="285750" marR="0" lvl="0" indent="-2857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  <a:defRPr/>
            </a:pPr>
            <a:r>
              <a:rPr lang="pt-PT" sz="1800" b="1" i="0" u="none" strike="noStrike" cap="none" dirty="0" err="1">
                <a:solidFill>
                  <a:schemeClr val="dk1"/>
                </a:solidFill>
                <a:ea typeface="Arial"/>
                <a:cs typeface="Arial"/>
              </a:rPr>
              <a:t>Operational</a:t>
            </a:r>
            <a:r>
              <a:rPr lang="pt-PT" sz="1800" b="1" i="0" u="none" strike="noStrike" cap="none" dirty="0">
                <a:solidFill>
                  <a:schemeClr val="dk1"/>
                </a:solidFill>
                <a:ea typeface="Arial"/>
                <a:cs typeface="Arial"/>
              </a:rPr>
              <a:t> in </a:t>
            </a:r>
            <a:r>
              <a:rPr lang="pt-PT" sz="1800" b="1" i="0" u="none" strike="noStrike" cap="none" dirty="0" err="1">
                <a:solidFill>
                  <a:schemeClr val="dk1"/>
                </a:solidFill>
                <a:ea typeface="Arial"/>
                <a:cs typeface="Arial"/>
              </a:rPr>
              <a:t>second</a:t>
            </a:r>
            <a:r>
              <a:rPr lang="pt-PT" sz="1800" b="1" i="0" u="none" strike="noStrike" cap="none" dirty="0">
                <a:solidFill>
                  <a:schemeClr val="dk1"/>
                </a:solidFill>
                <a:ea typeface="Arial"/>
                <a:cs typeface="Arial"/>
              </a:rPr>
              <a:t> </a:t>
            </a:r>
            <a:r>
              <a:rPr lang="pt-PT" sz="1800" b="1" i="0" u="none" strike="noStrike" cap="none" dirty="0" err="1">
                <a:solidFill>
                  <a:schemeClr val="dk1"/>
                </a:solidFill>
                <a:ea typeface="Arial"/>
                <a:cs typeface="Arial"/>
              </a:rPr>
              <a:t>half</a:t>
            </a:r>
            <a:r>
              <a:rPr lang="pt-PT" sz="1800" b="1" i="0" u="none" strike="noStrike" cap="none" dirty="0">
                <a:solidFill>
                  <a:schemeClr val="dk1"/>
                </a:solidFill>
                <a:ea typeface="Arial"/>
                <a:cs typeface="Arial"/>
              </a:rPr>
              <a:t> </a:t>
            </a:r>
            <a:r>
              <a:rPr lang="pt-PT" sz="1800" b="1" i="0" u="none" strike="noStrike" cap="none" dirty="0" err="1">
                <a:solidFill>
                  <a:schemeClr val="dk1"/>
                </a:solidFill>
                <a:ea typeface="Arial"/>
                <a:cs typeface="Arial"/>
              </a:rPr>
              <a:t>of</a:t>
            </a:r>
            <a:r>
              <a:rPr lang="pt-PT" sz="1800" b="1" i="0" u="none" strike="noStrike" cap="none" dirty="0">
                <a:solidFill>
                  <a:schemeClr val="dk1"/>
                </a:solidFill>
                <a:ea typeface="Arial"/>
                <a:cs typeface="Arial"/>
              </a:rPr>
              <a:t> 2026</a:t>
            </a:r>
            <a:endParaRPr dirty="0"/>
          </a:p>
          <a:p>
            <a: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endParaRPr sz="1800" b="1" i="0" u="none" strike="noStrike" cap="none" dirty="0">
              <a:solidFill>
                <a:schemeClr val="dk1"/>
              </a:solidFill>
              <a:ea typeface="Arial"/>
              <a:cs typeface="Arial"/>
            </a:endParaRPr>
          </a:p>
        </p:txBody>
      </p:sp>
      <p:pic>
        <p:nvPicPr>
          <p:cNvPr id="14" name="Image 1828669939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139730" y="2522989"/>
            <a:ext cx="5384164" cy="2760889"/>
          </a:xfrm>
          <a:prstGeom prst="rect">
            <a:avLst/>
          </a:prstGeom>
        </p:spPr>
      </p:pic>
      <p:pic>
        <p:nvPicPr>
          <p:cNvPr id="15" name="Image 480548394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383253" y="5310477"/>
            <a:ext cx="1916601" cy="584987"/>
          </a:xfrm>
          <a:prstGeom prst="rect">
            <a:avLst/>
          </a:prstGeom>
        </p:spPr>
      </p:pic>
      <p:pic>
        <p:nvPicPr>
          <p:cNvPr id="16" name="Image 2086666761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2501801" y="5430106"/>
            <a:ext cx="2933107" cy="1291367"/>
          </a:xfrm>
          <a:prstGeom prst="rect">
            <a:avLst/>
          </a:prstGeom>
        </p:spPr>
      </p:pic>
      <p:pic>
        <p:nvPicPr>
          <p:cNvPr id="17" name="Image 1101413284"/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229351" y="3940961"/>
            <a:ext cx="5962649" cy="2867825"/>
          </a:xfrm>
          <a:prstGeom prst="rect">
            <a:avLst/>
          </a:prstGeom>
        </p:spPr>
      </p:pic>
      <p:pic>
        <p:nvPicPr>
          <p:cNvPr id="13" name="Segnaposto contenuto 4" descr="Immagine che contiene testo, mappa, diagramma, linea&#10;&#10;Descrizione generata automaticamente">
            <a:extLst>
              <a:ext uri="{FF2B5EF4-FFF2-40B4-BE49-F238E27FC236}">
                <a16:creationId xmlns="" xmlns:a16="http://schemas.microsoft.com/office/drawing/2014/main" id="{31EA36B8-8025-C784-020B-4DCD091BE27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9351" y="1301182"/>
            <a:ext cx="3286770" cy="2477426"/>
          </a:xfrm>
          <a:prstGeom prst="rect">
            <a:avLst/>
          </a:prstGeom>
        </p:spPr>
      </p:pic>
      <p:sp>
        <p:nvSpPr>
          <p:cNvPr id="19" name="Rettangolo 18"/>
          <p:cNvSpPr/>
          <p:nvPr/>
        </p:nvSpPr>
        <p:spPr>
          <a:xfrm>
            <a:off x="9864579" y="2156714"/>
            <a:ext cx="2163418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400" dirty="0"/>
              <a:t> </a:t>
            </a:r>
            <a:r>
              <a:rPr lang="en-GB" sz="1400" dirty="0" smtClean="0"/>
              <a:t>Technical problems at the Repeaters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/>
              <a:t> </a:t>
            </a:r>
            <a:r>
              <a:rPr lang="en-GB" sz="1400" dirty="0" smtClean="0"/>
              <a:t>At the moment we receive data from the pressure sensor at the Calypso Observatory (- 2039 m)</a:t>
            </a:r>
            <a:endParaRPr lang="en-GB" sz="1400" dirty="0"/>
          </a:p>
        </p:txBody>
      </p:sp>
      <p:pic>
        <p:nvPicPr>
          <p:cNvPr id="20" name="Immagine 19"/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14326" y="664824"/>
            <a:ext cx="3059873" cy="1649463"/>
          </a:xfrm>
          <a:prstGeom prst="rect">
            <a:avLst/>
          </a:prstGeom>
        </p:spPr>
      </p:pic>
      <p:sp>
        <p:nvSpPr>
          <p:cNvPr id="21" name="CasellaDiTesto 20"/>
          <p:cNvSpPr txBox="1"/>
          <p:nvPr/>
        </p:nvSpPr>
        <p:spPr>
          <a:xfrm>
            <a:off x="7390847" y="3497242"/>
            <a:ext cx="33250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dirty="0" err="1" smtClean="0"/>
              <a:t>G.Marinaro</a:t>
            </a:r>
            <a:r>
              <a:rPr lang="it-IT" sz="1400" dirty="0" smtClean="0"/>
              <a:t>, EMSO - INGV</a:t>
            </a:r>
            <a:endParaRPr lang="it-IT" sz="1400" dirty="0"/>
          </a:p>
        </p:txBody>
      </p:sp>
    </p:spTree>
    <p:extLst>
      <p:ext uri="{BB962C8B-B14F-4D97-AF65-F5344CB8AC3E}">
        <p14:creationId xmlns:p14="http://schemas.microsoft.com/office/powerpoint/2010/main" val="1417221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20000">
              <a:schemeClr val="accent1">
                <a:lumMod val="45000"/>
                <a:lumOff val="55000"/>
              </a:schemeClr>
            </a:gs>
            <a:gs pos="29000">
              <a:schemeClr val="accent1">
                <a:lumMod val="45000"/>
                <a:lumOff val="55000"/>
              </a:schemeClr>
            </a:gs>
            <a:gs pos="44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1">
            <a:extLst>
              <a:ext uri="{FF2B5EF4-FFF2-40B4-BE49-F238E27FC236}">
                <a16:creationId xmlns="" xmlns:a16="http://schemas.microsoft.com/office/drawing/2014/main" id="{E348FA24-3F9F-66E5-CB4A-40B2C76FB2CC}"/>
              </a:ext>
            </a:extLst>
          </p:cNvPr>
          <p:cNvSpPr txBox="1">
            <a:spLocks/>
          </p:cNvSpPr>
          <p:nvPr/>
        </p:nvSpPr>
        <p:spPr>
          <a:xfrm>
            <a:off x="266251" y="422536"/>
            <a:ext cx="6671861" cy="741724"/>
          </a:xfrm>
          <a:prstGeom prst="rect">
            <a:avLst/>
          </a:prstGeom>
        </p:spPr>
        <p:txBody>
          <a:bodyPr anchor="b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 smtClean="0">
                <a:solidFill>
                  <a:schemeClr val="accent5"/>
                </a:solidFill>
                <a:latin typeface="+mn-lt"/>
              </a:rPr>
              <a:t>WESTERN IONIAN SEA INFRASTRUCTURE/2</a:t>
            </a:r>
          </a:p>
          <a:p>
            <a:endParaRPr lang="en-GB" sz="2800" dirty="0" smtClean="0">
              <a:solidFill>
                <a:schemeClr val="accent5"/>
              </a:solidFill>
              <a:latin typeface="+mn-lt"/>
            </a:endParaRPr>
          </a:p>
        </p:txBody>
      </p:sp>
      <p:pic>
        <p:nvPicPr>
          <p:cNvPr id="6" name="Immagine 5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6251" y="793398"/>
            <a:ext cx="6782278" cy="2917644"/>
          </a:xfrm>
          <a:prstGeom prst="rect">
            <a:avLst/>
          </a:prstGeom>
        </p:spPr>
      </p:pic>
      <p:grpSp>
        <p:nvGrpSpPr>
          <p:cNvPr id="11" name="Google Shape;84;p1"/>
          <p:cNvGrpSpPr/>
          <p:nvPr/>
        </p:nvGrpSpPr>
        <p:grpSpPr>
          <a:xfrm>
            <a:off x="7386684" y="138679"/>
            <a:ext cx="4627418" cy="1309437"/>
            <a:chOff x="3587013" y="2521525"/>
            <a:chExt cx="4199241" cy="1088242"/>
          </a:xfrm>
        </p:grpSpPr>
        <p:pic>
          <p:nvPicPr>
            <p:cNvPr id="13" name="Google Shape;85;p1"/>
            <p:cNvPicPr preferRelativeResize="0"/>
            <p:nvPr/>
          </p:nvPicPr>
          <p:blipFill rotWithShape="1">
            <a:blip r:embed="rId3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012994" y="2953343"/>
              <a:ext cx="1702985" cy="65642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4" name="Google Shape;86;p1"/>
            <p:cNvPicPr preferRelativeResize="0"/>
            <p:nvPr/>
          </p:nvPicPr>
          <p:blipFill rotWithShape="1">
            <a:blip r:embed="rId4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587013" y="2521525"/>
              <a:ext cx="1727263" cy="86363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5" name="Google Shape;87;p1"/>
            <p:cNvPicPr preferRelativeResize="0"/>
            <p:nvPr/>
          </p:nvPicPr>
          <p:blipFill rotWithShape="1">
            <a:blip r:embed="rId5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384551" y="2697783"/>
              <a:ext cx="1401703" cy="511119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6" name="Google Shape;167;p4"/>
          <p:cNvGrpSpPr/>
          <p:nvPr/>
        </p:nvGrpSpPr>
        <p:grpSpPr>
          <a:xfrm>
            <a:off x="8798546" y="3866339"/>
            <a:ext cx="2756424" cy="683429"/>
            <a:chOff x="385565" y="1909217"/>
            <a:chExt cx="4824536" cy="1196486"/>
          </a:xfrm>
        </p:grpSpPr>
        <p:pic>
          <p:nvPicPr>
            <p:cNvPr id="17" name="Google Shape;168;p4"/>
            <p:cNvPicPr preferRelativeResize="0"/>
            <p:nvPr/>
          </p:nvPicPr>
          <p:blipFill rotWithShape="1">
            <a:blip r:embed="rId6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85565" y="1909217"/>
              <a:ext cx="4824536" cy="119648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8" name="Google Shape;169;p4"/>
            <p:cNvSpPr/>
            <p:nvPr/>
          </p:nvSpPr>
          <p:spPr>
            <a:xfrm>
              <a:off x="1249661" y="2307053"/>
              <a:ext cx="504000" cy="322200"/>
            </a:xfrm>
            <a:prstGeom prst="rect">
              <a:avLst/>
            </a:prstGeom>
            <a:solidFill>
              <a:srgbClr val="AAA8A1"/>
            </a:solidFill>
            <a:ln>
              <a:noFill/>
            </a:ln>
            <a:effectLst>
              <a:outerShdw blurRad="40000" dist="23000" dir="5400000" rotWithShape="0">
                <a:srgbClr val="000000">
                  <a:alpha val="34509"/>
                </a:srgbClr>
              </a:outerShdw>
            </a:effectLst>
          </p:spPr>
          <p:txBody>
            <a:bodyPr spcFirstLastPara="1" wrap="square" lIns="91375" tIns="45675" rIns="91375" bIns="45675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alibri"/>
                <a:buNone/>
              </a:pPr>
              <a:endPara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19" name="Google Shape;172;p4"/>
          <p:cNvPicPr preferRelativeResize="0"/>
          <p:nvPr/>
        </p:nvPicPr>
        <p:blipFill rotWithShape="1">
          <a:blip r:embed="rId7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048529" y="1631290"/>
            <a:ext cx="5143471" cy="2040774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Google Shape;125;p2"/>
          <p:cNvPicPr preferRelativeResize="0"/>
          <p:nvPr/>
        </p:nvPicPr>
        <p:blipFill rotWithShape="1">
          <a:blip r:embed="rId8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933547" y="3866339"/>
            <a:ext cx="3004086" cy="2991661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Google Shape;129;p2"/>
          <p:cNvPicPr preferRelativeResize="0"/>
          <p:nvPr/>
        </p:nvPicPr>
        <p:blipFill rotWithShape="1">
          <a:blip r:embed="rId9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09175" y="4023360"/>
            <a:ext cx="4365452" cy="2515075"/>
          </a:xfrm>
          <a:prstGeom prst="rect">
            <a:avLst/>
          </a:prstGeom>
          <a:noFill/>
          <a:ln>
            <a:noFill/>
          </a:ln>
        </p:spPr>
      </p:pic>
      <p:sp>
        <p:nvSpPr>
          <p:cNvPr id="22" name="Google Shape;127;p2"/>
          <p:cNvSpPr txBox="1"/>
          <p:nvPr/>
        </p:nvSpPr>
        <p:spPr>
          <a:xfrm>
            <a:off x="6682434" y="6544120"/>
            <a:ext cx="1408500" cy="3385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00"/>
              </a:buClr>
              <a:buSzPts val="1800"/>
              <a:buFont typeface="Calibri"/>
              <a:buNone/>
            </a:pPr>
            <a:r>
              <a:rPr lang="it-IT" sz="1600" b="0" i="0" u="none" strike="noStrike" cap="none" dirty="0">
                <a:solidFill>
                  <a:srgbClr val="FFFF00"/>
                </a:solidFill>
                <a:latin typeface="Calibri"/>
                <a:ea typeface="Calibri"/>
                <a:cs typeface="Calibri"/>
                <a:sym typeface="Calibri"/>
              </a:rPr>
              <a:t>3500 m </a:t>
            </a:r>
            <a:r>
              <a:rPr lang="it-IT" sz="1600" b="0" i="0" u="none" strike="noStrike" cap="none" dirty="0" err="1">
                <a:solidFill>
                  <a:srgbClr val="FFFF00"/>
                </a:solidFill>
                <a:latin typeface="Calibri"/>
                <a:ea typeface="Calibri"/>
                <a:cs typeface="Calibri"/>
                <a:sym typeface="Calibri"/>
              </a:rPr>
              <a:t>depth</a:t>
            </a:r>
            <a:endParaRPr sz="1600" b="0" i="0" u="none" strike="noStrike" cap="none" dirty="0">
              <a:solidFill>
                <a:srgbClr val="FFFF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23" name="Google Shape;130;p2"/>
          <p:cNvCxnSpPr/>
          <p:nvPr/>
        </p:nvCxnSpPr>
        <p:spPr>
          <a:xfrm>
            <a:off x="2782661" y="5944923"/>
            <a:ext cx="3147084" cy="582064"/>
          </a:xfrm>
          <a:prstGeom prst="straightConnector1">
            <a:avLst/>
          </a:prstGeom>
          <a:noFill/>
          <a:ln w="38100" cap="flat" cmpd="sng">
            <a:solidFill>
              <a:srgbClr val="FFFF00"/>
            </a:solidFill>
            <a:prstDash val="solid"/>
            <a:round/>
            <a:headEnd type="none" w="sm" len="sm"/>
            <a:tailEnd type="stealth" w="med" len="med"/>
          </a:ln>
          <a:effectLst>
            <a:outerShdw blurRad="38100" dist="20000" dir="5400000" rotWithShape="0">
              <a:srgbClr val="000000">
                <a:alpha val="37254"/>
              </a:srgbClr>
            </a:outerShdw>
          </a:effectLst>
        </p:spPr>
      </p:cxnSp>
      <p:sp>
        <p:nvSpPr>
          <p:cNvPr id="24" name="Rettangolo 23"/>
          <p:cNvSpPr/>
          <p:nvPr/>
        </p:nvSpPr>
        <p:spPr>
          <a:xfrm>
            <a:off x="8090934" y="5206259"/>
            <a:ext cx="404524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dirty="0" smtClean="0"/>
              <a:t>Project by </a:t>
            </a:r>
            <a:r>
              <a:rPr lang="it-IT" dirty="0" err="1" smtClean="0"/>
              <a:t>Nuclear</a:t>
            </a:r>
            <a:r>
              <a:rPr lang="it-IT" dirty="0" smtClean="0"/>
              <a:t> </a:t>
            </a:r>
            <a:r>
              <a:rPr lang="it-IT" dirty="0" err="1" smtClean="0"/>
              <a:t>Physics</a:t>
            </a:r>
            <a:r>
              <a:rPr lang="it-IT" dirty="0" smtClean="0"/>
              <a:t> (neutrino </a:t>
            </a:r>
            <a:r>
              <a:rPr lang="it-IT" dirty="0" err="1" smtClean="0"/>
              <a:t>obs</a:t>
            </a:r>
            <a:r>
              <a:rPr lang="it-IT" dirty="0" smtClean="0"/>
              <a:t>) </a:t>
            </a:r>
            <a:endParaRPr lang="it-IT" dirty="0" smtClean="0"/>
          </a:p>
          <a:p>
            <a:r>
              <a:rPr lang="it-IT" dirty="0" smtClean="0"/>
              <a:t>+</a:t>
            </a:r>
            <a:r>
              <a:rPr lang="it-IT" dirty="0" smtClean="0"/>
              <a:t>INGV</a:t>
            </a:r>
            <a:endParaRPr lang="it-IT" dirty="0"/>
          </a:p>
          <a:p>
            <a:r>
              <a:rPr lang="it-IT" dirty="0" smtClean="0"/>
              <a:t>INGV-PA</a:t>
            </a:r>
            <a:r>
              <a:rPr lang="it-IT" dirty="0"/>
              <a:t>, INFN-LNS, INFN-RM1, </a:t>
            </a:r>
            <a:r>
              <a:rPr lang="it-IT" dirty="0" smtClean="0"/>
              <a:t>INFN-BA</a:t>
            </a:r>
          </a:p>
          <a:p>
            <a:endParaRPr lang="it-IT" dirty="0"/>
          </a:p>
          <a:p>
            <a:r>
              <a:rPr lang="it-IT" dirty="0" err="1"/>
              <a:t>Courtesy</a:t>
            </a:r>
            <a:r>
              <a:rPr lang="it-IT" dirty="0"/>
              <a:t> of Sergio </a:t>
            </a:r>
            <a:r>
              <a:rPr lang="it-IT" dirty="0" err="1"/>
              <a:t>Scirè</a:t>
            </a:r>
            <a:r>
              <a:rPr lang="it-IT" dirty="0"/>
              <a:t>, INGV-Palermo</a:t>
            </a: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731994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20000">
              <a:schemeClr val="accent1">
                <a:lumMod val="45000"/>
                <a:lumOff val="55000"/>
              </a:schemeClr>
            </a:gs>
            <a:gs pos="29000">
              <a:schemeClr val="accent1">
                <a:lumMod val="45000"/>
                <a:lumOff val="55000"/>
              </a:schemeClr>
            </a:gs>
            <a:gs pos="44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96;p25"/>
          <p:cNvPicPr preferRelativeResize="0"/>
          <p:nvPr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898941" y="74683"/>
            <a:ext cx="1253706" cy="695707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CasellaDiTesto 1"/>
          <p:cNvSpPr txBox="1"/>
          <p:nvPr/>
        </p:nvSpPr>
        <p:spPr>
          <a:xfrm>
            <a:off x="133959" y="74683"/>
            <a:ext cx="10764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 smtClean="0">
                <a:solidFill>
                  <a:schemeClr val="accent5">
                    <a:lumMod val="75000"/>
                  </a:schemeClr>
                </a:solidFill>
              </a:rPr>
              <a:t>Stromboli </a:t>
            </a:r>
            <a:r>
              <a:rPr lang="it-IT" sz="2800" dirty="0" err="1" smtClean="0">
                <a:solidFill>
                  <a:schemeClr val="accent5">
                    <a:lumMod val="75000"/>
                  </a:schemeClr>
                </a:solidFill>
              </a:rPr>
              <a:t>natural</a:t>
            </a:r>
            <a:r>
              <a:rPr lang="it-IT" sz="28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it-IT" sz="2800" dirty="0" err="1" smtClean="0">
                <a:solidFill>
                  <a:schemeClr val="accent5">
                    <a:lumMod val="75000"/>
                  </a:schemeClr>
                </a:solidFill>
              </a:rPr>
              <a:t>laboratory</a:t>
            </a:r>
            <a:r>
              <a:rPr lang="it-IT" sz="2800" dirty="0" smtClean="0">
                <a:solidFill>
                  <a:schemeClr val="accent5">
                    <a:lumMod val="75000"/>
                  </a:schemeClr>
                </a:solidFill>
              </a:rPr>
              <a:t> for non-</a:t>
            </a:r>
            <a:r>
              <a:rPr lang="it-IT" sz="2800" dirty="0" err="1" smtClean="0">
                <a:solidFill>
                  <a:schemeClr val="accent5">
                    <a:lumMod val="75000"/>
                  </a:schemeClr>
                </a:solidFill>
              </a:rPr>
              <a:t>seismic</a:t>
            </a:r>
            <a:r>
              <a:rPr lang="it-IT" sz="2800" dirty="0" smtClean="0">
                <a:solidFill>
                  <a:schemeClr val="accent5">
                    <a:lumMod val="75000"/>
                  </a:schemeClr>
                </a:solidFill>
              </a:rPr>
              <a:t> (</a:t>
            </a:r>
            <a:r>
              <a:rPr lang="it-IT" sz="2800" dirty="0" err="1" smtClean="0">
                <a:solidFill>
                  <a:schemeClr val="accent5">
                    <a:lumMod val="75000"/>
                  </a:schemeClr>
                </a:solidFill>
              </a:rPr>
              <a:t>volcanic</a:t>
            </a:r>
            <a:r>
              <a:rPr lang="it-IT" sz="2800" dirty="0" smtClean="0">
                <a:solidFill>
                  <a:schemeClr val="accent5">
                    <a:lumMod val="75000"/>
                  </a:schemeClr>
                </a:solidFill>
              </a:rPr>
              <a:t>) tsunami </a:t>
            </a:r>
            <a:r>
              <a:rPr lang="it-IT" sz="2800" dirty="0" err="1" smtClean="0">
                <a:solidFill>
                  <a:schemeClr val="accent5">
                    <a:lumMod val="75000"/>
                  </a:schemeClr>
                </a:solidFill>
              </a:rPr>
              <a:t>warning</a:t>
            </a:r>
            <a:endParaRPr lang="it-IT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7" name="Google Shape;202;p25"/>
          <p:cNvPicPr/>
          <p:nvPr/>
        </p:nvPicPr>
        <p:blipFill>
          <a:blip r:embed="rId3" cstate="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301017" y="951407"/>
            <a:ext cx="4397695" cy="2830884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Immagine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65473" y="4135795"/>
            <a:ext cx="3068782" cy="2392397"/>
          </a:xfrm>
          <a:prstGeom prst="rect">
            <a:avLst/>
          </a:prstGeom>
        </p:spPr>
      </p:pic>
      <p:pic>
        <p:nvPicPr>
          <p:cNvPr id="5" name="Immagine 4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94218" y="1403910"/>
            <a:ext cx="6042792" cy="4756762"/>
          </a:xfrm>
          <a:prstGeom prst="rect">
            <a:avLst/>
          </a:prstGeom>
        </p:spPr>
      </p:pic>
      <p:sp>
        <p:nvSpPr>
          <p:cNvPr id="8" name="CasellaDiTesto 7"/>
          <p:cNvSpPr txBox="1"/>
          <p:nvPr/>
        </p:nvSpPr>
        <p:spPr>
          <a:xfrm>
            <a:off x="7869382" y="951407"/>
            <a:ext cx="41286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 err="1" smtClean="0"/>
              <a:t>December</a:t>
            </a:r>
            <a:r>
              <a:rPr lang="it-IT" dirty="0" smtClean="0"/>
              <a:t> 2002 tsunami (&gt;10m </a:t>
            </a:r>
            <a:r>
              <a:rPr lang="it-IT" dirty="0" err="1" smtClean="0"/>
              <a:t>runup</a:t>
            </a:r>
            <a:r>
              <a:rPr lang="it-IT" dirty="0" smtClean="0"/>
              <a:t>)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528496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20000">
              <a:schemeClr val="accent1">
                <a:lumMod val="45000"/>
                <a:lumOff val="55000"/>
              </a:schemeClr>
            </a:gs>
            <a:gs pos="66000">
              <a:schemeClr val="accent1">
                <a:lumMod val="45000"/>
                <a:lumOff val="55000"/>
              </a:schemeClr>
            </a:gs>
            <a:gs pos="44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195;p25"/>
          <p:cNvSpPr txBox="1"/>
          <p:nvPr/>
        </p:nvSpPr>
        <p:spPr>
          <a:xfrm>
            <a:off x="-1" y="0"/>
            <a:ext cx="10028583" cy="5847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pt-PT" sz="32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ONGOING ACTIVITIES: </a:t>
            </a:r>
            <a:r>
              <a:rPr lang="pt-PT" sz="3200" b="1" i="0" u="none" strike="noStrike" cap="none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NON-SEISMIC TSUNAMI SOURCES</a:t>
            </a:r>
            <a:endParaRPr sz="1400" b="0" i="0" u="none" strike="noStrike" cap="none" dirty="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" name="Google Shape;196;p25"/>
          <p:cNvPicPr preferRelativeResize="0"/>
          <p:nvPr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CasellaDiTesto 7"/>
          <p:cNvSpPr txBox="1"/>
          <p:nvPr/>
        </p:nvSpPr>
        <p:spPr>
          <a:xfrm>
            <a:off x="149807" y="851631"/>
            <a:ext cx="669174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 smtClean="0"/>
              <a:t>The </a:t>
            </a:r>
            <a:r>
              <a:rPr lang="it-IT" dirty="0" err="1" smtClean="0"/>
              <a:t>local</a:t>
            </a:r>
            <a:r>
              <a:rPr lang="it-IT" dirty="0" smtClean="0"/>
              <a:t> TEWS </a:t>
            </a:r>
            <a:r>
              <a:rPr lang="it-IT" dirty="0" err="1" smtClean="0"/>
              <a:t>is</a:t>
            </a:r>
            <a:r>
              <a:rPr lang="it-IT" dirty="0" smtClean="0"/>
              <a:t> </a:t>
            </a:r>
            <a:r>
              <a:rPr lang="it-IT" dirty="0" err="1" smtClean="0"/>
              <a:t>based</a:t>
            </a:r>
            <a:r>
              <a:rPr lang="it-IT" dirty="0" smtClean="0"/>
              <a:t> on the </a:t>
            </a:r>
            <a:r>
              <a:rPr lang="it-IT" dirty="0" err="1" smtClean="0"/>
              <a:t>combination</a:t>
            </a:r>
            <a:r>
              <a:rPr lang="it-IT" dirty="0" smtClean="0"/>
              <a:t> of 2 </a:t>
            </a:r>
            <a:r>
              <a:rPr lang="it-IT" dirty="0" err="1" smtClean="0"/>
              <a:t>elastic</a:t>
            </a:r>
            <a:r>
              <a:rPr lang="it-IT" dirty="0" smtClean="0"/>
              <a:t> </a:t>
            </a:r>
            <a:r>
              <a:rPr lang="it-IT" dirty="0" err="1" smtClean="0"/>
              <a:t>beacons</a:t>
            </a:r>
            <a:r>
              <a:rPr lang="it-IT" dirty="0" smtClean="0"/>
              <a:t> </a:t>
            </a:r>
            <a:r>
              <a:rPr lang="it-IT" dirty="0" err="1" smtClean="0"/>
              <a:t>equipped</a:t>
            </a:r>
            <a:r>
              <a:rPr lang="it-IT" dirty="0" smtClean="0"/>
              <a:t> with 2 pressure </a:t>
            </a:r>
            <a:r>
              <a:rPr lang="it-IT" dirty="0" err="1" smtClean="0"/>
              <a:t>sensors</a:t>
            </a:r>
            <a:r>
              <a:rPr lang="it-IT" dirty="0" smtClean="0"/>
              <a:t> </a:t>
            </a:r>
            <a:r>
              <a:rPr lang="it-IT" dirty="0" err="1" smtClean="0"/>
              <a:t>each</a:t>
            </a:r>
            <a:r>
              <a:rPr lang="it-IT" dirty="0" smtClean="0"/>
              <a:t> </a:t>
            </a:r>
            <a:r>
              <a:rPr lang="it-IT" dirty="0" err="1" smtClean="0"/>
              <a:t>at</a:t>
            </a:r>
            <a:r>
              <a:rPr lang="it-IT" dirty="0" smtClean="0"/>
              <a:t> -14 and -50m </a:t>
            </a:r>
            <a:r>
              <a:rPr lang="it-IT" dirty="0" err="1" smtClean="0"/>
              <a:t>depth</a:t>
            </a:r>
            <a:endParaRPr lang="it-IT" dirty="0"/>
          </a:p>
          <a:p>
            <a:r>
              <a:rPr lang="it-IT" dirty="0" smtClean="0"/>
              <a:t>The </a:t>
            </a:r>
            <a:r>
              <a:rPr lang="it-IT" dirty="0" err="1" smtClean="0"/>
              <a:t>system</a:t>
            </a:r>
            <a:r>
              <a:rPr lang="it-IT" dirty="0" smtClean="0"/>
              <a:t> </a:t>
            </a:r>
            <a:r>
              <a:rPr lang="it-IT" dirty="0" err="1" smtClean="0"/>
              <a:t>was</a:t>
            </a:r>
            <a:r>
              <a:rPr lang="it-IT" dirty="0" smtClean="0"/>
              <a:t> </a:t>
            </a:r>
            <a:r>
              <a:rPr lang="it-IT" dirty="0" err="1" smtClean="0"/>
              <a:t>designed</a:t>
            </a:r>
            <a:r>
              <a:rPr lang="it-IT" dirty="0" smtClean="0"/>
              <a:t> and </a:t>
            </a:r>
            <a:r>
              <a:rPr lang="it-IT" dirty="0" err="1" smtClean="0"/>
              <a:t>managed</a:t>
            </a:r>
            <a:r>
              <a:rPr lang="it-IT" dirty="0" smtClean="0"/>
              <a:t> by the LGS of the </a:t>
            </a:r>
            <a:r>
              <a:rPr lang="it-IT" dirty="0" err="1" smtClean="0"/>
              <a:t>University</a:t>
            </a:r>
            <a:r>
              <a:rPr lang="it-IT" dirty="0" smtClean="0"/>
              <a:t> of </a:t>
            </a:r>
            <a:r>
              <a:rPr lang="it-IT" dirty="0" smtClean="0"/>
              <a:t>Florence.</a:t>
            </a:r>
            <a:endParaRPr lang="it-IT" dirty="0" smtClean="0"/>
          </a:p>
          <a:p>
            <a:endParaRPr lang="it-IT" sz="800" dirty="0"/>
          </a:p>
          <a:p>
            <a:r>
              <a:rPr lang="it-IT" dirty="0" smtClean="0"/>
              <a:t>In </a:t>
            </a:r>
            <a:r>
              <a:rPr lang="it-IT" dirty="0" err="1" smtClean="0"/>
              <a:t>Dec</a:t>
            </a:r>
            <a:r>
              <a:rPr lang="it-IT" dirty="0" smtClean="0"/>
              <a:t>. 2024 </a:t>
            </a:r>
            <a:r>
              <a:rPr lang="it-IT" dirty="0" err="1" smtClean="0"/>
              <a:t>one</a:t>
            </a:r>
            <a:r>
              <a:rPr lang="it-IT" dirty="0" smtClean="0"/>
              <a:t> of the </a:t>
            </a:r>
            <a:r>
              <a:rPr lang="it-IT" dirty="0" err="1" smtClean="0"/>
              <a:t>beacons</a:t>
            </a:r>
            <a:r>
              <a:rPr lang="it-IT" dirty="0" smtClean="0"/>
              <a:t> </a:t>
            </a:r>
            <a:r>
              <a:rPr lang="it-IT" dirty="0" err="1" smtClean="0"/>
              <a:t>disappeared</a:t>
            </a:r>
            <a:r>
              <a:rPr lang="it-IT" dirty="0" smtClean="0"/>
              <a:t>.</a:t>
            </a:r>
          </a:p>
          <a:p>
            <a:endParaRPr lang="it-IT" sz="800" dirty="0"/>
          </a:p>
          <a:p>
            <a:r>
              <a:rPr lang="it-IT" dirty="0" err="1" smtClean="0"/>
              <a:t>Soon</a:t>
            </a:r>
            <a:r>
              <a:rPr lang="it-IT" dirty="0" smtClean="0"/>
              <a:t> (April-</a:t>
            </a:r>
            <a:r>
              <a:rPr lang="it-IT" dirty="0" err="1" smtClean="0"/>
              <a:t>May</a:t>
            </a:r>
            <a:r>
              <a:rPr lang="it-IT" dirty="0" smtClean="0"/>
              <a:t> 2025) </a:t>
            </a:r>
            <a:r>
              <a:rPr lang="it-IT" dirty="0" err="1" smtClean="0"/>
              <a:t>we</a:t>
            </a:r>
            <a:r>
              <a:rPr lang="it-IT" dirty="0" smtClean="0"/>
              <a:t> </a:t>
            </a:r>
            <a:r>
              <a:rPr lang="it-IT" dirty="0" err="1" smtClean="0"/>
              <a:t>will</a:t>
            </a:r>
            <a:r>
              <a:rPr lang="it-IT" dirty="0" smtClean="0"/>
              <a:t> </a:t>
            </a:r>
            <a:r>
              <a:rPr lang="it-IT" dirty="0" err="1" smtClean="0"/>
              <a:t>install</a:t>
            </a:r>
            <a:r>
              <a:rPr lang="it-IT" dirty="0"/>
              <a:t> </a:t>
            </a:r>
            <a:r>
              <a:rPr lang="it-IT" dirty="0" smtClean="0"/>
              <a:t>a </a:t>
            </a:r>
            <a:r>
              <a:rPr lang="it-IT" dirty="0" err="1" smtClean="0"/>
              <a:t>cabled</a:t>
            </a:r>
            <a:r>
              <a:rPr lang="it-IT" dirty="0" smtClean="0"/>
              <a:t> </a:t>
            </a:r>
            <a:r>
              <a:rPr lang="it-IT" dirty="0" err="1" smtClean="0"/>
              <a:t>buoy</a:t>
            </a:r>
            <a:r>
              <a:rPr lang="it-IT" dirty="0" smtClean="0"/>
              <a:t> in a </a:t>
            </a:r>
            <a:r>
              <a:rPr lang="it-IT" dirty="0" err="1" smtClean="0"/>
              <a:t>close</a:t>
            </a:r>
            <a:r>
              <a:rPr lang="it-IT" dirty="0" smtClean="0"/>
              <a:t> area (</a:t>
            </a:r>
            <a:r>
              <a:rPr lang="it-IT" dirty="0" err="1" smtClean="0"/>
              <a:t>then</a:t>
            </a:r>
            <a:r>
              <a:rPr lang="it-IT" dirty="0" smtClean="0"/>
              <a:t> </a:t>
            </a:r>
            <a:r>
              <a:rPr lang="it-IT" dirty="0" err="1" smtClean="0"/>
              <a:t>reinstall</a:t>
            </a:r>
            <a:r>
              <a:rPr lang="it-IT" dirty="0" smtClean="0"/>
              <a:t> the </a:t>
            </a:r>
            <a:r>
              <a:rPr lang="it-IT" dirty="0" err="1" smtClean="0"/>
              <a:t>elastic</a:t>
            </a:r>
            <a:r>
              <a:rPr lang="it-IT" dirty="0" smtClean="0"/>
              <a:t> beacon).</a:t>
            </a:r>
            <a:endParaRPr lang="it-IT" dirty="0" smtClean="0"/>
          </a:p>
          <a:p>
            <a:endParaRPr lang="it-IT" sz="800" dirty="0" smtClean="0"/>
          </a:p>
          <a:p>
            <a:r>
              <a:rPr lang="it-IT" dirty="0" smtClean="0"/>
              <a:t>A new offshore pressure </a:t>
            </a:r>
            <a:r>
              <a:rPr lang="it-IT" dirty="0" err="1" smtClean="0"/>
              <a:t>sensor</a:t>
            </a:r>
            <a:r>
              <a:rPr lang="it-IT" dirty="0" smtClean="0"/>
              <a:t> </a:t>
            </a:r>
            <a:r>
              <a:rPr lang="it-IT" dirty="0" err="1" smtClean="0"/>
              <a:t>was</a:t>
            </a:r>
            <a:r>
              <a:rPr lang="it-IT" dirty="0" smtClean="0"/>
              <a:t> </a:t>
            </a:r>
            <a:r>
              <a:rPr lang="it-IT" dirty="0" err="1" smtClean="0"/>
              <a:t>installed</a:t>
            </a:r>
            <a:r>
              <a:rPr lang="it-IT" dirty="0" smtClean="0"/>
              <a:t> </a:t>
            </a:r>
            <a:r>
              <a:rPr lang="it-IT" dirty="0" smtClean="0"/>
              <a:t>in </a:t>
            </a:r>
            <a:r>
              <a:rPr lang="it-IT" dirty="0" err="1" smtClean="0"/>
              <a:t>Panarea</a:t>
            </a:r>
            <a:r>
              <a:rPr lang="it-IT" dirty="0" smtClean="0"/>
              <a:t> </a:t>
            </a:r>
            <a:r>
              <a:rPr lang="it-IT" dirty="0" smtClean="0"/>
              <a:t>(Nov. 2024).</a:t>
            </a:r>
            <a:endParaRPr lang="it-IT" dirty="0" smtClean="0"/>
          </a:p>
        </p:txBody>
      </p:sp>
      <p:sp>
        <p:nvSpPr>
          <p:cNvPr id="17" name="Google Shape;194;p25"/>
          <p:cNvSpPr/>
          <p:nvPr/>
        </p:nvSpPr>
        <p:spPr bwMode="auto">
          <a:xfrm>
            <a:off x="1" y="3826412"/>
            <a:ext cx="12168453" cy="3031588"/>
          </a:xfrm>
          <a:prstGeom prst="round2SameRect">
            <a:avLst>
              <a:gd name="adj1" fmla="val 16667"/>
              <a:gd name="adj2" fmla="val 0"/>
            </a:avLst>
          </a:prstGeom>
          <a:solidFill>
            <a:srgbClr val="FFC000"/>
          </a:solidFill>
          <a:ln w="25400" cap="flat" cmpd="sng">
            <a:solidFill>
              <a:srgbClr val="31538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</a:endParaRPr>
          </a:p>
        </p:txBody>
      </p:sp>
      <p:grpSp>
        <p:nvGrpSpPr>
          <p:cNvPr id="18" name="Google Shape;197;p25"/>
          <p:cNvGrpSpPr/>
          <p:nvPr/>
        </p:nvGrpSpPr>
        <p:grpSpPr bwMode="auto">
          <a:xfrm>
            <a:off x="81920" y="4674013"/>
            <a:ext cx="3413760" cy="1895463"/>
            <a:chOff x="176258" y="836980"/>
            <a:chExt cx="4842510" cy="2767149"/>
          </a:xfrm>
        </p:grpSpPr>
        <p:pic>
          <p:nvPicPr>
            <p:cNvPr id="19" name="Google Shape;198;p25"/>
            <p:cNvPicPr/>
            <p:nvPr/>
          </p:nvPicPr>
          <p:blipFill>
            <a:blip r:embed="rId3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/>
          </p:blipFill>
          <p:spPr bwMode="auto">
            <a:xfrm>
              <a:off x="176258" y="836980"/>
              <a:ext cx="4842510" cy="276714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0" name="Google Shape;199;p25"/>
            <p:cNvSpPr/>
            <p:nvPr/>
          </p:nvSpPr>
          <p:spPr bwMode="auto">
            <a:xfrm>
              <a:off x="2366561" y="2032073"/>
              <a:ext cx="477829" cy="365760"/>
            </a:xfrm>
            <a:prstGeom prst="roundRect">
              <a:avLst>
                <a:gd name="adj" fmla="val 16667"/>
              </a:avLst>
            </a:prstGeom>
            <a:noFill/>
            <a:ln w="38100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  <a:defRPr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</a:endParaRPr>
            </a:p>
          </p:txBody>
        </p:sp>
      </p:grpSp>
      <p:pic>
        <p:nvPicPr>
          <p:cNvPr id="21" name="Google Shape;202;p25"/>
          <p:cNvPicPr/>
          <p:nvPr/>
        </p:nvPicPr>
        <p:blipFill>
          <a:blip r:embed="rId4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3575082" y="4821978"/>
            <a:ext cx="2714687" cy="1747498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Google Shape;201;p25"/>
          <p:cNvPicPr/>
          <p:nvPr/>
        </p:nvPicPr>
        <p:blipFill>
          <a:blip r:embed="rId5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659413" y="1011554"/>
            <a:ext cx="3047518" cy="2298911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Google Shape;203;p25"/>
          <p:cNvPicPr/>
          <p:nvPr/>
        </p:nvPicPr>
        <p:blipFill>
          <a:blip r:embed="rId6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794834" y="4597700"/>
            <a:ext cx="2816086" cy="2197099"/>
          </a:xfrm>
          <a:prstGeom prst="rect">
            <a:avLst/>
          </a:prstGeom>
          <a:noFill/>
          <a:ln>
            <a:noFill/>
          </a:ln>
        </p:spPr>
      </p:pic>
      <p:sp>
        <p:nvSpPr>
          <p:cNvPr id="24" name="Google Shape;204;p25"/>
          <p:cNvSpPr txBox="1"/>
          <p:nvPr/>
        </p:nvSpPr>
        <p:spPr bwMode="auto">
          <a:xfrm>
            <a:off x="3725721" y="3883182"/>
            <a:ext cx="5128096" cy="3660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3" tIns="45699" rIns="91423" bIns="45699" anchor="t" anchorCtr="0">
            <a:spAutoFit/>
          </a:bodyPr>
          <a:lstStyle/>
          <a:p>
            <a: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pt-PT" sz="18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Local TEWS for Stromboli volcano, Italy</a:t>
            </a:r>
            <a:endParaRPr/>
          </a:p>
        </p:txBody>
      </p:sp>
      <p:pic>
        <p:nvPicPr>
          <p:cNvPr id="25" name="Image 174070310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9643894" y="4249262"/>
            <a:ext cx="2359845" cy="2359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836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20000">
              <a:schemeClr val="accent1">
                <a:lumMod val="45000"/>
                <a:lumOff val="55000"/>
              </a:schemeClr>
            </a:gs>
            <a:gs pos="29000">
              <a:schemeClr val="accent1">
                <a:lumMod val="45000"/>
                <a:lumOff val="55000"/>
              </a:schemeClr>
            </a:gs>
            <a:gs pos="44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96;p25"/>
          <p:cNvPicPr preferRelativeResize="0"/>
          <p:nvPr/>
        </p:nvPicPr>
        <p:blipFill rotWithShape="1">
          <a:blip r:embed="rId6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898941" y="74683"/>
            <a:ext cx="1253706" cy="695707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Immagine 3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43010" y="770390"/>
            <a:ext cx="4119497" cy="5492663"/>
          </a:xfrm>
          <a:prstGeom prst="rect">
            <a:avLst/>
          </a:prstGeom>
        </p:spPr>
      </p:pic>
      <p:sp>
        <p:nvSpPr>
          <p:cNvPr id="7" name="Titolo 3"/>
          <p:cNvSpPr txBox="1">
            <a:spLocks/>
          </p:cNvSpPr>
          <p:nvPr/>
        </p:nvSpPr>
        <p:spPr>
          <a:xfrm>
            <a:off x="294268" y="310465"/>
            <a:ext cx="6620258" cy="26266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sz="4400" b="1" dirty="0" err="1" smtClean="0">
                <a:solidFill>
                  <a:schemeClr val="accent5">
                    <a:lumMod val="50000"/>
                  </a:schemeClr>
                </a:solidFill>
              </a:rPr>
              <a:t>Panarea</a:t>
            </a:r>
            <a:r>
              <a:rPr lang="it-IT" sz="4400" b="1" dirty="0" smtClean="0">
                <a:solidFill>
                  <a:schemeClr val="accent5">
                    <a:lumMod val="50000"/>
                  </a:schemeClr>
                </a:solidFill>
              </a:rPr>
              <a:t> offshore </a:t>
            </a:r>
            <a:r>
              <a:rPr lang="it-IT" sz="4400" b="1" dirty="0" err="1" smtClean="0">
                <a:solidFill>
                  <a:schemeClr val="accent5">
                    <a:lumMod val="50000"/>
                  </a:schemeClr>
                </a:solidFill>
              </a:rPr>
              <a:t>Observatory</a:t>
            </a:r>
            <a:r>
              <a:rPr lang="it-IT" sz="4400" dirty="0" smtClean="0"/>
              <a:t/>
            </a:r>
            <a:br>
              <a:rPr lang="it-IT" sz="4400" dirty="0" smtClean="0"/>
            </a:br>
            <a:r>
              <a:rPr lang="it-IT" sz="4400" dirty="0" smtClean="0"/>
              <a:t/>
            </a:r>
            <a:br>
              <a:rPr lang="it-IT" sz="4400" dirty="0" smtClean="0"/>
            </a:br>
            <a:r>
              <a:rPr lang="it-IT" sz="2400" dirty="0" err="1" smtClean="0">
                <a:solidFill>
                  <a:schemeClr val="accent5">
                    <a:lumMod val="50000"/>
                  </a:schemeClr>
                </a:solidFill>
              </a:rPr>
              <a:t>Cooperation</a:t>
            </a:r>
            <a:r>
              <a:rPr lang="it-IT" sz="2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it-IT" sz="2400" dirty="0" err="1" smtClean="0">
                <a:solidFill>
                  <a:schemeClr val="accent5">
                    <a:lumMod val="50000"/>
                  </a:schemeClr>
                </a:solidFill>
              </a:rPr>
              <a:t>among</a:t>
            </a:r>
            <a:r>
              <a:rPr lang="it-IT" sz="2400" dirty="0" smtClean="0">
                <a:solidFill>
                  <a:schemeClr val="accent5">
                    <a:lumMod val="50000"/>
                  </a:schemeClr>
                </a:solidFill>
              </a:rPr>
              <a:t> INGV-Palermo, INGV-OE-Gibilmanna, CAT and CME</a:t>
            </a:r>
            <a:endParaRPr lang="it-IT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2" name="20241121_124050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55352" y="3144982"/>
            <a:ext cx="6414655" cy="3608243"/>
          </a:xfrm>
          <a:prstGeom prst="rect">
            <a:avLst/>
          </a:prstGeom>
        </p:spPr>
      </p:pic>
      <p:pic>
        <p:nvPicPr>
          <p:cNvPr id="8" name="Immagine 7"/>
          <p:cNvPicPr>
            <a:picLocks noChangeAspect="1"/>
          </p:cNvPicPr>
          <p:nvPr/>
        </p:nvPicPr>
        <p:blipFill rotWithShape="1"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12491" y="3700608"/>
            <a:ext cx="4640156" cy="3052617"/>
          </a:xfrm>
          <a:prstGeom prst="rect">
            <a:avLst/>
          </a:prstGeom>
        </p:spPr>
      </p:pic>
      <p:pic>
        <p:nvPicPr>
          <p:cNvPr id="6" name="20241121_125217.MO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81269" y="3476404"/>
            <a:ext cx="5391821" cy="3032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1536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5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5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26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000">
              <a:schemeClr val="accent1">
                <a:lumMod val="45000"/>
                <a:lumOff val="55000"/>
              </a:schemeClr>
            </a:gs>
            <a:gs pos="14000">
              <a:schemeClr val="accent1">
                <a:lumMod val="45000"/>
                <a:lumOff val="55000"/>
              </a:schemeClr>
            </a:gs>
            <a:gs pos="90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233;p28"/>
          <p:cNvSpPr txBox="1"/>
          <p:nvPr/>
        </p:nvSpPr>
        <p:spPr>
          <a:xfrm>
            <a:off x="-1" y="0"/>
            <a:ext cx="10028583" cy="5847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pt-PT" sz="32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ONGOING ACTIVITIES: </a:t>
            </a:r>
            <a:r>
              <a:rPr lang="pt-PT" sz="3200" b="1" i="0" u="none" strike="noStrike" cap="none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TSUNAMI BUOYS</a:t>
            </a:r>
            <a:endParaRPr sz="1400" b="0" i="0" u="none" strike="noStrike" cap="none" dirty="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" name="Google Shape;234;p28"/>
          <p:cNvPicPr preferRelativeResize="0"/>
          <p:nvPr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68169" y="0"/>
            <a:ext cx="1423831" cy="79011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" name="Google Shape;235;p28"/>
          <p:cNvGrpSpPr/>
          <p:nvPr/>
        </p:nvGrpSpPr>
        <p:grpSpPr>
          <a:xfrm>
            <a:off x="276351" y="1926186"/>
            <a:ext cx="3614277" cy="3863887"/>
            <a:chOff x="119135" y="736323"/>
            <a:chExt cx="6636969" cy="6037958"/>
          </a:xfrm>
        </p:grpSpPr>
        <p:pic>
          <p:nvPicPr>
            <p:cNvPr id="5" name="Google Shape;236;p28"/>
            <p:cNvPicPr preferRelativeResize="0"/>
            <p:nvPr/>
          </p:nvPicPr>
          <p:blipFill rotWithShape="1">
            <a:blip r:embed="rId3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19135" y="3499253"/>
              <a:ext cx="6636969" cy="327502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" name="Google Shape;237;p28"/>
            <p:cNvPicPr preferRelativeResize="0"/>
            <p:nvPr/>
          </p:nvPicPr>
          <p:blipFill rotWithShape="1">
            <a:blip r:embed="rId4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19135" y="736323"/>
              <a:ext cx="4523203" cy="250376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" name="Google Shape;238;p28"/>
            <p:cNvSpPr/>
            <p:nvPr/>
          </p:nvSpPr>
          <p:spPr>
            <a:xfrm>
              <a:off x="1997613" y="1662468"/>
              <a:ext cx="1167618" cy="1012874"/>
            </a:xfrm>
            <a:prstGeom prst="rect">
              <a:avLst/>
            </a:prstGeom>
            <a:solidFill>
              <a:srgbClr val="FF0000">
                <a:alpha val="49803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cxnSp>
          <p:nvCxnSpPr>
            <p:cNvPr id="8" name="Google Shape;239;p28"/>
            <p:cNvCxnSpPr/>
            <p:nvPr/>
          </p:nvCxnSpPr>
          <p:spPr>
            <a:xfrm>
              <a:off x="1997613" y="2675342"/>
              <a:ext cx="196947" cy="823911"/>
            </a:xfrm>
            <a:prstGeom prst="straightConnector1">
              <a:avLst/>
            </a:prstGeom>
            <a:noFill/>
            <a:ln w="9525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9" name="Google Shape;240;p28"/>
            <p:cNvCxnSpPr/>
            <p:nvPr/>
          </p:nvCxnSpPr>
          <p:spPr>
            <a:xfrm>
              <a:off x="3165231" y="2675342"/>
              <a:ext cx="3560842" cy="823911"/>
            </a:xfrm>
            <a:prstGeom prst="straightConnector1">
              <a:avLst/>
            </a:prstGeom>
            <a:noFill/>
            <a:ln w="9525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sm" len="sm"/>
            </a:ln>
          </p:spPr>
        </p:cxnSp>
      </p:grpSp>
      <p:sp>
        <p:nvSpPr>
          <p:cNvPr id="10" name="Google Shape;241;p28"/>
          <p:cNvSpPr txBox="1"/>
          <p:nvPr/>
        </p:nvSpPr>
        <p:spPr>
          <a:xfrm>
            <a:off x="4139394" y="994345"/>
            <a:ext cx="5539350" cy="1446509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Wingdings" charset="2"/>
              <a:buChar char="Ø"/>
            </a:pP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2 tsunami </a:t>
            </a:r>
            <a:r>
              <a:rPr lang="pt-PT" sz="220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buoys</a:t>
            </a: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will</a:t>
            </a: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be</a:t>
            </a: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installed</a:t>
            </a: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in </a:t>
            </a:r>
            <a:r>
              <a:rPr lang="pt-PT" sz="220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the</a:t>
            </a: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Ionian</a:t>
            </a: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i="0" u="none" strike="noStrike" cap="none" dirty="0" err="1">
                <a:solidFill>
                  <a:srgbClr val="000000"/>
                </a:solidFill>
                <a:ea typeface="Arial"/>
                <a:cs typeface="Arial"/>
                <a:sym typeface="Arial"/>
              </a:rPr>
              <a:t>sea</a:t>
            </a:r>
            <a:r>
              <a:rPr lang="pt-PT" sz="2200" i="0" u="none" strike="noStrike" cap="none" dirty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dirty="0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in </a:t>
            </a:r>
            <a:r>
              <a:rPr lang="pt-PT" sz="2200" dirty="0" err="1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July</a:t>
            </a:r>
            <a:r>
              <a:rPr lang="pt-PT" sz="2200" dirty="0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i="0" u="none" strike="noStrike" cap="none" dirty="0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2025 (INGV </a:t>
            </a:r>
            <a:r>
              <a:rPr lang="pt-PT" sz="2200" i="0" u="none" strike="noStrike" cap="none" dirty="0" err="1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with</a:t>
            </a:r>
            <a:r>
              <a:rPr lang="pt-PT" sz="2200" i="0" u="none" strike="noStrike" cap="none" dirty="0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 MSM-</a:t>
            </a:r>
            <a:r>
              <a:rPr lang="pt-PT" sz="2200" i="0" u="none" strike="noStrike" cap="none" dirty="0" err="1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Sonardyne</a:t>
            </a:r>
            <a:r>
              <a:rPr lang="pt-PT" sz="2200" i="0" u="none" strike="noStrike" cap="none" dirty="0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), </a:t>
            </a:r>
            <a:r>
              <a:rPr lang="pt-PT" sz="2200" i="0" u="none" strike="noStrike" cap="none" dirty="0" err="1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at</a:t>
            </a:r>
            <a:r>
              <a:rPr lang="pt-PT" sz="2200" i="0" u="none" strike="noStrike" cap="none" dirty="0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 2000 </a:t>
            </a:r>
            <a:r>
              <a:rPr lang="pt-PT" sz="2200" i="0" u="none" strike="noStrike" cap="none" dirty="0" err="1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and</a:t>
            </a:r>
            <a:r>
              <a:rPr lang="pt-PT" sz="2200" i="0" u="none" strike="noStrike" cap="none" dirty="0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 </a:t>
            </a:r>
            <a:r>
              <a:rPr lang="pt-PT" sz="2200" i="0" u="none" strike="noStrike" cap="none" dirty="0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3500 </a:t>
            </a:r>
            <a:r>
              <a:rPr lang="pt-PT" sz="2200" i="0" u="none" strike="noStrike" cap="none" dirty="0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m </a:t>
            </a:r>
            <a:r>
              <a:rPr lang="pt-PT" sz="2200" i="0" u="none" strike="noStrike" cap="none" dirty="0" err="1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depth</a:t>
            </a:r>
            <a:r>
              <a:rPr lang="pt-PT" sz="2200" i="0" u="none" strike="noStrike" cap="none" dirty="0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, </a:t>
            </a:r>
            <a:r>
              <a:rPr lang="pt-PT" sz="2200" i="0" u="none" strike="noStrike" cap="none" dirty="0" err="1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first</a:t>
            </a:r>
            <a:r>
              <a:rPr lang="pt-PT" sz="2200" i="0" u="none" strike="noStrike" cap="none" dirty="0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 in NEAM </a:t>
            </a:r>
            <a:r>
              <a:rPr lang="pt-PT" sz="2200" i="0" u="none" strike="noStrike" cap="none" dirty="0" err="1" smtClean="0">
                <a:solidFill>
                  <a:srgbClr val="000000"/>
                </a:solidFill>
                <a:ea typeface="Arial"/>
                <a:cs typeface="Arial"/>
                <a:sym typeface="Arial"/>
              </a:rPr>
              <a:t>region</a:t>
            </a:r>
            <a:endParaRPr sz="2200" i="0" u="none" strike="noStrike" cap="none" dirty="0">
              <a:solidFill>
                <a:srgbClr val="000000"/>
              </a:solidFill>
              <a:ea typeface="Arial"/>
              <a:cs typeface="Arial"/>
              <a:sym typeface="Arial"/>
            </a:endParaRPr>
          </a:p>
        </p:txBody>
      </p:sp>
      <p:pic>
        <p:nvPicPr>
          <p:cNvPr id="11" name="Image 1905908108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9927510" y="1142998"/>
            <a:ext cx="1765726" cy="5199687"/>
          </a:xfrm>
          <a:prstGeom prst="rect">
            <a:avLst/>
          </a:prstGeom>
        </p:spPr>
      </p:pic>
      <p:pic>
        <p:nvPicPr>
          <p:cNvPr id="12" name="Image 754135449"/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4223070" y="2850464"/>
            <a:ext cx="5371998" cy="3607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757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sellaDiTesto 2"/>
          <p:cNvSpPr txBox="1"/>
          <p:nvPr/>
        </p:nvSpPr>
        <p:spPr>
          <a:xfrm>
            <a:off x="6590580" y="2346385"/>
            <a:ext cx="534837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4000" b="1" dirty="0" smtClean="0">
                <a:solidFill>
                  <a:srgbClr val="FFFF00"/>
                </a:solidFill>
              </a:rPr>
              <a:t>NEAMTWS</a:t>
            </a:r>
          </a:p>
          <a:p>
            <a:endParaRPr lang="it-IT" sz="4000" b="1" dirty="0">
              <a:solidFill>
                <a:srgbClr val="FFFF00"/>
              </a:solidFill>
            </a:endParaRPr>
          </a:p>
          <a:p>
            <a:r>
              <a:rPr lang="it-IT" sz="4000" b="1" dirty="0" smtClean="0">
                <a:solidFill>
                  <a:srgbClr val="FFFF00"/>
                </a:solidFill>
              </a:rPr>
              <a:t>PILLAR 3 - MITIGATION 2023-2024</a:t>
            </a:r>
            <a:endParaRPr lang="it-IT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75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>
            <a:extLst>
              <a:ext uri="{FF2B5EF4-FFF2-40B4-BE49-F238E27FC236}">
                <a16:creationId xmlns="" xmlns:a16="http://schemas.microsoft.com/office/drawing/2014/main" id="{7A203437-703A-4E00-A8C0-91D328D6C7C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/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oogle Shape;196;p25"/>
          <p:cNvPicPr preferRelativeResize="0"/>
          <p:nvPr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Google Shape;196;p25"/>
          <p:cNvPicPr preferRelativeResize="0"/>
          <p:nvPr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Rectangle 93">
            <a:extLst>
              <a:ext uri="{FF2B5EF4-FFF2-40B4-BE49-F238E27FC236}">
                <a16:creationId xmlns:a16="http://schemas.microsoft.com/office/drawing/2014/main" xmlns="" id="{7B260FF3-CCDA-7CC0-EFA4-523C2C5CBB87}"/>
              </a:ext>
            </a:extLst>
          </p:cNvPr>
          <p:cNvSpPr/>
          <p:nvPr/>
        </p:nvSpPr>
        <p:spPr>
          <a:xfrm>
            <a:off x="8823881" y="844118"/>
            <a:ext cx="3303966" cy="102385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1" name="TextBox 5">
            <a:extLst>
              <a:ext uri="{FF2B5EF4-FFF2-40B4-BE49-F238E27FC236}">
                <a16:creationId xmlns:a16="http://schemas.microsoft.com/office/drawing/2014/main" xmlns="" id="{08D291A6-0D08-2D91-5E63-DB68A4B2D1C5}"/>
              </a:ext>
            </a:extLst>
          </p:cNvPr>
          <p:cNvSpPr txBox="1"/>
          <p:nvPr/>
        </p:nvSpPr>
        <p:spPr>
          <a:xfrm>
            <a:off x="2002157" y="184491"/>
            <a:ext cx="90263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800" b="1" dirty="0">
                <a:solidFill>
                  <a:srgbClr val="002060"/>
                </a:solidFill>
              </a:rPr>
              <a:t>Tsunami Ready </a:t>
            </a:r>
            <a:r>
              <a:rPr lang="es-ES" sz="2800" b="1" dirty="0" err="1">
                <a:solidFill>
                  <a:srgbClr val="002060"/>
                </a:solidFill>
              </a:rPr>
              <a:t>Implementation</a:t>
            </a:r>
            <a:r>
              <a:rPr lang="es-ES" sz="2800" b="1" dirty="0">
                <a:solidFill>
                  <a:srgbClr val="002060"/>
                </a:solidFill>
              </a:rPr>
              <a:t> in NEAM REGION</a:t>
            </a:r>
          </a:p>
        </p:txBody>
      </p:sp>
      <p:pic>
        <p:nvPicPr>
          <p:cNvPr id="12" name="Picture 9" descr="E:\TSUNAMI READY\coChair\SC2023_Paris\istanbul.jpeg">
            <a:extLst>
              <a:ext uri="{FF2B5EF4-FFF2-40B4-BE49-F238E27FC236}">
                <a16:creationId xmlns:a16="http://schemas.microsoft.com/office/drawing/2014/main" xmlns="" id="{C8FC064F-3F4C-D0DF-F8AA-FCDA276AEE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681013" y="1262434"/>
            <a:ext cx="2196000" cy="1350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48">
            <a:extLst>
              <a:ext uri="{FF2B5EF4-FFF2-40B4-BE49-F238E27FC236}">
                <a16:creationId xmlns:a16="http://schemas.microsoft.com/office/drawing/2014/main" xmlns="" id="{BC84010E-C2B0-2A4B-D06D-0FD01B23235D}"/>
              </a:ext>
            </a:extLst>
          </p:cNvPr>
          <p:cNvSpPr txBox="1"/>
          <p:nvPr/>
        </p:nvSpPr>
        <p:spPr>
          <a:xfrm>
            <a:off x="9597684" y="901761"/>
            <a:ext cx="19030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Barlow Medium" panose="00000600000000000000" pitchFamily="2" charset="0"/>
              </a:rPr>
              <a:t>Büyükçekmece</a:t>
            </a:r>
          </a:p>
        </p:txBody>
      </p:sp>
      <p:pic>
        <p:nvPicPr>
          <p:cNvPr id="15" name="Picture 10" descr="E:\TSUNAMI READY\coChair\SC2023_Paris\2Cannes.jpg">
            <a:extLst>
              <a:ext uri="{FF2B5EF4-FFF2-40B4-BE49-F238E27FC236}">
                <a16:creationId xmlns:a16="http://schemas.microsoft.com/office/drawing/2014/main" xmlns="" id="{AF9A1876-6BC4-7ED6-62DB-71EC6A839A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21983" y="3249294"/>
            <a:ext cx="2051189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52">
            <a:extLst>
              <a:ext uri="{FF2B5EF4-FFF2-40B4-BE49-F238E27FC236}">
                <a16:creationId xmlns:a16="http://schemas.microsoft.com/office/drawing/2014/main" xmlns="" id="{B6E6621D-84B9-92B4-A581-E102EC609621}"/>
              </a:ext>
            </a:extLst>
          </p:cNvPr>
          <p:cNvSpPr txBox="1"/>
          <p:nvPr/>
        </p:nvSpPr>
        <p:spPr>
          <a:xfrm>
            <a:off x="848022" y="2919827"/>
            <a:ext cx="10150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Barlow Medium"/>
              </a:rPr>
              <a:t>Cannes</a:t>
            </a:r>
            <a:endParaRPr lang="el-GR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8" name="TextBox 55">
            <a:extLst>
              <a:ext uri="{FF2B5EF4-FFF2-40B4-BE49-F238E27FC236}">
                <a16:creationId xmlns:a16="http://schemas.microsoft.com/office/drawing/2014/main" xmlns="" id="{DF7F17A0-F065-D86E-4614-DF370137E7A3}"/>
              </a:ext>
            </a:extLst>
          </p:cNvPr>
          <p:cNvSpPr txBox="1"/>
          <p:nvPr/>
        </p:nvSpPr>
        <p:spPr>
          <a:xfrm>
            <a:off x="9986387" y="4881642"/>
            <a:ext cx="14093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Barlow Medium" panose="00000600000000000000" pitchFamily="2" charset="0"/>
              </a:rPr>
              <a:t>Alexandria</a:t>
            </a:r>
            <a:endParaRPr lang="el-GR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9" name="Picture 12" descr="E:\TSUNAMI READY\coChair\SC2023_Paris\Larnaca.jpg">
            <a:extLst>
              <a:ext uri="{FF2B5EF4-FFF2-40B4-BE49-F238E27FC236}">
                <a16:creationId xmlns:a16="http://schemas.microsoft.com/office/drawing/2014/main" xmlns="" id="{36A5A81C-1D08-9D8F-6CED-5B01CE23D7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833872" y="5244445"/>
            <a:ext cx="2042326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57">
            <a:extLst>
              <a:ext uri="{FF2B5EF4-FFF2-40B4-BE49-F238E27FC236}">
                <a16:creationId xmlns:a16="http://schemas.microsoft.com/office/drawing/2014/main" xmlns="" id="{DA210B35-8359-12BD-7A8A-4805BE261A5A}"/>
              </a:ext>
            </a:extLst>
          </p:cNvPr>
          <p:cNvSpPr txBox="1"/>
          <p:nvPr/>
        </p:nvSpPr>
        <p:spPr>
          <a:xfrm>
            <a:off x="5728057" y="4881642"/>
            <a:ext cx="10983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>
                <a:solidFill>
                  <a:srgbClr val="C00000"/>
                </a:solidFill>
                <a:latin typeface="Barlow Medium" panose="00000600000000000000" pitchFamily="2" charset="0"/>
              </a:rPr>
              <a:t>Larnaca</a:t>
            </a:r>
            <a:endParaRPr lang="el-GR" sz="2000" dirty="0">
              <a:solidFill>
                <a:srgbClr val="C00000"/>
              </a:solidFill>
            </a:endParaRPr>
          </a:p>
        </p:txBody>
      </p:sp>
      <p:pic>
        <p:nvPicPr>
          <p:cNvPr id="21" name="Picture 13" descr="E:\TSUNAMI READY\coChair\SC2023_Paris\Marina-di-Minturno-LT.jpg">
            <a:extLst>
              <a:ext uri="{FF2B5EF4-FFF2-40B4-BE49-F238E27FC236}">
                <a16:creationId xmlns:a16="http://schemas.microsoft.com/office/drawing/2014/main" xmlns="" id="{0512F1CB-3338-CF61-E542-E576636F6B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406373" y="5244445"/>
            <a:ext cx="1236523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59">
            <a:extLst>
              <a:ext uri="{FF2B5EF4-FFF2-40B4-BE49-F238E27FC236}">
                <a16:creationId xmlns:a16="http://schemas.microsoft.com/office/drawing/2014/main" xmlns="" id="{1BBC538C-1855-DF68-2D3E-646BC0A47BF6}"/>
              </a:ext>
            </a:extLst>
          </p:cNvPr>
          <p:cNvSpPr txBox="1"/>
          <p:nvPr/>
        </p:nvSpPr>
        <p:spPr>
          <a:xfrm>
            <a:off x="2312995" y="4881642"/>
            <a:ext cx="11817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Barlow Medium" panose="00000600000000000000" pitchFamily="2" charset="0"/>
              </a:rPr>
              <a:t>Minturno</a:t>
            </a:r>
            <a:endParaRPr lang="el-GR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4" name="Picture 14" descr="E:\TSUNAMI READY\coChair\SC2023_Paris\Palmi.jpg">
            <a:extLst>
              <a:ext uri="{FF2B5EF4-FFF2-40B4-BE49-F238E27FC236}">
                <a16:creationId xmlns:a16="http://schemas.microsoft.com/office/drawing/2014/main" xmlns="" id="{812B38BB-6223-4F17-0EDB-C03408BB66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51190" y="5244445"/>
            <a:ext cx="1356888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Box 61">
            <a:extLst>
              <a:ext uri="{FF2B5EF4-FFF2-40B4-BE49-F238E27FC236}">
                <a16:creationId xmlns:a16="http://schemas.microsoft.com/office/drawing/2014/main" xmlns="" id="{77A030ED-9941-3D8C-CCF9-A78F76B722E5}"/>
              </a:ext>
            </a:extLst>
          </p:cNvPr>
          <p:cNvSpPr txBox="1"/>
          <p:nvPr/>
        </p:nvSpPr>
        <p:spPr>
          <a:xfrm>
            <a:off x="851135" y="4881642"/>
            <a:ext cx="8082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Barlow Medium" panose="00000600000000000000" pitchFamily="2" charset="0"/>
              </a:rPr>
              <a:t>Palmi</a:t>
            </a:r>
            <a:endParaRPr lang="el-GR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6" name="Picture 15" descr="E:\TSUNAMI READY\coChair\SC2023_Paris\vathy.jpg">
            <a:extLst>
              <a:ext uri="{FF2B5EF4-FFF2-40B4-BE49-F238E27FC236}">
                <a16:creationId xmlns:a16="http://schemas.microsoft.com/office/drawing/2014/main" xmlns="" id="{C89D8274-1F81-E6BC-0708-6E45FDB1D6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965887" y="5244445"/>
            <a:ext cx="2052000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68">
            <a:extLst>
              <a:ext uri="{FF2B5EF4-FFF2-40B4-BE49-F238E27FC236}">
                <a16:creationId xmlns:a16="http://schemas.microsoft.com/office/drawing/2014/main" xmlns="" id="{5BF1BACC-0433-86D0-CA4F-78991A8BA324}"/>
              </a:ext>
            </a:extLst>
          </p:cNvPr>
          <p:cNvSpPr txBox="1"/>
          <p:nvPr/>
        </p:nvSpPr>
        <p:spPr>
          <a:xfrm>
            <a:off x="7881635" y="4881642"/>
            <a:ext cx="8963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Barlow Medium" panose="00000600000000000000" pitchFamily="2" charset="0"/>
              </a:rPr>
              <a:t>Samos</a:t>
            </a:r>
            <a:endParaRPr lang="el-GR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8" name="Picture 16" descr="E:\TSUNAMI READY\coChair\SC2023_Paris\Marsaxlokk.png">
            <a:extLst>
              <a:ext uri="{FF2B5EF4-FFF2-40B4-BE49-F238E27FC236}">
                <a16:creationId xmlns:a16="http://schemas.microsoft.com/office/drawing/2014/main" xmlns="" id="{7CA403B0-70F2-96B5-01F9-B8E124F5BC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470733" y="3249294"/>
            <a:ext cx="1858953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Rectangle 70">
            <a:extLst>
              <a:ext uri="{FF2B5EF4-FFF2-40B4-BE49-F238E27FC236}">
                <a16:creationId xmlns:a16="http://schemas.microsoft.com/office/drawing/2014/main" xmlns="" id="{DEC262C4-7E4F-409A-6351-D116ED03FD72}"/>
              </a:ext>
            </a:extLst>
          </p:cNvPr>
          <p:cNvSpPr/>
          <p:nvPr/>
        </p:nvSpPr>
        <p:spPr>
          <a:xfrm>
            <a:off x="7359812" y="2919827"/>
            <a:ext cx="144783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solidFill>
                  <a:srgbClr val="C00000"/>
                </a:solidFill>
                <a:latin typeface="Barlow Medium" panose="00000600000000000000" pitchFamily="2" charset="0"/>
              </a:rPr>
              <a:t>Marsaxlokk</a:t>
            </a:r>
            <a:endParaRPr lang="el-GR" sz="2000" dirty="0">
              <a:solidFill>
                <a:srgbClr val="C00000"/>
              </a:solidFill>
            </a:endParaRPr>
          </a:p>
        </p:txBody>
      </p:sp>
      <p:pic>
        <p:nvPicPr>
          <p:cNvPr id="30" name="Picture 17" descr="E:\TSUNAMI READY\coChair\SC2023_Paris\marzamemi.png">
            <a:extLst>
              <a:ext uri="{FF2B5EF4-FFF2-40B4-BE49-F238E27FC236}">
                <a16:creationId xmlns:a16="http://schemas.microsoft.com/office/drawing/2014/main" xmlns="" id="{10F4FDBB-4D01-EDA4-D110-4DC40A8F46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94186" y="3249295"/>
            <a:ext cx="2150584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Rectangle 72">
            <a:extLst>
              <a:ext uri="{FF2B5EF4-FFF2-40B4-BE49-F238E27FC236}">
                <a16:creationId xmlns:a16="http://schemas.microsoft.com/office/drawing/2014/main" xmlns="" id="{325465A6-2C84-2979-13CA-70D4C5D0F6D8}"/>
              </a:ext>
            </a:extLst>
          </p:cNvPr>
          <p:cNvSpPr/>
          <p:nvPr/>
        </p:nvSpPr>
        <p:spPr>
          <a:xfrm>
            <a:off x="3000214" y="2919827"/>
            <a:ext cx="152157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Barlow Medium" panose="00000600000000000000" pitchFamily="2" charset="0"/>
              </a:rPr>
              <a:t>Marzamemi</a:t>
            </a:r>
            <a:endParaRPr lang="el-GR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32" name="Picture 2" descr="Top Things to Do in El Jadida, Morocco">
            <a:extLst>
              <a:ext uri="{FF2B5EF4-FFF2-40B4-BE49-F238E27FC236}">
                <a16:creationId xmlns:a16="http://schemas.microsoft.com/office/drawing/2014/main" xmlns="" id="{8422C41C-5660-F760-78F7-AE4A5FFD4F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27389" y="1262433"/>
            <a:ext cx="1575438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74">
            <a:extLst>
              <a:ext uri="{FF2B5EF4-FFF2-40B4-BE49-F238E27FC236}">
                <a16:creationId xmlns:a16="http://schemas.microsoft.com/office/drawing/2014/main" xmlns="" id="{B0E46137-9708-6270-4BD6-9144E9AB6452}"/>
              </a:ext>
            </a:extLst>
          </p:cNvPr>
          <p:cNvSpPr/>
          <p:nvPr/>
        </p:nvSpPr>
        <p:spPr>
          <a:xfrm>
            <a:off x="5921621" y="901761"/>
            <a:ext cx="121379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fr-FR" sz="2000" dirty="0">
                <a:solidFill>
                  <a:srgbClr val="C00000"/>
                </a:solidFill>
                <a:latin typeface="Barlow Medium" panose="00000600000000000000" pitchFamily="2" charset="0"/>
              </a:rPr>
              <a:t>El Jadida</a:t>
            </a:r>
            <a:endParaRPr lang="el-GR" sz="2000" dirty="0">
              <a:solidFill>
                <a:srgbClr val="C00000"/>
              </a:solidFill>
            </a:endParaRPr>
          </a:p>
        </p:txBody>
      </p:sp>
      <p:pic>
        <p:nvPicPr>
          <p:cNvPr id="34" name="Picture 2" descr="E:\TSUNAMI READY\coChair\SC2023_Paris\Chipiona.jpg">
            <a:extLst>
              <a:ext uri="{FF2B5EF4-FFF2-40B4-BE49-F238E27FC236}">
                <a16:creationId xmlns:a16="http://schemas.microsoft.com/office/drawing/2014/main" xmlns="" id="{720C1926-7313-BA1E-2360-638EE0F1ED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954121" y="1262433"/>
            <a:ext cx="1973347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Rectangle 76">
            <a:extLst>
              <a:ext uri="{FF2B5EF4-FFF2-40B4-BE49-F238E27FC236}">
                <a16:creationId xmlns:a16="http://schemas.microsoft.com/office/drawing/2014/main" xmlns="" id="{3FD03598-D4A2-0057-2E71-C582587BCFEC}"/>
              </a:ext>
            </a:extLst>
          </p:cNvPr>
          <p:cNvSpPr/>
          <p:nvPr/>
        </p:nvSpPr>
        <p:spPr>
          <a:xfrm>
            <a:off x="3877233" y="901761"/>
            <a:ext cx="116891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fr-FR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Barlow Medium" panose="00000600000000000000" pitchFamily="2" charset="0"/>
              </a:rPr>
              <a:t>Chipiona</a:t>
            </a:r>
            <a:endParaRPr lang="el-GR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6" name="TextBox 77">
            <a:extLst>
              <a:ext uri="{FF2B5EF4-FFF2-40B4-BE49-F238E27FC236}">
                <a16:creationId xmlns:a16="http://schemas.microsoft.com/office/drawing/2014/main" xmlns="" id="{2CCEC677-6894-0BFC-B5E4-A93C9ABFA25C}"/>
              </a:ext>
            </a:extLst>
          </p:cNvPr>
          <p:cNvSpPr txBox="1"/>
          <p:nvPr/>
        </p:nvSpPr>
        <p:spPr>
          <a:xfrm>
            <a:off x="464204" y="852764"/>
            <a:ext cx="3090490" cy="1692771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>
            <a:defPPr>
              <a:defRPr lang="es-ES"/>
            </a:defPPr>
            <a:lvl1pPr>
              <a:defRPr b="1">
                <a:solidFill>
                  <a:srgbClr val="202124"/>
                </a:solidFill>
                <a:latin typeface="Roboto" panose="02000000000000000000" pitchFamily="2" charset="0"/>
              </a:defRPr>
            </a:lvl1pPr>
          </a:lstStyle>
          <a:p>
            <a:r>
              <a:rPr lang="en-US" sz="2000" b="0" dirty="0">
                <a:latin typeface="+mn-lt"/>
              </a:rPr>
              <a:t>11 Countries</a:t>
            </a:r>
          </a:p>
          <a:p>
            <a:pPr>
              <a:spcAft>
                <a:spcPts val="1200"/>
              </a:spcAft>
            </a:pPr>
            <a:r>
              <a:rPr lang="en-US" sz="2000" b="0" dirty="0">
                <a:latin typeface="+mn-lt"/>
              </a:rPr>
              <a:t>15+ Communities</a:t>
            </a:r>
          </a:p>
          <a:p>
            <a:pPr>
              <a:spcAft>
                <a:spcPts val="1200"/>
              </a:spcAft>
            </a:pPr>
            <a:r>
              <a:rPr lang="en-US" sz="2400" dirty="0">
                <a:solidFill>
                  <a:srgbClr val="FF0000"/>
                </a:solidFill>
                <a:latin typeface="+mn-lt"/>
              </a:rPr>
              <a:t>6  Recognized in 2024</a:t>
            </a:r>
          </a:p>
          <a:p>
            <a:r>
              <a:rPr lang="en-US" sz="2000" dirty="0">
                <a:solidFill>
                  <a:srgbClr val="00B050"/>
                </a:solidFill>
                <a:latin typeface="+mn-lt"/>
              </a:rPr>
              <a:t>…more coming!</a:t>
            </a:r>
          </a:p>
        </p:txBody>
      </p:sp>
      <p:sp>
        <p:nvSpPr>
          <p:cNvPr id="37" name="Rectangle 4">
            <a:extLst>
              <a:ext uri="{FF2B5EF4-FFF2-40B4-BE49-F238E27FC236}">
                <a16:creationId xmlns:a16="http://schemas.microsoft.com/office/drawing/2014/main" xmlns="" id="{A536E7A9-882E-534E-D568-49FF2DE0471E}"/>
              </a:ext>
            </a:extLst>
          </p:cNvPr>
          <p:cNvSpPr/>
          <p:nvPr/>
        </p:nvSpPr>
        <p:spPr>
          <a:xfrm>
            <a:off x="3699900" y="865658"/>
            <a:ext cx="5717709" cy="1852453"/>
          </a:xfrm>
          <a:prstGeom prst="rect">
            <a:avLst/>
          </a:prstGeom>
          <a:noFill/>
          <a:ln w="508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38" name="Picture 82" descr="A beach with buildings and a body of water&#10;&#10;Description automatically generated">
            <a:extLst>
              <a:ext uri="{FF2B5EF4-FFF2-40B4-BE49-F238E27FC236}">
                <a16:creationId xmlns:a16="http://schemas.microsoft.com/office/drawing/2014/main" xmlns="" id="{2A716868-B33B-4078-797B-EFD5E4373BB5}"/>
              </a:ext>
            </a:extLst>
          </p:cNvPr>
          <p:cNvPicPr>
            <a:picLocks noChangeAspect="1"/>
          </p:cNvPicPr>
          <p:nvPr/>
        </p:nvPicPr>
        <p:blipFill rotWithShape="1"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02749" y="1262433"/>
            <a:ext cx="1591132" cy="1368000"/>
          </a:xfrm>
          <a:prstGeom prst="rect">
            <a:avLst/>
          </a:prstGeom>
        </p:spPr>
      </p:pic>
      <p:sp>
        <p:nvSpPr>
          <p:cNvPr id="39" name="Rectangle 83">
            <a:extLst>
              <a:ext uri="{FF2B5EF4-FFF2-40B4-BE49-F238E27FC236}">
                <a16:creationId xmlns:a16="http://schemas.microsoft.com/office/drawing/2014/main" xmlns="" id="{84175F4D-C86B-741E-728E-3970512EA41C}"/>
              </a:ext>
            </a:extLst>
          </p:cNvPr>
          <p:cNvSpPr/>
          <p:nvPr/>
        </p:nvSpPr>
        <p:spPr>
          <a:xfrm>
            <a:off x="7614617" y="901761"/>
            <a:ext cx="80983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fr-FR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Barlow Medium" panose="00000600000000000000" pitchFamily="2" charset="0"/>
              </a:rPr>
              <a:t>Loulé</a:t>
            </a:r>
            <a:endParaRPr lang="el-GR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40" name="Picture 85" descr="A beach with a city in the background&#10;&#10;Description automatically generated">
            <a:extLst>
              <a:ext uri="{FF2B5EF4-FFF2-40B4-BE49-F238E27FC236}">
                <a16:creationId xmlns:a16="http://schemas.microsoft.com/office/drawing/2014/main" xmlns="" id="{FA33DE6F-885A-79C8-438F-C6B9D23C718D}"/>
              </a:ext>
            </a:extLst>
          </p:cNvPr>
          <p:cNvPicPr>
            <a:picLocks noChangeAspect="1"/>
          </p:cNvPicPr>
          <p:nvPr/>
        </p:nvPicPr>
        <p:blipFill rotWithShape="1"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3"/>
          <a:stretch/>
        </p:blipFill>
        <p:spPr>
          <a:xfrm>
            <a:off x="9681013" y="3249294"/>
            <a:ext cx="2191452" cy="1368000"/>
          </a:xfrm>
          <a:prstGeom prst="rect">
            <a:avLst/>
          </a:prstGeom>
        </p:spPr>
      </p:pic>
      <p:sp>
        <p:nvSpPr>
          <p:cNvPr id="41" name="TextBox 86">
            <a:extLst>
              <a:ext uri="{FF2B5EF4-FFF2-40B4-BE49-F238E27FC236}">
                <a16:creationId xmlns:a16="http://schemas.microsoft.com/office/drawing/2014/main" xmlns="" id="{74DF26CE-BEEF-8F55-7A81-44F36551BE3D}"/>
              </a:ext>
            </a:extLst>
          </p:cNvPr>
          <p:cNvSpPr txBox="1"/>
          <p:nvPr/>
        </p:nvSpPr>
        <p:spPr>
          <a:xfrm>
            <a:off x="9602679" y="2919827"/>
            <a:ext cx="8034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rgbClr val="C00000"/>
                </a:solidFill>
                <a:latin typeface="Barlow Medium" panose="00000600000000000000" pitchFamily="2" charset="0"/>
              </a:rPr>
              <a:t>Israel</a:t>
            </a:r>
            <a:endParaRPr lang="el-GR" sz="2000" dirty="0">
              <a:solidFill>
                <a:srgbClr val="C00000"/>
              </a:solidFill>
            </a:endParaRPr>
          </a:p>
        </p:txBody>
      </p:sp>
      <p:pic>
        <p:nvPicPr>
          <p:cNvPr id="42" name="Picture 11" descr="E:\TSUNAMI READY\coChair\SC2023_Paris\alexandria.jpg">
            <a:extLst>
              <a:ext uri="{FF2B5EF4-FFF2-40B4-BE49-F238E27FC236}">
                <a16:creationId xmlns:a16="http://schemas.microsoft.com/office/drawing/2014/main" xmlns="" id="{EE258087-CD1A-88B1-FF5E-B5C6907641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075747" y="5244445"/>
            <a:ext cx="1848647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Free-form: Shape 96">
            <a:extLst>
              <a:ext uri="{FF2B5EF4-FFF2-40B4-BE49-F238E27FC236}">
                <a16:creationId xmlns:a16="http://schemas.microsoft.com/office/drawing/2014/main" xmlns="" id="{73002B6F-C473-4924-9DED-F6CCE7135BA7}"/>
              </a:ext>
            </a:extLst>
          </p:cNvPr>
          <p:cNvSpPr/>
          <p:nvPr/>
        </p:nvSpPr>
        <p:spPr>
          <a:xfrm>
            <a:off x="5566801" y="864355"/>
            <a:ext cx="6509060" cy="5830975"/>
          </a:xfrm>
          <a:custGeom>
            <a:avLst/>
            <a:gdLst>
              <a:gd name="connsiteX0" fmla="*/ 4091994 w 6578353"/>
              <a:gd name="connsiteY0" fmla="*/ 0 h 5783952"/>
              <a:gd name="connsiteX1" fmla="*/ 6578353 w 6578353"/>
              <a:gd name="connsiteY1" fmla="*/ 0 h 5783952"/>
              <a:gd name="connsiteX2" fmla="*/ 6578353 w 6578353"/>
              <a:gd name="connsiteY2" fmla="*/ 5783952 h 5783952"/>
              <a:gd name="connsiteX3" fmla="*/ 0 w 6578353"/>
              <a:gd name="connsiteY3" fmla="*/ 5783952 h 5783952"/>
              <a:gd name="connsiteX4" fmla="*/ 0 w 6578353"/>
              <a:gd name="connsiteY4" fmla="*/ 3977276 h 5783952"/>
              <a:gd name="connsiteX5" fmla="*/ 4091994 w 6578353"/>
              <a:gd name="connsiteY5" fmla="*/ 3977276 h 5783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578353" h="5783952">
                <a:moveTo>
                  <a:pt x="4091994" y="0"/>
                </a:moveTo>
                <a:lnTo>
                  <a:pt x="6578353" y="0"/>
                </a:lnTo>
                <a:lnTo>
                  <a:pt x="6578353" y="5783952"/>
                </a:lnTo>
                <a:lnTo>
                  <a:pt x="0" y="5783952"/>
                </a:lnTo>
                <a:lnTo>
                  <a:pt x="0" y="3977276"/>
                </a:lnTo>
                <a:lnTo>
                  <a:pt x="4091994" y="3977276"/>
                </a:lnTo>
                <a:close/>
              </a:path>
            </a:pathLst>
          </a:custGeom>
          <a:noFill/>
          <a:ln w="508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44" name="Imagen 1"/>
          <p:cNvPicPr>
            <a:picLocks noChangeAspect="1"/>
          </p:cNvPicPr>
          <p:nvPr/>
        </p:nvPicPr>
        <p:blipFill rotWithShape="1"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37162" y="3249294"/>
            <a:ext cx="1995607" cy="1368000"/>
          </a:xfrm>
          <a:prstGeom prst="rect">
            <a:avLst/>
          </a:prstGeom>
        </p:spPr>
      </p:pic>
      <p:sp>
        <p:nvSpPr>
          <p:cNvPr id="45" name="Rectangle 70">
            <a:extLst>
              <a:ext uri="{FF2B5EF4-FFF2-40B4-BE49-F238E27FC236}">
                <a16:creationId xmlns:a16="http://schemas.microsoft.com/office/drawing/2014/main" xmlns="" id="{DEC262C4-7E4F-409A-6351-D116ED03FD72}"/>
              </a:ext>
            </a:extLst>
          </p:cNvPr>
          <p:cNvSpPr/>
          <p:nvPr/>
        </p:nvSpPr>
        <p:spPr>
          <a:xfrm>
            <a:off x="5271812" y="2919827"/>
            <a:ext cx="104387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Barlow Medium" panose="00000600000000000000" pitchFamily="2" charset="0"/>
              </a:rPr>
              <a:t>Otranto</a:t>
            </a:r>
            <a:endParaRPr lang="el-GR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46" name="Imagen 4"/>
          <p:cNvPicPr>
            <a:picLocks noChangeAspect="1"/>
          </p:cNvPicPr>
          <p:nvPr/>
        </p:nvPicPr>
        <p:blipFill rotWithShape="1">
          <a:blip r:embed="rId1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48593" y="5244445"/>
            <a:ext cx="1518185" cy="1368000"/>
          </a:xfrm>
          <a:prstGeom prst="rect">
            <a:avLst/>
          </a:prstGeom>
        </p:spPr>
      </p:pic>
      <p:sp>
        <p:nvSpPr>
          <p:cNvPr id="47" name="Rectangle 70">
            <a:extLst>
              <a:ext uri="{FF2B5EF4-FFF2-40B4-BE49-F238E27FC236}">
                <a16:creationId xmlns:a16="http://schemas.microsoft.com/office/drawing/2014/main" xmlns="" id="{DEC262C4-7E4F-409A-6351-D116ED03FD72}"/>
              </a:ext>
            </a:extLst>
          </p:cNvPr>
          <p:cNvSpPr/>
          <p:nvPr/>
        </p:nvSpPr>
        <p:spPr>
          <a:xfrm>
            <a:off x="3655612" y="4881642"/>
            <a:ext cx="128913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Barlow Medium" panose="00000600000000000000" pitchFamily="2" charset="0"/>
              </a:rPr>
              <a:t>Stromboli</a:t>
            </a:r>
            <a:endParaRPr lang="el-GR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8" name="Forma libre 50"/>
          <p:cNvSpPr/>
          <p:nvPr/>
        </p:nvSpPr>
        <p:spPr>
          <a:xfrm>
            <a:off x="840447" y="2901422"/>
            <a:ext cx="8586306" cy="3793908"/>
          </a:xfrm>
          <a:custGeom>
            <a:avLst/>
            <a:gdLst>
              <a:gd name="connsiteX0" fmla="*/ 0 w 8610159"/>
              <a:gd name="connsiteY0" fmla="*/ 0 h 3793908"/>
              <a:gd name="connsiteX1" fmla="*/ 8610159 w 8610159"/>
              <a:gd name="connsiteY1" fmla="*/ 0 h 3793908"/>
              <a:gd name="connsiteX2" fmla="*/ 8610159 w 8610159"/>
              <a:gd name="connsiteY2" fmla="*/ 1828761 h 3793908"/>
              <a:gd name="connsiteX3" fmla="*/ 4543205 w 8610159"/>
              <a:gd name="connsiteY3" fmla="*/ 1828761 h 3793908"/>
              <a:gd name="connsiteX4" fmla="*/ 4543205 w 8610159"/>
              <a:gd name="connsiteY4" fmla="*/ 3793908 h 3793908"/>
              <a:gd name="connsiteX5" fmla="*/ 0 w 8610159"/>
              <a:gd name="connsiteY5" fmla="*/ 3793908 h 37939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610159" h="3793908">
                <a:moveTo>
                  <a:pt x="0" y="0"/>
                </a:moveTo>
                <a:lnTo>
                  <a:pt x="8610159" y="0"/>
                </a:lnTo>
                <a:lnTo>
                  <a:pt x="8610159" y="1828761"/>
                </a:lnTo>
                <a:lnTo>
                  <a:pt x="4543205" y="1828761"/>
                </a:lnTo>
                <a:lnTo>
                  <a:pt x="4543205" y="3793908"/>
                </a:lnTo>
                <a:lnTo>
                  <a:pt x="0" y="3793908"/>
                </a:lnTo>
                <a:close/>
              </a:path>
            </a:pathLst>
          </a:custGeom>
          <a:noFill/>
          <a:ln w="508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pic>
        <p:nvPicPr>
          <p:cNvPr id="49" name="Picture 5">
            <a:extLst>
              <a:ext uri="{FF2B5EF4-FFF2-40B4-BE49-F238E27FC236}">
                <a16:creationId xmlns:a16="http://schemas.microsoft.com/office/drawing/2014/main" xmlns="" id="{C8A0AA4C-53D0-5B44-ADD8-3394760D8ED2}"/>
              </a:ext>
            </a:extLst>
          </p:cNvPr>
          <p:cNvPicPr>
            <a:picLocks noChangeAspect="1"/>
          </p:cNvPicPr>
          <p:nvPr/>
        </p:nvPicPr>
        <p:blipFill>
          <a:blip r:embed="rId1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852" y="112837"/>
            <a:ext cx="870131" cy="607753"/>
          </a:xfrm>
          <a:prstGeom prst="rect">
            <a:avLst/>
          </a:prstGeom>
        </p:spPr>
      </p:pic>
      <p:sp>
        <p:nvSpPr>
          <p:cNvPr id="50" name="TextBox 2">
            <a:extLst>
              <a:ext uri="{FF2B5EF4-FFF2-40B4-BE49-F238E27FC236}">
                <a16:creationId xmlns:a16="http://schemas.microsoft.com/office/drawing/2014/main" xmlns="" id="{DE680DAD-B067-1A24-937D-9A22740B0896}"/>
              </a:ext>
            </a:extLst>
          </p:cNvPr>
          <p:cNvSpPr txBox="1"/>
          <p:nvPr/>
        </p:nvSpPr>
        <p:spPr>
          <a:xfrm rot="5400000">
            <a:off x="-1441769" y="4602049"/>
            <a:ext cx="36398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TRS/Chang</a:t>
            </a:r>
          </a:p>
          <a:p>
            <a:r>
              <a:rPr lang="en-US" dirty="0"/>
              <a:t> Seng /Amato 2024</a:t>
            </a:r>
          </a:p>
        </p:txBody>
      </p:sp>
      <p:pic>
        <p:nvPicPr>
          <p:cNvPr id="3" name="Segnaposto contenuto 2"/>
          <p:cNvPicPr>
            <a:picLocks noGrp="1" noChangeAspect="1"/>
          </p:cNvPicPr>
          <p:nvPr>
            <p:ph idx="1"/>
          </p:nvPr>
        </p:nvPicPr>
        <p:blipFill>
          <a:blip r:embed="rId1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339" y="-212059"/>
            <a:ext cx="12173794" cy="7125469"/>
          </a:xfrm>
        </p:spPr>
      </p:pic>
      <p:sp>
        <p:nvSpPr>
          <p:cNvPr id="85" name="Title 1">
            <a:extLst>
              <a:ext uri="{FF2B5EF4-FFF2-40B4-BE49-F238E27FC236}">
                <a16:creationId xmlns:a16="http://schemas.microsoft.com/office/drawing/2014/main" xmlns="" id="{081BDADB-E0C7-FA5B-5D1C-B5FB09EE2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264" y="-24696"/>
            <a:ext cx="11603421" cy="107085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 spc="-15" dirty="0">
                <a:solidFill>
                  <a:srgbClr val="0070C0"/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International, </a:t>
            </a:r>
            <a:r>
              <a:rPr lang="en-US" sz="3600" b="1" dirty="0">
                <a:solidFill>
                  <a:srgbClr val="0070C0"/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National</a:t>
            </a:r>
            <a:r>
              <a:rPr lang="en-US" sz="3600" b="1">
                <a:solidFill>
                  <a:srgbClr val="0070C0"/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, </a:t>
            </a:r>
            <a:r>
              <a:rPr lang="en-US" sz="3600" b="1" smtClean="0">
                <a:solidFill>
                  <a:srgbClr val="0070C0"/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Local </a:t>
            </a:r>
            <a:r>
              <a:rPr lang="en-US" sz="3600" b="1" dirty="0">
                <a:solidFill>
                  <a:srgbClr val="0070C0"/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Engagements</a:t>
            </a:r>
            <a:r>
              <a:rPr lang="en-US" sz="3600" dirty="0">
                <a:solidFill>
                  <a:schemeClr val="accent1"/>
                </a:solidFill>
              </a:rPr>
              <a:t/>
            </a:r>
            <a:br>
              <a:rPr lang="en-US" sz="3600" dirty="0">
                <a:solidFill>
                  <a:schemeClr val="accent1"/>
                </a:solidFill>
              </a:rPr>
            </a:br>
            <a:r>
              <a:rPr lang="en-US" sz="3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City Mayors and Governor</a:t>
            </a:r>
          </a:p>
        </p:txBody>
      </p:sp>
    </p:spTree>
    <p:extLst>
      <p:ext uri="{BB962C8B-B14F-4D97-AF65-F5344CB8AC3E}">
        <p14:creationId xmlns:p14="http://schemas.microsoft.com/office/powerpoint/2010/main" val="1179983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85000">
              <a:schemeClr val="accent1">
                <a:lumMod val="45000"/>
                <a:lumOff val="55000"/>
              </a:schemeClr>
            </a:gs>
            <a:gs pos="94000">
              <a:schemeClr val="accent1">
                <a:lumMod val="45000"/>
                <a:lumOff val="55000"/>
              </a:schemeClr>
            </a:gs>
            <a:gs pos="62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196;p25"/>
          <p:cNvPicPr preferRelativeResize="0"/>
          <p:nvPr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sp useBgFill="1">
        <p:nvSpPr>
          <p:cNvPr id="4" name="Rectangle 11">
            <a:extLst>
              <a:ext uri="{FF2B5EF4-FFF2-40B4-BE49-F238E27FC236}">
                <a16:creationId xmlns:a16="http://schemas.microsoft.com/office/drawing/2014/main" xmlns="" id="{AD96FDFD-4E42-4A06-B8B5-768A1DB9C2A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/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xmlns="" id="{E42A494C-481F-D2CA-B0E8-A99349EF6AFF}"/>
              </a:ext>
            </a:extLst>
          </p:cNvPr>
          <p:cNvSpPr txBox="1">
            <a:spLocks/>
          </p:cNvSpPr>
          <p:nvPr/>
        </p:nvSpPr>
        <p:spPr>
          <a:xfrm>
            <a:off x="851621" y="-110390"/>
            <a:ext cx="10195787" cy="723558"/>
          </a:xfrm>
          <a:prstGeom prst="rect">
            <a:avLst/>
          </a:prstGeom>
        </p:spPr>
        <p:txBody>
          <a:bodyPr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dirty="0" smtClean="0">
                <a:solidFill>
                  <a:srgbClr val="0070C0"/>
                </a:solidFill>
                <a:latin typeface="+mn-lt"/>
              </a:rPr>
              <a:t>Communication and Outreach</a:t>
            </a:r>
            <a:endParaRPr lang="fr-FR" sz="4800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xmlns="" id="{F5E10B74-13D4-0E7C-A10A-56D7422BC807}"/>
              </a:ext>
            </a:extLst>
          </p:cNvPr>
          <p:cNvSpPr txBox="1">
            <a:spLocks/>
          </p:cNvSpPr>
          <p:nvPr/>
        </p:nvSpPr>
        <p:spPr>
          <a:xfrm>
            <a:off x="866509" y="5050216"/>
            <a:ext cx="5861781" cy="86649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r">
              <a:buFont typeface="Wingdings" charset="2"/>
              <a:buChar char="Ø"/>
            </a:pPr>
            <a:r>
              <a:rPr lang="fr-FR" sz="1800" b="1" dirty="0" smtClean="0">
                <a:solidFill>
                  <a:schemeClr val="tx2"/>
                </a:solidFill>
                <a:hlinkClick r:id="rId3"/>
              </a:rPr>
              <a:t>Story </a:t>
            </a:r>
            <a:r>
              <a:rPr lang="fr-FR" sz="1800" b="1" dirty="0" smtClean="0">
                <a:solidFill>
                  <a:schemeClr val="tx2"/>
                </a:solidFill>
                <a:hlinkClick r:id="rId3"/>
              </a:rPr>
              <a:t>Maps</a:t>
            </a:r>
            <a:r>
              <a:rPr lang="fr-FR" sz="1800" dirty="0" smtClean="0">
                <a:solidFill>
                  <a:schemeClr val="tx2"/>
                </a:solidFill>
                <a:hlinkClick r:id="rId3"/>
              </a:rPr>
              <a:t>: </a:t>
            </a:r>
          </a:p>
          <a:p>
            <a:pPr marL="742950" lvl="1" indent="-285750" algn="r">
              <a:buFont typeface="Wingdings" charset="2"/>
              <a:buChar char="Ø"/>
            </a:pPr>
            <a:r>
              <a:rPr lang="fr-FR" sz="1400" dirty="0" smtClean="0">
                <a:solidFill>
                  <a:schemeClr val="tx2"/>
                </a:solidFill>
                <a:hlinkClick r:id="rId3"/>
              </a:rPr>
              <a:t>Traveling through Mediterranean tsunamis</a:t>
            </a:r>
            <a:endParaRPr lang="fr-FR" sz="1400" dirty="0" smtClean="0">
              <a:solidFill>
                <a:schemeClr val="tx2"/>
              </a:solidFill>
            </a:endParaRPr>
          </a:p>
          <a:p>
            <a:pPr marL="742950" lvl="1" indent="-285750" algn="r">
              <a:buFont typeface="Wingdings" charset="2"/>
              <a:buChar char="Ø"/>
            </a:pPr>
            <a:r>
              <a:rPr lang="fr-FR" sz="1400" dirty="0" err="1" smtClean="0">
                <a:solidFill>
                  <a:schemeClr val="tx2"/>
                </a:solidFill>
                <a:hlinkClick r:id="rId4"/>
              </a:rPr>
              <a:t>Indian</a:t>
            </a:r>
            <a:r>
              <a:rPr lang="fr-FR" sz="1400" dirty="0" smtClean="0">
                <a:solidFill>
                  <a:schemeClr val="tx2"/>
                </a:solidFill>
                <a:hlinkClick r:id="rId4"/>
              </a:rPr>
              <a:t> </a:t>
            </a:r>
            <a:r>
              <a:rPr lang="fr-FR" sz="1400" dirty="0" err="1" smtClean="0">
                <a:solidFill>
                  <a:schemeClr val="tx2"/>
                </a:solidFill>
                <a:hlinkClick r:id="rId4"/>
              </a:rPr>
              <a:t>Ocean</a:t>
            </a:r>
            <a:r>
              <a:rPr lang="fr-FR" sz="1400" dirty="0" smtClean="0">
                <a:solidFill>
                  <a:schemeClr val="tx2"/>
                </a:solidFill>
                <a:hlinkClick r:id="rId4"/>
              </a:rPr>
              <a:t> Tsunami 2004 </a:t>
            </a:r>
            <a:r>
              <a:rPr lang="fr-FR" sz="1400" dirty="0" err="1" smtClean="0">
                <a:solidFill>
                  <a:schemeClr val="tx2"/>
                </a:solidFill>
                <a:hlinkClick r:id="rId4"/>
              </a:rPr>
              <a:t>twenty</a:t>
            </a:r>
            <a:r>
              <a:rPr lang="fr-FR" sz="1400" dirty="0" smtClean="0">
                <a:solidFill>
                  <a:schemeClr val="tx2"/>
                </a:solidFill>
                <a:hlinkClick r:id="rId4"/>
              </a:rPr>
              <a:t> </a:t>
            </a:r>
            <a:r>
              <a:rPr lang="fr-FR" sz="1400" dirty="0" err="1" smtClean="0">
                <a:solidFill>
                  <a:schemeClr val="tx2"/>
                </a:solidFill>
                <a:hlinkClick r:id="rId4"/>
              </a:rPr>
              <a:t>years</a:t>
            </a:r>
            <a:r>
              <a:rPr lang="fr-FR" sz="1400" dirty="0" smtClean="0">
                <a:solidFill>
                  <a:schemeClr val="tx2"/>
                </a:solidFill>
                <a:hlinkClick r:id="rId4"/>
              </a:rPr>
              <a:t> </a:t>
            </a:r>
            <a:r>
              <a:rPr lang="fr-FR" sz="1400" dirty="0" err="1" smtClean="0">
                <a:solidFill>
                  <a:schemeClr val="tx2"/>
                </a:solidFill>
                <a:hlinkClick r:id="rId4"/>
              </a:rPr>
              <a:t>after</a:t>
            </a:r>
            <a:endParaRPr lang="fr-FR" sz="1400" dirty="0" smtClean="0">
              <a:solidFill>
                <a:schemeClr val="tx2"/>
              </a:solidFill>
            </a:endParaRPr>
          </a:p>
        </p:txBody>
      </p:sp>
      <p:pic>
        <p:nvPicPr>
          <p:cNvPr id="7" name="Picture 5">
            <a:extLst>
              <a:ext uri="{FF2B5EF4-FFF2-40B4-BE49-F238E27FC236}">
                <a16:creationId xmlns:a16="http://schemas.microsoft.com/office/drawing/2014/main" xmlns="" id="{B23AF9A7-1893-4D5A-0F52-D6360CCB4479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77333" y="2025746"/>
            <a:ext cx="2470924" cy="1659268"/>
          </a:xfrm>
          <a:prstGeom prst="rect">
            <a:avLst/>
          </a:prstGeom>
        </p:spPr>
      </p:pic>
      <p:pic>
        <p:nvPicPr>
          <p:cNvPr id="15" name="Picture 17">
            <a:extLst>
              <a:ext uri="{FF2B5EF4-FFF2-40B4-BE49-F238E27FC236}">
                <a16:creationId xmlns:a16="http://schemas.microsoft.com/office/drawing/2014/main" xmlns="" id="{9DBE11B2-0CCA-F6BE-898F-5F850C262CC4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04368" y="2025746"/>
            <a:ext cx="2491901" cy="1663393"/>
          </a:xfrm>
          <a:prstGeom prst="rect">
            <a:avLst/>
          </a:prstGeom>
        </p:spPr>
      </p:pic>
      <p:pic>
        <p:nvPicPr>
          <p:cNvPr id="3" name="Immagine 2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62453" y="4001402"/>
            <a:ext cx="4987690" cy="2818662"/>
          </a:xfrm>
          <a:prstGeom prst="rect">
            <a:avLst/>
          </a:prstGeom>
        </p:spPr>
      </p:pic>
      <p:pic>
        <p:nvPicPr>
          <p:cNvPr id="17" name="Google Shape;196;p25"/>
          <p:cNvPicPr preferRelativeResize="0"/>
          <p:nvPr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067149" y="152400"/>
            <a:ext cx="1253706" cy="695707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CasellaDiTesto 7"/>
          <p:cNvSpPr txBox="1"/>
          <p:nvPr/>
        </p:nvSpPr>
        <p:spPr>
          <a:xfrm>
            <a:off x="6303818" y="875269"/>
            <a:ext cx="586463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charset="2"/>
              <a:buChar char="Ø"/>
            </a:pPr>
            <a:r>
              <a:rPr lang="en-US" sz="2000" b="1" dirty="0">
                <a:solidFill>
                  <a:srgbClr val="0070C0"/>
                </a:solidFill>
              </a:rPr>
              <a:t>Videos Produced and Published</a:t>
            </a:r>
          </a:p>
          <a:p>
            <a:pPr marL="285750" indent="-285750">
              <a:buFont typeface="Wingdings" charset="2"/>
              <a:buChar char="Ø"/>
            </a:pP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 Stromboli Volcano - Tsunami Warning System documentary, 3 min, 10 min versions) (launched in November 2024)</a:t>
            </a:r>
            <a:endParaRPr lang="fr-FR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charset="2"/>
              <a:buChar char="Ø"/>
            </a:pP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 Malta videos</a:t>
            </a:r>
          </a:p>
          <a:p>
            <a:endParaRPr lang="it-IT" sz="1600" dirty="0"/>
          </a:p>
        </p:txBody>
      </p:sp>
      <p:sp>
        <p:nvSpPr>
          <p:cNvPr id="9" name="CasellaDiTesto 8"/>
          <p:cNvSpPr txBox="1"/>
          <p:nvPr/>
        </p:nvSpPr>
        <p:spPr>
          <a:xfrm>
            <a:off x="922319" y="5919818"/>
            <a:ext cx="5937874" cy="900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r">
              <a:buFont typeface="Wingdings" charset="2"/>
              <a:buChar char="Ø"/>
            </a:pPr>
            <a:r>
              <a:rPr lang="en-US" sz="1600" b="1" dirty="0" err="1" smtClean="0">
                <a:solidFill>
                  <a:srgbClr val="0070C0"/>
                </a:solidFill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Meny</a:t>
            </a:r>
            <a:r>
              <a:rPr lang="en-US" sz="1600" b="1" dirty="0" smtClean="0">
                <a:solidFill>
                  <a:srgbClr val="0070C0"/>
                </a:solidFill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 videos and News/posts on </a:t>
            </a:r>
            <a:r>
              <a:rPr lang="en-US" sz="1600" b="1" dirty="0">
                <a:solidFill>
                  <a:srgbClr val="0070C0"/>
                </a:solidFill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TSPs websites</a:t>
            </a:r>
          </a:p>
          <a:p>
            <a:pPr algn="r">
              <a:spcBef>
                <a:spcPts val="300"/>
              </a:spcBef>
            </a:pP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I</a:t>
            </a:r>
            <a:r>
              <a:rPr lang="fr-FR" dirty="0" err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ncluding</a:t>
            </a:r>
            <a:r>
              <a:rPr lang="fr-FR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 a 3.4 million </a:t>
            </a:r>
            <a:r>
              <a:rPr lang="fr-FR" dirty="0" err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views</a:t>
            </a:r>
            <a:r>
              <a:rPr lang="fr-FR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 on 2020 SAMOS tsunami:</a:t>
            </a:r>
          </a:p>
          <a:p>
            <a:pPr marL="742950" lvl="1" indent="-285750" algn="r">
              <a:buFont typeface="Wingdings" charset="2"/>
              <a:buChar char="Ø"/>
            </a:pPr>
            <a:r>
              <a:rPr lang="fr-FR" sz="1600" dirty="0" smtClean="0">
                <a:solidFill>
                  <a:srgbClr val="FF0000"/>
                </a:solidFill>
                <a:hlinkClick r:id="rId8"/>
              </a:rPr>
              <a:t>4.7 </a:t>
            </a:r>
            <a:r>
              <a:rPr lang="fr-FR" sz="1600" dirty="0">
                <a:solidFill>
                  <a:srgbClr val="FF0000"/>
                </a:solidFill>
                <a:hlinkClick r:id="rId8"/>
              </a:rPr>
              <a:t>million views on Feb. 2025</a:t>
            </a:r>
            <a:r>
              <a:rPr lang="fr-FR" sz="1600" dirty="0" smtClean="0">
                <a:solidFill>
                  <a:srgbClr val="FF0000"/>
                </a:solidFill>
                <a:hlinkClick r:id="rId8"/>
              </a:rPr>
              <a:t>!</a:t>
            </a:r>
            <a:endParaRPr lang="fr-FR" sz="1600" dirty="0">
              <a:solidFill>
                <a:srgbClr val="FF0000"/>
              </a:solidFill>
              <a:hlinkClick r:id="rId3"/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="" xmlns:a16="http://schemas.microsoft.com/office/drawing/2014/main" id="{46F26834-79CD-BD3E-816C-6BDF9C731F5C}"/>
              </a:ext>
            </a:extLst>
          </p:cNvPr>
          <p:cNvSpPr txBox="1">
            <a:spLocks/>
          </p:cNvSpPr>
          <p:nvPr/>
        </p:nvSpPr>
        <p:spPr>
          <a:xfrm>
            <a:off x="264693" y="723559"/>
            <a:ext cx="5883014" cy="43235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600" b="1" dirty="0" smtClean="0">
                <a:solidFill>
                  <a:srgbClr val="0070C0"/>
                </a:solidFill>
                <a:ea typeface="DengXian Light" panose="02010600030101010101" pitchFamily="2" charset="-122"/>
                <a:cs typeface="Times New Roman" panose="02020603050405020304" pitchFamily="18" charset="0"/>
              </a:rPr>
              <a:t>Technical </a:t>
            </a:r>
            <a:r>
              <a:rPr lang="en-US" sz="1600" b="1" dirty="0" smtClean="0">
                <a:solidFill>
                  <a:srgbClr val="0070C0"/>
                </a:solidFill>
                <a:ea typeface="DengXian Light" panose="02010600030101010101" pitchFamily="2" charset="-122"/>
                <a:cs typeface="Times New Roman" panose="02020603050405020304" pitchFamily="18" charset="0"/>
              </a:rPr>
              <a:t>Documents</a:t>
            </a:r>
            <a:endParaRPr lang="en-US" sz="1600" b="1" dirty="0"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1600" dirty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ICG/NEAMTWS -XVIII Summary Report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600" dirty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Evaluation of IDSL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600" dirty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IDSL Manual, User Guides and Maintenance Plan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600" dirty="0">
                <a:effectLst/>
                <a:ea typeface="DengXian" panose="02010600030101010101" pitchFamily="2" charset="-122"/>
              </a:rPr>
              <a:t>Sea Level Related Coastal Multi-Hazard Risk Perceptions of the Communities in Alexandria, </a:t>
            </a:r>
            <a:r>
              <a:rPr lang="en-US" sz="1600" dirty="0" err="1">
                <a:effectLst/>
                <a:ea typeface="DengXian" panose="02010600030101010101" pitchFamily="2" charset="-122"/>
              </a:rPr>
              <a:t>Büyükçekmece</a:t>
            </a:r>
            <a:r>
              <a:rPr lang="en-US" sz="1600" dirty="0">
                <a:effectLst/>
                <a:ea typeface="DengXian" panose="02010600030101010101" pitchFamily="2" charset="-122"/>
              </a:rPr>
              <a:t>, Chipiona, El </a:t>
            </a:r>
            <a:r>
              <a:rPr lang="en-US" sz="1600" dirty="0" err="1">
                <a:effectLst/>
                <a:ea typeface="DengXian" panose="02010600030101010101" pitchFamily="2" charset="-122"/>
              </a:rPr>
              <a:t>Jadida</a:t>
            </a:r>
            <a:r>
              <a:rPr lang="en-US" sz="1600" dirty="0">
                <a:effectLst/>
                <a:ea typeface="DengXian" panose="02010600030101010101" pitchFamily="2" charset="-122"/>
              </a:rPr>
              <a:t>, </a:t>
            </a:r>
            <a:r>
              <a:rPr lang="en-US" sz="1600" dirty="0" err="1">
                <a:effectLst/>
                <a:ea typeface="DengXian" panose="02010600030101010101" pitchFamily="2" charset="-122"/>
              </a:rPr>
              <a:t>Larnaca</a:t>
            </a:r>
            <a:r>
              <a:rPr lang="en-US" sz="1600" dirty="0">
                <a:effectLst/>
                <a:ea typeface="DengXian" panose="02010600030101010101" pitchFamily="2" charset="-122"/>
              </a:rPr>
              <a:t>, Marsaxlokk, and Samos</a:t>
            </a:r>
            <a:r>
              <a:rPr lang="fr-FR" sz="1600" dirty="0">
                <a:ea typeface="DengXian" panose="02010600030101010101" pitchFamily="2" charset="-122"/>
              </a:rPr>
              <a:t>, </a:t>
            </a:r>
            <a:r>
              <a:rPr lang="en-US" sz="1600" u="sng" dirty="0">
                <a:solidFill>
                  <a:srgbClr val="004B7F"/>
                </a:solidFill>
                <a:effectLst/>
                <a:ea typeface="DengXian" panose="02010600030101010101" pitchFamily="2" charset="-122"/>
                <a:hlinkClick r:id="rId9"/>
              </a:rPr>
              <a:t>IOC. Technical </a:t>
            </a:r>
            <a:r>
              <a:rPr lang="en-US" sz="1600" u="sng" dirty="0" smtClean="0">
                <a:solidFill>
                  <a:srgbClr val="004B7F"/>
                </a:solidFill>
                <a:effectLst/>
                <a:ea typeface="DengXian" panose="02010600030101010101" pitchFamily="2" charset="-122"/>
                <a:hlinkClick r:id="rId9"/>
              </a:rPr>
              <a:t>series</a:t>
            </a:r>
            <a:r>
              <a:rPr lang="en-US" sz="1600" dirty="0" smtClean="0">
                <a:solidFill>
                  <a:srgbClr val="000000"/>
                </a:solidFill>
                <a:effectLst/>
                <a:ea typeface="DengXian" panose="02010600030101010101" pitchFamily="2" charset="-122"/>
              </a:rPr>
              <a:t> </a:t>
            </a:r>
            <a:endParaRPr lang="en-GB" sz="1600" dirty="0">
              <a:solidFill>
                <a:srgbClr val="00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1600" dirty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Final </a:t>
            </a:r>
            <a:r>
              <a:rPr lang="en-GB" sz="1600" dirty="0" err="1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CoastWAVE</a:t>
            </a:r>
            <a:r>
              <a:rPr lang="en-GB" sz="1600" dirty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Project Report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600" dirty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Final Project Evaluation </a:t>
            </a:r>
            <a:r>
              <a:rPr lang="en-GB" sz="1600" dirty="0" smtClean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Report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600" dirty="0" err="1" smtClean="0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NEAMWave</a:t>
            </a:r>
            <a:r>
              <a:rPr lang="en-US" sz="1600" dirty="0" smtClean="0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sz="1600" dirty="0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23 Evaluation </a:t>
            </a:r>
            <a:r>
              <a:rPr lang="en-US" sz="1600" dirty="0" smtClean="0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report (in progress)</a:t>
            </a:r>
            <a:endParaRPr lang="en-US" sz="1600" dirty="0">
              <a:solidFill>
                <a:srgbClr val="000000"/>
              </a:solidFill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600" dirty="0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NEAM Operational User </a:t>
            </a:r>
            <a:r>
              <a:rPr lang="en-US" sz="1600" dirty="0" smtClean="0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Guide </a:t>
            </a:r>
            <a:r>
              <a:rPr lang="en-US" sz="1600" dirty="0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(in </a:t>
            </a:r>
            <a:r>
              <a:rPr lang="en-US" sz="1600" dirty="0" smtClean="0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progress</a:t>
            </a:r>
            <a:r>
              <a:rPr lang="en-US" sz="1600" dirty="0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)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600" dirty="0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 Best Practices, Guidance, Challenges, Lessons Learned in Implementing UNESCO IOC Tsunami Ready (in progress</a:t>
            </a:r>
            <a:r>
              <a:rPr lang="en-US" sz="1600" dirty="0" smtClean="0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)</a:t>
            </a:r>
            <a:endParaRPr lang="en-US" sz="1600" dirty="0">
              <a:solidFill>
                <a:srgbClr val="000000"/>
              </a:solidFill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en-GB" sz="1600" dirty="0">
              <a:solidFill>
                <a:srgbClr val="00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endParaRPr lang="fr-FR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1600" b="1" dirty="0"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fr-FR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fr-FR" sz="1600" dirty="0"/>
          </a:p>
        </p:txBody>
      </p:sp>
    </p:spTree>
    <p:extLst>
      <p:ext uri="{BB962C8B-B14F-4D97-AF65-F5344CB8AC3E}">
        <p14:creationId xmlns:p14="http://schemas.microsoft.com/office/powerpoint/2010/main" val="96928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85000">
              <a:schemeClr val="accent1">
                <a:lumMod val="45000"/>
                <a:lumOff val="55000"/>
              </a:schemeClr>
            </a:gs>
            <a:gs pos="94000">
              <a:schemeClr val="accent1">
                <a:lumMod val="45000"/>
                <a:lumOff val="55000"/>
              </a:schemeClr>
            </a:gs>
            <a:gs pos="62000">
              <a:schemeClr val="accent1">
                <a:lumMod val="30000"/>
                <a:lumOff val="70000"/>
                <a:alpha val="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llaDiTesto 1"/>
          <p:cNvSpPr txBox="1"/>
          <p:nvPr/>
        </p:nvSpPr>
        <p:spPr>
          <a:xfrm>
            <a:off x="6359236" y="2258290"/>
            <a:ext cx="38854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 smtClean="0"/>
              <a:t>Virtual tsunami pool</a:t>
            </a:r>
          </a:p>
          <a:p>
            <a:r>
              <a:rPr lang="it-IT" dirty="0" smtClean="0"/>
              <a:t>Genova Science Festival, </a:t>
            </a:r>
            <a:r>
              <a:rPr lang="it-IT" dirty="0" err="1" smtClean="0"/>
              <a:t>Octobrer</a:t>
            </a:r>
            <a:r>
              <a:rPr lang="it-IT" dirty="0" smtClean="0"/>
              <a:t> 2024</a:t>
            </a:r>
          </a:p>
        </p:txBody>
      </p:sp>
      <p:sp>
        <p:nvSpPr>
          <p:cNvPr id="5" name="CasellaDiTesto 4"/>
          <p:cNvSpPr txBox="1"/>
          <p:nvPr/>
        </p:nvSpPr>
        <p:spPr>
          <a:xfrm>
            <a:off x="457200" y="928262"/>
            <a:ext cx="57219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 err="1" smtClean="0"/>
              <a:t>Explaining</a:t>
            </a:r>
            <a:r>
              <a:rPr lang="it-IT" dirty="0" smtClean="0"/>
              <a:t> Stromboli tsunami </a:t>
            </a:r>
            <a:r>
              <a:rPr lang="it-IT" dirty="0" err="1" smtClean="0"/>
              <a:t>alert</a:t>
            </a:r>
            <a:r>
              <a:rPr lang="it-IT" dirty="0" smtClean="0"/>
              <a:t> </a:t>
            </a:r>
            <a:r>
              <a:rPr lang="it-IT" dirty="0" err="1" smtClean="0"/>
              <a:t>system</a:t>
            </a:r>
            <a:r>
              <a:rPr lang="it-IT" dirty="0" smtClean="0"/>
              <a:t> in </a:t>
            </a:r>
            <a:r>
              <a:rPr lang="it-IT" dirty="0" err="1" smtClean="0"/>
              <a:t>Sign</a:t>
            </a:r>
            <a:r>
              <a:rPr lang="it-IT" dirty="0" smtClean="0"/>
              <a:t> Language</a:t>
            </a:r>
          </a:p>
          <a:p>
            <a:r>
              <a:rPr lang="it-IT" dirty="0" smtClean="0"/>
              <a:t>INGV Open </a:t>
            </a:r>
            <a:r>
              <a:rPr lang="it-IT" dirty="0" err="1" smtClean="0"/>
              <a:t>Day</a:t>
            </a:r>
            <a:r>
              <a:rPr lang="it-IT" dirty="0" smtClean="0"/>
              <a:t>, </a:t>
            </a:r>
            <a:r>
              <a:rPr lang="it-IT" dirty="0" err="1" smtClean="0"/>
              <a:t>February</a:t>
            </a:r>
            <a:r>
              <a:rPr lang="it-IT" dirty="0" smtClean="0"/>
              <a:t> 2025</a:t>
            </a:r>
            <a:endParaRPr lang="it-IT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xmlns="" id="{E42A494C-481F-D2CA-B0E8-A99349EF6AFF}"/>
              </a:ext>
            </a:extLst>
          </p:cNvPr>
          <p:cNvSpPr txBox="1">
            <a:spLocks/>
          </p:cNvSpPr>
          <p:nvPr/>
        </p:nvSpPr>
        <p:spPr>
          <a:xfrm>
            <a:off x="2484072" y="-48577"/>
            <a:ext cx="7390110" cy="736724"/>
          </a:xfrm>
          <a:prstGeom prst="rect">
            <a:avLst/>
          </a:prstGeom>
        </p:spPr>
        <p:txBody>
          <a:bodyPr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dirty="0" smtClean="0">
                <a:solidFill>
                  <a:srgbClr val="0070C0"/>
                </a:solidFill>
                <a:latin typeface="+mn-lt"/>
              </a:rPr>
              <a:t>Communication and Outreach</a:t>
            </a:r>
            <a:endParaRPr lang="fr-FR" sz="4800" dirty="0">
              <a:solidFill>
                <a:srgbClr val="0070C0"/>
              </a:solidFill>
              <a:latin typeface="+mn-lt"/>
            </a:endParaRPr>
          </a:p>
        </p:txBody>
      </p:sp>
      <p:pic>
        <p:nvPicPr>
          <p:cNvPr id="8" name="Google Shape;196;p25"/>
          <p:cNvPicPr preferRelativeResize="0"/>
          <p:nvPr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14749" y="0"/>
            <a:ext cx="1253706" cy="69570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Immagin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199" y="1814707"/>
            <a:ext cx="5569527" cy="3136239"/>
          </a:xfrm>
          <a:prstGeom prst="rect">
            <a:avLst/>
          </a:prstGeom>
        </p:spPr>
      </p:pic>
      <p:pic>
        <p:nvPicPr>
          <p:cNvPr id="9" name="Immagin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8901" y="3172691"/>
            <a:ext cx="5551539" cy="3101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32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sellaDiTesto 4"/>
          <p:cNvSpPr txBox="1"/>
          <p:nvPr/>
        </p:nvSpPr>
        <p:spPr>
          <a:xfrm>
            <a:off x="6228273" y="2900440"/>
            <a:ext cx="25016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3600" smtClean="0">
                <a:solidFill>
                  <a:schemeClr val="bg1"/>
                </a:solidFill>
              </a:rPr>
              <a:t>THANK YOU</a:t>
            </a:r>
            <a:endParaRPr lang="it-IT" sz="3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68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9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f8e024d6-51f2-471b-ac2c-b1117d65062e}" enabled="1" method="Standard" siteId="{1d4fae52-39b3-4bfa-b0b3-022956b11194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6686</TotalTime>
  <Words>1130</Words>
  <Application>Microsoft Macintosh PowerPoint</Application>
  <PresentationFormat>Widescreen</PresentationFormat>
  <Paragraphs>223</Paragraphs>
  <Slides>29</Slides>
  <Notes>0</Notes>
  <HiddenSlides>0</HiddenSlides>
  <MMClips>2</MMClips>
  <ScaleCrop>false</ScaleCrop>
  <HeadingPairs>
    <vt:vector size="6" baseType="variant">
      <vt:variant>
        <vt:lpstr>Caratteri utilizzati</vt:lpstr>
      </vt:variant>
      <vt:variant>
        <vt:i4>12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29</vt:i4>
      </vt:variant>
    </vt:vector>
  </HeadingPairs>
  <TitlesOfParts>
    <vt:vector size="42" baseType="lpstr">
      <vt:lpstr>Barlow Medium</vt:lpstr>
      <vt:lpstr>Calibri</vt:lpstr>
      <vt:lpstr>Calibri Light</vt:lpstr>
      <vt:lpstr>DengXian</vt:lpstr>
      <vt:lpstr>DengXian Light</vt:lpstr>
      <vt:lpstr>Inter</vt:lpstr>
      <vt:lpstr>Mangal</vt:lpstr>
      <vt:lpstr>Microsoft Sans Serif</vt:lpstr>
      <vt:lpstr>Symbol</vt:lpstr>
      <vt:lpstr>Times New Roman</vt:lpstr>
      <vt:lpstr>Wingdings</vt:lpstr>
      <vt:lpstr>Arial</vt:lpstr>
      <vt:lpstr>9_Custom Design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  <vt:lpstr>A movie on Stromboli tsunami EWS presented at the 2024 NEAM ICG, Paris, Nov.2025</vt:lpstr>
      <vt:lpstr>Presentazione di PowerPoint</vt:lpstr>
      <vt:lpstr>Some D&amp;R and news from the last NEAM ICG  </vt:lpstr>
      <vt:lpstr>Presentazione di PowerPoint</vt:lpstr>
      <vt:lpstr>Presentazione di PowerPoint</vt:lpstr>
      <vt:lpstr>Presentazione di PowerPoint</vt:lpstr>
      <vt:lpstr>NEAMTWS 2024 Events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  <vt:lpstr>Presentazione di PowerPoint</vt:lpstr>
      <vt:lpstr>International, National, Local Engagements City Mayors and Governor</vt:lpstr>
      <vt:lpstr>Presentazione di PowerPoint</vt:lpstr>
      <vt:lpstr>Presentazione di PowerPoint</vt:lpstr>
      <vt:lpstr>Presentazione di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Chang Seng, Denis</dc:creator>
  <cp:lastModifiedBy>Utente di Microsoft Office</cp:lastModifiedBy>
  <cp:revision>325</cp:revision>
  <dcterms:created xsi:type="dcterms:W3CDTF">2023-04-09T12:47:38Z</dcterms:created>
  <dcterms:modified xsi:type="dcterms:W3CDTF">2025-02-23T15:28:57Z</dcterms:modified>
</cp:coreProperties>
</file>