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6" r:id="rId2"/>
    <p:sldMasterId id="2147483671" r:id="rId3"/>
  </p:sldMasterIdLst>
  <p:notesMasterIdLst>
    <p:notesMasterId r:id="rId6"/>
  </p:notesMasterIdLst>
  <p:sldIdLst>
    <p:sldId id="266" r:id="rId4"/>
    <p:sldId id="267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560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E599A1-1946-40BF-931D-97BBE77024C0}" type="datetimeFigureOut">
              <a:rPr kumimoji="1" lang="ja-JP" altLang="en-US" smtClean="0"/>
              <a:t>2025/2/22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C7EA3D-57FB-4E08-8BC1-54B600030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4364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23A1E1-D89E-4D9F-ACC7-724568FAD569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0911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9934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3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48554"/>
            <a:ext cx="12192000" cy="70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238024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2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0510" y="6148552"/>
            <a:ext cx="12225127" cy="709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300889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2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6200000">
            <a:off x="5717632" y="420414"/>
            <a:ext cx="756742" cy="1219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599086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61409" y="1881352"/>
            <a:ext cx="3490843" cy="3531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49729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9850" t="-943" r="-1"/>
          <a:stretch/>
        </p:blipFill>
        <p:spPr>
          <a:xfrm>
            <a:off x="7338430" y="1779105"/>
            <a:ext cx="3970735" cy="3977470"/>
          </a:xfrm>
          <a:prstGeom prst="rect">
            <a:avLst/>
          </a:prstGeom>
        </p:spPr>
      </p:pic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9045603" y="6356347"/>
            <a:ext cx="27432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B79096A-E1C7-4DE6-944A-D4A34A5826EA}" type="slidenum">
              <a:rPr lang="fr-FR" sz="900" smtClean="0"/>
              <a:pPr/>
              <a:t>‹#›</a:t>
            </a:fld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2303901569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B730-0DCE-48DD-9E93-7B74F8592BCA}" type="datetime1">
              <a:rPr kumimoji="1" lang="ja-JP" altLang="en-US" smtClean="0"/>
              <a:t>2025/2/22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96553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939B-A42E-451E-B7B1-AEBDA3FF056A}" type="datetime1">
              <a:rPr kumimoji="1" lang="ja-JP" altLang="en-US" smtClean="0"/>
              <a:t>2025/2/22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836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E72D8-59FE-4246-B614-846CC7D2BBBA}" type="datetime1">
              <a:rPr kumimoji="1" lang="ja-JP" altLang="en-US" smtClean="0"/>
              <a:t>2025/2/22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31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2E7DA-12BF-4802-A01C-C6DE4C400865}" type="datetime1">
              <a:rPr kumimoji="1" lang="ja-JP" altLang="en-US" smtClean="0"/>
              <a:t>2025/2/22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915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C88FB-920C-441C-A347-2CC026D4C7B1}" type="datetime1">
              <a:rPr kumimoji="1" lang="ja-JP" altLang="en-US" smtClean="0"/>
              <a:t>2025/2/22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99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4338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E72D8-59FE-4246-B614-846CC7D2BBBA}" type="datetime1">
              <a:rPr kumimoji="1" lang="ja-JP" altLang="en-US" smtClean="0"/>
              <a:t>2025/2/22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1304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2E7DA-12BF-4802-A01C-C6DE4C400865}" type="datetime1">
              <a:rPr kumimoji="1" lang="ja-JP" altLang="en-US" smtClean="0"/>
              <a:t>2025/2/22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808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48554"/>
            <a:ext cx="12192000" cy="70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715162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507554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0C563-6D40-43C8-8B29-88A681590551}" type="datetime1">
              <a:rPr kumimoji="1" lang="ja-JP" altLang="en-US" smtClean="0"/>
              <a:t>2025/2/22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 cstate="screen"/>
          <a:stretch>
            <a:fillRect/>
          </a:stretch>
        </p:blipFill>
        <p:spPr>
          <a:xfrm>
            <a:off x="10071545" y="216364"/>
            <a:ext cx="1999700" cy="951923"/>
          </a:xfrm>
          <a:prstGeom prst="rect">
            <a:avLst/>
          </a:prstGeom>
        </p:spPr>
      </p:pic>
      <p:sp>
        <p:nvSpPr>
          <p:cNvPr id="10" name="Rectangle"/>
          <p:cNvSpPr/>
          <p:nvPr/>
        </p:nvSpPr>
        <p:spPr>
          <a:xfrm rot="5400000">
            <a:off x="1721008" y="3812569"/>
            <a:ext cx="1639614" cy="110484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48767" tIns="48767" rIns="48767" bIns="48767" anchor="ctr"/>
          <a:lstStyle/>
          <a:p>
            <a:pPr>
              <a:defRPr>
                <a:solidFill>
                  <a:srgbClr val="3C3C3C"/>
                </a:solidFill>
              </a:defRPr>
            </a:pPr>
            <a:endParaRPr sz="1350"/>
          </a:p>
        </p:txBody>
      </p:sp>
      <p:sp>
        <p:nvSpPr>
          <p:cNvPr id="11" name="Rectangle 10"/>
          <p:cNvSpPr/>
          <p:nvPr/>
        </p:nvSpPr>
        <p:spPr>
          <a:xfrm>
            <a:off x="0" y="-7428"/>
            <a:ext cx="12192000" cy="6858000"/>
          </a:xfrm>
          <a:prstGeom prst="rect">
            <a:avLst/>
          </a:prstGeom>
          <a:solidFill>
            <a:srgbClr val="0069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1548953" y="2025894"/>
            <a:ext cx="2920169" cy="2806212"/>
          </a:xfrm>
          <a:prstGeom prst="rect">
            <a:avLst/>
          </a:prstGeom>
        </p:spPr>
      </p:pic>
      <p:sp>
        <p:nvSpPr>
          <p:cNvPr id="12" name="Rectangle"/>
          <p:cNvSpPr/>
          <p:nvPr/>
        </p:nvSpPr>
        <p:spPr>
          <a:xfrm rot="5400000">
            <a:off x="4884289" y="3379882"/>
            <a:ext cx="2423422" cy="98239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48767" tIns="48767" rIns="48767" bIns="48767" anchor="ctr"/>
          <a:lstStyle/>
          <a:p>
            <a:pPr>
              <a:defRPr>
                <a:solidFill>
                  <a:srgbClr val="3C3C3C"/>
                </a:solidFill>
              </a:defRPr>
            </a:pPr>
            <a:endParaRPr sz="1350"/>
          </a:p>
        </p:txBody>
      </p:sp>
    </p:spTree>
    <p:extLst>
      <p:ext uri="{BB962C8B-B14F-4D97-AF65-F5344CB8AC3E}">
        <p14:creationId xmlns:p14="http://schemas.microsoft.com/office/powerpoint/2010/main" val="1493038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0C563-6D40-43C8-8B29-88A681590551}" type="datetime1">
              <a:rPr kumimoji="1" lang="ja-JP" altLang="en-US" smtClean="0"/>
              <a:t>2025/2/22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71545" y="216364"/>
            <a:ext cx="1999700" cy="951923"/>
          </a:xfrm>
          <a:prstGeom prst="rect">
            <a:avLst/>
          </a:prstGeom>
        </p:spPr>
      </p:pic>
      <p:sp>
        <p:nvSpPr>
          <p:cNvPr id="10" name="Rectangle"/>
          <p:cNvSpPr/>
          <p:nvPr/>
        </p:nvSpPr>
        <p:spPr>
          <a:xfrm rot="5400000">
            <a:off x="1721008" y="3812569"/>
            <a:ext cx="1639614" cy="110484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48767" tIns="48767" rIns="48767" bIns="48767" anchor="ctr"/>
          <a:lstStyle/>
          <a:p>
            <a:pPr>
              <a:defRPr>
                <a:solidFill>
                  <a:srgbClr val="3C3C3C"/>
                </a:solidFill>
              </a:defRPr>
            </a:pPr>
            <a:endParaRPr sz="1350"/>
          </a:p>
        </p:txBody>
      </p:sp>
      <p:sp>
        <p:nvSpPr>
          <p:cNvPr id="11" name="Rectangle 10"/>
          <p:cNvSpPr/>
          <p:nvPr/>
        </p:nvSpPr>
        <p:spPr>
          <a:xfrm>
            <a:off x="0" y="-7428"/>
            <a:ext cx="12192000" cy="6858000"/>
          </a:xfrm>
          <a:prstGeom prst="rect">
            <a:avLst/>
          </a:prstGeom>
          <a:solidFill>
            <a:srgbClr val="0069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48953" y="2025894"/>
            <a:ext cx="2920169" cy="2806212"/>
          </a:xfrm>
          <a:prstGeom prst="rect">
            <a:avLst/>
          </a:prstGeom>
        </p:spPr>
      </p:pic>
      <p:sp>
        <p:nvSpPr>
          <p:cNvPr id="12" name="Rectangle">
            <a:extLst>
              <a:ext uri="{FF2B5EF4-FFF2-40B4-BE49-F238E27FC236}">
                <a16:creationId xmlns:a16="http://schemas.microsoft.com/office/drawing/2014/main" id="{21257D7F-3656-47C9-B5F0-D20A647BD6E3}"/>
              </a:ext>
            </a:extLst>
          </p:cNvPr>
          <p:cNvSpPr/>
          <p:nvPr/>
        </p:nvSpPr>
        <p:spPr>
          <a:xfrm rot="5400000">
            <a:off x="4884289" y="3379882"/>
            <a:ext cx="2423422" cy="98239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48767" tIns="48767" rIns="48767" bIns="48767" anchor="ctr"/>
          <a:lstStyle/>
          <a:p>
            <a:pPr>
              <a:defRPr>
                <a:solidFill>
                  <a:srgbClr val="3C3C3C"/>
                </a:solidFill>
              </a:defRPr>
            </a:pPr>
            <a:endParaRPr sz="1350"/>
          </a:p>
        </p:txBody>
      </p:sp>
    </p:spTree>
    <p:extLst>
      <p:ext uri="{BB962C8B-B14F-4D97-AF65-F5344CB8AC3E}">
        <p14:creationId xmlns:p14="http://schemas.microsoft.com/office/powerpoint/2010/main" val="2101222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">
            <a:extLst>
              <a:ext uri="{FF2B5EF4-FFF2-40B4-BE49-F238E27FC236}">
                <a16:creationId xmlns:a16="http://schemas.microsoft.com/office/drawing/2014/main" id="{C10E1C6E-56AE-4A56-82D7-922AEEE28BA1}"/>
              </a:ext>
            </a:extLst>
          </p:cNvPr>
          <p:cNvSpPr/>
          <p:nvPr/>
        </p:nvSpPr>
        <p:spPr>
          <a:xfrm rot="10800000">
            <a:off x="518275" y="1074002"/>
            <a:ext cx="2423423" cy="98238"/>
          </a:xfrm>
          <a:prstGeom prst="rect">
            <a:avLst/>
          </a:prstGeom>
          <a:solidFill>
            <a:srgbClr val="0069B4"/>
          </a:solidFill>
          <a:ln w="12700">
            <a:miter lim="400000"/>
          </a:ln>
        </p:spPr>
        <p:txBody>
          <a:bodyPr lIns="48767" tIns="48767" rIns="48767" bIns="48767" anchor="ctr"/>
          <a:lstStyle/>
          <a:p>
            <a:pPr>
              <a:defRPr>
                <a:solidFill>
                  <a:srgbClr val="3C3C3C"/>
                </a:solidFill>
              </a:defRPr>
            </a:pPr>
            <a:endParaRPr sz="135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4AB9F8-DCDF-4F56-BFC8-6D6873D2C011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575486" y="152365"/>
            <a:ext cx="1495759" cy="140571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17863F2-11A4-4389-99C2-FE101F254974}"/>
              </a:ext>
            </a:extLst>
          </p:cNvPr>
          <p:cNvSpPr/>
          <p:nvPr/>
        </p:nvSpPr>
        <p:spPr>
          <a:xfrm>
            <a:off x="0" y="6315535"/>
            <a:ext cx="12192000" cy="375485"/>
          </a:xfrm>
          <a:prstGeom prst="rect">
            <a:avLst/>
          </a:prstGeom>
          <a:solidFill>
            <a:srgbClr val="0069B4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8767" tIns="48767" rIns="48767" bIns="48767" numCol="1" spcCol="38100" rtlCol="0" anchor="ctr">
            <a:spAutoFit/>
          </a:bodyPr>
          <a:lstStyle/>
          <a:p>
            <a:pPr marL="0" marR="0" indent="0" algn="l" defTabSz="9753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512729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</p:sldLayoutIdLst>
  <p:transition spd="med"/>
  <p:hf sldNum="0" hdr="0" ftr="0" dt="0"/>
  <p:txStyles>
    <p:titleStyle>
      <a:lvl1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1pPr>
      <a:lvl2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2pPr>
      <a:lvl3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3pPr>
      <a:lvl4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4pPr>
      <a:lvl5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5pPr>
      <a:lvl6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6pPr>
      <a:lvl7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7pPr>
      <a:lvl8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8pPr>
      <a:lvl9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9pPr>
    </p:titleStyle>
    <p:bodyStyle>
      <a:lvl1pPr marL="163598" marR="0" indent="-163598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1pPr>
      <a:lvl2pPr marL="431958" marR="0" indent="-190865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2pPr>
      <a:lvl3pPr marL="711224" marR="0" indent="-229038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3pPr>
      <a:lvl4pPr marL="977766" marR="0" indent="-254487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4pPr>
      <a:lvl5pPr marL="1218859" marR="0" indent="-254487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5pPr>
      <a:lvl6pPr marL="1459952" marR="0" indent="-254487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6pPr>
      <a:lvl7pPr marL="1701045" marR="0" indent="-254487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7pPr>
      <a:lvl8pPr marL="1942138" marR="0" indent="-254487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8pPr>
      <a:lvl9pPr marL="2183231" marR="0" indent="-254487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9pPr>
    </p:bodyStyle>
    <p:otherStyle>
      <a:lvl1pPr marL="0" marR="0" indent="0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1pPr>
      <a:lvl2pPr marL="0" marR="0" indent="241093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2pPr>
      <a:lvl3pPr marL="0" marR="0" indent="482186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3pPr>
      <a:lvl4pPr marL="0" marR="0" indent="723279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4pPr>
      <a:lvl5pPr marL="0" marR="0" indent="964372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5pPr>
      <a:lvl6pPr marL="0" marR="0" indent="1205465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6pPr>
      <a:lvl7pPr marL="0" marR="0" indent="1446558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7pPr>
      <a:lvl8pPr marL="0" marR="0" indent="1687651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8pPr>
      <a:lvl9pPr marL="0" marR="0" indent="1928744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4294967295"/>
          </p:nvPr>
        </p:nvSpPr>
        <p:spPr>
          <a:xfrm>
            <a:off x="4443978" y="5031954"/>
            <a:ext cx="3559175" cy="16557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ja-JP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NISHIMAE Yuji</a:t>
            </a:r>
          </a:p>
          <a:p>
            <a:pPr marL="0" indent="0" algn="ctr">
              <a:buNone/>
            </a:pPr>
            <a:r>
              <a:rPr lang="en-US" altLang="ja-JP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TTTWO Chair</a:t>
            </a:r>
            <a:endParaRPr lang="en-US" altLang="ja-JP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altLang="ja-JP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ICG/PTWS Chair</a:t>
            </a: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6140116" y="2525387"/>
            <a:ext cx="6051884" cy="1201378"/>
          </a:xfr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游ゴシック Light" panose="020B03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382533" y="3013501"/>
            <a:ext cx="58094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游ゴシック Light" panose="020B0300000000000000" pitchFamily="50" charset="-128"/>
                <a:cs typeface="Arial" panose="020B0604020202020204" pitchFamily="34" charset="0"/>
              </a:rPr>
              <a:t>Agenda .</a:t>
            </a:r>
            <a: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游ゴシック Light" panose="020B0300000000000000" pitchFamily="50" charset="-128"/>
                <a:cs typeface="Arial" panose="020B0604020202020204" pitchFamily="34" charset="0"/>
              </a:rPr>
              <a:t>15  AOB </a:t>
            </a:r>
            <a:r>
              <a:rPr lang="en-US" altLang="ja-JP" sz="2400">
                <a:solidFill>
                  <a:schemeClr val="bg1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(</a:t>
            </a:r>
            <a:r>
              <a:rPr lang="en-US" altLang="ja-JP" sz="2400" dirty="0">
                <a:solidFill>
                  <a:schemeClr val="bg1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Basic tsunami warning product/template for use in radio)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游ゴシック Light" panose="020B0300000000000000" pitchFamily="50" charset="-128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游ゴシック Light" panose="020B0300000000000000" pitchFamily="50" charset="-128"/>
                <a:cs typeface="Arial" panose="020B0604020202020204" pitchFamily="34" charset="0"/>
              </a:rPr>
              <a:t> 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FC007AE-3D96-E082-81A4-11105E19AC55}"/>
              </a:ext>
            </a:extLst>
          </p:cNvPr>
          <p:cNvSpPr txBox="1"/>
          <p:nvPr/>
        </p:nvSpPr>
        <p:spPr>
          <a:xfrm>
            <a:off x="7438052" y="0"/>
            <a:ext cx="476630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TOWS-WG 18th Session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Task Team on Tsunami Watch Operation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21 – 22 February 2025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137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519246" y="479589"/>
            <a:ext cx="4928527" cy="56220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65023" tIns="65023" rIns="65023" bIns="65023" numCol="1" spcCol="38100" rtlCol="0" anchor="t">
            <a:spAutoFit/>
          </a:bodyPr>
          <a:lstStyle/>
          <a:p>
            <a:pPr marL="0" marR="0" lvl="0" indent="0" algn="l" defTabSz="130048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800" dirty="0">
                <a:solidFill>
                  <a:schemeClr val="accent2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Two types of product/template</a:t>
            </a:r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Roboto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B1C9F7E-87F9-F15A-7322-FEC3909A340F}"/>
              </a:ext>
            </a:extLst>
          </p:cNvPr>
          <p:cNvSpPr txBox="1"/>
          <p:nvPr/>
        </p:nvSpPr>
        <p:spPr>
          <a:xfrm>
            <a:off x="258618" y="1429343"/>
            <a:ext cx="10695709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dirty="0">
                <a:solidFill>
                  <a:prstClr val="black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Recommendation at TOWS-WG XVII (Action Monitor TWO-2024-02-08)</a:t>
            </a:r>
          </a:p>
          <a:p>
            <a:r>
              <a:rPr lang="en-US" altLang="ja-JP" sz="2000" dirty="0">
                <a:solidFill>
                  <a:prstClr val="black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The Group requested the IOC Secretariat to:</a:t>
            </a:r>
          </a:p>
          <a:p>
            <a:r>
              <a:rPr lang="en-US" altLang="ja-JP" sz="2000" dirty="0">
                <a:solidFill>
                  <a:prstClr val="black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distribute the basic tsunami warning product/template for use in radio developed by the ICG/CARIBE EWS to TT-TWO members to review and provide feedback by the end of May 2024 to develop guidance to Member States; </a:t>
            </a:r>
            <a:endParaRPr lang="ja-JP" altLang="en-US" sz="2000" dirty="0">
              <a:solidFill>
                <a:prstClr val="black"/>
              </a:solidFill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63DBDB6-20C2-804E-154E-B7D5285ECF0D}"/>
              </a:ext>
            </a:extLst>
          </p:cNvPr>
          <p:cNvSpPr txBox="1"/>
          <p:nvPr/>
        </p:nvSpPr>
        <p:spPr>
          <a:xfrm>
            <a:off x="323273" y="3268832"/>
            <a:ext cx="1162742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US" altLang="ja-JP" sz="2000" dirty="0">
                <a:solidFill>
                  <a:srgbClr val="000000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1. Original product/template develop by the ICG/CARIBE EWS</a:t>
            </a:r>
          </a:p>
          <a:p>
            <a:pPr fontAlgn="base"/>
            <a:r>
              <a:rPr lang="ja-JP" altLang="en-US" sz="2000" i="1" dirty="0">
                <a:solidFill>
                  <a:srgbClr val="000000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</a:t>
            </a:r>
            <a:r>
              <a:rPr lang="en-US" altLang="ja-JP" sz="2000" i="1" dirty="0">
                <a:solidFill>
                  <a:srgbClr val="000000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At </a:t>
            </a:r>
            <a:r>
              <a:rPr lang="en-US" altLang="ja-JP" sz="2000" i="1" dirty="0">
                <a:solidFill>
                  <a:srgbClr val="ED5C57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_(XX:XX)_ </a:t>
            </a:r>
            <a:r>
              <a:rPr lang="en-US" altLang="ja-JP" sz="2000" i="1" dirty="0">
                <a:solidFill>
                  <a:srgbClr val="000000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local time a magnitude </a:t>
            </a:r>
            <a:r>
              <a:rPr lang="en-US" altLang="ja-JP" sz="2000" i="1" dirty="0">
                <a:solidFill>
                  <a:srgbClr val="ED5C57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_X.X_ </a:t>
            </a:r>
            <a:r>
              <a:rPr lang="en-US" altLang="ja-JP" sz="2000" i="1" dirty="0">
                <a:solidFill>
                  <a:srgbClr val="000000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earthquake occurred at </a:t>
            </a:r>
            <a:r>
              <a:rPr lang="en-US" altLang="ja-JP" sz="2000" i="1" dirty="0">
                <a:solidFill>
                  <a:srgbClr val="ED5C57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_Lat, Lon_ </a:t>
            </a:r>
            <a:r>
              <a:rPr lang="en-US" altLang="ja-JP" sz="2000" i="1" dirty="0">
                <a:solidFill>
                  <a:srgbClr val="000000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with a depth of </a:t>
            </a:r>
            <a:r>
              <a:rPr lang="en-US" altLang="ja-JP" sz="2000" i="1" dirty="0">
                <a:solidFill>
                  <a:srgbClr val="ED5C57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_X_</a:t>
            </a:r>
            <a:r>
              <a:rPr lang="en-US" altLang="ja-JP" sz="2000" i="1" dirty="0">
                <a:solidFill>
                  <a:srgbClr val="000000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 km,</a:t>
            </a:r>
            <a:r>
              <a:rPr lang="en-US" altLang="ja-JP" sz="2000" i="1" dirty="0">
                <a:solidFill>
                  <a:srgbClr val="ED5C57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 </a:t>
            </a:r>
            <a:r>
              <a:rPr lang="en-US" altLang="ja-JP" sz="2000" b="1" i="1" u="sng" dirty="0">
                <a:solidFill>
                  <a:srgbClr val="ED5C57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_X_</a:t>
            </a:r>
            <a:r>
              <a:rPr lang="en-US" altLang="ja-JP" sz="2000" b="1" i="1" u="sng" dirty="0">
                <a:solidFill>
                  <a:srgbClr val="000000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 km</a:t>
            </a:r>
            <a:r>
              <a:rPr lang="en-US" altLang="ja-JP" sz="2000" b="1" i="1" u="sng" dirty="0">
                <a:solidFill>
                  <a:srgbClr val="ED5C57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  _Direction_</a:t>
            </a:r>
            <a:r>
              <a:rPr lang="en-US" altLang="ja-JP" sz="2000" b="1" i="1" u="sng" dirty="0">
                <a:solidFill>
                  <a:srgbClr val="000000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 of</a:t>
            </a:r>
            <a:r>
              <a:rPr lang="en-US" altLang="ja-JP" sz="2000" b="1" i="1" u="sng" dirty="0">
                <a:solidFill>
                  <a:srgbClr val="ED5C57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 _(Place)_</a:t>
            </a:r>
            <a:r>
              <a:rPr lang="en-US" altLang="ja-JP" sz="2000" b="1" i="1" u="sng" dirty="0">
                <a:solidFill>
                  <a:srgbClr val="000000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. </a:t>
            </a:r>
            <a:r>
              <a:rPr lang="en-US" altLang="ja-JP" sz="2000" i="1" dirty="0">
                <a:solidFill>
                  <a:srgbClr val="000000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The </a:t>
            </a:r>
            <a:r>
              <a:rPr lang="en-US" altLang="ja-JP" sz="2000" i="1" dirty="0">
                <a:solidFill>
                  <a:srgbClr val="ED5C57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_(NTWC)_</a:t>
            </a:r>
            <a:r>
              <a:rPr lang="en-US" altLang="ja-JP" sz="2000" i="1" dirty="0">
                <a:solidFill>
                  <a:srgbClr val="000000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 has issued a tsunami </a:t>
            </a:r>
            <a:r>
              <a:rPr lang="en-US" altLang="ja-JP" sz="2000" i="1" dirty="0">
                <a:solidFill>
                  <a:srgbClr val="ED5C57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_(level)_</a:t>
            </a:r>
            <a:r>
              <a:rPr lang="en-US" altLang="ja-JP" sz="2000" i="1" dirty="0">
                <a:solidFill>
                  <a:srgbClr val="000000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 for</a:t>
            </a:r>
            <a:r>
              <a:rPr lang="en-US" altLang="ja-JP" sz="2000" i="1" dirty="0">
                <a:solidFill>
                  <a:srgbClr val="ED5C57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 _(Place)_</a:t>
            </a:r>
            <a:r>
              <a:rPr lang="en-US" altLang="ja-JP" sz="2000" i="1" dirty="0">
                <a:solidFill>
                  <a:srgbClr val="000000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.</a:t>
            </a:r>
            <a:endParaRPr lang="ja-JP" altLang="en-US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B25C0EE-92F6-76CC-342E-B8C8D4FC2405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241300" y="4800544"/>
            <a:ext cx="117094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2. Modified product/template suggested by a member</a:t>
            </a:r>
            <a:endParaRPr kumimoji="0" lang="en-US" altLang="ja-JP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 _(XX:XX)_ local time a magnitude _X.X_ earthquake occurred at _Lat, Lon_ with a depth of _X_ km, in the </a:t>
            </a:r>
            <a:r>
              <a:rPr kumimoji="0" lang="ja-JP" altLang="ja-JP" sz="2000" b="0" i="1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_（XXX）_region_</a:t>
            </a:r>
            <a:r>
              <a:rPr kumimoji="0" lang="ja-JP" altLang="ja-JP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The _(NTWC)_ has issued a tsunami _(level)_ for _(Place)_.  </a:t>
            </a:r>
          </a:p>
        </p:txBody>
      </p:sp>
    </p:spTree>
    <p:extLst>
      <p:ext uri="{BB962C8B-B14F-4D97-AF65-F5344CB8AC3E}">
        <p14:creationId xmlns:p14="http://schemas.microsoft.com/office/powerpoint/2010/main" val="378840827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9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0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C_PPT_Template_NewLogo_June2021.pptx" id="{E3C7363B-5C74-42EB-A3EB-6EBE46FBFE7A}" vid="{5D0FC492-41C1-471F-B0FE-1346596ADD6A}"/>
    </a:ext>
  </a:extLst>
</a:theme>
</file>

<file path=ppt/theme/theme3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6BEEC"/>
      </a:accent1>
      <a:accent2>
        <a:srgbClr val="31A8DF"/>
      </a:accent2>
      <a:accent3>
        <a:srgbClr val="238ACB"/>
      </a:accent3>
      <a:accent4>
        <a:srgbClr val="1A6798"/>
      </a:accent4>
      <a:accent5>
        <a:srgbClr val="189ED9"/>
      </a:accent5>
      <a:accent6>
        <a:srgbClr val="0D587A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Roboto"/>
        <a:ea typeface="Roboto"/>
        <a:cs typeface="Roboto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65023" tIns="65023" rIns="65023" bIns="65023" numCol="1" spcCol="38100" rtlCol="0" anchor="ctr">
        <a:spAutoFit/>
      </a:bodyPr>
      <a:lstStyle>
        <a:defPPr marL="0" marR="0" indent="0" algn="l" defTabSz="130048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obot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65023" tIns="65023" rIns="65023" bIns="65023" numCol="1" spcCol="38100" rtlCol="0" anchor="t">
        <a:spAutoFit/>
      </a:bodyPr>
      <a:lstStyle>
        <a:defPPr marL="0" marR="0" indent="0" algn="l" defTabSz="130048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obot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IOC_PPT_Template_NewLogo_June2021.pptx" id="{E3C7363B-5C74-42EB-A3EB-6EBE46FBFE7A}" vid="{7D1EE385-4B87-49B7-A642-75E2E3944241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244</Words>
  <Application>Microsoft Office PowerPoint</Application>
  <PresentationFormat>ワイド画面</PresentationFormat>
  <Paragraphs>17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游ゴシック</vt:lpstr>
      <vt:lpstr>Arial</vt:lpstr>
      <vt:lpstr>Calibri</vt:lpstr>
      <vt:lpstr>Open Sans</vt:lpstr>
      <vt:lpstr>Roboto</vt:lpstr>
      <vt:lpstr>9_Custom Design</vt:lpstr>
      <vt:lpstr>10_Custom Design</vt:lpstr>
      <vt:lpstr>1_Office Theme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tsunami-13</dc:creator>
  <cp:lastModifiedBy>tsunami-13</cp:lastModifiedBy>
  <cp:revision>3</cp:revision>
  <dcterms:created xsi:type="dcterms:W3CDTF">2025-02-22T05:54:02Z</dcterms:created>
  <dcterms:modified xsi:type="dcterms:W3CDTF">2025-02-22T07:30:55Z</dcterms:modified>
</cp:coreProperties>
</file>