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0058400" cy="7772400"/>
  <p:notesSz cx="10058400" cy="7772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jpg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50" b="1" i="0">
                <a:solidFill>
                  <a:srgbClr val="2D75B6"/>
                </a:solidFill>
                <a:latin typeface="Century Gothic"/>
                <a:cs typeface="Century Goth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50" b="1" i="0">
                <a:solidFill>
                  <a:srgbClr val="0069B3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50" b="1" i="0">
                <a:solidFill>
                  <a:srgbClr val="2D75B6"/>
                </a:solidFill>
                <a:latin typeface="Century Gothic"/>
                <a:cs typeface="Century Goth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150" b="1" i="0">
                <a:solidFill>
                  <a:srgbClr val="0069B3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328416" y="2060448"/>
            <a:ext cx="3279775" cy="4655820"/>
          </a:xfrm>
          <a:custGeom>
            <a:avLst/>
            <a:gdLst/>
            <a:ahLst/>
            <a:cxnLst/>
            <a:rect l="l" t="t" r="r" b="b"/>
            <a:pathLst>
              <a:path w="3279775" h="4655820">
                <a:moveTo>
                  <a:pt x="3279648" y="4655819"/>
                </a:moveTo>
                <a:lnTo>
                  <a:pt x="0" y="4655819"/>
                </a:lnTo>
                <a:lnTo>
                  <a:pt x="0" y="0"/>
                </a:lnTo>
                <a:lnTo>
                  <a:pt x="3279648" y="0"/>
                </a:lnTo>
                <a:lnTo>
                  <a:pt x="3279648" y="4655819"/>
                </a:lnTo>
                <a:close/>
              </a:path>
            </a:pathLst>
          </a:custGeom>
          <a:solidFill>
            <a:srgbClr val="FFD8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3328416" y="2060448"/>
            <a:ext cx="3279775" cy="4655820"/>
          </a:xfrm>
          <a:custGeom>
            <a:avLst/>
            <a:gdLst/>
            <a:ahLst/>
            <a:cxnLst/>
            <a:rect l="l" t="t" r="r" b="b"/>
            <a:pathLst>
              <a:path w="3279775" h="4655820">
                <a:moveTo>
                  <a:pt x="0" y="0"/>
                </a:moveTo>
                <a:lnTo>
                  <a:pt x="3279648" y="0"/>
                </a:lnTo>
                <a:lnTo>
                  <a:pt x="3279648" y="4655819"/>
                </a:lnTo>
                <a:lnTo>
                  <a:pt x="0" y="4655819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DFEDD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12192" y="2065019"/>
            <a:ext cx="3279775" cy="4651375"/>
          </a:xfrm>
          <a:custGeom>
            <a:avLst/>
            <a:gdLst/>
            <a:ahLst/>
            <a:cxnLst/>
            <a:rect l="l" t="t" r="r" b="b"/>
            <a:pathLst>
              <a:path w="3279775" h="4651375">
                <a:moveTo>
                  <a:pt x="3279648" y="4651247"/>
                </a:moveTo>
                <a:lnTo>
                  <a:pt x="0" y="4651247"/>
                </a:lnTo>
                <a:lnTo>
                  <a:pt x="0" y="0"/>
                </a:lnTo>
                <a:lnTo>
                  <a:pt x="3279648" y="0"/>
                </a:lnTo>
                <a:lnTo>
                  <a:pt x="3279648" y="4651247"/>
                </a:lnTo>
                <a:close/>
              </a:path>
            </a:pathLst>
          </a:custGeom>
          <a:solidFill>
            <a:srgbClr val="A8CF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12192" y="2065019"/>
            <a:ext cx="3279775" cy="4651375"/>
          </a:xfrm>
          <a:custGeom>
            <a:avLst/>
            <a:gdLst/>
            <a:ahLst/>
            <a:cxnLst/>
            <a:rect l="l" t="t" r="r" b="b"/>
            <a:pathLst>
              <a:path w="3279775" h="4651375">
                <a:moveTo>
                  <a:pt x="0" y="0"/>
                </a:moveTo>
                <a:lnTo>
                  <a:pt x="3279648" y="0"/>
                </a:lnTo>
                <a:lnTo>
                  <a:pt x="3279648" y="4651247"/>
                </a:lnTo>
              </a:path>
            </a:pathLst>
          </a:custGeom>
          <a:ln w="10668">
            <a:solidFill>
              <a:srgbClr val="DFEDD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12192" y="2065019"/>
            <a:ext cx="0" cy="4651375"/>
          </a:xfrm>
          <a:custGeom>
            <a:avLst/>
            <a:gdLst/>
            <a:ahLst/>
            <a:cxnLst/>
            <a:rect l="l" t="t" r="r" b="b"/>
            <a:pathLst>
              <a:path w="0" h="4651375">
                <a:moveTo>
                  <a:pt x="0" y="4651247"/>
                </a:moveTo>
                <a:lnTo>
                  <a:pt x="0" y="0"/>
                </a:lnTo>
              </a:path>
            </a:pathLst>
          </a:custGeom>
          <a:ln w="10668">
            <a:solidFill>
              <a:srgbClr val="DFEDD6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21" name="bg object 2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02308" y="2211324"/>
            <a:ext cx="1517903" cy="94640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26152" y="2238755"/>
            <a:ext cx="1545335" cy="96012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50" b="1" i="0">
                <a:solidFill>
                  <a:srgbClr val="2D75B6"/>
                </a:solidFill>
                <a:latin typeface="Century Gothic"/>
                <a:cs typeface="Century Goth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50" b="1" i="0">
                <a:solidFill>
                  <a:srgbClr val="2D75B6"/>
                </a:solidFill>
                <a:latin typeface="Century Gothic"/>
                <a:cs typeface="Century Goth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4448" y="1110515"/>
            <a:ext cx="9809503" cy="629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50" b="1" i="0">
                <a:solidFill>
                  <a:srgbClr val="2D75B6"/>
                </a:solidFill>
                <a:latin typeface="Century Gothic"/>
                <a:cs typeface="Century Gothic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8462" y="1828315"/>
            <a:ext cx="5476240" cy="48748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50" b="1" i="0">
                <a:solidFill>
                  <a:srgbClr val="0069B3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image" Target="../media/image4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6.jp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12.jpg"/><Relationship Id="rId10" Type="http://schemas.openxmlformats.org/officeDocument/2006/relationships/image" Target="../media/image13.png"/><Relationship Id="rId11" Type="http://schemas.openxmlformats.org/officeDocument/2006/relationships/image" Target="../media/image14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15.jpg"/><Relationship Id="rId4" Type="http://schemas.openxmlformats.org/officeDocument/2006/relationships/image" Target="../media/image16.jpg"/><Relationship Id="rId5" Type="http://schemas.openxmlformats.org/officeDocument/2006/relationships/image" Target="../media/image17.jpg"/><Relationship Id="rId6" Type="http://schemas.openxmlformats.org/officeDocument/2006/relationships/image" Target="../media/image18.jpg"/><Relationship Id="rId7" Type="http://schemas.openxmlformats.org/officeDocument/2006/relationships/image" Target="../media/image19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0.jpg"/><Relationship Id="rId3" Type="http://schemas.openxmlformats.org/officeDocument/2006/relationships/image" Target="../media/image21.jpg"/><Relationship Id="rId4" Type="http://schemas.openxmlformats.org/officeDocument/2006/relationships/image" Target="../media/image22.png"/><Relationship Id="rId5" Type="http://schemas.openxmlformats.org/officeDocument/2006/relationships/image" Target="../media/image23.jpg"/><Relationship Id="rId6" Type="http://schemas.openxmlformats.org/officeDocument/2006/relationships/image" Target="../media/image24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g"/><Relationship Id="rId3" Type="http://schemas.openxmlformats.org/officeDocument/2006/relationships/image" Target="../media/image26.jpg"/><Relationship Id="rId4" Type="http://schemas.openxmlformats.org/officeDocument/2006/relationships/image" Target="../media/image27.jpg"/><Relationship Id="rId5" Type="http://schemas.openxmlformats.org/officeDocument/2006/relationships/image" Target="../media/image28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30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jpg"/><Relationship Id="rId3" Type="http://schemas.openxmlformats.org/officeDocument/2006/relationships/image" Target="../media/image32.jpg"/><Relationship Id="rId4" Type="http://schemas.openxmlformats.org/officeDocument/2006/relationships/image" Target="../media/image33.jpg"/><Relationship Id="rId5" Type="http://schemas.openxmlformats.org/officeDocument/2006/relationships/image" Target="../media/image34.jpg"/><Relationship Id="rId6" Type="http://schemas.openxmlformats.org/officeDocument/2006/relationships/image" Target="../media/image35.jpg"/><Relationship Id="rId7" Type="http://schemas.openxmlformats.org/officeDocument/2006/relationships/image" Target="../media/image36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jpg"/><Relationship Id="rId3" Type="http://schemas.openxmlformats.org/officeDocument/2006/relationships/image" Target="../media/image38.jpg"/><Relationship Id="rId4" Type="http://schemas.openxmlformats.org/officeDocument/2006/relationships/image" Target="../media/image39.jpg"/><Relationship Id="rId5" Type="http://schemas.openxmlformats.org/officeDocument/2006/relationships/image" Target="../media/image40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Relationship Id="rId3" Type="http://schemas.openxmlformats.org/officeDocument/2006/relationships/image" Target="../media/image42.jpg"/><Relationship Id="rId4" Type="http://schemas.openxmlformats.org/officeDocument/2006/relationships/image" Target="../media/image43.jpg"/><Relationship Id="rId5" Type="http://schemas.openxmlformats.org/officeDocument/2006/relationships/image" Target="../media/image44.jpg"/><Relationship Id="rId6" Type="http://schemas.openxmlformats.org/officeDocument/2006/relationships/image" Target="../media/image45.jpg"/><Relationship Id="rId7" Type="http://schemas.openxmlformats.org/officeDocument/2006/relationships/image" Target="../media/image46.jpg"/><Relationship Id="rId8" Type="http://schemas.openxmlformats.org/officeDocument/2006/relationships/image" Target="../media/image47.jpg"/><Relationship Id="rId9" Type="http://schemas.openxmlformats.org/officeDocument/2006/relationships/image" Target="../media/image48.jpg"/><Relationship Id="rId10" Type="http://schemas.openxmlformats.org/officeDocument/2006/relationships/image" Target="../media/image49.png"/><Relationship Id="rId11" Type="http://schemas.openxmlformats.org/officeDocument/2006/relationships/image" Target="../media/image50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jpg"/><Relationship Id="rId3" Type="http://schemas.openxmlformats.org/officeDocument/2006/relationships/image" Target="../media/image52.jpg"/><Relationship Id="rId4" Type="http://schemas.openxmlformats.org/officeDocument/2006/relationships/image" Target="../media/image53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4.jpg"/><Relationship Id="rId3" Type="http://schemas.openxmlformats.org/officeDocument/2006/relationships/image" Target="../media/image55.jpg"/><Relationship Id="rId4" Type="http://schemas.openxmlformats.org/officeDocument/2006/relationships/image" Target="../media/image56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57.jpg"/><Relationship Id="rId4" Type="http://schemas.openxmlformats.org/officeDocument/2006/relationships/image" Target="../media/image58.png"/><Relationship Id="rId5" Type="http://schemas.openxmlformats.org/officeDocument/2006/relationships/image" Target="../media/image59.jpg"/><Relationship Id="rId6" Type="http://schemas.openxmlformats.org/officeDocument/2006/relationships/image" Target="../media/image60.jpg"/><Relationship Id="rId7" Type="http://schemas.openxmlformats.org/officeDocument/2006/relationships/image" Target="../media/image61.jpg"/><Relationship Id="rId8" Type="http://schemas.openxmlformats.org/officeDocument/2006/relationships/image" Target="../media/image62.jpg"/><Relationship Id="rId9" Type="http://schemas.openxmlformats.org/officeDocument/2006/relationships/image" Target="../media/image63.jpg"/><Relationship Id="rId10" Type="http://schemas.openxmlformats.org/officeDocument/2006/relationships/image" Target="../media/image64.png"/><Relationship Id="rId11" Type="http://schemas.openxmlformats.org/officeDocument/2006/relationships/image" Target="../media/image65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6.jpg"/><Relationship Id="rId3" Type="http://schemas.openxmlformats.org/officeDocument/2006/relationships/image" Target="../media/image67.jpg"/><Relationship Id="rId4" Type="http://schemas.openxmlformats.org/officeDocument/2006/relationships/image" Target="../media/image68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pattabhi@incois.gov.in" TargetMode="Externa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057655"/>
            <a:ext cx="10058400" cy="5652770"/>
            <a:chOff x="0" y="1057655"/>
            <a:chExt cx="10058400" cy="565277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80602" y="1232915"/>
              <a:ext cx="1454483" cy="78984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1057655"/>
              <a:ext cx="10058400" cy="5652770"/>
            </a:xfrm>
            <a:custGeom>
              <a:avLst/>
              <a:gdLst/>
              <a:ahLst/>
              <a:cxnLst/>
              <a:rect l="l" t="t" r="r" b="b"/>
              <a:pathLst>
                <a:path w="10058400" h="5652770">
                  <a:moveTo>
                    <a:pt x="10058400" y="5652515"/>
                  </a:moveTo>
                  <a:lnTo>
                    <a:pt x="0" y="5652515"/>
                  </a:lnTo>
                  <a:lnTo>
                    <a:pt x="0" y="0"/>
                  </a:lnTo>
                  <a:lnTo>
                    <a:pt x="10058400" y="0"/>
                  </a:lnTo>
                  <a:lnTo>
                    <a:pt x="10058400" y="5652515"/>
                  </a:lnTo>
                  <a:close/>
                </a:path>
              </a:pathLst>
            </a:custGeom>
            <a:solidFill>
              <a:srgbClr val="0069B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989576" y="2887980"/>
              <a:ext cx="81280" cy="1999614"/>
            </a:xfrm>
            <a:custGeom>
              <a:avLst/>
              <a:gdLst/>
              <a:ahLst/>
              <a:cxnLst/>
              <a:rect l="l" t="t" r="r" b="b"/>
              <a:pathLst>
                <a:path w="81279" h="1999614">
                  <a:moveTo>
                    <a:pt x="80771" y="1999487"/>
                  </a:moveTo>
                  <a:lnTo>
                    <a:pt x="0" y="1999487"/>
                  </a:lnTo>
                  <a:lnTo>
                    <a:pt x="0" y="0"/>
                  </a:lnTo>
                  <a:lnTo>
                    <a:pt x="80771" y="0"/>
                  </a:lnTo>
                  <a:lnTo>
                    <a:pt x="80771" y="19994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46504" y="2404871"/>
              <a:ext cx="2273807" cy="2281428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281717" y="1829868"/>
            <a:ext cx="3743960" cy="2037080"/>
          </a:xfrm>
          <a:prstGeom prst="rect"/>
        </p:spPr>
        <p:txBody>
          <a:bodyPr wrap="square" lIns="0" tIns="24130" rIns="0" bIns="0" rtlCol="0" vert="horz">
            <a:spAutoFit/>
          </a:bodyPr>
          <a:lstStyle/>
          <a:p>
            <a:pPr marL="12700" marR="5080">
              <a:lnSpc>
                <a:spcPts val="3170"/>
              </a:lnSpc>
              <a:spcBef>
                <a:spcPts val="190"/>
              </a:spcBef>
            </a:pPr>
            <a:r>
              <a:rPr dirty="0" sz="2650" spc="-10">
                <a:solidFill>
                  <a:srgbClr val="FFFFFF"/>
                </a:solidFill>
                <a:latin typeface="Arial"/>
                <a:cs typeface="Arial"/>
              </a:rPr>
              <a:t>Intergovernmental </a:t>
            </a:r>
            <a:r>
              <a:rPr dirty="0" sz="2650">
                <a:solidFill>
                  <a:srgbClr val="FFFFFF"/>
                </a:solidFill>
                <a:latin typeface="Arial"/>
                <a:cs typeface="Arial"/>
              </a:rPr>
              <a:t>Coordination</a:t>
            </a:r>
            <a:r>
              <a:rPr dirty="0" sz="2650" spc="-9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650">
                <a:solidFill>
                  <a:srgbClr val="FFFFFF"/>
                </a:solidFill>
                <a:latin typeface="Arial"/>
                <a:cs typeface="Arial"/>
              </a:rPr>
              <a:t>Group</a:t>
            </a:r>
            <a:r>
              <a:rPr dirty="0" sz="2650" spc="-9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650" spc="-25">
                <a:solidFill>
                  <a:srgbClr val="FFFFFF"/>
                </a:solidFill>
                <a:latin typeface="Arial"/>
                <a:cs typeface="Arial"/>
              </a:rPr>
              <a:t>for </a:t>
            </a:r>
            <a:r>
              <a:rPr dirty="0" sz="2650">
                <a:solidFill>
                  <a:srgbClr val="FFFFFF"/>
                </a:solidFill>
                <a:latin typeface="Arial"/>
                <a:cs typeface="Arial"/>
              </a:rPr>
              <a:t>Indian</a:t>
            </a:r>
            <a:r>
              <a:rPr dirty="0" sz="2650" spc="-10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650">
                <a:solidFill>
                  <a:srgbClr val="FFFFFF"/>
                </a:solidFill>
                <a:latin typeface="Arial"/>
                <a:cs typeface="Arial"/>
              </a:rPr>
              <a:t>Ocean</a:t>
            </a:r>
            <a:r>
              <a:rPr dirty="0" sz="2650" spc="-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650" spc="-10">
                <a:solidFill>
                  <a:srgbClr val="FFFFFF"/>
                </a:solidFill>
                <a:latin typeface="Arial"/>
                <a:cs typeface="Arial"/>
              </a:rPr>
              <a:t>Tsunami </a:t>
            </a:r>
            <a:r>
              <a:rPr dirty="0" sz="2650">
                <a:solidFill>
                  <a:srgbClr val="FFFFFF"/>
                </a:solidFill>
                <a:latin typeface="Arial"/>
                <a:cs typeface="Arial"/>
              </a:rPr>
              <a:t>Warning</a:t>
            </a:r>
            <a:r>
              <a:rPr dirty="0" sz="2650" spc="-1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65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2650" spc="-10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650" spc="-10">
                <a:solidFill>
                  <a:srgbClr val="FFFFFF"/>
                </a:solidFill>
                <a:latin typeface="Arial"/>
                <a:cs typeface="Arial"/>
              </a:rPr>
              <a:t>Mitigation </a:t>
            </a:r>
            <a:r>
              <a:rPr dirty="0" sz="2650">
                <a:solidFill>
                  <a:srgbClr val="FFFFFF"/>
                </a:solidFill>
                <a:latin typeface="Arial"/>
                <a:cs typeface="Arial"/>
              </a:rPr>
              <a:t>System</a:t>
            </a:r>
            <a:r>
              <a:rPr dirty="0" sz="2650" spc="-1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650" spc="-10">
                <a:solidFill>
                  <a:srgbClr val="FFFFFF"/>
                </a:solidFill>
                <a:latin typeface="Arial"/>
                <a:cs typeface="Arial"/>
              </a:rPr>
              <a:t>(ICG/IOTWMS)</a:t>
            </a:r>
            <a:endParaRPr sz="265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437080" y="4646191"/>
            <a:ext cx="3968115" cy="78232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dirty="0" sz="2650" b="1">
                <a:solidFill>
                  <a:srgbClr val="FFFFFF"/>
                </a:solidFill>
                <a:latin typeface="Calibri"/>
                <a:cs typeface="Calibri"/>
              </a:rPr>
              <a:t>Mr.</a:t>
            </a:r>
            <a:r>
              <a:rPr dirty="0" sz="2650" spc="-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650" b="1">
                <a:solidFill>
                  <a:srgbClr val="FFFFFF"/>
                </a:solidFill>
                <a:latin typeface="Calibri"/>
                <a:cs typeface="Calibri"/>
              </a:rPr>
              <a:t>Eluri</a:t>
            </a:r>
            <a:r>
              <a:rPr dirty="0" sz="265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650" b="1">
                <a:solidFill>
                  <a:srgbClr val="FFFFFF"/>
                </a:solidFill>
                <a:latin typeface="Calibri"/>
                <a:cs typeface="Calibri"/>
              </a:rPr>
              <a:t>Pattabhi</a:t>
            </a:r>
            <a:r>
              <a:rPr dirty="0" sz="265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650" b="1">
                <a:solidFill>
                  <a:srgbClr val="FFFFFF"/>
                </a:solidFill>
                <a:latin typeface="Calibri"/>
                <a:cs typeface="Calibri"/>
              </a:rPr>
              <a:t>Rama</a:t>
            </a:r>
            <a:r>
              <a:rPr dirty="0" sz="2650" spc="-8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650" spc="-25" b="1">
                <a:solidFill>
                  <a:srgbClr val="FFFFFF"/>
                </a:solidFill>
                <a:latin typeface="Calibri"/>
                <a:cs typeface="Calibri"/>
              </a:rPr>
              <a:t>Rao</a:t>
            </a:r>
            <a:endParaRPr sz="265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25"/>
              </a:spcBef>
            </a:pPr>
            <a:r>
              <a:rPr dirty="0" sz="2300" b="1">
                <a:solidFill>
                  <a:srgbClr val="FFFFFF"/>
                </a:solidFill>
                <a:latin typeface="Calibri"/>
                <a:cs typeface="Calibri"/>
              </a:rPr>
              <a:t>Chair,</a:t>
            </a:r>
            <a:r>
              <a:rPr dirty="0" sz="2300" spc="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300" spc="-10" b="1">
                <a:solidFill>
                  <a:srgbClr val="FFFFFF"/>
                </a:solidFill>
                <a:latin typeface="Calibri"/>
                <a:cs typeface="Calibri"/>
              </a:rPr>
              <a:t>ICG/IOTWMS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871184" y="6362122"/>
            <a:ext cx="8317865" cy="3016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3438525" marR="5080" indent="-3426460">
              <a:lnSpc>
                <a:spcPct val="100000"/>
              </a:lnSpc>
              <a:spcBef>
                <a:spcPts val="110"/>
              </a:spcBef>
            </a:pP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IOC/UNESCO</a:t>
            </a:r>
            <a:r>
              <a:rPr dirty="0" sz="9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Eighteenth Meeting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90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dirty="0" sz="900" spc="-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Working</a:t>
            </a:r>
            <a:r>
              <a:rPr dirty="0" sz="9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Group on Tsunamis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and Other Hazards</a:t>
            </a:r>
            <a:r>
              <a:rPr dirty="0" sz="900" spc="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related to Sea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Level</a:t>
            </a:r>
            <a:r>
              <a:rPr dirty="0" sz="900" spc="-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Warning</a:t>
            </a:r>
            <a:r>
              <a:rPr dirty="0" sz="9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9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Mitigation</a:t>
            </a:r>
            <a:r>
              <a:rPr dirty="0" sz="900" spc="-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Systems</a:t>
            </a:r>
            <a:r>
              <a:rPr dirty="0" sz="900" spc="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(TOWS-WG-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XVIII)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Hybrid</a:t>
            </a:r>
            <a:r>
              <a:rPr dirty="0" sz="90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24-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25</a:t>
            </a:r>
            <a:r>
              <a:rPr dirty="0" sz="900" spc="-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February</a:t>
            </a:r>
            <a:r>
              <a:rPr dirty="0" sz="9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20">
                <a:solidFill>
                  <a:srgbClr val="FFFFFF"/>
                </a:solidFill>
                <a:latin typeface="Arial"/>
                <a:cs typeface="Arial"/>
              </a:rPr>
              <a:t>2025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28243" y="1944624"/>
            <a:ext cx="74930" cy="81280"/>
          </a:xfrm>
          <a:custGeom>
            <a:avLst/>
            <a:gdLst/>
            <a:ahLst/>
            <a:cxnLst/>
            <a:rect l="l" t="t" r="r" b="b"/>
            <a:pathLst>
              <a:path w="74929" h="81280">
                <a:moveTo>
                  <a:pt x="0" y="80771"/>
                </a:moveTo>
                <a:lnTo>
                  <a:pt x="74675" y="80771"/>
                </a:lnTo>
                <a:lnTo>
                  <a:pt x="74675" y="0"/>
                </a:lnTo>
                <a:lnTo>
                  <a:pt x="0" y="0"/>
                </a:lnTo>
                <a:lnTo>
                  <a:pt x="0" y="80771"/>
                </a:lnTo>
                <a:close/>
              </a:path>
            </a:pathLst>
          </a:custGeom>
          <a:solidFill>
            <a:srgbClr val="0069B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0" y="6437376"/>
            <a:ext cx="10795" cy="279400"/>
          </a:xfrm>
          <a:custGeom>
            <a:avLst/>
            <a:gdLst/>
            <a:ahLst/>
            <a:cxnLst/>
            <a:rect l="l" t="t" r="r" b="b"/>
            <a:pathLst>
              <a:path w="10795" h="279400">
                <a:moveTo>
                  <a:pt x="0" y="278891"/>
                </a:moveTo>
                <a:lnTo>
                  <a:pt x="10668" y="278891"/>
                </a:lnTo>
                <a:lnTo>
                  <a:pt x="10668" y="0"/>
                </a:lnTo>
                <a:lnTo>
                  <a:pt x="0" y="0"/>
                </a:lnTo>
                <a:lnTo>
                  <a:pt x="0" y="278891"/>
                </a:lnTo>
                <a:close/>
              </a:path>
            </a:pathLst>
          </a:custGeom>
          <a:solidFill>
            <a:srgbClr val="0070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/>
          <p:nvPr/>
        </p:nvSpPr>
        <p:spPr>
          <a:xfrm>
            <a:off x="307847" y="6437376"/>
            <a:ext cx="502920" cy="47625"/>
          </a:xfrm>
          <a:custGeom>
            <a:avLst/>
            <a:gdLst/>
            <a:ahLst/>
            <a:cxnLst/>
            <a:rect l="l" t="t" r="r" b="b"/>
            <a:pathLst>
              <a:path w="502920" h="47625">
                <a:moveTo>
                  <a:pt x="0" y="47243"/>
                </a:moveTo>
                <a:lnTo>
                  <a:pt x="502920" y="47243"/>
                </a:lnTo>
                <a:lnTo>
                  <a:pt x="502920" y="0"/>
                </a:lnTo>
                <a:lnTo>
                  <a:pt x="0" y="0"/>
                </a:lnTo>
                <a:lnTo>
                  <a:pt x="0" y="47243"/>
                </a:lnTo>
                <a:close/>
              </a:path>
            </a:pathLst>
          </a:custGeom>
          <a:solidFill>
            <a:srgbClr val="0070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/>
          <p:nvPr/>
        </p:nvSpPr>
        <p:spPr>
          <a:xfrm>
            <a:off x="1306067" y="6437376"/>
            <a:ext cx="7614284" cy="47625"/>
          </a:xfrm>
          <a:custGeom>
            <a:avLst/>
            <a:gdLst/>
            <a:ahLst/>
            <a:cxnLst/>
            <a:rect l="l" t="t" r="r" b="b"/>
            <a:pathLst>
              <a:path w="7614284" h="47625">
                <a:moveTo>
                  <a:pt x="0" y="47243"/>
                </a:moveTo>
                <a:lnTo>
                  <a:pt x="7613904" y="47243"/>
                </a:lnTo>
                <a:lnTo>
                  <a:pt x="7613904" y="0"/>
                </a:lnTo>
                <a:lnTo>
                  <a:pt x="0" y="0"/>
                </a:lnTo>
                <a:lnTo>
                  <a:pt x="0" y="47243"/>
                </a:lnTo>
                <a:close/>
              </a:path>
            </a:pathLst>
          </a:custGeom>
          <a:solidFill>
            <a:srgbClr val="0070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3173013" y="6485717"/>
            <a:ext cx="3710940" cy="2114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635"/>
              </a:lnSpc>
            </a:pP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18th</a:t>
            </a:r>
            <a:r>
              <a:rPr dirty="0" sz="1450" spc="65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session</a:t>
            </a:r>
            <a:r>
              <a:rPr dirty="0" sz="1450" spc="55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450" spc="5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TOWS-WG,</a:t>
            </a:r>
            <a:r>
              <a:rPr dirty="0" sz="1450" spc="35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24-25</a:t>
            </a:r>
            <a:r>
              <a:rPr dirty="0" sz="1450" spc="5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Feb</a:t>
            </a:r>
            <a:r>
              <a:rPr dirty="0" sz="1450" spc="7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spc="-20" i="1">
                <a:solidFill>
                  <a:srgbClr val="FFFFFF"/>
                </a:solidFill>
                <a:latin typeface="Arial"/>
                <a:cs typeface="Arial"/>
              </a:rPr>
              <a:t>2025</a:t>
            </a:r>
            <a:endParaRPr sz="1450">
              <a:latin typeface="Arial"/>
              <a:cs typeface="Arial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499109" y="1057656"/>
            <a:ext cx="9559290" cy="5473700"/>
            <a:chOff x="499109" y="1057656"/>
            <a:chExt cx="9559290" cy="5473700"/>
          </a:xfrm>
        </p:grpSpPr>
        <p:pic>
          <p:nvPicPr>
            <p:cNvPr id="8" name="object 8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24771" y="1235964"/>
              <a:ext cx="670560" cy="63093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47531" y="1057656"/>
              <a:ext cx="1610867" cy="1548383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502919" y="1876044"/>
              <a:ext cx="8778240" cy="4608830"/>
            </a:xfrm>
            <a:custGeom>
              <a:avLst/>
              <a:gdLst/>
              <a:ahLst/>
              <a:cxnLst/>
              <a:rect l="l" t="t" r="r" b="b"/>
              <a:pathLst>
                <a:path w="8778240" h="4608830">
                  <a:moveTo>
                    <a:pt x="0" y="4608575"/>
                  </a:moveTo>
                  <a:lnTo>
                    <a:pt x="8778240" y="4608575"/>
                  </a:lnTo>
                  <a:lnTo>
                    <a:pt x="8778240" y="0"/>
                  </a:lnTo>
                  <a:lnTo>
                    <a:pt x="0" y="0"/>
                  </a:lnTo>
                  <a:lnTo>
                    <a:pt x="0" y="4608575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502919" y="1876044"/>
              <a:ext cx="8778240" cy="4651375"/>
            </a:xfrm>
            <a:custGeom>
              <a:avLst/>
              <a:gdLst/>
              <a:ahLst/>
              <a:cxnLst/>
              <a:rect l="l" t="t" r="r" b="b"/>
              <a:pathLst>
                <a:path w="8778240" h="4651375">
                  <a:moveTo>
                    <a:pt x="0" y="0"/>
                  </a:moveTo>
                  <a:lnTo>
                    <a:pt x="8778240" y="0"/>
                  </a:lnTo>
                  <a:lnTo>
                    <a:pt x="8778240" y="4651248"/>
                  </a:lnTo>
                  <a:lnTo>
                    <a:pt x="0" y="4651248"/>
                  </a:lnTo>
                  <a:lnTo>
                    <a:pt x="0" y="0"/>
                  </a:lnTo>
                  <a:close/>
                </a:path>
              </a:pathLst>
            </a:custGeom>
            <a:ln w="7620">
              <a:solidFill>
                <a:srgbClr val="F2F2F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4268724" y="1962912"/>
              <a:ext cx="2211705" cy="676910"/>
            </a:xfrm>
            <a:custGeom>
              <a:avLst/>
              <a:gdLst/>
              <a:ahLst/>
              <a:cxnLst/>
              <a:rect l="l" t="t" r="r" b="b"/>
              <a:pathLst>
                <a:path w="2211704" h="676910">
                  <a:moveTo>
                    <a:pt x="2211324" y="676655"/>
                  </a:moveTo>
                  <a:lnTo>
                    <a:pt x="0" y="676655"/>
                  </a:lnTo>
                  <a:lnTo>
                    <a:pt x="0" y="0"/>
                  </a:lnTo>
                  <a:lnTo>
                    <a:pt x="2211324" y="0"/>
                  </a:lnTo>
                  <a:lnTo>
                    <a:pt x="2211324" y="676655"/>
                  </a:lnTo>
                  <a:close/>
                </a:path>
              </a:pathLst>
            </a:custGeom>
            <a:solidFill>
              <a:srgbClr val="8CB3E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4268724" y="1962912"/>
              <a:ext cx="2211705" cy="676910"/>
            </a:xfrm>
            <a:custGeom>
              <a:avLst/>
              <a:gdLst/>
              <a:ahLst/>
              <a:cxnLst/>
              <a:rect l="l" t="t" r="r" b="b"/>
              <a:pathLst>
                <a:path w="2211704" h="676910">
                  <a:moveTo>
                    <a:pt x="0" y="0"/>
                  </a:moveTo>
                  <a:lnTo>
                    <a:pt x="2211324" y="0"/>
                  </a:lnTo>
                  <a:lnTo>
                    <a:pt x="2211324" y="676655"/>
                  </a:lnTo>
                  <a:lnTo>
                    <a:pt x="0" y="676655"/>
                  </a:lnTo>
                  <a:lnTo>
                    <a:pt x="0" y="0"/>
                  </a:lnTo>
                  <a:close/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4388591" y="1979173"/>
            <a:ext cx="1971039" cy="42672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120"/>
              </a:spcBef>
            </a:pPr>
            <a:r>
              <a:rPr dirty="0" u="sng" sz="13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UNESCO-</a:t>
            </a:r>
            <a:r>
              <a:rPr dirty="0" u="sng" sz="13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IOC</a:t>
            </a:r>
            <a:endParaRPr sz="13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dirty="0" sz="1300" b="1">
                <a:latin typeface="Calibri"/>
                <a:cs typeface="Calibri"/>
              </a:rPr>
              <a:t>Assembly/Executive</a:t>
            </a:r>
            <a:r>
              <a:rPr dirty="0" sz="1300" spc="35" b="1">
                <a:latin typeface="Calibri"/>
                <a:cs typeface="Calibri"/>
              </a:rPr>
              <a:t> </a:t>
            </a:r>
            <a:r>
              <a:rPr dirty="0" sz="1300" spc="-10" b="1">
                <a:latin typeface="Calibri"/>
                <a:cs typeface="Calibri"/>
              </a:rPr>
              <a:t>Council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4151884" y="2798571"/>
            <a:ext cx="2492375" cy="732155"/>
            <a:chOff x="4151884" y="2798571"/>
            <a:chExt cx="2492375" cy="732155"/>
          </a:xfrm>
        </p:grpSpPr>
        <p:sp>
          <p:nvSpPr>
            <p:cNvPr id="16" name="object 16" descr=""/>
            <p:cNvSpPr/>
            <p:nvPr/>
          </p:nvSpPr>
          <p:spPr>
            <a:xfrm>
              <a:off x="4154424" y="2801111"/>
              <a:ext cx="2487295" cy="727075"/>
            </a:xfrm>
            <a:custGeom>
              <a:avLst/>
              <a:gdLst/>
              <a:ahLst/>
              <a:cxnLst/>
              <a:rect l="l" t="t" r="r" b="b"/>
              <a:pathLst>
                <a:path w="2487295" h="727075">
                  <a:moveTo>
                    <a:pt x="2487168" y="726948"/>
                  </a:moveTo>
                  <a:lnTo>
                    <a:pt x="0" y="726948"/>
                  </a:lnTo>
                  <a:lnTo>
                    <a:pt x="0" y="0"/>
                  </a:lnTo>
                  <a:lnTo>
                    <a:pt x="2487168" y="0"/>
                  </a:lnTo>
                  <a:lnTo>
                    <a:pt x="2487168" y="726948"/>
                  </a:lnTo>
                  <a:close/>
                </a:path>
              </a:pathLst>
            </a:custGeom>
            <a:solidFill>
              <a:srgbClr val="DBE4F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4154424" y="2801111"/>
              <a:ext cx="2487295" cy="727075"/>
            </a:xfrm>
            <a:custGeom>
              <a:avLst/>
              <a:gdLst/>
              <a:ahLst/>
              <a:cxnLst/>
              <a:rect l="l" t="t" r="r" b="b"/>
              <a:pathLst>
                <a:path w="2487295" h="727075">
                  <a:moveTo>
                    <a:pt x="0" y="0"/>
                  </a:moveTo>
                  <a:lnTo>
                    <a:pt x="2487168" y="0"/>
                  </a:lnTo>
                  <a:lnTo>
                    <a:pt x="2487168" y="726948"/>
                  </a:lnTo>
                  <a:lnTo>
                    <a:pt x="0" y="726948"/>
                  </a:lnTo>
                  <a:lnTo>
                    <a:pt x="0" y="0"/>
                  </a:lnTo>
                  <a:close/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 descr=""/>
          <p:cNvSpPr txBox="1"/>
          <p:nvPr/>
        </p:nvSpPr>
        <p:spPr>
          <a:xfrm>
            <a:off x="4318426" y="2818851"/>
            <a:ext cx="2157730" cy="30353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110"/>
              </a:spcBef>
            </a:pPr>
            <a:r>
              <a:rPr dirty="0" u="sng" sz="9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Global</a:t>
            </a:r>
            <a:r>
              <a:rPr dirty="0" u="sng" sz="900" spc="-1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Coordination</a:t>
            </a:r>
            <a:endParaRPr sz="9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dirty="0" sz="900">
                <a:latin typeface="Calibri"/>
                <a:cs typeface="Calibri"/>
              </a:rPr>
              <a:t>Working</a:t>
            </a:r>
            <a:r>
              <a:rPr dirty="0" sz="900" spc="-3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Group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for</a:t>
            </a:r>
            <a:r>
              <a:rPr dirty="0" sz="900" spc="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Tsunami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&amp;</a:t>
            </a:r>
            <a:r>
              <a:rPr dirty="0" sz="900" spc="-1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Other</a:t>
            </a:r>
            <a:r>
              <a:rPr dirty="0" sz="900" spc="-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sea</a:t>
            </a:r>
            <a:r>
              <a:rPr dirty="0" sz="900" spc="-10">
                <a:latin typeface="Calibri"/>
                <a:cs typeface="Calibri"/>
              </a:rPr>
              <a:t> </a:t>
            </a:r>
            <a:r>
              <a:rPr dirty="0" sz="900" spc="-20">
                <a:latin typeface="Calibri"/>
                <a:cs typeface="Calibri"/>
              </a:rPr>
              <a:t>level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4256004" y="3094722"/>
            <a:ext cx="2281555" cy="44195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63905" marR="243204" indent="-512445">
              <a:lnSpc>
                <a:spcPct val="101099"/>
              </a:lnSpc>
              <a:spcBef>
                <a:spcPts val="100"/>
              </a:spcBef>
            </a:pPr>
            <a:r>
              <a:rPr dirty="0" sz="900">
                <a:latin typeface="Calibri"/>
                <a:cs typeface="Calibri"/>
              </a:rPr>
              <a:t>related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Warning</a:t>
            </a:r>
            <a:r>
              <a:rPr dirty="0" sz="900" spc="-3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&amp;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mitigation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Systems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(TOWS-</a:t>
            </a:r>
            <a:r>
              <a:rPr dirty="0" sz="900" spc="-25">
                <a:latin typeface="Calibri"/>
                <a:cs typeface="Calibri"/>
              </a:rPr>
              <a:t>WG)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900">
                <a:latin typeface="Calibri"/>
                <a:cs typeface="Calibri"/>
              </a:rPr>
              <a:t>[4x</a:t>
            </a:r>
            <a:r>
              <a:rPr dirty="0" sz="900" spc="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ICG Chairs,</a:t>
            </a:r>
            <a:r>
              <a:rPr dirty="0" sz="900" spc="-1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WMO, UNISDR,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UNDP,</a:t>
            </a:r>
            <a:r>
              <a:rPr dirty="0" sz="900" spc="-1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IMO,</a:t>
            </a:r>
            <a:r>
              <a:rPr dirty="0" sz="900" spc="10">
                <a:latin typeface="Calibri"/>
                <a:cs typeface="Calibri"/>
              </a:rPr>
              <a:t> </a:t>
            </a:r>
            <a:r>
              <a:rPr dirty="0" sz="900" spc="-20">
                <a:latin typeface="Calibri"/>
                <a:cs typeface="Calibri"/>
              </a:rPr>
              <a:t>IHO]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6480047" y="3901440"/>
            <a:ext cx="1019810" cy="902335"/>
            <a:chOff x="6480047" y="3901440"/>
            <a:chExt cx="1019810" cy="902335"/>
          </a:xfrm>
        </p:grpSpPr>
        <p:sp>
          <p:nvSpPr>
            <p:cNvPr id="21" name="object 21" descr=""/>
            <p:cNvSpPr/>
            <p:nvPr/>
          </p:nvSpPr>
          <p:spPr>
            <a:xfrm>
              <a:off x="6480047" y="3904488"/>
              <a:ext cx="1016635" cy="899160"/>
            </a:xfrm>
            <a:custGeom>
              <a:avLst/>
              <a:gdLst/>
              <a:ahLst/>
              <a:cxnLst/>
              <a:rect l="l" t="t" r="r" b="b"/>
              <a:pathLst>
                <a:path w="1016634" h="899160">
                  <a:moveTo>
                    <a:pt x="1016507" y="899159"/>
                  </a:moveTo>
                  <a:lnTo>
                    <a:pt x="0" y="899159"/>
                  </a:lnTo>
                  <a:lnTo>
                    <a:pt x="0" y="0"/>
                  </a:lnTo>
                  <a:lnTo>
                    <a:pt x="1016507" y="0"/>
                  </a:lnTo>
                  <a:lnTo>
                    <a:pt x="1016507" y="899159"/>
                  </a:lnTo>
                  <a:close/>
                </a:path>
              </a:pathLst>
            </a:custGeom>
            <a:solidFill>
              <a:srgbClr val="BFBFB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7423403" y="3901440"/>
              <a:ext cx="76200" cy="375285"/>
            </a:xfrm>
            <a:custGeom>
              <a:avLst/>
              <a:gdLst/>
              <a:ahLst/>
              <a:cxnLst/>
              <a:rect l="l" t="t" r="r" b="b"/>
              <a:pathLst>
                <a:path w="76200" h="375285">
                  <a:moveTo>
                    <a:pt x="21336" y="4572"/>
                  </a:moveTo>
                  <a:lnTo>
                    <a:pt x="0" y="4572"/>
                  </a:lnTo>
                  <a:lnTo>
                    <a:pt x="0" y="0"/>
                  </a:lnTo>
                  <a:lnTo>
                    <a:pt x="21336" y="0"/>
                  </a:lnTo>
                  <a:lnTo>
                    <a:pt x="21336" y="4572"/>
                  </a:lnTo>
                  <a:close/>
                </a:path>
                <a:path w="76200" h="375285">
                  <a:moveTo>
                    <a:pt x="42672" y="4572"/>
                  </a:moveTo>
                  <a:lnTo>
                    <a:pt x="36576" y="4572"/>
                  </a:lnTo>
                  <a:lnTo>
                    <a:pt x="36576" y="0"/>
                  </a:lnTo>
                  <a:lnTo>
                    <a:pt x="42672" y="0"/>
                  </a:lnTo>
                  <a:lnTo>
                    <a:pt x="42672" y="4572"/>
                  </a:lnTo>
                  <a:close/>
                </a:path>
                <a:path w="76200" h="375285">
                  <a:moveTo>
                    <a:pt x="71628" y="4572"/>
                  </a:moveTo>
                  <a:lnTo>
                    <a:pt x="57912" y="4572"/>
                  </a:lnTo>
                  <a:lnTo>
                    <a:pt x="57912" y="0"/>
                  </a:lnTo>
                  <a:lnTo>
                    <a:pt x="76200" y="0"/>
                  </a:lnTo>
                  <a:lnTo>
                    <a:pt x="76200" y="3048"/>
                  </a:lnTo>
                  <a:lnTo>
                    <a:pt x="71628" y="3048"/>
                  </a:lnTo>
                  <a:lnTo>
                    <a:pt x="71628" y="4572"/>
                  </a:lnTo>
                  <a:close/>
                </a:path>
                <a:path w="76200" h="375285">
                  <a:moveTo>
                    <a:pt x="76200" y="7620"/>
                  </a:moveTo>
                  <a:lnTo>
                    <a:pt x="71628" y="7620"/>
                  </a:lnTo>
                  <a:lnTo>
                    <a:pt x="71628" y="3048"/>
                  </a:lnTo>
                  <a:lnTo>
                    <a:pt x="73152" y="4572"/>
                  </a:lnTo>
                  <a:lnTo>
                    <a:pt x="76200" y="4572"/>
                  </a:lnTo>
                  <a:lnTo>
                    <a:pt x="76200" y="7620"/>
                  </a:lnTo>
                  <a:close/>
                </a:path>
                <a:path w="76200" h="375285">
                  <a:moveTo>
                    <a:pt x="76200" y="4572"/>
                  </a:moveTo>
                  <a:lnTo>
                    <a:pt x="73152" y="4572"/>
                  </a:lnTo>
                  <a:lnTo>
                    <a:pt x="71628" y="3048"/>
                  </a:lnTo>
                  <a:lnTo>
                    <a:pt x="76200" y="3048"/>
                  </a:lnTo>
                  <a:lnTo>
                    <a:pt x="76200" y="4572"/>
                  </a:lnTo>
                  <a:close/>
                </a:path>
                <a:path w="76200" h="375285">
                  <a:moveTo>
                    <a:pt x="76200" y="28956"/>
                  </a:moveTo>
                  <a:lnTo>
                    <a:pt x="71628" y="28956"/>
                  </a:lnTo>
                  <a:lnTo>
                    <a:pt x="71628" y="24384"/>
                  </a:lnTo>
                  <a:lnTo>
                    <a:pt x="76200" y="24384"/>
                  </a:lnTo>
                  <a:lnTo>
                    <a:pt x="76200" y="28956"/>
                  </a:lnTo>
                  <a:close/>
                </a:path>
                <a:path w="76200" h="375285">
                  <a:moveTo>
                    <a:pt x="76200" y="65532"/>
                  </a:moveTo>
                  <a:lnTo>
                    <a:pt x="71628" y="65532"/>
                  </a:lnTo>
                  <a:lnTo>
                    <a:pt x="71628" y="44196"/>
                  </a:lnTo>
                  <a:lnTo>
                    <a:pt x="76200" y="44196"/>
                  </a:lnTo>
                  <a:lnTo>
                    <a:pt x="76200" y="65532"/>
                  </a:lnTo>
                  <a:close/>
                </a:path>
                <a:path w="76200" h="375285">
                  <a:moveTo>
                    <a:pt x="76200" y="86868"/>
                  </a:moveTo>
                  <a:lnTo>
                    <a:pt x="71628" y="86868"/>
                  </a:lnTo>
                  <a:lnTo>
                    <a:pt x="71628" y="82296"/>
                  </a:lnTo>
                  <a:lnTo>
                    <a:pt x="76200" y="82296"/>
                  </a:lnTo>
                  <a:lnTo>
                    <a:pt x="76200" y="86868"/>
                  </a:lnTo>
                  <a:close/>
                </a:path>
                <a:path w="76200" h="375285">
                  <a:moveTo>
                    <a:pt x="76200" y="123444"/>
                  </a:moveTo>
                  <a:lnTo>
                    <a:pt x="71628" y="123444"/>
                  </a:lnTo>
                  <a:lnTo>
                    <a:pt x="71628" y="102108"/>
                  </a:lnTo>
                  <a:lnTo>
                    <a:pt x="76200" y="102108"/>
                  </a:lnTo>
                  <a:lnTo>
                    <a:pt x="76200" y="123444"/>
                  </a:lnTo>
                  <a:close/>
                </a:path>
                <a:path w="76200" h="375285">
                  <a:moveTo>
                    <a:pt x="76200" y="144780"/>
                  </a:moveTo>
                  <a:lnTo>
                    <a:pt x="71628" y="144780"/>
                  </a:lnTo>
                  <a:lnTo>
                    <a:pt x="71628" y="138684"/>
                  </a:lnTo>
                  <a:lnTo>
                    <a:pt x="76200" y="138684"/>
                  </a:lnTo>
                  <a:lnTo>
                    <a:pt x="76200" y="144780"/>
                  </a:lnTo>
                  <a:close/>
                </a:path>
                <a:path w="76200" h="375285">
                  <a:moveTo>
                    <a:pt x="76200" y="181356"/>
                  </a:moveTo>
                  <a:lnTo>
                    <a:pt x="71628" y="181356"/>
                  </a:lnTo>
                  <a:lnTo>
                    <a:pt x="71628" y="160019"/>
                  </a:lnTo>
                  <a:lnTo>
                    <a:pt x="76200" y="160019"/>
                  </a:lnTo>
                  <a:lnTo>
                    <a:pt x="76200" y="181356"/>
                  </a:lnTo>
                  <a:close/>
                </a:path>
                <a:path w="76200" h="375285">
                  <a:moveTo>
                    <a:pt x="76200" y="202692"/>
                  </a:moveTo>
                  <a:lnTo>
                    <a:pt x="71628" y="202692"/>
                  </a:lnTo>
                  <a:lnTo>
                    <a:pt x="71628" y="196595"/>
                  </a:lnTo>
                  <a:lnTo>
                    <a:pt x="76200" y="196595"/>
                  </a:lnTo>
                  <a:lnTo>
                    <a:pt x="76200" y="202692"/>
                  </a:lnTo>
                  <a:close/>
                </a:path>
                <a:path w="76200" h="375285">
                  <a:moveTo>
                    <a:pt x="76200" y="239268"/>
                  </a:moveTo>
                  <a:lnTo>
                    <a:pt x="71628" y="239268"/>
                  </a:lnTo>
                  <a:lnTo>
                    <a:pt x="71628" y="217931"/>
                  </a:lnTo>
                  <a:lnTo>
                    <a:pt x="76200" y="217931"/>
                  </a:lnTo>
                  <a:lnTo>
                    <a:pt x="76200" y="239268"/>
                  </a:lnTo>
                  <a:close/>
                </a:path>
                <a:path w="76200" h="375285">
                  <a:moveTo>
                    <a:pt x="76200" y="259080"/>
                  </a:moveTo>
                  <a:lnTo>
                    <a:pt x="71628" y="259080"/>
                  </a:lnTo>
                  <a:lnTo>
                    <a:pt x="71628" y="254507"/>
                  </a:lnTo>
                  <a:lnTo>
                    <a:pt x="76200" y="254507"/>
                  </a:lnTo>
                  <a:lnTo>
                    <a:pt x="76200" y="259080"/>
                  </a:lnTo>
                  <a:close/>
                </a:path>
                <a:path w="76200" h="375285">
                  <a:moveTo>
                    <a:pt x="76200" y="295656"/>
                  </a:moveTo>
                  <a:lnTo>
                    <a:pt x="71628" y="295656"/>
                  </a:lnTo>
                  <a:lnTo>
                    <a:pt x="71628" y="275843"/>
                  </a:lnTo>
                  <a:lnTo>
                    <a:pt x="76200" y="275843"/>
                  </a:lnTo>
                  <a:lnTo>
                    <a:pt x="76200" y="295656"/>
                  </a:lnTo>
                  <a:close/>
                </a:path>
                <a:path w="76200" h="375285">
                  <a:moveTo>
                    <a:pt x="76200" y="316991"/>
                  </a:moveTo>
                  <a:lnTo>
                    <a:pt x="71628" y="316991"/>
                  </a:lnTo>
                  <a:lnTo>
                    <a:pt x="71628" y="312419"/>
                  </a:lnTo>
                  <a:lnTo>
                    <a:pt x="76200" y="312419"/>
                  </a:lnTo>
                  <a:lnTo>
                    <a:pt x="76200" y="316991"/>
                  </a:lnTo>
                  <a:close/>
                </a:path>
                <a:path w="76200" h="375285">
                  <a:moveTo>
                    <a:pt x="76200" y="353568"/>
                  </a:moveTo>
                  <a:lnTo>
                    <a:pt x="71628" y="353568"/>
                  </a:lnTo>
                  <a:lnTo>
                    <a:pt x="71628" y="333756"/>
                  </a:lnTo>
                  <a:lnTo>
                    <a:pt x="76200" y="333756"/>
                  </a:lnTo>
                  <a:lnTo>
                    <a:pt x="76200" y="353568"/>
                  </a:lnTo>
                  <a:close/>
                </a:path>
                <a:path w="76200" h="375285">
                  <a:moveTo>
                    <a:pt x="76200" y="374904"/>
                  </a:moveTo>
                  <a:lnTo>
                    <a:pt x="71628" y="374904"/>
                  </a:lnTo>
                  <a:lnTo>
                    <a:pt x="71628" y="370332"/>
                  </a:lnTo>
                  <a:lnTo>
                    <a:pt x="76200" y="370332"/>
                  </a:lnTo>
                  <a:lnTo>
                    <a:pt x="76200" y="37490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6480047" y="3903726"/>
            <a:ext cx="1017269" cy="900430"/>
          </a:xfrm>
          <a:prstGeom prst="rect">
            <a:avLst/>
          </a:prstGeom>
          <a:ln w="4572">
            <a:solidFill>
              <a:srgbClr val="000000"/>
            </a:solidFill>
          </a:ln>
        </p:spPr>
        <p:txBody>
          <a:bodyPr wrap="square" lIns="0" tIns="3111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45"/>
              </a:spcBef>
            </a:pPr>
            <a:r>
              <a:rPr dirty="0" u="sng" sz="900" spc="-2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ICG</a:t>
            </a:r>
            <a:endParaRPr sz="900">
              <a:latin typeface="Calibri"/>
              <a:cs typeface="Calibri"/>
            </a:endParaRPr>
          </a:p>
          <a:p>
            <a:pPr algn="ctr" marL="83185" marR="79375" indent="635">
              <a:lnSpc>
                <a:spcPct val="100699"/>
              </a:lnSpc>
              <a:spcBef>
                <a:spcPts val="5"/>
              </a:spcBef>
            </a:pPr>
            <a:r>
              <a:rPr dirty="0" u="sng" sz="9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Pacific</a:t>
            </a:r>
            <a:r>
              <a:rPr dirty="0" u="sng" sz="9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Tsunami</a:t>
            </a:r>
            <a:r>
              <a:rPr dirty="0" u="none" sz="900" spc="500">
                <a:latin typeface="Calibri"/>
                <a:cs typeface="Calibri"/>
              </a:rPr>
              <a:t> </a:t>
            </a:r>
            <a:r>
              <a:rPr dirty="0" u="sng" sz="9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Warning</a:t>
            </a:r>
            <a:r>
              <a:rPr dirty="0" u="sng" sz="900" spc="-3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5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&amp;</a:t>
            </a:r>
            <a:r>
              <a:rPr dirty="0" u="none" sz="900" spc="500">
                <a:latin typeface="Calibri"/>
                <a:cs typeface="Calibri"/>
              </a:rPr>
              <a:t> </a:t>
            </a:r>
            <a:r>
              <a:rPr dirty="0" u="sng" sz="9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Mitigation</a:t>
            </a:r>
            <a:r>
              <a:rPr dirty="0" u="sng" sz="900" spc="3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System</a:t>
            </a:r>
            <a:r>
              <a:rPr dirty="0" u="none" sz="900" spc="500">
                <a:latin typeface="Calibri"/>
                <a:cs typeface="Calibri"/>
              </a:rPr>
              <a:t> </a:t>
            </a:r>
            <a:r>
              <a:rPr dirty="0" u="sng" sz="9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(PTWS)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6811264" y="2085339"/>
            <a:ext cx="1622425" cy="610235"/>
            <a:chOff x="6811264" y="2085339"/>
            <a:chExt cx="1622425" cy="610235"/>
          </a:xfrm>
        </p:grpSpPr>
        <p:sp>
          <p:nvSpPr>
            <p:cNvPr id="25" name="object 25" descr=""/>
            <p:cNvSpPr/>
            <p:nvPr/>
          </p:nvSpPr>
          <p:spPr>
            <a:xfrm>
              <a:off x="6813804" y="2087879"/>
              <a:ext cx="1617345" cy="605155"/>
            </a:xfrm>
            <a:custGeom>
              <a:avLst/>
              <a:gdLst/>
              <a:ahLst/>
              <a:cxnLst/>
              <a:rect l="l" t="t" r="r" b="b"/>
              <a:pathLst>
                <a:path w="1617345" h="605155">
                  <a:moveTo>
                    <a:pt x="1616964" y="605028"/>
                  </a:moveTo>
                  <a:lnTo>
                    <a:pt x="0" y="605028"/>
                  </a:lnTo>
                  <a:lnTo>
                    <a:pt x="0" y="0"/>
                  </a:lnTo>
                  <a:lnTo>
                    <a:pt x="1616964" y="0"/>
                  </a:lnTo>
                  <a:lnTo>
                    <a:pt x="1616964" y="605028"/>
                  </a:lnTo>
                  <a:close/>
                </a:path>
              </a:pathLst>
            </a:custGeom>
            <a:solidFill>
              <a:srgbClr val="BAE4F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6813804" y="2087879"/>
              <a:ext cx="1617345" cy="605155"/>
            </a:xfrm>
            <a:custGeom>
              <a:avLst/>
              <a:gdLst/>
              <a:ahLst/>
              <a:cxnLst/>
              <a:rect l="l" t="t" r="r" b="b"/>
              <a:pathLst>
                <a:path w="1617345" h="605155">
                  <a:moveTo>
                    <a:pt x="0" y="0"/>
                  </a:moveTo>
                  <a:lnTo>
                    <a:pt x="1616964" y="0"/>
                  </a:lnTo>
                  <a:lnTo>
                    <a:pt x="1616964" y="605028"/>
                  </a:lnTo>
                  <a:lnTo>
                    <a:pt x="0" y="605028"/>
                  </a:lnTo>
                  <a:lnTo>
                    <a:pt x="0" y="0"/>
                  </a:lnTo>
                  <a:close/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 descr=""/>
          <p:cNvSpPr txBox="1"/>
          <p:nvPr/>
        </p:nvSpPr>
        <p:spPr>
          <a:xfrm>
            <a:off x="7107386" y="2102635"/>
            <a:ext cx="1028065" cy="37782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73660" marR="5080" indent="-61594">
              <a:lnSpc>
                <a:spcPct val="100800"/>
              </a:lnSpc>
              <a:spcBef>
                <a:spcPts val="90"/>
              </a:spcBef>
            </a:pPr>
            <a:r>
              <a:rPr dirty="0" sz="1150">
                <a:latin typeface="Calibri"/>
                <a:cs typeface="Calibri"/>
              </a:rPr>
              <a:t>WMO,</a:t>
            </a:r>
            <a:r>
              <a:rPr dirty="0" sz="1150" spc="-45">
                <a:latin typeface="Calibri"/>
                <a:cs typeface="Calibri"/>
              </a:rPr>
              <a:t> </a:t>
            </a:r>
            <a:r>
              <a:rPr dirty="0" sz="1150">
                <a:latin typeface="Calibri"/>
                <a:cs typeface="Calibri"/>
              </a:rPr>
              <a:t>IHO,</a:t>
            </a:r>
            <a:r>
              <a:rPr dirty="0" sz="1150" spc="-55">
                <a:latin typeface="Calibri"/>
                <a:cs typeface="Calibri"/>
              </a:rPr>
              <a:t> </a:t>
            </a:r>
            <a:r>
              <a:rPr dirty="0" sz="1150" spc="-20">
                <a:latin typeface="Calibri"/>
                <a:cs typeface="Calibri"/>
              </a:rPr>
              <a:t>IMO, </a:t>
            </a:r>
            <a:r>
              <a:rPr dirty="0" sz="1150">
                <a:latin typeface="Calibri"/>
                <a:cs typeface="Calibri"/>
              </a:rPr>
              <a:t>UNDRR,</a:t>
            </a:r>
            <a:r>
              <a:rPr dirty="0" sz="1150" spc="-15">
                <a:latin typeface="Calibri"/>
                <a:cs typeface="Calibri"/>
              </a:rPr>
              <a:t> </a:t>
            </a:r>
            <a:r>
              <a:rPr dirty="0" sz="1150" spc="-10">
                <a:latin typeface="Calibri"/>
                <a:cs typeface="Calibri"/>
              </a:rPr>
              <a:t>UNDP,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7275085" y="2454679"/>
            <a:ext cx="691515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 spc="-10">
                <a:latin typeface="Calibri"/>
                <a:cs typeface="Calibri"/>
              </a:rPr>
              <a:t>UNESCAP…</a:t>
            </a:r>
            <a:endParaRPr sz="1150">
              <a:latin typeface="Calibri"/>
              <a:cs typeface="Calibri"/>
            </a:endParaRPr>
          </a:p>
        </p:txBody>
      </p:sp>
      <p:grpSp>
        <p:nvGrpSpPr>
          <p:cNvPr id="29" name="object 29" descr=""/>
          <p:cNvGrpSpPr/>
          <p:nvPr/>
        </p:nvGrpSpPr>
        <p:grpSpPr>
          <a:xfrm>
            <a:off x="2489200" y="3275584"/>
            <a:ext cx="1401445" cy="398780"/>
            <a:chOff x="2489200" y="3275584"/>
            <a:chExt cx="1401445" cy="398780"/>
          </a:xfrm>
        </p:grpSpPr>
        <p:sp>
          <p:nvSpPr>
            <p:cNvPr id="30" name="object 30" descr=""/>
            <p:cNvSpPr/>
            <p:nvPr/>
          </p:nvSpPr>
          <p:spPr>
            <a:xfrm>
              <a:off x="2491740" y="3278124"/>
              <a:ext cx="1396365" cy="393700"/>
            </a:xfrm>
            <a:custGeom>
              <a:avLst/>
              <a:gdLst/>
              <a:ahLst/>
              <a:cxnLst/>
              <a:rect l="l" t="t" r="r" b="b"/>
              <a:pathLst>
                <a:path w="1396364" h="393700">
                  <a:moveTo>
                    <a:pt x="1395983" y="393191"/>
                  </a:moveTo>
                  <a:lnTo>
                    <a:pt x="0" y="393191"/>
                  </a:lnTo>
                  <a:lnTo>
                    <a:pt x="0" y="0"/>
                  </a:lnTo>
                  <a:lnTo>
                    <a:pt x="1395983" y="0"/>
                  </a:lnTo>
                  <a:lnTo>
                    <a:pt x="1395983" y="393191"/>
                  </a:lnTo>
                  <a:close/>
                </a:path>
              </a:pathLst>
            </a:custGeom>
            <a:solidFill>
              <a:srgbClr val="DBE4F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2491740" y="3278124"/>
              <a:ext cx="1396365" cy="393700"/>
            </a:xfrm>
            <a:custGeom>
              <a:avLst/>
              <a:gdLst/>
              <a:ahLst/>
              <a:cxnLst/>
              <a:rect l="l" t="t" r="r" b="b"/>
              <a:pathLst>
                <a:path w="1396364" h="393700">
                  <a:moveTo>
                    <a:pt x="0" y="0"/>
                  </a:moveTo>
                  <a:lnTo>
                    <a:pt x="1395983" y="0"/>
                  </a:lnTo>
                  <a:lnTo>
                    <a:pt x="1395983" y="393191"/>
                  </a:lnTo>
                  <a:lnTo>
                    <a:pt x="0" y="393191"/>
                  </a:lnTo>
                  <a:lnTo>
                    <a:pt x="0" y="0"/>
                  </a:lnTo>
                  <a:close/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2" name="object 32" descr=""/>
          <p:cNvSpPr txBox="1"/>
          <p:nvPr/>
        </p:nvSpPr>
        <p:spPr>
          <a:xfrm>
            <a:off x="2716771" y="3294358"/>
            <a:ext cx="945515" cy="16446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900">
                <a:latin typeface="Calibri"/>
                <a:cs typeface="Calibri"/>
              </a:rPr>
              <a:t>Task Team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Tsunami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2750307" y="3433043"/>
            <a:ext cx="878205" cy="16446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900">
                <a:latin typeface="Calibri"/>
                <a:cs typeface="Calibri"/>
              </a:rPr>
              <a:t>Watch</a:t>
            </a:r>
            <a:r>
              <a:rPr dirty="0" sz="900" spc="-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Operations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34" name="object 34" descr=""/>
          <p:cNvGrpSpPr/>
          <p:nvPr/>
        </p:nvGrpSpPr>
        <p:grpSpPr>
          <a:xfrm>
            <a:off x="2310892" y="2707132"/>
            <a:ext cx="1703070" cy="398780"/>
            <a:chOff x="2310892" y="2707132"/>
            <a:chExt cx="1703070" cy="398780"/>
          </a:xfrm>
        </p:grpSpPr>
        <p:sp>
          <p:nvSpPr>
            <p:cNvPr id="35" name="object 35" descr=""/>
            <p:cNvSpPr/>
            <p:nvPr/>
          </p:nvSpPr>
          <p:spPr>
            <a:xfrm>
              <a:off x="2313432" y="2709672"/>
              <a:ext cx="1697989" cy="393700"/>
            </a:xfrm>
            <a:custGeom>
              <a:avLst/>
              <a:gdLst/>
              <a:ahLst/>
              <a:cxnLst/>
              <a:rect l="l" t="t" r="r" b="b"/>
              <a:pathLst>
                <a:path w="1697989" h="393700">
                  <a:moveTo>
                    <a:pt x="1697735" y="393191"/>
                  </a:moveTo>
                  <a:lnTo>
                    <a:pt x="0" y="393191"/>
                  </a:lnTo>
                  <a:lnTo>
                    <a:pt x="0" y="0"/>
                  </a:lnTo>
                  <a:lnTo>
                    <a:pt x="1697735" y="0"/>
                  </a:lnTo>
                  <a:lnTo>
                    <a:pt x="1697735" y="393191"/>
                  </a:lnTo>
                  <a:close/>
                </a:path>
              </a:pathLst>
            </a:custGeom>
            <a:solidFill>
              <a:srgbClr val="DBE4F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2313432" y="2709672"/>
              <a:ext cx="1697989" cy="393700"/>
            </a:xfrm>
            <a:custGeom>
              <a:avLst/>
              <a:gdLst/>
              <a:ahLst/>
              <a:cxnLst/>
              <a:rect l="l" t="t" r="r" b="b"/>
              <a:pathLst>
                <a:path w="1697989" h="393700">
                  <a:moveTo>
                    <a:pt x="0" y="0"/>
                  </a:moveTo>
                  <a:lnTo>
                    <a:pt x="1697735" y="0"/>
                  </a:lnTo>
                  <a:lnTo>
                    <a:pt x="1697735" y="393191"/>
                  </a:lnTo>
                  <a:lnTo>
                    <a:pt x="0" y="393191"/>
                  </a:lnTo>
                  <a:lnTo>
                    <a:pt x="0" y="0"/>
                  </a:lnTo>
                  <a:close/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7" name="object 37" descr=""/>
          <p:cNvSpPr txBox="1"/>
          <p:nvPr/>
        </p:nvSpPr>
        <p:spPr>
          <a:xfrm>
            <a:off x="2448535" y="2725876"/>
            <a:ext cx="1427480" cy="3035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248285">
              <a:lnSpc>
                <a:spcPct val="101099"/>
              </a:lnSpc>
              <a:spcBef>
                <a:spcPts val="100"/>
              </a:spcBef>
            </a:pPr>
            <a:r>
              <a:rPr dirty="0" sz="900">
                <a:latin typeface="Calibri"/>
                <a:cs typeface="Calibri"/>
              </a:rPr>
              <a:t>Task</a:t>
            </a:r>
            <a:r>
              <a:rPr dirty="0" sz="900" spc="-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Team</a:t>
            </a:r>
            <a:r>
              <a:rPr dirty="0" sz="900" spc="-10">
                <a:latin typeface="Calibri"/>
                <a:cs typeface="Calibri"/>
              </a:rPr>
              <a:t> Disaster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Management</a:t>
            </a:r>
            <a:r>
              <a:rPr dirty="0" sz="900" spc="-4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&amp;</a:t>
            </a:r>
            <a:r>
              <a:rPr dirty="0" sz="900" spc="1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Preparedness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38" name="object 38" descr=""/>
          <p:cNvGrpSpPr/>
          <p:nvPr/>
        </p:nvGrpSpPr>
        <p:grpSpPr>
          <a:xfrm>
            <a:off x="7665720" y="3899916"/>
            <a:ext cx="1027430" cy="905510"/>
            <a:chOff x="7665720" y="3899916"/>
            <a:chExt cx="1027430" cy="905510"/>
          </a:xfrm>
        </p:grpSpPr>
        <p:sp>
          <p:nvSpPr>
            <p:cNvPr id="39" name="object 39" descr=""/>
            <p:cNvSpPr/>
            <p:nvPr/>
          </p:nvSpPr>
          <p:spPr>
            <a:xfrm>
              <a:off x="7668768" y="3902964"/>
              <a:ext cx="1022985" cy="899160"/>
            </a:xfrm>
            <a:custGeom>
              <a:avLst/>
              <a:gdLst/>
              <a:ahLst/>
              <a:cxnLst/>
              <a:rect l="l" t="t" r="r" b="b"/>
              <a:pathLst>
                <a:path w="1022984" h="899160">
                  <a:moveTo>
                    <a:pt x="1022603" y="899159"/>
                  </a:moveTo>
                  <a:lnTo>
                    <a:pt x="0" y="899159"/>
                  </a:lnTo>
                  <a:lnTo>
                    <a:pt x="0" y="0"/>
                  </a:lnTo>
                  <a:lnTo>
                    <a:pt x="1022603" y="0"/>
                  </a:lnTo>
                  <a:lnTo>
                    <a:pt x="1022603" y="899159"/>
                  </a:lnTo>
                  <a:close/>
                </a:path>
              </a:pathLst>
            </a:custGeom>
            <a:solidFill>
              <a:srgbClr val="BFBFB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7665720" y="3899928"/>
              <a:ext cx="1027430" cy="905510"/>
            </a:xfrm>
            <a:custGeom>
              <a:avLst/>
              <a:gdLst/>
              <a:ahLst/>
              <a:cxnLst/>
              <a:rect l="l" t="t" r="r" b="b"/>
              <a:pathLst>
                <a:path w="1027429" h="905510">
                  <a:moveTo>
                    <a:pt x="6096" y="861060"/>
                  </a:moveTo>
                  <a:lnTo>
                    <a:pt x="0" y="861060"/>
                  </a:lnTo>
                  <a:lnTo>
                    <a:pt x="0" y="865632"/>
                  </a:lnTo>
                  <a:lnTo>
                    <a:pt x="6096" y="865632"/>
                  </a:lnTo>
                  <a:lnTo>
                    <a:pt x="6096" y="861060"/>
                  </a:lnTo>
                  <a:close/>
                </a:path>
                <a:path w="1027429" h="905510">
                  <a:moveTo>
                    <a:pt x="6096" y="824484"/>
                  </a:moveTo>
                  <a:lnTo>
                    <a:pt x="0" y="824484"/>
                  </a:lnTo>
                  <a:lnTo>
                    <a:pt x="0" y="845820"/>
                  </a:lnTo>
                  <a:lnTo>
                    <a:pt x="6096" y="845820"/>
                  </a:lnTo>
                  <a:lnTo>
                    <a:pt x="6096" y="824484"/>
                  </a:lnTo>
                  <a:close/>
                </a:path>
                <a:path w="1027429" h="905510">
                  <a:moveTo>
                    <a:pt x="6096" y="803148"/>
                  </a:moveTo>
                  <a:lnTo>
                    <a:pt x="0" y="803148"/>
                  </a:lnTo>
                  <a:lnTo>
                    <a:pt x="0" y="809244"/>
                  </a:lnTo>
                  <a:lnTo>
                    <a:pt x="6096" y="809244"/>
                  </a:lnTo>
                  <a:lnTo>
                    <a:pt x="6096" y="803148"/>
                  </a:lnTo>
                  <a:close/>
                </a:path>
                <a:path w="1027429" h="905510">
                  <a:moveTo>
                    <a:pt x="6096" y="766572"/>
                  </a:moveTo>
                  <a:lnTo>
                    <a:pt x="0" y="766572"/>
                  </a:lnTo>
                  <a:lnTo>
                    <a:pt x="0" y="787908"/>
                  </a:lnTo>
                  <a:lnTo>
                    <a:pt x="6096" y="787908"/>
                  </a:lnTo>
                  <a:lnTo>
                    <a:pt x="6096" y="766572"/>
                  </a:lnTo>
                  <a:close/>
                </a:path>
                <a:path w="1027429" h="905510">
                  <a:moveTo>
                    <a:pt x="6096" y="745236"/>
                  </a:moveTo>
                  <a:lnTo>
                    <a:pt x="0" y="745236"/>
                  </a:lnTo>
                  <a:lnTo>
                    <a:pt x="0" y="751332"/>
                  </a:lnTo>
                  <a:lnTo>
                    <a:pt x="6096" y="751332"/>
                  </a:lnTo>
                  <a:lnTo>
                    <a:pt x="6096" y="745236"/>
                  </a:lnTo>
                  <a:close/>
                </a:path>
                <a:path w="1027429" h="905510">
                  <a:moveTo>
                    <a:pt x="6096" y="708660"/>
                  </a:moveTo>
                  <a:lnTo>
                    <a:pt x="0" y="708660"/>
                  </a:lnTo>
                  <a:lnTo>
                    <a:pt x="0" y="729996"/>
                  </a:lnTo>
                  <a:lnTo>
                    <a:pt x="6096" y="729996"/>
                  </a:lnTo>
                  <a:lnTo>
                    <a:pt x="6096" y="708660"/>
                  </a:lnTo>
                  <a:close/>
                </a:path>
                <a:path w="1027429" h="905510">
                  <a:moveTo>
                    <a:pt x="6096" y="688848"/>
                  </a:moveTo>
                  <a:lnTo>
                    <a:pt x="0" y="688848"/>
                  </a:lnTo>
                  <a:lnTo>
                    <a:pt x="0" y="693420"/>
                  </a:lnTo>
                  <a:lnTo>
                    <a:pt x="6096" y="693420"/>
                  </a:lnTo>
                  <a:lnTo>
                    <a:pt x="6096" y="688848"/>
                  </a:lnTo>
                  <a:close/>
                </a:path>
                <a:path w="1027429" h="905510">
                  <a:moveTo>
                    <a:pt x="6096" y="650748"/>
                  </a:moveTo>
                  <a:lnTo>
                    <a:pt x="0" y="650748"/>
                  </a:lnTo>
                  <a:lnTo>
                    <a:pt x="0" y="672084"/>
                  </a:lnTo>
                  <a:lnTo>
                    <a:pt x="6096" y="672084"/>
                  </a:lnTo>
                  <a:lnTo>
                    <a:pt x="6096" y="650748"/>
                  </a:lnTo>
                  <a:close/>
                </a:path>
                <a:path w="1027429" h="905510">
                  <a:moveTo>
                    <a:pt x="6096" y="630936"/>
                  </a:moveTo>
                  <a:lnTo>
                    <a:pt x="0" y="630936"/>
                  </a:lnTo>
                  <a:lnTo>
                    <a:pt x="0" y="635508"/>
                  </a:lnTo>
                  <a:lnTo>
                    <a:pt x="6096" y="635508"/>
                  </a:lnTo>
                  <a:lnTo>
                    <a:pt x="6096" y="630936"/>
                  </a:lnTo>
                  <a:close/>
                </a:path>
                <a:path w="1027429" h="905510">
                  <a:moveTo>
                    <a:pt x="6096" y="594360"/>
                  </a:moveTo>
                  <a:lnTo>
                    <a:pt x="0" y="594360"/>
                  </a:lnTo>
                  <a:lnTo>
                    <a:pt x="0" y="614172"/>
                  </a:lnTo>
                  <a:lnTo>
                    <a:pt x="6096" y="614172"/>
                  </a:lnTo>
                  <a:lnTo>
                    <a:pt x="6096" y="594360"/>
                  </a:lnTo>
                  <a:close/>
                </a:path>
                <a:path w="1027429" h="905510">
                  <a:moveTo>
                    <a:pt x="6096" y="573024"/>
                  </a:moveTo>
                  <a:lnTo>
                    <a:pt x="0" y="573024"/>
                  </a:lnTo>
                  <a:lnTo>
                    <a:pt x="0" y="577596"/>
                  </a:lnTo>
                  <a:lnTo>
                    <a:pt x="6096" y="577596"/>
                  </a:lnTo>
                  <a:lnTo>
                    <a:pt x="6096" y="573024"/>
                  </a:lnTo>
                  <a:close/>
                </a:path>
                <a:path w="1027429" h="905510">
                  <a:moveTo>
                    <a:pt x="6096" y="536448"/>
                  </a:moveTo>
                  <a:lnTo>
                    <a:pt x="0" y="536448"/>
                  </a:lnTo>
                  <a:lnTo>
                    <a:pt x="0" y="557784"/>
                  </a:lnTo>
                  <a:lnTo>
                    <a:pt x="6096" y="557784"/>
                  </a:lnTo>
                  <a:lnTo>
                    <a:pt x="6096" y="536448"/>
                  </a:lnTo>
                  <a:close/>
                </a:path>
                <a:path w="1027429" h="905510">
                  <a:moveTo>
                    <a:pt x="6096" y="515112"/>
                  </a:moveTo>
                  <a:lnTo>
                    <a:pt x="0" y="515112"/>
                  </a:lnTo>
                  <a:lnTo>
                    <a:pt x="0" y="521208"/>
                  </a:lnTo>
                  <a:lnTo>
                    <a:pt x="6096" y="521208"/>
                  </a:lnTo>
                  <a:lnTo>
                    <a:pt x="6096" y="515112"/>
                  </a:lnTo>
                  <a:close/>
                </a:path>
                <a:path w="1027429" h="905510">
                  <a:moveTo>
                    <a:pt x="6096" y="478536"/>
                  </a:moveTo>
                  <a:lnTo>
                    <a:pt x="0" y="478536"/>
                  </a:lnTo>
                  <a:lnTo>
                    <a:pt x="0" y="499872"/>
                  </a:lnTo>
                  <a:lnTo>
                    <a:pt x="6096" y="499872"/>
                  </a:lnTo>
                  <a:lnTo>
                    <a:pt x="6096" y="478536"/>
                  </a:lnTo>
                  <a:close/>
                </a:path>
                <a:path w="1027429" h="905510">
                  <a:moveTo>
                    <a:pt x="6096" y="457200"/>
                  </a:moveTo>
                  <a:lnTo>
                    <a:pt x="0" y="457200"/>
                  </a:lnTo>
                  <a:lnTo>
                    <a:pt x="0" y="463296"/>
                  </a:lnTo>
                  <a:lnTo>
                    <a:pt x="6096" y="463296"/>
                  </a:lnTo>
                  <a:lnTo>
                    <a:pt x="6096" y="457200"/>
                  </a:lnTo>
                  <a:close/>
                </a:path>
                <a:path w="1027429" h="905510">
                  <a:moveTo>
                    <a:pt x="6096" y="420624"/>
                  </a:moveTo>
                  <a:lnTo>
                    <a:pt x="0" y="420624"/>
                  </a:lnTo>
                  <a:lnTo>
                    <a:pt x="0" y="441960"/>
                  </a:lnTo>
                  <a:lnTo>
                    <a:pt x="6096" y="441960"/>
                  </a:lnTo>
                  <a:lnTo>
                    <a:pt x="6096" y="420624"/>
                  </a:lnTo>
                  <a:close/>
                </a:path>
                <a:path w="1027429" h="905510">
                  <a:moveTo>
                    <a:pt x="6096" y="399275"/>
                  </a:moveTo>
                  <a:lnTo>
                    <a:pt x="0" y="399275"/>
                  </a:lnTo>
                  <a:lnTo>
                    <a:pt x="0" y="405384"/>
                  </a:lnTo>
                  <a:lnTo>
                    <a:pt x="6096" y="405384"/>
                  </a:lnTo>
                  <a:lnTo>
                    <a:pt x="6096" y="399275"/>
                  </a:lnTo>
                  <a:close/>
                </a:path>
                <a:path w="1027429" h="905510">
                  <a:moveTo>
                    <a:pt x="6096" y="362712"/>
                  </a:moveTo>
                  <a:lnTo>
                    <a:pt x="0" y="362712"/>
                  </a:lnTo>
                  <a:lnTo>
                    <a:pt x="0" y="384048"/>
                  </a:lnTo>
                  <a:lnTo>
                    <a:pt x="6096" y="384048"/>
                  </a:lnTo>
                  <a:lnTo>
                    <a:pt x="6096" y="362712"/>
                  </a:lnTo>
                  <a:close/>
                </a:path>
                <a:path w="1027429" h="905510">
                  <a:moveTo>
                    <a:pt x="6096" y="342900"/>
                  </a:moveTo>
                  <a:lnTo>
                    <a:pt x="0" y="342900"/>
                  </a:lnTo>
                  <a:lnTo>
                    <a:pt x="0" y="347472"/>
                  </a:lnTo>
                  <a:lnTo>
                    <a:pt x="6096" y="347472"/>
                  </a:lnTo>
                  <a:lnTo>
                    <a:pt x="6096" y="342900"/>
                  </a:lnTo>
                  <a:close/>
                </a:path>
                <a:path w="1027429" h="905510">
                  <a:moveTo>
                    <a:pt x="6096" y="306324"/>
                  </a:moveTo>
                  <a:lnTo>
                    <a:pt x="0" y="306324"/>
                  </a:lnTo>
                  <a:lnTo>
                    <a:pt x="0" y="326136"/>
                  </a:lnTo>
                  <a:lnTo>
                    <a:pt x="6096" y="326136"/>
                  </a:lnTo>
                  <a:lnTo>
                    <a:pt x="6096" y="306324"/>
                  </a:lnTo>
                  <a:close/>
                </a:path>
                <a:path w="1027429" h="905510">
                  <a:moveTo>
                    <a:pt x="6096" y="284975"/>
                  </a:moveTo>
                  <a:lnTo>
                    <a:pt x="0" y="284975"/>
                  </a:lnTo>
                  <a:lnTo>
                    <a:pt x="0" y="289560"/>
                  </a:lnTo>
                  <a:lnTo>
                    <a:pt x="6096" y="289560"/>
                  </a:lnTo>
                  <a:lnTo>
                    <a:pt x="6096" y="284975"/>
                  </a:lnTo>
                  <a:close/>
                </a:path>
                <a:path w="1027429" h="905510">
                  <a:moveTo>
                    <a:pt x="6096" y="248412"/>
                  </a:moveTo>
                  <a:lnTo>
                    <a:pt x="0" y="248412"/>
                  </a:lnTo>
                  <a:lnTo>
                    <a:pt x="0" y="269748"/>
                  </a:lnTo>
                  <a:lnTo>
                    <a:pt x="6096" y="269748"/>
                  </a:lnTo>
                  <a:lnTo>
                    <a:pt x="6096" y="248412"/>
                  </a:lnTo>
                  <a:close/>
                </a:path>
                <a:path w="1027429" h="905510">
                  <a:moveTo>
                    <a:pt x="6096" y="227076"/>
                  </a:moveTo>
                  <a:lnTo>
                    <a:pt x="0" y="227076"/>
                  </a:lnTo>
                  <a:lnTo>
                    <a:pt x="0" y="231648"/>
                  </a:lnTo>
                  <a:lnTo>
                    <a:pt x="6096" y="231648"/>
                  </a:lnTo>
                  <a:lnTo>
                    <a:pt x="6096" y="227076"/>
                  </a:lnTo>
                  <a:close/>
                </a:path>
                <a:path w="1027429" h="905510">
                  <a:moveTo>
                    <a:pt x="6096" y="190500"/>
                  </a:moveTo>
                  <a:lnTo>
                    <a:pt x="0" y="190500"/>
                  </a:lnTo>
                  <a:lnTo>
                    <a:pt x="0" y="211836"/>
                  </a:lnTo>
                  <a:lnTo>
                    <a:pt x="6096" y="211836"/>
                  </a:lnTo>
                  <a:lnTo>
                    <a:pt x="6096" y="190500"/>
                  </a:lnTo>
                  <a:close/>
                </a:path>
                <a:path w="1027429" h="905510">
                  <a:moveTo>
                    <a:pt x="6096" y="169164"/>
                  </a:moveTo>
                  <a:lnTo>
                    <a:pt x="0" y="169164"/>
                  </a:lnTo>
                  <a:lnTo>
                    <a:pt x="0" y="175260"/>
                  </a:lnTo>
                  <a:lnTo>
                    <a:pt x="6096" y="175260"/>
                  </a:lnTo>
                  <a:lnTo>
                    <a:pt x="6096" y="169164"/>
                  </a:lnTo>
                  <a:close/>
                </a:path>
                <a:path w="1027429" h="905510">
                  <a:moveTo>
                    <a:pt x="6096" y="132575"/>
                  </a:moveTo>
                  <a:lnTo>
                    <a:pt x="0" y="132575"/>
                  </a:lnTo>
                  <a:lnTo>
                    <a:pt x="0" y="153924"/>
                  </a:lnTo>
                  <a:lnTo>
                    <a:pt x="6096" y="153924"/>
                  </a:lnTo>
                  <a:lnTo>
                    <a:pt x="6096" y="132575"/>
                  </a:lnTo>
                  <a:close/>
                </a:path>
                <a:path w="1027429" h="905510">
                  <a:moveTo>
                    <a:pt x="6096" y="111252"/>
                  </a:moveTo>
                  <a:lnTo>
                    <a:pt x="0" y="111252"/>
                  </a:lnTo>
                  <a:lnTo>
                    <a:pt x="0" y="117348"/>
                  </a:lnTo>
                  <a:lnTo>
                    <a:pt x="6096" y="117348"/>
                  </a:lnTo>
                  <a:lnTo>
                    <a:pt x="6096" y="111252"/>
                  </a:lnTo>
                  <a:close/>
                </a:path>
                <a:path w="1027429" h="905510">
                  <a:moveTo>
                    <a:pt x="6096" y="74676"/>
                  </a:moveTo>
                  <a:lnTo>
                    <a:pt x="0" y="74676"/>
                  </a:lnTo>
                  <a:lnTo>
                    <a:pt x="0" y="96012"/>
                  </a:lnTo>
                  <a:lnTo>
                    <a:pt x="6096" y="96012"/>
                  </a:lnTo>
                  <a:lnTo>
                    <a:pt x="6096" y="74676"/>
                  </a:lnTo>
                  <a:close/>
                </a:path>
                <a:path w="1027429" h="905510">
                  <a:moveTo>
                    <a:pt x="6096" y="54864"/>
                  </a:moveTo>
                  <a:lnTo>
                    <a:pt x="0" y="54864"/>
                  </a:lnTo>
                  <a:lnTo>
                    <a:pt x="0" y="59436"/>
                  </a:lnTo>
                  <a:lnTo>
                    <a:pt x="6096" y="59436"/>
                  </a:lnTo>
                  <a:lnTo>
                    <a:pt x="6096" y="54864"/>
                  </a:lnTo>
                  <a:close/>
                </a:path>
                <a:path w="1027429" h="905510">
                  <a:moveTo>
                    <a:pt x="6096" y="18275"/>
                  </a:moveTo>
                  <a:lnTo>
                    <a:pt x="0" y="18275"/>
                  </a:lnTo>
                  <a:lnTo>
                    <a:pt x="0" y="38100"/>
                  </a:lnTo>
                  <a:lnTo>
                    <a:pt x="6096" y="38100"/>
                  </a:lnTo>
                  <a:lnTo>
                    <a:pt x="6096" y="18275"/>
                  </a:lnTo>
                  <a:close/>
                </a:path>
                <a:path w="1027429" h="905510">
                  <a:moveTo>
                    <a:pt x="7620" y="900684"/>
                  </a:moveTo>
                  <a:lnTo>
                    <a:pt x="6096" y="900684"/>
                  </a:lnTo>
                  <a:lnTo>
                    <a:pt x="6096" y="882396"/>
                  </a:lnTo>
                  <a:lnTo>
                    <a:pt x="0" y="882396"/>
                  </a:lnTo>
                  <a:lnTo>
                    <a:pt x="0" y="902208"/>
                  </a:lnTo>
                  <a:lnTo>
                    <a:pt x="3048" y="902208"/>
                  </a:lnTo>
                  <a:lnTo>
                    <a:pt x="3048" y="905256"/>
                  </a:lnTo>
                  <a:lnTo>
                    <a:pt x="7620" y="905256"/>
                  </a:lnTo>
                  <a:lnTo>
                    <a:pt x="7620" y="902208"/>
                  </a:lnTo>
                  <a:lnTo>
                    <a:pt x="7620" y="900684"/>
                  </a:lnTo>
                  <a:close/>
                </a:path>
                <a:path w="1027429" h="905510">
                  <a:moveTo>
                    <a:pt x="9144" y="0"/>
                  </a:moveTo>
                  <a:lnTo>
                    <a:pt x="3048" y="0"/>
                  </a:lnTo>
                  <a:lnTo>
                    <a:pt x="3048" y="6083"/>
                  </a:lnTo>
                  <a:lnTo>
                    <a:pt x="9144" y="6083"/>
                  </a:lnTo>
                  <a:lnTo>
                    <a:pt x="9144" y="0"/>
                  </a:lnTo>
                  <a:close/>
                </a:path>
                <a:path w="1027429" h="905510">
                  <a:moveTo>
                    <a:pt x="44196" y="900684"/>
                  </a:moveTo>
                  <a:lnTo>
                    <a:pt x="22860" y="900684"/>
                  </a:lnTo>
                  <a:lnTo>
                    <a:pt x="22860" y="905256"/>
                  </a:lnTo>
                  <a:lnTo>
                    <a:pt x="44196" y="905256"/>
                  </a:lnTo>
                  <a:lnTo>
                    <a:pt x="44196" y="900684"/>
                  </a:lnTo>
                  <a:close/>
                </a:path>
                <a:path w="1027429" h="905510">
                  <a:moveTo>
                    <a:pt x="45720" y="0"/>
                  </a:moveTo>
                  <a:lnTo>
                    <a:pt x="24384" y="0"/>
                  </a:lnTo>
                  <a:lnTo>
                    <a:pt x="24384" y="6083"/>
                  </a:lnTo>
                  <a:lnTo>
                    <a:pt x="45720" y="6083"/>
                  </a:lnTo>
                  <a:lnTo>
                    <a:pt x="45720" y="0"/>
                  </a:lnTo>
                  <a:close/>
                </a:path>
                <a:path w="1027429" h="905510">
                  <a:moveTo>
                    <a:pt x="65532" y="900684"/>
                  </a:moveTo>
                  <a:lnTo>
                    <a:pt x="59436" y="900684"/>
                  </a:lnTo>
                  <a:lnTo>
                    <a:pt x="59436" y="905256"/>
                  </a:lnTo>
                  <a:lnTo>
                    <a:pt x="65532" y="905256"/>
                  </a:lnTo>
                  <a:lnTo>
                    <a:pt x="65532" y="900684"/>
                  </a:lnTo>
                  <a:close/>
                </a:path>
                <a:path w="1027429" h="905510">
                  <a:moveTo>
                    <a:pt x="67056" y="0"/>
                  </a:moveTo>
                  <a:lnTo>
                    <a:pt x="60960" y="0"/>
                  </a:lnTo>
                  <a:lnTo>
                    <a:pt x="60960" y="6083"/>
                  </a:lnTo>
                  <a:lnTo>
                    <a:pt x="67056" y="6083"/>
                  </a:lnTo>
                  <a:lnTo>
                    <a:pt x="67056" y="0"/>
                  </a:lnTo>
                  <a:close/>
                </a:path>
                <a:path w="1027429" h="905510">
                  <a:moveTo>
                    <a:pt x="102108" y="900684"/>
                  </a:moveTo>
                  <a:lnTo>
                    <a:pt x="80772" y="900684"/>
                  </a:lnTo>
                  <a:lnTo>
                    <a:pt x="80772" y="905256"/>
                  </a:lnTo>
                  <a:lnTo>
                    <a:pt x="102108" y="905256"/>
                  </a:lnTo>
                  <a:lnTo>
                    <a:pt x="102108" y="900684"/>
                  </a:lnTo>
                  <a:close/>
                </a:path>
                <a:path w="1027429" h="905510">
                  <a:moveTo>
                    <a:pt x="103632" y="0"/>
                  </a:moveTo>
                  <a:lnTo>
                    <a:pt x="82296" y="0"/>
                  </a:lnTo>
                  <a:lnTo>
                    <a:pt x="82296" y="6083"/>
                  </a:lnTo>
                  <a:lnTo>
                    <a:pt x="103632" y="6083"/>
                  </a:lnTo>
                  <a:lnTo>
                    <a:pt x="103632" y="0"/>
                  </a:lnTo>
                  <a:close/>
                </a:path>
                <a:path w="1027429" h="905510">
                  <a:moveTo>
                    <a:pt x="123444" y="900684"/>
                  </a:moveTo>
                  <a:lnTo>
                    <a:pt x="117348" y="900684"/>
                  </a:lnTo>
                  <a:lnTo>
                    <a:pt x="117348" y="905256"/>
                  </a:lnTo>
                  <a:lnTo>
                    <a:pt x="123444" y="905256"/>
                  </a:lnTo>
                  <a:lnTo>
                    <a:pt x="123444" y="900684"/>
                  </a:lnTo>
                  <a:close/>
                </a:path>
                <a:path w="1027429" h="905510">
                  <a:moveTo>
                    <a:pt x="124968" y="0"/>
                  </a:moveTo>
                  <a:lnTo>
                    <a:pt x="118872" y="0"/>
                  </a:lnTo>
                  <a:lnTo>
                    <a:pt x="118872" y="6083"/>
                  </a:lnTo>
                  <a:lnTo>
                    <a:pt x="124968" y="6083"/>
                  </a:lnTo>
                  <a:lnTo>
                    <a:pt x="124968" y="0"/>
                  </a:lnTo>
                  <a:close/>
                </a:path>
                <a:path w="1027429" h="905510">
                  <a:moveTo>
                    <a:pt x="160020" y="900684"/>
                  </a:moveTo>
                  <a:lnTo>
                    <a:pt x="138684" y="900684"/>
                  </a:lnTo>
                  <a:lnTo>
                    <a:pt x="138684" y="905256"/>
                  </a:lnTo>
                  <a:lnTo>
                    <a:pt x="160020" y="905256"/>
                  </a:lnTo>
                  <a:lnTo>
                    <a:pt x="160020" y="900684"/>
                  </a:lnTo>
                  <a:close/>
                </a:path>
                <a:path w="1027429" h="905510">
                  <a:moveTo>
                    <a:pt x="161544" y="0"/>
                  </a:moveTo>
                  <a:lnTo>
                    <a:pt x="140208" y="0"/>
                  </a:lnTo>
                  <a:lnTo>
                    <a:pt x="140208" y="6083"/>
                  </a:lnTo>
                  <a:lnTo>
                    <a:pt x="161544" y="6083"/>
                  </a:lnTo>
                  <a:lnTo>
                    <a:pt x="161544" y="0"/>
                  </a:lnTo>
                  <a:close/>
                </a:path>
                <a:path w="1027429" h="905510">
                  <a:moveTo>
                    <a:pt x="179832" y="900684"/>
                  </a:moveTo>
                  <a:lnTo>
                    <a:pt x="175260" y="900684"/>
                  </a:lnTo>
                  <a:lnTo>
                    <a:pt x="175260" y="905256"/>
                  </a:lnTo>
                  <a:lnTo>
                    <a:pt x="179832" y="905256"/>
                  </a:lnTo>
                  <a:lnTo>
                    <a:pt x="179832" y="900684"/>
                  </a:lnTo>
                  <a:close/>
                </a:path>
                <a:path w="1027429" h="905510">
                  <a:moveTo>
                    <a:pt x="181356" y="0"/>
                  </a:moveTo>
                  <a:lnTo>
                    <a:pt x="176784" y="0"/>
                  </a:lnTo>
                  <a:lnTo>
                    <a:pt x="176784" y="6083"/>
                  </a:lnTo>
                  <a:lnTo>
                    <a:pt x="181356" y="6083"/>
                  </a:lnTo>
                  <a:lnTo>
                    <a:pt x="181356" y="0"/>
                  </a:lnTo>
                  <a:close/>
                </a:path>
                <a:path w="1027429" h="905510">
                  <a:moveTo>
                    <a:pt x="216408" y="900684"/>
                  </a:moveTo>
                  <a:lnTo>
                    <a:pt x="196596" y="900684"/>
                  </a:lnTo>
                  <a:lnTo>
                    <a:pt x="196596" y="905256"/>
                  </a:lnTo>
                  <a:lnTo>
                    <a:pt x="216408" y="905256"/>
                  </a:lnTo>
                  <a:lnTo>
                    <a:pt x="216408" y="900684"/>
                  </a:lnTo>
                  <a:close/>
                </a:path>
                <a:path w="1027429" h="905510">
                  <a:moveTo>
                    <a:pt x="217932" y="0"/>
                  </a:moveTo>
                  <a:lnTo>
                    <a:pt x="198120" y="0"/>
                  </a:lnTo>
                  <a:lnTo>
                    <a:pt x="198120" y="6083"/>
                  </a:lnTo>
                  <a:lnTo>
                    <a:pt x="217932" y="6083"/>
                  </a:lnTo>
                  <a:lnTo>
                    <a:pt x="217932" y="0"/>
                  </a:lnTo>
                  <a:close/>
                </a:path>
                <a:path w="1027429" h="905510">
                  <a:moveTo>
                    <a:pt x="237744" y="900684"/>
                  </a:moveTo>
                  <a:lnTo>
                    <a:pt x="233172" y="900684"/>
                  </a:lnTo>
                  <a:lnTo>
                    <a:pt x="233172" y="905256"/>
                  </a:lnTo>
                  <a:lnTo>
                    <a:pt x="237744" y="905256"/>
                  </a:lnTo>
                  <a:lnTo>
                    <a:pt x="237744" y="900684"/>
                  </a:lnTo>
                  <a:close/>
                </a:path>
                <a:path w="1027429" h="905510">
                  <a:moveTo>
                    <a:pt x="239268" y="0"/>
                  </a:moveTo>
                  <a:lnTo>
                    <a:pt x="234696" y="0"/>
                  </a:lnTo>
                  <a:lnTo>
                    <a:pt x="234696" y="6083"/>
                  </a:lnTo>
                  <a:lnTo>
                    <a:pt x="239268" y="6083"/>
                  </a:lnTo>
                  <a:lnTo>
                    <a:pt x="239268" y="0"/>
                  </a:lnTo>
                  <a:close/>
                </a:path>
                <a:path w="1027429" h="905510">
                  <a:moveTo>
                    <a:pt x="274320" y="900684"/>
                  </a:moveTo>
                  <a:lnTo>
                    <a:pt x="254508" y="900684"/>
                  </a:lnTo>
                  <a:lnTo>
                    <a:pt x="254508" y="905256"/>
                  </a:lnTo>
                  <a:lnTo>
                    <a:pt x="274320" y="905256"/>
                  </a:lnTo>
                  <a:lnTo>
                    <a:pt x="274320" y="900684"/>
                  </a:lnTo>
                  <a:close/>
                </a:path>
                <a:path w="1027429" h="905510">
                  <a:moveTo>
                    <a:pt x="275844" y="0"/>
                  </a:moveTo>
                  <a:lnTo>
                    <a:pt x="254508" y="0"/>
                  </a:lnTo>
                  <a:lnTo>
                    <a:pt x="254508" y="6083"/>
                  </a:lnTo>
                  <a:lnTo>
                    <a:pt x="275844" y="6083"/>
                  </a:lnTo>
                  <a:lnTo>
                    <a:pt x="275844" y="0"/>
                  </a:lnTo>
                  <a:close/>
                </a:path>
                <a:path w="1027429" h="905510">
                  <a:moveTo>
                    <a:pt x="295656" y="900684"/>
                  </a:moveTo>
                  <a:lnTo>
                    <a:pt x="291084" y="900684"/>
                  </a:lnTo>
                  <a:lnTo>
                    <a:pt x="291084" y="905256"/>
                  </a:lnTo>
                  <a:lnTo>
                    <a:pt x="295656" y="905256"/>
                  </a:lnTo>
                  <a:lnTo>
                    <a:pt x="295656" y="900684"/>
                  </a:lnTo>
                  <a:close/>
                </a:path>
                <a:path w="1027429" h="905510">
                  <a:moveTo>
                    <a:pt x="297180" y="0"/>
                  </a:moveTo>
                  <a:lnTo>
                    <a:pt x="292608" y="0"/>
                  </a:lnTo>
                  <a:lnTo>
                    <a:pt x="292608" y="6083"/>
                  </a:lnTo>
                  <a:lnTo>
                    <a:pt x="297180" y="6083"/>
                  </a:lnTo>
                  <a:lnTo>
                    <a:pt x="297180" y="0"/>
                  </a:lnTo>
                  <a:close/>
                </a:path>
                <a:path w="1027429" h="905510">
                  <a:moveTo>
                    <a:pt x="332232" y="900684"/>
                  </a:moveTo>
                  <a:lnTo>
                    <a:pt x="310896" y="900684"/>
                  </a:lnTo>
                  <a:lnTo>
                    <a:pt x="310896" y="905256"/>
                  </a:lnTo>
                  <a:lnTo>
                    <a:pt x="332232" y="905256"/>
                  </a:lnTo>
                  <a:lnTo>
                    <a:pt x="332232" y="900684"/>
                  </a:lnTo>
                  <a:close/>
                </a:path>
                <a:path w="1027429" h="905510">
                  <a:moveTo>
                    <a:pt x="333756" y="0"/>
                  </a:moveTo>
                  <a:lnTo>
                    <a:pt x="312420" y="0"/>
                  </a:lnTo>
                  <a:lnTo>
                    <a:pt x="312420" y="6083"/>
                  </a:lnTo>
                  <a:lnTo>
                    <a:pt x="333756" y="6083"/>
                  </a:lnTo>
                  <a:lnTo>
                    <a:pt x="333756" y="0"/>
                  </a:lnTo>
                  <a:close/>
                </a:path>
                <a:path w="1027429" h="905510">
                  <a:moveTo>
                    <a:pt x="353568" y="900684"/>
                  </a:moveTo>
                  <a:lnTo>
                    <a:pt x="347472" y="900684"/>
                  </a:lnTo>
                  <a:lnTo>
                    <a:pt x="347472" y="905256"/>
                  </a:lnTo>
                  <a:lnTo>
                    <a:pt x="353568" y="905256"/>
                  </a:lnTo>
                  <a:lnTo>
                    <a:pt x="353568" y="900684"/>
                  </a:lnTo>
                  <a:close/>
                </a:path>
                <a:path w="1027429" h="905510">
                  <a:moveTo>
                    <a:pt x="355092" y="0"/>
                  </a:moveTo>
                  <a:lnTo>
                    <a:pt x="348996" y="0"/>
                  </a:lnTo>
                  <a:lnTo>
                    <a:pt x="348996" y="6083"/>
                  </a:lnTo>
                  <a:lnTo>
                    <a:pt x="355092" y="6083"/>
                  </a:lnTo>
                  <a:lnTo>
                    <a:pt x="355092" y="0"/>
                  </a:lnTo>
                  <a:close/>
                </a:path>
                <a:path w="1027429" h="905510">
                  <a:moveTo>
                    <a:pt x="390144" y="900684"/>
                  </a:moveTo>
                  <a:lnTo>
                    <a:pt x="368808" y="900684"/>
                  </a:lnTo>
                  <a:lnTo>
                    <a:pt x="368808" y="905256"/>
                  </a:lnTo>
                  <a:lnTo>
                    <a:pt x="390144" y="905256"/>
                  </a:lnTo>
                  <a:lnTo>
                    <a:pt x="390144" y="900684"/>
                  </a:lnTo>
                  <a:close/>
                </a:path>
                <a:path w="1027429" h="905510">
                  <a:moveTo>
                    <a:pt x="391668" y="0"/>
                  </a:moveTo>
                  <a:lnTo>
                    <a:pt x="370332" y="0"/>
                  </a:lnTo>
                  <a:lnTo>
                    <a:pt x="370332" y="6083"/>
                  </a:lnTo>
                  <a:lnTo>
                    <a:pt x="391668" y="6083"/>
                  </a:lnTo>
                  <a:lnTo>
                    <a:pt x="391668" y="0"/>
                  </a:lnTo>
                  <a:close/>
                </a:path>
                <a:path w="1027429" h="905510">
                  <a:moveTo>
                    <a:pt x="411480" y="900684"/>
                  </a:moveTo>
                  <a:lnTo>
                    <a:pt x="405384" y="900684"/>
                  </a:lnTo>
                  <a:lnTo>
                    <a:pt x="405384" y="905256"/>
                  </a:lnTo>
                  <a:lnTo>
                    <a:pt x="411480" y="905256"/>
                  </a:lnTo>
                  <a:lnTo>
                    <a:pt x="411480" y="900684"/>
                  </a:lnTo>
                  <a:close/>
                </a:path>
                <a:path w="1027429" h="905510">
                  <a:moveTo>
                    <a:pt x="412991" y="0"/>
                  </a:moveTo>
                  <a:lnTo>
                    <a:pt x="406908" y="0"/>
                  </a:lnTo>
                  <a:lnTo>
                    <a:pt x="406908" y="6083"/>
                  </a:lnTo>
                  <a:lnTo>
                    <a:pt x="412991" y="6083"/>
                  </a:lnTo>
                  <a:lnTo>
                    <a:pt x="412991" y="0"/>
                  </a:lnTo>
                  <a:close/>
                </a:path>
                <a:path w="1027429" h="905510">
                  <a:moveTo>
                    <a:pt x="448056" y="900684"/>
                  </a:moveTo>
                  <a:lnTo>
                    <a:pt x="426720" y="900684"/>
                  </a:lnTo>
                  <a:lnTo>
                    <a:pt x="426720" y="905256"/>
                  </a:lnTo>
                  <a:lnTo>
                    <a:pt x="448056" y="905256"/>
                  </a:lnTo>
                  <a:lnTo>
                    <a:pt x="448056" y="900684"/>
                  </a:lnTo>
                  <a:close/>
                </a:path>
                <a:path w="1027429" h="905510">
                  <a:moveTo>
                    <a:pt x="449580" y="0"/>
                  </a:moveTo>
                  <a:lnTo>
                    <a:pt x="428244" y="0"/>
                  </a:lnTo>
                  <a:lnTo>
                    <a:pt x="428244" y="6083"/>
                  </a:lnTo>
                  <a:lnTo>
                    <a:pt x="449580" y="6083"/>
                  </a:lnTo>
                  <a:lnTo>
                    <a:pt x="449580" y="0"/>
                  </a:lnTo>
                  <a:close/>
                </a:path>
                <a:path w="1027429" h="905510">
                  <a:moveTo>
                    <a:pt x="467868" y="900684"/>
                  </a:moveTo>
                  <a:lnTo>
                    <a:pt x="463296" y="900684"/>
                  </a:lnTo>
                  <a:lnTo>
                    <a:pt x="463296" y="905256"/>
                  </a:lnTo>
                  <a:lnTo>
                    <a:pt x="467868" y="905256"/>
                  </a:lnTo>
                  <a:lnTo>
                    <a:pt x="467868" y="900684"/>
                  </a:lnTo>
                  <a:close/>
                </a:path>
                <a:path w="1027429" h="905510">
                  <a:moveTo>
                    <a:pt x="469392" y="0"/>
                  </a:moveTo>
                  <a:lnTo>
                    <a:pt x="464820" y="0"/>
                  </a:lnTo>
                  <a:lnTo>
                    <a:pt x="464820" y="6083"/>
                  </a:lnTo>
                  <a:lnTo>
                    <a:pt x="469392" y="6083"/>
                  </a:lnTo>
                  <a:lnTo>
                    <a:pt x="469392" y="0"/>
                  </a:lnTo>
                  <a:close/>
                </a:path>
                <a:path w="1027429" h="905510">
                  <a:moveTo>
                    <a:pt x="505968" y="900684"/>
                  </a:moveTo>
                  <a:lnTo>
                    <a:pt x="484632" y="900684"/>
                  </a:lnTo>
                  <a:lnTo>
                    <a:pt x="484632" y="905256"/>
                  </a:lnTo>
                  <a:lnTo>
                    <a:pt x="505968" y="905256"/>
                  </a:lnTo>
                  <a:lnTo>
                    <a:pt x="505968" y="900684"/>
                  </a:lnTo>
                  <a:close/>
                </a:path>
                <a:path w="1027429" h="905510">
                  <a:moveTo>
                    <a:pt x="505968" y="0"/>
                  </a:moveTo>
                  <a:lnTo>
                    <a:pt x="486156" y="0"/>
                  </a:lnTo>
                  <a:lnTo>
                    <a:pt x="486156" y="6083"/>
                  </a:lnTo>
                  <a:lnTo>
                    <a:pt x="505968" y="6083"/>
                  </a:lnTo>
                  <a:lnTo>
                    <a:pt x="505968" y="0"/>
                  </a:lnTo>
                  <a:close/>
                </a:path>
                <a:path w="1027429" h="905510">
                  <a:moveTo>
                    <a:pt x="525780" y="900684"/>
                  </a:moveTo>
                  <a:lnTo>
                    <a:pt x="521208" y="900684"/>
                  </a:lnTo>
                  <a:lnTo>
                    <a:pt x="521208" y="905256"/>
                  </a:lnTo>
                  <a:lnTo>
                    <a:pt x="525780" y="905256"/>
                  </a:lnTo>
                  <a:lnTo>
                    <a:pt x="525780" y="900684"/>
                  </a:lnTo>
                  <a:close/>
                </a:path>
                <a:path w="1027429" h="905510">
                  <a:moveTo>
                    <a:pt x="527291" y="0"/>
                  </a:moveTo>
                  <a:lnTo>
                    <a:pt x="522732" y="0"/>
                  </a:lnTo>
                  <a:lnTo>
                    <a:pt x="522732" y="6083"/>
                  </a:lnTo>
                  <a:lnTo>
                    <a:pt x="527291" y="6083"/>
                  </a:lnTo>
                  <a:lnTo>
                    <a:pt x="527291" y="0"/>
                  </a:lnTo>
                  <a:close/>
                </a:path>
                <a:path w="1027429" h="905510">
                  <a:moveTo>
                    <a:pt x="562356" y="900684"/>
                  </a:moveTo>
                  <a:lnTo>
                    <a:pt x="542544" y="900684"/>
                  </a:lnTo>
                  <a:lnTo>
                    <a:pt x="542544" y="905256"/>
                  </a:lnTo>
                  <a:lnTo>
                    <a:pt x="562356" y="905256"/>
                  </a:lnTo>
                  <a:lnTo>
                    <a:pt x="562356" y="900684"/>
                  </a:lnTo>
                  <a:close/>
                </a:path>
                <a:path w="1027429" h="905510">
                  <a:moveTo>
                    <a:pt x="563880" y="0"/>
                  </a:moveTo>
                  <a:lnTo>
                    <a:pt x="544068" y="0"/>
                  </a:lnTo>
                  <a:lnTo>
                    <a:pt x="544068" y="6083"/>
                  </a:lnTo>
                  <a:lnTo>
                    <a:pt x="563880" y="6083"/>
                  </a:lnTo>
                  <a:lnTo>
                    <a:pt x="563880" y="0"/>
                  </a:lnTo>
                  <a:close/>
                </a:path>
                <a:path w="1027429" h="905510">
                  <a:moveTo>
                    <a:pt x="583692" y="900684"/>
                  </a:moveTo>
                  <a:lnTo>
                    <a:pt x="579120" y="900684"/>
                  </a:lnTo>
                  <a:lnTo>
                    <a:pt x="579120" y="905256"/>
                  </a:lnTo>
                  <a:lnTo>
                    <a:pt x="583692" y="905256"/>
                  </a:lnTo>
                  <a:lnTo>
                    <a:pt x="583692" y="900684"/>
                  </a:lnTo>
                  <a:close/>
                </a:path>
                <a:path w="1027429" h="905510">
                  <a:moveTo>
                    <a:pt x="585216" y="0"/>
                  </a:moveTo>
                  <a:lnTo>
                    <a:pt x="580644" y="0"/>
                  </a:lnTo>
                  <a:lnTo>
                    <a:pt x="580644" y="6083"/>
                  </a:lnTo>
                  <a:lnTo>
                    <a:pt x="585216" y="6083"/>
                  </a:lnTo>
                  <a:lnTo>
                    <a:pt x="585216" y="0"/>
                  </a:lnTo>
                  <a:close/>
                </a:path>
                <a:path w="1027429" h="905510">
                  <a:moveTo>
                    <a:pt x="594360" y="163055"/>
                  </a:moveTo>
                  <a:lnTo>
                    <a:pt x="429755" y="163055"/>
                  </a:lnTo>
                  <a:lnTo>
                    <a:pt x="429755" y="170675"/>
                  </a:lnTo>
                  <a:lnTo>
                    <a:pt x="594360" y="170675"/>
                  </a:lnTo>
                  <a:lnTo>
                    <a:pt x="594360" y="163055"/>
                  </a:lnTo>
                  <a:close/>
                </a:path>
                <a:path w="1027429" h="905510">
                  <a:moveTo>
                    <a:pt x="620268" y="900684"/>
                  </a:moveTo>
                  <a:lnTo>
                    <a:pt x="598932" y="900684"/>
                  </a:lnTo>
                  <a:lnTo>
                    <a:pt x="598932" y="905256"/>
                  </a:lnTo>
                  <a:lnTo>
                    <a:pt x="620268" y="905256"/>
                  </a:lnTo>
                  <a:lnTo>
                    <a:pt x="620268" y="900684"/>
                  </a:lnTo>
                  <a:close/>
                </a:path>
                <a:path w="1027429" h="905510">
                  <a:moveTo>
                    <a:pt x="621792" y="0"/>
                  </a:moveTo>
                  <a:lnTo>
                    <a:pt x="600456" y="0"/>
                  </a:lnTo>
                  <a:lnTo>
                    <a:pt x="600456" y="6083"/>
                  </a:lnTo>
                  <a:lnTo>
                    <a:pt x="621792" y="6083"/>
                  </a:lnTo>
                  <a:lnTo>
                    <a:pt x="621792" y="0"/>
                  </a:lnTo>
                  <a:close/>
                </a:path>
                <a:path w="1027429" h="905510">
                  <a:moveTo>
                    <a:pt x="641591" y="900684"/>
                  </a:moveTo>
                  <a:lnTo>
                    <a:pt x="635508" y="900684"/>
                  </a:lnTo>
                  <a:lnTo>
                    <a:pt x="635508" y="905256"/>
                  </a:lnTo>
                  <a:lnTo>
                    <a:pt x="641591" y="905256"/>
                  </a:lnTo>
                  <a:lnTo>
                    <a:pt x="641591" y="900684"/>
                  </a:lnTo>
                  <a:close/>
                </a:path>
                <a:path w="1027429" h="905510">
                  <a:moveTo>
                    <a:pt x="643128" y="0"/>
                  </a:moveTo>
                  <a:lnTo>
                    <a:pt x="637032" y="0"/>
                  </a:lnTo>
                  <a:lnTo>
                    <a:pt x="637032" y="6083"/>
                  </a:lnTo>
                  <a:lnTo>
                    <a:pt x="643128" y="6083"/>
                  </a:lnTo>
                  <a:lnTo>
                    <a:pt x="643128" y="0"/>
                  </a:lnTo>
                  <a:close/>
                </a:path>
                <a:path w="1027429" h="905510">
                  <a:moveTo>
                    <a:pt x="678180" y="900684"/>
                  </a:moveTo>
                  <a:lnTo>
                    <a:pt x="656844" y="900684"/>
                  </a:lnTo>
                  <a:lnTo>
                    <a:pt x="656844" y="905256"/>
                  </a:lnTo>
                  <a:lnTo>
                    <a:pt x="678180" y="905256"/>
                  </a:lnTo>
                  <a:lnTo>
                    <a:pt x="678180" y="900684"/>
                  </a:lnTo>
                  <a:close/>
                </a:path>
                <a:path w="1027429" h="905510">
                  <a:moveTo>
                    <a:pt x="679691" y="0"/>
                  </a:moveTo>
                  <a:lnTo>
                    <a:pt x="658368" y="0"/>
                  </a:lnTo>
                  <a:lnTo>
                    <a:pt x="658368" y="6083"/>
                  </a:lnTo>
                  <a:lnTo>
                    <a:pt x="679691" y="6083"/>
                  </a:lnTo>
                  <a:lnTo>
                    <a:pt x="679691" y="0"/>
                  </a:lnTo>
                  <a:close/>
                </a:path>
                <a:path w="1027429" h="905510">
                  <a:moveTo>
                    <a:pt x="699516" y="900684"/>
                  </a:moveTo>
                  <a:lnTo>
                    <a:pt x="693420" y="900684"/>
                  </a:lnTo>
                  <a:lnTo>
                    <a:pt x="693420" y="905256"/>
                  </a:lnTo>
                  <a:lnTo>
                    <a:pt x="699516" y="905256"/>
                  </a:lnTo>
                  <a:lnTo>
                    <a:pt x="699516" y="900684"/>
                  </a:lnTo>
                  <a:close/>
                </a:path>
                <a:path w="1027429" h="905510">
                  <a:moveTo>
                    <a:pt x="701040" y="0"/>
                  </a:moveTo>
                  <a:lnTo>
                    <a:pt x="694944" y="0"/>
                  </a:lnTo>
                  <a:lnTo>
                    <a:pt x="694944" y="6083"/>
                  </a:lnTo>
                  <a:lnTo>
                    <a:pt x="701040" y="6083"/>
                  </a:lnTo>
                  <a:lnTo>
                    <a:pt x="701040" y="0"/>
                  </a:lnTo>
                  <a:close/>
                </a:path>
                <a:path w="1027429" h="905510">
                  <a:moveTo>
                    <a:pt x="736092" y="900684"/>
                  </a:moveTo>
                  <a:lnTo>
                    <a:pt x="714756" y="900684"/>
                  </a:lnTo>
                  <a:lnTo>
                    <a:pt x="714756" y="905256"/>
                  </a:lnTo>
                  <a:lnTo>
                    <a:pt x="736092" y="905256"/>
                  </a:lnTo>
                  <a:lnTo>
                    <a:pt x="736092" y="900684"/>
                  </a:lnTo>
                  <a:close/>
                </a:path>
                <a:path w="1027429" h="905510">
                  <a:moveTo>
                    <a:pt x="737616" y="0"/>
                  </a:moveTo>
                  <a:lnTo>
                    <a:pt x="716280" y="0"/>
                  </a:lnTo>
                  <a:lnTo>
                    <a:pt x="716280" y="6083"/>
                  </a:lnTo>
                  <a:lnTo>
                    <a:pt x="737616" y="6083"/>
                  </a:lnTo>
                  <a:lnTo>
                    <a:pt x="737616" y="0"/>
                  </a:lnTo>
                  <a:close/>
                </a:path>
                <a:path w="1027429" h="905510">
                  <a:moveTo>
                    <a:pt x="757428" y="900684"/>
                  </a:moveTo>
                  <a:lnTo>
                    <a:pt x="751332" y="900684"/>
                  </a:lnTo>
                  <a:lnTo>
                    <a:pt x="751332" y="905256"/>
                  </a:lnTo>
                  <a:lnTo>
                    <a:pt x="757428" y="905256"/>
                  </a:lnTo>
                  <a:lnTo>
                    <a:pt x="757428" y="900684"/>
                  </a:lnTo>
                  <a:close/>
                </a:path>
                <a:path w="1027429" h="905510">
                  <a:moveTo>
                    <a:pt x="757428" y="0"/>
                  </a:moveTo>
                  <a:lnTo>
                    <a:pt x="752856" y="0"/>
                  </a:lnTo>
                  <a:lnTo>
                    <a:pt x="752856" y="6083"/>
                  </a:lnTo>
                  <a:lnTo>
                    <a:pt x="757428" y="6083"/>
                  </a:lnTo>
                  <a:lnTo>
                    <a:pt x="757428" y="0"/>
                  </a:lnTo>
                  <a:close/>
                </a:path>
                <a:path w="1027429" h="905510">
                  <a:moveTo>
                    <a:pt x="793991" y="900684"/>
                  </a:moveTo>
                  <a:lnTo>
                    <a:pt x="772668" y="900684"/>
                  </a:lnTo>
                  <a:lnTo>
                    <a:pt x="772668" y="905256"/>
                  </a:lnTo>
                  <a:lnTo>
                    <a:pt x="793991" y="905256"/>
                  </a:lnTo>
                  <a:lnTo>
                    <a:pt x="793991" y="900684"/>
                  </a:lnTo>
                  <a:close/>
                </a:path>
                <a:path w="1027429" h="905510">
                  <a:moveTo>
                    <a:pt x="795528" y="0"/>
                  </a:moveTo>
                  <a:lnTo>
                    <a:pt x="774192" y="0"/>
                  </a:lnTo>
                  <a:lnTo>
                    <a:pt x="774192" y="6083"/>
                  </a:lnTo>
                  <a:lnTo>
                    <a:pt x="795528" y="6083"/>
                  </a:lnTo>
                  <a:lnTo>
                    <a:pt x="795528" y="0"/>
                  </a:lnTo>
                  <a:close/>
                </a:path>
                <a:path w="1027429" h="905510">
                  <a:moveTo>
                    <a:pt x="813816" y="900684"/>
                  </a:moveTo>
                  <a:lnTo>
                    <a:pt x="809244" y="900684"/>
                  </a:lnTo>
                  <a:lnTo>
                    <a:pt x="809244" y="905256"/>
                  </a:lnTo>
                  <a:lnTo>
                    <a:pt x="813816" y="905256"/>
                  </a:lnTo>
                  <a:lnTo>
                    <a:pt x="813816" y="900684"/>
                  </a:lnTo>
                  <a:close/>
                </a:path>
                <a:path w="1027429" h="905510">
                  <a:moveTo>
                    <a:pt x="815340" y="0"/>
                  </a:moveTo>
                  <a:lnTo>
                    <a:pt x="810768" y="0"/>
                  </a:lnTo>
                  <a:lnTo>
                    <a:pt x="810768" y="6083"/>
                  </a:lnTo>
                  <a:lnTo>
                    <a:pt x="815340" y="6083"/>
                  </a:lnTo>
                  <a:lnTo>
                    <a:pt x="815340" y="0"/>
                  </a:lnTo>
                  <a:close/>
                </a:path>
                <a:path w="1027429" h="905510">
                  <a:moveTo>
                    <a:pt x="822947" y="301739"/>
                  </a:moveTo>
                  <a:lnTo>
                    <a:pt x="201155" y="301739"/>
                  </a:lnTo>
                  <a:lnTo>
                    <a:pt x="201155" y="309359"/>
                  </a:lnTo>
                  <a:lnTo>
                    <a:pt x="822947" y="309359"/>
                  </a:lnTo>
                  <a:lnTo>
                    <a:pt x="822947" y="301739"/>
                  </a:lnTo>
                  <a:close/>
                </a:path>
                <a:path w="1027429" h="905510">
                  <a:moveTo>
                    <a:pt x="850392" y="900684"/>
                  </a:moveTo>
                  <a:lnTo>
                    <a:pt x="830580" y="900684"/>
                  </a:lnTo>
                  <a:lnTo>
                    <a:pt x="830580" y="905256"/>
                  </a:lnTo>
                  <a:lnTo>
                    <a:pt x="850392" y="905256"/>
                  </a:lnTo>
                  <a:lnTo>
                    <a:pt x="850392" y="900684"/>
                  </a:lnTo>
                  <a:close/>
                </a:path>
                <a:path w="1027429" h="905510">
                  <a:moveTo>
                    <a:pt x="851916" y="0"/>
                  </a:moveTo>
                  <a:lnTo>
                    <a:pt x="832091" y="0"/>
                  </a:lnTo>
                  <a:lnTo>
                    <a:pt x="832091" y="6083"/>
                  </a:lnTo>
                  <a:lnTo>
                    <a:pt x="851916" y="6083"/>
                  </a:lnTo>
                  <a:lnTo>
                    <a:pt x="851916" y="0"/>
                  </a:lnTo>
                  <a:close/>
                </a:path>
                <a:path w="1027429" h="905510">
                  <a:moveTo>
                    <a:pt x="868680" y="438899"/>
                  </a:moveTo>
                  <a:lnTo>
                    <a:pt x="156972" y="438899"/>
                  </a:lnTo>
                  <a:lnTo>
                    <a:pt x="156972" y="446519"/>
                  </a:lnTo>
                  <a:lnTo>
                    <a:pt x="868680" y="446519"/>
                  </a:lnTo>
                  <a:lnTo>
                    <a:pt x="868680" y="438899"/>
                  </a:lnTo>
                  <a:close/>
                </a:path>
                <a:path w="1027429" h="905510">
                  <a:moveTo>
                    <a:pt x="871728" y="900684"/>
                  </a:moveTo>
                  <a:lnTo>
                    <a:pt x="867156" y="900684"/>
                  </a:lnTo>
                  <a:lnTo>
                    <a:pt x="867156" y="905256"/>
                  </a:lnTo>
                  <a:lnTo>
                    <a:pt x="871728" y="905256"/>
                  </a:lnTo>
                  <a:lnTo>
                    <a:pt x="871728" y="900684"/>
                  </a:lnTo>
                  <a:close/>
                </a:path>
                <a:path w="1027429" h="905510">
                  <a:moveTo>
                    <a:pt x="873252" y="0"/>
                  </a:moveTo>
                  <a:lnTo>
                    <a:pt x="868680" y="0"/>
                  </a:lnTo>
                  <a:lnTo>
                    <a:pt x="868680" y="6083"/>
                  </a:lnTo>
                  <a:lnTo>
                    <a:pt x="873252" y="6083"/>
                  </a:lnTo>
                  <a:lnTo>
                    <a:pt x="873252" y="0"/>
                  </a:lnTo>
                  <a:close/>
                </a:path>
                <a:path w="1027429" h="905510">
                  <a:moveTo>
                    <a:pt x="908291" y="900684"/>
                  </a:moveTo>
                  <a:lnTo>
                    <a:pt x="886968" y="900684"/>
                  </a:lnTo>
                  <a:lnTo>
                    <a:pt x="886968" y="905256"/>
                  </a:lnTo>
                  <a:lnTo>
                    <a:pt x="908291" y="905256"/>
                  </a:lnTo>
                  <a:lnTo>
                    <a:pt x="908291" y="900684"/>
                  </a:lnTo>
                  <a:close/>
                </a:path>
                <a:path w="1027429" h="905510">
                  <a:moveTo>
                    <a:pt x="909828" y="0"/>
                  </a:moveTo>
                  <a:lnTo>
                    <a:pt x="888492" y="0"/>
                  </a:lnTo>
                  <a:lnTo>
                    <a:pt x="888492" y="6083"/>
                  </a:lnTo>
                  <a:lnTo>
                    <a:pt x="909828" y="6083"/>
                  </a:lnTo>
                  <a:lnTo>
                    <a:pt x="909828" y="0"/>
                  </a:lnTo>
                  <a:close/>
                </a:path>
                <a:path w="1027429" h="905510">
                  <a:moveTo>
                    <a:pt x="929640" y="900684"/>
                  </a:moveTo>
                  <a:lnTo>
                    <a:pt x="925068" y="900684"/>
                  </a:lnTo>
                  <a:lnTo>
                    <a:pt x="925068" y="905256"/>
                  </a:lnTo>
                  <a:lnTo>
                    <a:pt x="929640" y="905256"/>
                  </a:lnTo>
                  <a:lnTo>
                    <a:pt x="929640" y="900684"/>
                  </a:lnTo>
                  <a:close/>
                </a:path>
                <a:path w="1027429" h="905510">
                  <a:moveTo>
                    <a:pt x="931164" y="0"/>
                  </a:moveTo>
                  <a:lnTo>
                    <a:pt x="925068" y="0"/>
                  </a:lnTo>
                  <a:lnTo>
                    <a:pt x="925068" y="6083"/>
                  </a:lnTo>
                  <a:lnTo>
                    <a:pt x="931164" y="6083"/>
                  </a:lnTo>
                  <a:lnTo>
                    <a:pt x="931164" y="0"/>
                  </a:lnTo>
                  <a:close/>
                </a:path>
                <a:path w="1027429" h="905510">
                  <a:moveTo>
                    <a:pt x="966216" y="900684"/>
                  </a:moveTo>
                  <a:lnTo>
                    <a:pt x="944880" y="900684"/>
                  </a:lnTo>
                  <a:lnTo>
                    <a:pt x="944880" y="905256"/>
                  </a:lnTo>
                  <a:lnTo>
                    <a:pt x="966216" y="905256"/>
                  </a:lnTo>
                  <a:lnTo>
                    <a:pt x="966216" y="900684"/>
                  </a:lnTo>
                  <a:close/>
                </a:path>
                <a:path w="1027429" h="905510">
                  <a:moveTo>
                    <a:pt x="967740" y="0"/>
                  </a:moveTo>
                  <a:lnTo>
                    <a:pt x="946391" y="0"/>
                  </a:lnTo>
                  <a:lnTo>
                    <a:pt x="946391" y="6083"/>
                  </a:lnTo>
                  <a:lnTo>
                    <a:pt x="967740" y="6083"/>
                  </a:lnTo>
                  <a:lnTo>
                    <a:pt x="967740" y="0"/>
                  </a:lnTo>
                  <a:close/>
                </a:path>
                <a:path w="1027429" h="905510">
                  <a:moveTo>
                    <a:pt x="987552" y="900684"/>
                  </a:moveTo>
                  <a:lnTo>
                    <a:pt x="981456" y="900684"/>
                  </a:lnTo>
                  <a:lnTo>
                    <a:pt x="981456" y="905256"/>
                  </a:lnTo>
                  <a:lnTo>
                    <a:pt x="987552" y="905256"/>
                  </a:lnTo>
                  <a:lnTo>
                    <a:pt x="987552" y="900684"/>
                  </a:lnTo>
                  <a:close/>
                </a:path>
                <a:path w="1027429" h="905510">
                  <a:moveTo>
                    <a:pt x="989076" y="0"/>
                  </a:moveTo>
                  <a:lnTo>
                    <a:pt x="982980" y="0"/>
                  </a:lnTo>
                  <a:lnTo>
                    <a:pt x="982980" y="6083"/>
                  </a:lnTo>
                  <a:lnTo>
                    <a:pt x="989076" y="6083"/>
                  </a:lnTo>
                  <a:lnTo>
                    <a:pt x="989076" y="0"/>
                  </a:lnTo>
                  <a:close/>
                </a:path>
                <a:path w="1027429" h="905510">
                  <a:moveTo>
                    <a:pt x="1024128" y="900684"/>
                  </a:moveTo>
                  <a:lnTo>
                    <a:pt x="1002792" y="900684"/>
                  </a:lnTo>
                  <a:lnTo>
                    <a:pt x="1002792" y="905256"/>
                  </a:lnTo>
                  <a:lnTo>
                    <a:pt x="1024128" y="905256"/>
                  </a:lnTo>
                  <a:lnTo>
                    <a:pt x="1024128" y="900684"/>
                  </a:lnTo>
                  <a:close/>
                </a:path>
                <a:path w="1027429" h="905510">
                  <a:moveTo>
                    <a:pt x="1027176" y="883920"/>
                  </a:moveTo>
                  <a:lnTo>
                    <a:pt x="1022604" y="883920"/>
                  </a:lnTo>
                  <a:lnTo>
                    <a:pt x="1022604" y="888492"/>
                  </a:lnTo>
                  <a:lnTo>
                    <a:pt x="1027176" y="888492"/>
                  </a:lnTo>
                  <a:lnTo>
                    <a:pt x="1027176" y="883920"/>
                  </a:lnTo>
                  <a:close/>
                </a:path>
                <a:path w="1027429" h="905510">
                  <a:moveTo>
                    <a:pt x="1027176" y="845820"/>
                  </a:moveTo>
                  <a:lnTo>
                    <a:pt x="1022604" y="845820"/>
                  </a:lnTo>
                  <a:lnTo>
                    <a:pt x="1022604" y="867156"/>
                  </a:lnTo>
                  <a:lnTo>
                    <a:pt x="1027176" y="867156"/>
                  </a:lnTo>
                  <a:lnTo>
                    <a:pt x="1027176" y="845820"/>
                  </a:lnTo>
                  <a:close/>
                </a:path>
                <a:path w="1027429" h="905510">
                  <a:moveTo>
                    <a:pt x="1027176" y="826008"/>
                  </a:moveTo>
                  <a:lnTo>
                    <a:pt x="1022604" y="826008"/>
                  </a:lnTo>
                  <a:lnTo>
                    <a:pt x="1022604" y="830580"/>
                  </a:lnTo>
                  <a:lnTo>
                    <a:pt x="1027176" y="830580"/>
                  </a:lnTo>
                  <a:lnTo>
                    <a:pt x="1027176" y="826008"/>
                  </a:lnTo>
                  <a:close/>
                </a:path>
                <a:path w="1027429" h="905510">
                  <a:moveTo>
                    <a:pt x="1027176" y="789432"/>
                  </a:moveTo>
                  <a:lnTo>
                    <a:pt x="1022604" y="789432"/>
                  </a:lnTo>
                  <a:lnTo>
                    <a:pt x="1022604" y="809244"/>
                  </a:lnTo>
                  <a:lnTo>
                    <a:pt x="1027176" y="809244"/>
                  </a:lnTo>
                  <a:lnTo>
                    <a:pt x="1027176" y="789432"/>
                  </a:lnTo>
                  <a:close/>
                </a:path>
                <a:path w="1027429" h="905510">
                  <a:moveTo>
                    <a:pt x="1027176" y="768096"/>
                  </a:moveTo>
                  <a:lnTo>
                    <a:pt x="1022604" y="768096"/>
                  </a:lnTo>
                  <a:lnTo>
                    <a:pt x="1022604" y="772668"/>
                  </a:lnTo>
                  <a:lnTo>
                    <a:pt x="1027176" y="772668"/>
                  </a:lnTo>
                  <a:lnTo>
                    <a:pt x="1027176" y="768096"/>
                  </a:lnTo>
                  <a:close/>
                </a:path>
                <a:path w="1027429" h="905510">
                  <a:moveTo>
                    <a:pt x="1027176" y="731520"/>
                  </a:moveTo>
                  <a:lnTo>
                    <a:pt x="1022604" y="731520"/>
                  </a:lnTo>
                  <a:lnTo>
                    <a:pt x="1022604" y="752856"/>
                  </a:lnTo>
                  <a:lnTo>
                    <a:pt x="1027176" y="752856"/>
                  </a:lnTo>
                  <a:lnTo>
                    <a:pt x="1027176" y="731520"/>
                  </a:lnTo>
                  <a:close/>
                </a:path>
                <a:path w="1027429" h="905510">
                  <a:moveTo>
                    <a:pt x="1027176" y="710184"/>
                  </a:moveTo>
                  <a:lnTo>
                    <a:pt x="1022604" y="710184"/>
                  </a:lnTo>
                  <a:lnTo>
                    <a:pt x="1022604" y="716280"/>
                  </a:lnTo>
                  <a:lnTo>
                    <a:pt x="1027176" y="716280"/>
                  </a:lnTo>
                  <a:lnTo>
                    <a:pt x="1027176" y="710184"/>
                  </a:lnTo>
                  <a:close/>
                </a:path>
                <a:path w="1027429" h="905510">
                  <a:moveTo>
                    <a:pt x="1027176" y="673608"/>
                  </a:moveTo>
                  <a:lnTo>
                    <a:pt x="1022604" y="673608"/>
                  </a:lnTo>
                  <a:lnTo>
                    <a:pt x="1022604" y="694944"/>
                  </a:lnTo>
                  <a:lnTo>
                    <a:pt x="1027176" y="694944"/>
                  </a:lnTo>
                  <a:lnTo>
                    <a:pt x="1027176" y="673608"/>
                  </a:lnTo>
                  <a:close/>
                </a:path>
                <a:path w="1027429" h="905510">
                  <a:moveTo>
                    <a:pt x="1027176" y="652272"/>
                  </a:moveTo>
                  <a:lnTo>
                    <a:pt x="1022604" y="652272"/>
                  </a:lnTo>
                  <a:lnTo>
                    <a:pt x="1022604" y="658368"/>
                  </a:lnTo>
                  <a:lnTo>
                    <a:pt x="1027176" y="658368"/>
                  </a:lnTo>
                  <a:lnTo>
                    <a:pt x="1027176" y="652272"/>
                  </a:lnTo>
                  <a:close/>
                </a:path>
                <a:path w="1027429" h="905510">
                  <a:moveTo>
                    <a:pt x="1027176" y="615696"/>
                  </a:moveTo>
                  <a:lnTo>
                    <a:pt x="1022604" y="615696"/>
                  </a:lnTo>
                  <a:lnTo>
                    <a:pt x="1022604" y="637032"/>
                  </a:lnTo>
                  <a:lnTo>
                    <a:pt x="1027176" y="637032"/>
                  </a:lnTo>
                  <a:lnTo>
                    <a:pt x="1027176" y="615696"/>
                  </a:lnTo>
                  <a:close/>
                </a:path>
                <a:path w="1027429" h="905510">
                  <a:moveTo>
                    <a:pt x="1027176" y="594360"/>
                  </a:moveTo>
                  <a:lnTo>
                    <a:pt x="1022604" y="594360"/>
                  </a:lnTo>
                  <a:lnTo>
                    <a:pt x="1022604" y="600456"/>
                  </a:lnTo>
                  <a:lnTo>
                    <a:pt x="1027176" y="600456"/>
                  </a:lnTo>
                  <a:lnTo>
                    <a:pt x="1027176" y="594360"/>
                  </a:lnTo>
                  <a:close/>
                </a:path>
                <a:path w="1027429" h="905510">
                  <a:moveTo>
                    <a:pt x="1027176" y="557784"/>
                  </a:moveTo>
                  <a:lnTo>
                    <a:pt x="1022604" y="557784"/>
                  </a:lnTo>
                  <a:lnTo>
                    <a:pt x="1022604" y="579120"/>
                  </a:lnTo>
                  <a:lnTo>
                    <a:pt x="1027176" y="579120"/>
                  </a:lnTo>
                  <a:lnTo>
                    <a:pt x="1027176" y="557784"/>
                  </a:lnTo>
                  <a:close/>
                </a:path>
                <a:path w="1027429" h="905510">
                  <a:moveTo>
                    <a:pt x="1027176" y="537972"/>
                  </a:moveTo>
                  <a:lnTo>
                    <a:pt x="1022604" y="537972"/>
                  </a:lnTo>
                  <a:lnTo>
                    <a:pt x="1022604" y="542544"/>
                  </a:lnTo>
                  <a:lnTo>
                    <a:pt x="1027176" y="542544"/>
                  </a:lnTo>
                  <a:lnTo>
                    <a:pt x="1027176" y="537972"/>
                  </a:lnTo>
                  <a:close/>
                </a:path>
                <a:path w="1027429" h="905510">
                  <a:moveTo>
                    <a:pt x="1027176" y="501396"/>
                  </a:moveTo>
                  <a:lnTo>
                    <a:pt x="1022604" y="501396"/>
                  </a:lnTo>
                  <a:lnTo>
                    <a:pt x="1022604" y="521208"/>
                  </a:lnTo>
                  <a:lnTo>
                    <a:pt x="1027176" y="521208"/>
                  </a:lnTo>
                  <a:lnTo>
                    <a:pt x="1027176" y="501396"/>
                  </a:lnTo>
                  <a:close/>
                </a:path>
                <a:path w="1027429" h="905510">
                  <a:moveTo>
                    <a:pt x="1027176" y="480060"/>
                  </a:moveTo>
                  <a:lnTo>
                    <a:pt x="1022604" y="480060"/>
                  </a:lnTo>
                  <a:lnTo>
                    <a:pt x="1022604" y="484632"/>
                  </a:lnTo>
                  <a:lnTo>
                    <a:pt x="1027176" y="484632"/>
                  </a:lnTo>
                  <a:lnTo>
                    <a:pt x="1027176" y="480060"/>
                  </a:lnTo>
                  <a:close/>
                </a:path>
                <a:path w="1027429" h="905510">
                  <a:moveTo>
                    <a:pt x="1027176" y="443484"/>
                  </a:moveTo>
                  <a:lnTo>
                    <a:pt x="1022604" y="443484"/>
                  </a:lnTo>
                  <a:lnTo>
                    <a:pt x="1022604" y="464820"/>
                  </a:lnTo>
                  <a:lnTo>
                    <a:pt x="1027176" y="464820"/>
                  </a:lnTo>
                  <a:lnTo>
                    <a:pt x="1027176" y="443484"/>
                  </a:lnTo>
                  <a:close/>
                </a:path>
                <a:path w="1027429" h="905510">
                  <a:moveTo>
                    <a:pt x="1027176" y="422148"/>
                  </a:moveTo>
                  <a:lnTo>
                    <a:pt x="1022604" y="422148"/>
                  </a:lnTo>
                  <a:lnTo>
                    <a:pt x="1022604" y="426720"/>
                  </a:lnTo>
                  <a:lnTo>
                    <a:pt x="1027176" y="426720"/>
                  </a:lnTo>
                  <a:lnTo>
                    <a:pt x="1027176" y="422148"/>
                  </a:lnTo>
                  <a:close/>
                </a:path>
                <a:path w="1027429" h="905510">
                  <a:moveTo>
                    <a:pt x="1027176" y="385572"/>
                  </a:moveTo>
                  <a:lnTo>
                    <a:pt x="1022604" y="385572"/>
                  </a:lnTo>
                  <a:lnTo>
                    <a:pt x="1022604" y="406908"/>
                  </a:lnTo>
                  <a:lnTo>
                    <a:pt x="1027176" y="406908"/>
                  </a:lnTo>
                  <a:lnTo>
                    <a:pt x="1027176" y="385572"/>
                  </a:lnTo>
                  <a:close/>
                </a:path>
                <a:path w="1027429" h="905510">
                  <a:moveTo>
                    <a:pt x="1027176" y="364236"/>
                  </a:moveTo>
                  <a:lnTo>
                    <a:pt x="1022604" y="364236"/>
                  </a:lnTo>
                  <a:lnTo>
                    <a:pt x="1022604" y="370332"/>
                  </a:lnTo>
                  <a:lnTo>
                    <a:pt x="1027176" y="370332"/>
                  </a:lnTo>
                  <a:lnTo>
                    <a:pt x="1027176" y="364236"/>
                  </a:lnTo>
                  <a:close/>
                </a:path>
                <a:path w="1027429" h="905510">
                  <a:moveTo>
                    <a:pt x="1027176" y="327660"/>
                  </a:moveTo>
                  <a:lnTo>
                    <a:pt x="1022604" y="327660"/>
                  </a:lnTo>
                  <a:lnTo>
                    <a:pt x="1022604" y="348996"/>
                  </a:lnTo>
                  <a:lnTo>
                    <a:pt x="1027176" y="348996"/>
                  </a:lnTo>
                  <a:lnTo>
                    <a:pt x="1027176" y="327660"/>
                  </a:lnTo>
                  <a:close/>
                </a:path>
                <a:path w="1027429" h="905510">
                  <a:moveTo>
                    <a:pt x="1027176" y="306324"/>
                  </a:moveTo>
                  <a:lnTo>
                    <a:pt x="1022604" y="306324"/>
                  </a:lnTo>
                  <a:lnTo>
                    <a:pt x="1022604" y="312420"/>
                  </a:lnTo>
                  <a:lnTo>
                    <a:pt x="1027176" y="312420"/>
                  </a:lnTo>
                  <a:lnTo>
                    <a:pt x="1027176" y="306324"/>
                  </a:lnTo>
                  <a:close/>
                </a:path>
                <a:path w="1027429" h="905510">
                  <a:moveTo>
                    <a:pt x="1027176" y="269748"/>
                  </a:moveTo>
                  <a:lnTo>
                    <a:pt x="1022604" y="269748"/>
                  </a:lnTo>
                  <a:lnTo>
                    <a:pt x="1022604" y="291084"/>
                  </a:lnTo>
                  <a:lnTo>
                    <a:pt x="1027176" y="291084"/>
                  </a:lnTo>
                  <a:lnTo>
                    <a:pt x="1027176" y="269748"/>
                  </a:lnTo>
                  <a:close/>
                </a:path>
                <a:path w="1027429" h="905510">
                  <a:moveTo>
                    <a:pt x="1027176" y="249936"/>
                  </a:moveTo>
                  <a:lnTo>
                    <a:pt x="1022604" y="249936"/>
                  </a:lnTo>
                  <a:lnTo>
                    <a:pt x="1022604" y="254508"/>
                  </a:lnTo>
                  <a:lnTo>
                    <a:pt x="1027176" y="254508"/>
                  </a:lnTo>
                  <a:lnTo>
                    <a:pt x="1027176" y="249936"/>
                  </a:lnTo>
                  <a:close/>
                </a:path>
                <a:path w="1027429" h="905510">
                  <a:moveTo>
                    <a:pt x="1027176" y="213360"/>
                  </a:moveTo>
                  <a:lnTo>
                    <a:pt x="1022604" y="213360"/>
                  </a:lnTo>
                  <a:lnTo>
                    <a:pt x="1022604" y="233172"/>
                  </a:lnTo>
                  <a:lnTo>
                    <a:pt x="1027176" y="233172"/>
                  </a:lnTo>
                  <a:lnTo>
                    <a:pt x="1027176" y="213360"/>
                  </a:lnTo>
                  <a:close/>
                </a:path>
                <a:path w="1027429" h="905510">
                  <a:moveTo>
                    <a:pt x="1027176" y="192024"/>
                  </a:moveTo>
                  <a:lnTo>
                    <a:pt x="1022604" y="192024"/>
                  </a:lnTo>
                  <a:lnTo>
                    <a:pt x="1022604" y="196583"/>
                  </a:lnTo>
                  <a:lnTo>
                    <a:pt x="1027176" y="196583"/>
                  </a:lnTo>
                  <a:lnTo>
                    <a:pt x="1027176" y="192024"/>
                  </a:lnTo>
                  <a:close/>
                </a:path>
                <a:path w="1027429" h="905510">
                  <a:moveTo>
                    <a:pt x="1027176" y="155448"/>
                  </a:moveTo>
                  <a:lnTo>
                    <a:pt x="1022604" y="155448"/>
                  </a:lnTo>
                  <a:lnTo>
                    <a:pt x="1022604" y="175260"/>
                  </a:lnTo>
                  <a:lnTo>
                    <a:pt x="1027176" y="175260"/>
                  </a:lnTo>
                  <a:lnTo>
                    <a:pt x="1027176" y="155448"/>
                  </a:lnTo>
                  <a:close/>
                </a:path>
                <a:path w="1027429" h="905510">
                  <a:moveTo>
                    <a:pt x="1027176" y="134112"/>
                  </a:moveTo>
                  <a:lnTo>
                    <a:pt x="1022604" y="134112"/>
                  </a:lnTo>
                  <a:lnTo>
                    <a:pt x="1022604" y="138684"/>
                  </a:lnTo>
                  <a:lnTo>
                    <a:pt x="1027176" y="138684"/>
                  </a:lnTo>
                  <a:lnTo>
                    <a:pt x="1027176" y="134112"/>
                  </a:lnTo>
                  <a:close/>
                </a:path>
                <a:path w="1027429" h="905510">
                  <a:moveTo>
                    <a:pt x="1027176" y="97536"/>
                  </a:moveTo>
                  <a:lnTo>
                    <a:pt x="1022604" y="97536"/>
                  </a:lnTo>
                  <a:lnTo>
                    <a:pt x="1022604" y="118872"/>
                  </a:lnTo>
                  <a:lnTo>
                    <a:pt x="1027176" y="118872"/>
                  </a:lnTo>
                  <a:lnTo>
                    <a:pt x="1027176" y="97536"/>
                  </a:lnTo>
                  <a:close/>
                </a:path>
                <a:path w="1027429" h="905510">
                  <a:moveTo>
                    <a:pt x="1027176" y="76200"/>
                  </a:moveTo>
                  <a:lnTo>
                    <a:pt x="1022604" y="76200"/>
                  </a:lnTo>
                  <a:lnTo>
                    <a:pt x="1022604" y="82283"/>
                  </a:lnTo>
                  <a:lnTo>
                    <a:pt x="1027176" y="82283"/>
                  </a:lnTo>
                  <a:lnTo>
                    <a:pt x="1027176" y="76200"/>
                  </a:lnTo>
                  <a:close/>
                </a:path>
                <a:path w="1027429" h="905510">
                  <a:moveTo>
                    <a:pt x="1027176" y="39624"/>
                  </a:moveTo>
                  <a:lnTo>
                    <a:pt x="1022604" y="39624"/>
                  </a:lnTo>
                  <a:lnTo>
                    <a:pt x="1022604" y="60960"/>
                  </a:lnTo>
                  <a:lnTo>
                    <a:pt x="1027176" y="60960"/>
                  </a:lnTo>
                  <a:lnTo>
                    <a:pt x="1027176" y="39624"/>
                  </a:lnTo>
                  <a:close/>
                </a:path>
                <a:path w="1027429" h="905510">
                  <a:moveTo>
                    <a:pt x="1027176" y="18275"/>
                  </a:moveTo>
                  <a:lnTo>
                    <a:pt x="1022604" y="18275"/>
                  </a:lnTo>
                  <a:lnTo>
                    <a:pt x="1022604" y="24384"/>
                  </a:lnTo>
                  <a:lnTo>
                    <a:pt x="1027176" y="24384"/>
                  </a:lnTo>
                  <a:lnTo>
                    <a:pt x="1027176" y="18275"/>
                  </a:lnTo>
                  <a:close/>
                </a:path>
                <a:path w="1027429" h="905510">
                  <a:moveTo>
                    <a:pt x="1027176" y="0"/>
                  </a:moveTo>
                  <a:lnTo>
                    <a:pt x="1004316" y="0"/>
                  </a:lnTo>
                  <a:lnTo>
                    <a:pt x="1004316" y="6083"/>
                  </a:lnTo>
                  <a:lnTo>
                    <a:pt x="1025652" y="6083"/>
                  </a:lnTo>
                  <a:lnTo>
                    <a:pt x="1022604" y="3048"/>
                  </a:lnTo>
                  <a:lnTo>
                    <a:pt x="1027176" y="3048"/>
                  </a:lnTo>
                  <a:lnTo>
                    <a:pt x="10271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1" name="object 41" descr=""/>
          <p:cNvSpPr txBox="1"/>
          <p:nvPr/>
        </p:nvSpPr>
        <p:spPr>
          <a:xfrm>
            <a:off x="7668767" y="3902964"/>
            <a:ext cx="1022985" cy="899160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dirty="0" sz="900" spc="-25">
                <a:latin typeface="Calibri"/>
                <a:cs typeface="Calibri"/>
              </a:rPr>
              <a:t>ICG</a:t>
            </a:r>
            <a:endParaRPr sz="900">
              <a:latin typeface="Calibri"/>
              <a:cs typeface="Calibri"/>
            </a:endParaRPr>
          </a:p>
          <a:p>
            <a:pPr algn="ctr" marL="74295" marR="70485" indent="-2540">
              <a:lnSpc>
                <a:spcPct val="100600"/>
              </a:lnSpc>
              <a:spcBef>
                <a:spcPts val="5"/>
              </a:spcBef>
            </a:pPr>
            <a:r>
              <a:rPr dirty="0" sz="900">
                <a:latin typeface="Calibri"/>
                <a:cs typeface="Calibri"/>
              </a:rPr>
              <a:t>NE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Atlantic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 spc="-50">
                <a:latin typeface="Calibri"/>
                <a:cs typeface="Calibri"/>
              </a:rPr>
              <a:t>&amp;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Mediterranean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Seas</a:t>
            </a:r>
            <a:r>
              <a:rPr dirty="0" sz="900" spc="6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(NEAMS-</a:t>
            </a:r>
            <a:r>
              <a:rPr dirty="0" sz="900" spc="-25">
                <a:latin typeface="Calibri"/>
                <a:cs typeface="Calibri"/>
              </a:rPr>
              <a:t>TWS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42" name="object 42" descr=""/>
          <p:cNvGrpSpPr/>
          <p:nvPr/>
        </p:nvGrpSpPr>
        <p:grpSpPr>
          <a:xfrm>
            <a:off x="1799590" y="3895344"/>
            <a:ext cx="6814184" cy="906780"/>
            <a:chOff x="1799590" y="3895344"/>
            <a:chExt cx="6814184" cy="906780"/>
          </a:xfrm>
        </p:grpSpPr>
        <p:sp>
          <p:nvSpPr>
            <p:cNvPr id="43" name="object 43" descr=""/>
            <p:cNvSpPr/>
            <p:nvPr/>
          </p:nvSpPr>
          <p:spPr>
            <a:xfrm>
              <a:off x="7743444" y="4477511"/>
              <a:ext cx="870585" cy="7620"/>
            </a:xfrm>
            <a:custGeom>
              <a:avLst/>
              <a:gdLst/>
              <a:ahLst/>
              <a:cxnLst/>
              <a:rect l="l" t="t" r="r" b="b"/>
              <a:pathLst>
                <a:path w="870584" h="7620">
                  <a:moveTo>
                    <a:pt x="870204" y="7620"/>
                  </a:moveTo>
                  <a:lnTo>
                    <a:pt x="0" y="7620"/>
                  </a:lnTo>
                  <a:lnTo>
                    <a:pt x="0" y="0"/>
                  </a:lnTo>
                  <a:lnTo>
                    <a:pt x="870204" y="0"/>
                  </a:lnTo>
                  <a:lnTo>
                    <a:pt x="870204" y="76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1801368" y="3898392"/>
              <a:ext cx="1217930" cy="901065"/>
            </a:xfrm>
            <a:custGeom>
              <a:avLst/>
              <a:gdLst/>
              <a:ahLst/>
              <a:cxnLst/>
              <a:rect l="l" t="t" r="r" b="b"/>
              <a:pathLst>
                <a:path w="1217930" h="901064">
                  <a:moveTo>
                    <a:pt x="1217675" y="900683"/>
                  </a:moveTo>
                  <a:lnTo>
                    <a:pt x="0" y="900683"/>
                  </a:lnTo>
                  <a:lnTo>
                    <a:pt x="0" y="0"/>
                  </a:lnTo>
                  <a:lnTo>
                    <a:pt x="1217675" y="0"/>
                  </a:lnTo>
                  <a:lnTo>
                    <a:pt x="1217675" y="900683"/>
                  </a:lnTo>
                  <a:close/>
                </a:path>
              </a:pathLst>
            </a:custGeom>
            <a:solidFill>
              <a:srgbClr val="BFBFB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 descr=""/>
            <p:cNvSpPr/>
            <p:nvPr/>
          </p:nvSpPr>
          <p:spPr>
            <a:xfrm>
              <a:off x="1802130" y="4296156"/>
              <a:ext cx="0" cy="502920"/>
            </a:xfrm>
            <a:custGeom>
              <a:avLst/>
              <a:gdLst/>
              <a:ahLst/>
              <a:cxnLst/>
              <a:rect l="l" t="t" r="r" b="b"/>
              <a:pathLst>
                <a:path w="0" h="502920">
                  <a:moveTo>
                    <a:pt x="0" y="0"/>
                  </a:moveTo>
                  <a:lnTo>
                    <a:pt x="0" y="502920"/>
                  </a:lnTo>
                </a:path>
              </a:pathLst>
            </a:custGeom>
            <a:ln w="4572">
              <a:solidFill>
                <a:srgbClr val="000000"/>
              </a:solidFill>
              <a:prstDash val="sysDashDot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1799844" y="3895343"/>
              <a:ext cx="1222375" cy="907415"/>
            </a:xfrm>
            <a:custGeom>
              <a:avLst/>
              <a:gdLst/>
              <a:ahLst/>
              <a:cxnLst/>
              <a:rect l="l" t="t" r="r" b="b"/>
              <a:pathLst>
                <a:path w="1222375" h="907414">
                  <a:moveTo>
                    <a:pt x="4572" y="364248"/>
                  </a:moveTo>
                  <a:lnTo>
                    <a:pt x="0" y="364248"/>
                  </a:lnTo>
                  <a:lnTo>
                    <a:pt x="0" y="385584"/>
                  </a:lnTo>
                  <a:lnTo>
                    <a:pt x="4572" y="385584"/>
                  </a:lnTo>
                  <a:lnTo>
                    <a:pt x="4572" y="364248"/>
                  </a:lnTo>
                  <a:close/>
                </a:path>
                <a:path w="1222375" h="907414">
                  <a:moveTo>
                    <a:pt x="4572" y="342912"/>
                  </a:moveTo>
                  <a:lnTo>
                    <a:pt x="0" y="342912"/>
                  </a:lnTo>
                  <a:lnTo>
                    <a:pt x="0" y="349008"/>
                  </a:lnTo>
                  <a:lnTo>
                    <a:pt x="4572" y="349008"/>
                  </a:lnTo>
                  <a:lnTo>
                    <a:pt x="4572" y="342912"/>
                  </a:lnTo>
                  <a:close/>
                </a:path>
                <a:path w="1222375" h="907414">
                  <a:moveTo>
                    <a:pt x="4572" y="306336"/>
                  </a:moveTo>
                  <a:lnTo>
                    <a:pt x="0" y="306336"/>
                  </a:lnTo>
                  <a:lnTo>
                    <a:pt x="0" y="327672"/>
                  </a:lnTo>
                  <a:lnTo>
                    <a:pt x="4572" y="327672"/>
                  </a:lnTo>
                  <a:lnTo>
                    <a:pt x="4572" y="306336"/>
                  </a:lnTo>
                  <a:close/>
                </a:path>
                <a:path w="1222375" h="907414">
                  <a:moveTo>
                    <a:pt x="4572" y="286524"/>
                  </a:moveTo>
                  <a:lnTo>
                    <a:pt x="0" y="286524"/>
                  </a:lnTo>
                  <a:lnTo>
                    <a:pt x="0" y="291096"/>
                  </a:lnTo>
                  <a:lnTo>
                    <a:pt x="4572" y="291096"/>
                  </a:lnTo>
                  <a:lnTo>
                    <a:pt x="4572" y="286524"/>
                  </a:lnTo>
                  <a:close/>
                </a:path>
                <a:path w="1222375" h="907414">
                  <a:moveTo>
                    <a:pt x="4572" y="249948"/>
                  </a:moveTo>
                  <a:lnTo>
                    <a:pt x="0" y="249948"/>
                  </a:lnTo>
                  <a:lnTo>
                    <a:pt x="0" y="269760"/>
                  </a:lnTo>
                  <a:lnTo>
                    <a:pt x="4572" y="269760"/>
                  </a:lnTo>
                  <a:lnTo>
                    <a:pt x="4572" y="249948"/>
                  </a:lnTo>
                  <a:close/>
                </a:path>
                <a:path w="1222375" h="907414">
                  <a:moveTo>
                    <a:pt x="4572" y="228612"/>
                  </a:moveTo>
                  <a:lnTo>
                    <a:pt x="0" y="228612"/>
                  </a:lnTo>
                  <a:lnTo>
                    <a:pt x="0" y="233184"/>
                  </a:lnTo>
                  <a:lnTo>
                    <a:pt x="4572" y="233184"/>
                  </a:lnTo>
                  <a:lnTo>
                    <a:pt x="4572" y="228612"/>
                  </a:lnTo>
                  <a:close/>
                </a:path>
                <a:path w="1222375" h="907414">
                  <a:moveTo>
                    <a:pt x="4572" y="192036"/>
                  </a:moveTo>
                  <a:lnTo>
                    <a:pt x="0" y="192036"/>
                  </a:lnTo>
                  <a:lnTo>
                    <a:pt x="0" y="213372"/>
                  </a:lnTo>
                  <a:lnTo>
                    <a:pt x="4572" y="213372"/>
                  </a:lnTo>
                  <a:lnTo>
                    <a:pt x="4572" y="192036"/>
                  </a:lnTo>
                  <a:close/>
                </a:path>
                <a:path w="1222375" h="907414">
                  <a:moveTo>
                    <a:pt x="4572" y="170700"/>
                  </a:moveTo>
                  <a:lnTo>
                    <a:pt x="0" y="170700"/>
                  </a:lnTo>
                  <a:lnTo>
                    <a:pt x="0" y="175272"/>
                  </a:lnTo>
                  <a:lnTo>
                    <a:pt x="4572" y="175272"/>
                  </a:lnTo>
                  <a:lnTo>
                    <a:pt x="4572" y="170700"/>
                  </a:lnTo>
                  <a:close/>
                </a:path>
                <a:path w="1222375" h="907414">
                  <a:moveTo>
                    <a:pt x="4572" y="134124"/>
                  </a:moveTo>
                  <a:lnTo>
                    <a:pt x="0" y="134124"/>
                  </a:lnTo>
                  <a:lnTo>
                    <a:pt x="0" y="155460"/>
                  </a:lnTo>
                  <a:lnTo>
                    <a:pt x="4572" y="155460"/>
                  </a:lnTo>
                  <a:lnTo>
                    <a:pt x="4572" y="134124"/>
                  </a:lnTo>
                  <a:close/>
                </a:path>
                <a:path w="1222375" h="907414">
                  <a:moveTo>
                    <a:pt x="4572" y="112788"/>
                  </a:moveTo>
                  <a:lnTo>
                    <a:pt x="0" y="112788"/>
                  </a:lnTo>
                  <a:lnTo>
                    <a:pt x="0" y="118884"/>
                  </a:lnTo>
                  <a:lnTo>
                    <a:pt x="4572" y="118884"/>
                  </a:lnTo>
                  <a:lnTo>
                    <a:pt x="4572" y="112788"/>
                  </a:lnTo>
                  <a:close/>
                </a:path>
                <a:path w="1222375" h="907414">
                  <a:moveTo>
                    <a:pt x="4572" y="76212"/>
                  </a:moveTo>
                  <a:lnTo>
                    <a:pt x="0" y="76212"/>
                  </a:lnTo>
                  <a:lnTo>
                    <a:pt x="0" y="97548"/>
                  </a:lnTo>
                  <a:lnTo>
                    <a:pt x="4572" y="97548"/>
                  </a:lnTo>
                  <a:lnTo>
                    <a:pt x="4572" y="76212"/>
                  </a:lnTo>
                  <a:close/>
                </a:path>
                <a:path w="1222375" h="907414">
                  <a:moveTo>
                    <a:pt x="4572" y="54864"/>
                  </a:moveTo>
                  <a:lnTo>
                    <a:pt x="0" y="54864"/>
                  </a:lnTo>
                  <a:lnTo>
                    <a:pt x="0" y="60960"/>
                  </a:lnTo>
                  <a:lnTo>
                    <a:pt x="4572" y="60960"/>
                  </a:lnTo>
                  <a:lnTo>
                    <a:pt x="4572" y="54864"/>
                  </a:lnTo>
                  <a:close/>
                </a:path>
                <a:path w="1222375" h="907414">
                  <a:moveTo>
                    <a:pt x="4572" y="18288"/>
                  </a:moveTo>
                  <a:lnTo>
                    <a:pt x="0" y="18288"/>
                  </a:lnTo>
                  <a:lnTo>
                    <a:pt x="0" y="39636"/>
                  </a:lnTo>
                  <a:lnTo>
                    <a:pt x="4572" y="39636"/>
                  </a:lnTo>
                  <a:lnTo>
                    <a:pt x="4572" y="18288"/>
                  </a:lnTo>
                  <a:close/>
                </a:path>
                <a:path w="1222375" h="907414">
                  <a:moveTo>
                    <a:pt x="7620" y="12"/>
                  </a:moveTo>
                  <a:lnTo>
                    <a:pt x="0" y="12"/>
                  </a:lnTo>
                  <a:lnTo>
                    <a:pt x="0" y="3060"/>
                  </a:lnTo>
                  <a:lnTo>
                    <a:pt x="4572" y="3060"/>
                  </a:lnTo>
                  <a:lnTo>
                    <a:pt x="1524" y="6108"/>
                  </a:lnTo>
                  <a:lnTo>
                    <a:pt x="7620" y="6108"/>
                  </a:lnTo>
                  <a:lnTo>
                    <a:pt x="7620" y="12"/>
                  </a:lnTo>
                  <a:close/>
                </a:path>
                <a:path w="1222375" h="907414">
                  <a:moveTo>
                    <a:pt x="44196" y="12"/>
                  </a:moveTo>
                  <a:lnTo>
                    <a:pt x="22860" y="12"/>
                  </a:lnTo>
                  <a:lnTo>
                    <a:pt x="22860" y="6108"/>
                  </a:lnTo>
                  <a:lnTo>
                    <a:pt x="44196" y="6108"/>
                  </a:lnTo>
                  <a:lnTo>
                    <a:pt x="44196" y="12"/>
                  </a:lnTo>
                  <a:close/>
                </a:path>
                <a:path w="1222375" h="907414">
                  <a:moveTo>
                    <a:pt x="65532" y="12"/>
                  </a:moveTo>
                  <a:lnTo>
                    <a:pt x="59436" y="12"/>
                  </a:lnTo>
                  <a:lnTo>
                    <a:pt x="59436" y="6108"/>
                  </a:lnTo>
                  <a:lnTo>
                    <a:pt x="65532" y="6108"/>
                  </a:lnTo>
                  <a:lnTo>
                    <a:pt x="65532" y="12"/>
                  </a:lnTo>
                  <a:close/>
                </a:path>
                <a:path w="1222375" h="907414">
                  <a:moveTo>
                    <a:pt x="102108" y="12"/>
                  </a:moveTo>
                  <a:lnTo>
                    <a:pt x="80772" y="12"/>
                  </a:lnTo>
                  <a:lnTo>
                    <a:pt x="80772" y="6108"/>
                  </a:lnTo>
                  <a:lnTo>
                    <a:pt x="102108" y="6108"/>
                  </a:lnTo>
                  <a:lnTo>
                    <a:pt x="102108" y="12"/>
                  </a:lnTo>
                  <a:close/>
                </a:path>
                <a:path w="1222375" h="907414">
                  <a:moveTo>
                    <a:pt x="121920" y="12"/>
                  </a:moveTo>
                  <a:lnTo>
                    <a:pt x="117348" y="12"/>
                  </a:lnTo>
                  <a:lnTo>
                    <a:pt x="117348" y="6108"/>
                  </a:lnTo>
                  <a:lnTo>
                    <a:pt x="121920" y="6108"/>
                  </a:lnTo>
                  <a:lnTo>
                    <a:pt x="121920" y="12"/>
                  </a:lnTo>
                  <a:close/>
                </a:path>
                <a:path w="1222375" h="907414">
                  <a:moveTo>
                    <a:pt x="158496" y="0"/>
                  </a:moveTo>
                  <a:lnTo>
                    <a:pt x="138684" y="0"/>
                  </a:lnTo>
                  <a:lnTo>
                    <a:pt x="138684" y="6096"/>
                  </a:lnTo>
                  <a:lnTo>
                    <a:pt x="158496" y="6096"/>
                  </a:lnTo>
                  <a:lnTo>
                    <a:pt x="158496" y="0"/>
                  </a:lnTo>
                  <a:close/>
                </a:path>
                <a:path w="1222375" h="907414">
                  <a:moveTo>
                    <a:pt x="179832" y="0"/>
                  </a:moveTo>
                  <a:lnTo>
                    <a:pt x="175260" y="0"/>
                  </a:lnTo>
                  <a:lnTo>
                    <a:pt x="175260" y="6096"/>
                  </a:lnTo>
                  <a:lnTo>
                    <a:pt x="179832" y="6096"/>
                  </a:lnTo>
                  <a:lnTo>
                    <a:pt x="179832" y="0"/>
                  </a:lnTo>
                  <a:close/>
                </a:path>
                <a:path w="1222375" h="907414">
                  <a:moveTo>
                    <a:pt x="216408" y="0"/>
                  </a:moveTo>
                  <a:lnTo>
                    <a:pt x="195072" y="0"/>
                  </a:lnTo>
                  <a:lnTo>
                    <a:pt x="195072" y="6096"/>
                  </a:lnTo>
                  <a:lnTo>
                    <a:pt x="216408" y="6096"/>
                  </a:lnTo>
                  <a:lnTo>
                    <a:pt x="216408" y="0"/>
                  </a:lnTo>
                  <a:close/>
                </a:path>
                <a:path w="1222375" h="907414">
                  <a:moveTo>
                    <a:pt x="237744" y="0"/>
                  </a:moveTo>
                  <a:lnTo>
                    <a:pt x="233172" y="0"/>
                  </a:lnTo>
                  <a:lnTo>
                    <a:pt x="233172" y="6096"/>
                  </a:lnTo>
                  <a:lnTo>
                    <a:pt x="237744" y="6096"/>
                  </a:lnTo>
                  <a:lnTo>
                    <a:pt x="237744" y="0"/>
                  </a:lnTo>
                  <a:close/>
                </a:path>
                <a:path w="1222375" h="907414">
                  <a:moveTo>
                    <a:pt x="274320" y="0"/>
                  </a:moveTo>
                  <a:lnTo>
                    <a:pt x="252984" y="0"/>
                  </a:lnTo>
                  <a:lnTo>
                    <a:pt x="252984" y="6096"/>
                  </a:lnTo>
                  <a:lnTo>
                    <a:pt x="274320" y="6096"/>
                  </a:lnTo>
                  <a:lnTo>
                    <a:pt x="274320" y="0"/>
                  </a:lnTo>
                  <a:close/>
                </a:path>
                <a:path w="1222375" h="907414">
                  <a:moveTo>
                    <a:pt x="295656" y="0"/>
                  </a:moveTo>
                  <a:lnTo>
                    <a:pt x="289560" y="0"/>
                  </a:lnTo>
                  <a:lnTo>
                    <a:pt x="289560" y="6096"/>
                  </a:lnTo>
                  <a:lnTo>
                    <a:pt x="295656" y="6096"/>
                  </a:lnTo>
                  <a:lnTo>
                    <a:pt x="295656" y="0"/>
                  </a:lnTo>
                  <a:close/>
                </a:path>
                <a:path w="1222375" h="907414">
                  <a:moveTo>
                    <a:pt x="332232" y="0"/>
                  </a:moveTo>
                  <a:lnTo>
                    <a:pt x="310896" y="0"/>
                  </a:lnTo>
                  <a:lnTo>
                    <a:pt x="310896" y="6096"/>
                  </a:lnTo>
                  <a:lnTo>
                    <a:pt x="332232" y="6096"/>
                  </a:lnTo>
                  <a:lnTo>
                    <a:pt x="332232" y="0"/>
                  </a:lnTo>
                  <a:close/>
                </a:path>
                <a:path w="1222375" h="907414">
                  <a:moveTo>
                    <a:pt x="353568" y="0"/>
                  </a:moveTo>
                  <a:lnTo>
                    <a:pt x="347472" y="0"/>
                  </a:lnTo>
                  <a:lnTo>
                    <a:pt x="347472" y="6096"/>
                  </a:lnTo>
                  <a:lnTo>
                    <a:pt x="353568" y="6096"/>
                  </a:lnTo>
                  <a:lnTo>
                    <a:pt x="353568" y="0"/>
                  </a:lnTo>
                  <a:close/>
                </a:path>
                <a:path w="1222375" h="907414">
                  <a:moveTo>
                    <a:pt x="390144" y="0"/>
                  </a:moveTo>
                  <a:lnTo>
                    <a:pt x="368808" y="0"/>
                  </a:lnTo>
                  <a:lnTo>
                    <a:pt x="368808" y="6096"/>
                  </a:lnTo>
                  <a:lnTo>
                    <a:pt x="390144" y="6096"/>
                  </a:lnTo>
                  <a:lnTo>
                    <a:pt x="390144" y="0"/>
                  </a:lnTo>
                  <a:close/>
                </a:path>
                <a:path w="1222375" h="907414">
                  <a:moveTo>
                    <a:pt x="409956" y="0"/>
                  </a:moveTo>
                  <a:lnTo>
                    <a:pt x="405384" y="0"/>
                  </a:lnTo>
                  <a:lnTo>
                    <a:pt x="405384" y="6096"/>
                  </a:lnTo>
                  <a:lnTo>
                    <a:pt x="409956" y="6096"/>
                  </a:lnTo>
                  <a:lnTo>
                    <a:pt x="409956" y="0"/>
                  </a:lnTo>
                  <a:close/>
                </a:path>
                <a:path w="1222375" h="907414">
                  <a:moveTo>
                    <a:pt x="446532" y="0"/>
                  </a:moveTo>
                  <a:lnTo>
                    <a:pt x="426720" y="0"/>
                  </a:lnTo>
                  <a:lnTo>
                    <a:pt x="426720" y="6096"/>
                  </a:lnTo>
                  <a:lnTo>
                    <a:pt x="446532" y="6096"/>
                  </a:lnTo>
                  <a:lnTo>
                    <a:pt x="446532" y="0"/>
                  </a:lnTo>
                  <a:close/>
                </a:path>
                <a:path w="1222375" h="907414">
                  <a:moveTo>
                    <a:pt x="467868" y="0"/>
                  </a:moveTo>
                  <a:lnTo>
                    <a:pt x="463296" y="0"/>
                  </a:lnTo>
                  <a:lnTo>
                    <a:pt x="463296" y="6096"/>
                  </a:lnTo>
                  <a:lnTo>
                    <a:pt x="467868" y="6096"/>
                  </a:lnTo>
                  <a:lnTo>
                    <a:pt x="467868" y="0"/>
                  </a:lnTo>
                  <a:close/>
                </a:path>
                <a:path w="1222375" h="907414">
                  <a:moveTo>
                    <a:pt x="504444" y="0"/>
                  </a:moveTo>
                  <a:lnTo>
                    <a:pt x="484632" y="0"/>
                  </a:lnTo>
                  <a:lnTo>
                    <a:pt x="484632" y="6096"/>
                  </a:lnTo>
                  <a:lnTo>
                    <a:pt x="504444" y="6096"/>
                  </a:lnTo>
                  <a:lnTo>
                    <a:pt x="504444" y="0"/>
                  </a:lnTo>
                  <a:close/>
                </a:path>
                <a:path w="1222375" h="907414">
                  <a:moveTo>
                    <a:pt x="525780" y="0"/>
                  </a:moveTo>
                  <a:lnTo>
                    <a:pt x="521208" y="0"/>
                  </a:lnTo>
                  <a:lnTo>
                    <a:pt x="521208" y="6096"/>
                  </a:lnTo>
                  <a:lnTo>
                    <a:pt x="525780" y="6096"/>
                  </a:lnTo>
                  <a:lnTo>
                    <a:pt x="525780" y="0"/>
                  </a:lnTo>
                  <a:close/>
                </a:path>
                <a:path w="1222375" h="907414">
                  <a:moveTo>
                    <a:pt x="562356" y="0"/>
                  </a:moveTo>
                  <a:lnTo>
                    <a:pt x="541020" y="0"/>
                  </a:lnTo>
                  <a:lnTo>
                    <a:pt x="541020" y="6096"/>
                  </a:lnTo>
                  <a:lnTo>
                    <a:pt x="562356" y="6096"/>
                  </a:lnTo>
                  <a:lnTo>
                    <a:pt x="562356" y="0"/>
                  </a:lnTo>
                  <a:close/>
                </a:path>
                <a:path w="1222375" h="907414">
                  <a:moveTo>
                    <a:pt x="583692" y="0"/>
                  </a:moveTo>
                  <a:lnTo>
                    <a:pt x="577596" y="0"/>
                  </a:lnTo>
                  <a:lnTo>
                    <a:pt x="577596" y="6096"/>
                  </a:lnTo>
                  <a:lnTo>
                    <a:pt x="583692" y="6096"/>
                  </a:lnTo>
                  <a:lnTo>
                    <a:pt x="583692" y="0"/>
                  </a:lnTo>
                  <a:close/>
                </a:path>
                <a:path w="1222375" h="907414">
                  <a:moveTo>
                    <a:pt x="620268" y="0"/>
                  </a:moveTo>
                  <a:lnTo>
                    <a:pt x="598932" y="0"/>
                  </a:lnTo>
                  <a:lnTo>
                    <a:pt x="598932" y="6096"/>
                  </a:lnTo>
                  <a:lnTo>
                    <a:pt x="620268" y="6096"/>
                  </a:lnTo>
                  <a:lnTo>
                    <a:pt x="620268" y="0"/>
                  </a:lnTo>
                  <a:close/>
                </a:path>
                <a:path w="1222375" h="907414">
                  <a:moveTo>
                    <a:pt x="641604" y="0"/>
                  </a:moveTo>
                  <a:lnTo>
                    <a:pt x="635508" y="0"/>
                  </a:lnTo>
                  <a:lnTo>
                    <a:pt x="635508" y="6096"/>
                  </a:lnTo>
                  <a:lnTo>
                    <a:pt x="641604" y="6096"/>
                  </a:lnTo>
                  <a:lnTo>
                    <a:pt x="641604" y="0"/>
                  </a:lnTo>
                  <a:close/>
                </a:path>
                <a:path w="1222375" h="907414">
                  <a:moveTo>
                    <a:pt x="678180" y="0"/>
                  </a:moveTo>
                  <a:lnTo>
                    <a:pt x="656844" y="0"/>
                  </a:lnTo>
                  <a:lnTo>
                    <a:pt x="656844" y="6096"/>
                  </a:lnTo>
                  <a:lnTo>
                    <a:pt x="678180" y="6096"/>
                  </a:lnTo>
                  <a:lnTo>
                    <a:pt x="678180" y="0"/>
                  </a:lnTo>
                  <a:close/>
                </a:path>
                <a:path w="1222375" h="907414">
                  <a:moveTo>
                    <a:pt x="697992" y="0"/>
                  </a:moveTo>
                  <a:lnTo>
                    <a:pt x="693420" y="0"/>
                  </a:lnTo>
                  <a:lnTo>
                    <a:pt x="693420" y="6096"/>
                  </a:lnTo>
                  <a:lnTo>
                    <a:pt x="697992" y="6096"/>
                  </a:lnTo>
                  <a:lnTo>
                    <a:pt x="697992" y="0"/>
                  </a:lnTo>
                  <a:close/>
                </a:path>
                <a:path w="1222375" h="907414">
                  <a:moveTo>
                    <a:pt x="736092" y="0"/>
                  </a:moveTo>
                  <a:lnTo>
                    <a:pt x="714756" y="0"/>
                  </a:lnTo>
                  <a:lnTo>
                    <a:pt x="714756" y="6096"/>
                  </a:lnTo>
                  <a:lnTo>
                    <a:pt x="736092" y="6096"/>
                  </a:lnTo>
                  <a:lnTo>
                    <a:pt x="736092" y="0"/>
                  </a:lnTo>
                  <a:close/>
                </a:path>
                <a:path w="1222375" h="907414">
                  <a:moveTo>
                    <a:pt x="755904" y="0"/>
                  </a:moveTo>
                  <a:lnTo>
                    <a:pt x="751332" y="0"/>
                  </a:lnTo>
                  <a:lnTo>
                    <a:pt x="751332" y="6096"/>
                  </a:lnTo>
                  <a:lnTo>
                    <a:pt x="755904" y="6096"/>
                  </a:lnTo>
                  <a:lnTo>
                    <a:pt x="755904" y="0"/>
                  </a:lnTo>
                  <a:close/>
                </a:path>
                <a:path w="1222375" h="907414">
                  <a:moveTo>
                    <a:pt x="792480" y="0"/>
                  </a:moveTo>
                  <a:lnTo>
                    <a:pt x="772668" y="0"/>
                  </a:lnTo>
                  <a:lnTo>
                    <a:pt x="772668" y="6096"/>
                  </a:lnTo>
                  <a:lnTo>
                    <a:pt x="792480" y="6096"/>
                  </a:lnTo>
                  <a:lnTo>
                    <a:pt x="792480" y="0"/>
                  </a:lnTo>
                  <a:close/>
                </a:path>
                <a:path w="1222375" h="907414">
                  <a:moveTo>
                    <a:pt x="813816" y="0"/>
                  </a:moveTo>
                  <a:lnTo>
                    <a:pt x="809244" y="0"/>
                  </a:lnTo>
                  <a:lnTo>
                    <a:pt x="809244" y="6096"/>
                  </a:lnTo>
                  <a:lnTo>
                    <a:pt x="813816" y="6096"/>
                  </a:lnTo>
                  <a:lnTo>
                    <a:pt x="813816" y="0"/>
                  </a:lnTo>
                  <a:close/>
                </a:path>
                <a:path w="1222375" h="907414">
                  <a:moveTo>
                    <a:pt x="850392" y="0"/>
                  </a:moveTo>
                  <a:lnTo>
                    <a:pt x="829056" y="0"/>
                  </a:lnTo>
                  <a:lnTo>
                    <a:pt x="829056" y="6096"/>
                  </a:lnTo>
                  <a:lnTo>
                    <a:pt x="850392" y="6096"/>
                  </a:lnTo>
                  <a:lnTo>
                    <a:pt x="850392" y="0"/>
                  </a:lnTo>
                  <a:close/>
                </a:path>
                <a:path w="1222375" h="907414">
                  <a:moveTo>
                    <a:pt x="871728" y="0"/>
                  </a:moveTo>
                  <a:lnTo>
                    <a:pt x="865632" y="0"/>
                  </a:lnTo>
                  <a:lnTo>
                    <a:pt x="865632" y="6096"/>
                  </a:lnTo>
                  <a:lnTo>
                    <a:pt x="871728" y="6096"/>
                  </a:lnTo>
                  <a:lnTo>
                    <a:pt x="871728" y="0"/>
                  </a:lnTo>
                  <a:close/>
                </a:path>
                <a:path w="1222375" h="907414">
                  <a:moveTo>
                    <a:pt x="908304" y="0"/>
                  </a:moveTo>
                  <a:lnTo>
                    <a:pt x="886968" y="0"/>
                  </a:lnTo>
                  <a:lnTo>
                    <a:pt x="886968" y="6096"/>
                  </a:lnTo>
                  <a:lnTo>
                    <a:pt x="908304" y="6096"/>
                  </a:lnTo>
                  <a:lnTo>
                    <a:pt x="908304" y="0"/>
                  </a:lnTo>
                  <a:close/>
                </a:path>
                <a:path w="1222375" h="907414">
                  <a:moveTo>
                    <a:pt x="929640" y="0"/>
                  </a:moveTo>
                  <a:lnTo>
                    <a:pt x="923544" y="0"/>
                  </a:lnTo>
                  <a:lnTo>
                    <a:pt x="923544" y="6096"/>
                  </a:lnTo>
                  <a:lnTo>
                    <a:pt x="929640" y="6096"/>
                  </a:lnTo>
                  <a:lnTo>
                    <a:pt x="929640" y="0"/>
                  </a:lnTo>
                  <a:close/>
                </a:path>
                <a:path w="1222375" h="907414">
                  <a:moveTo>
                    <a:pt x="966216" y="0"/>
                  </a:moveTo>
                  <a:lnTo>
                    <a:pt x="944880" y="0"/>
                  </a:lnTo>
                  <a:lnTo>
                    <a:pt x="944880" y="6096"/>
                  </a:lnTo>
                  <a:lnTo>
                    <a:pt x="966216" y="6096"/>
                  </a:lnTo>
                  <a:lnTo>
                    <a:pt x="966216" y="0"/>
                  </a:lnTo>
                  <a:close/>
                </a:path>
                <a:path w="1222375" h="907414">
                  <a:moveTo>
                    <a:pt x="987552" y="0"/>
                  </a:moveTo>
                  <a:lnTo>
                    <a:pt x="981456" y="0"/>
                  </a:lnTo>
                  <a:lnTo>
                    <a:pt x="981456" y="6096"/>
                  </a:lnTo>
                  <a:lnTo>
                    <a:pt x="987552" y="6096"/>
                  </a:lnTo>
                  <a:lnTo>
                    <a:pt x="987552" y="0"/>
                  </a:lnTo>
                  <a:close/>
                </a:path>
                <a:path w="1222375" h="907414">
                  <a:moveTo>
                    <a:pt x="1024128" y="0"/>
                  </a:moveTo>
                  <a:lnTo>
                    <a:pt x="1002792" y="0"/>
                  </a:lnTo>
                  <a:lnTo>
                    <a:pt x="1002792" y="6096"/>
                  </a:lnTo>
                  <a:lnTo>
                    <a:pt x="1024128" y="6096"/>
                  </a:lnTo>
                  <a:lnTo>
                    <a:pt x="1024128" y="0"/>
                  </a:lnTo>
                  <a:close/>
                </a:path>
                <a:path w="1222375" h="907414">
                  <a:moveTo>
                    <a:pt x="1043940" y="0"/>
                  </a:moveTo>
                  <a:lnTo>
                    <a:pt x="1039368" y="0"/>
                  </a:lnTo>
                  <a:lnTo>
                    <a:pt x="1039368" y="6096"/>
                  </a:lnTo>
                  <a:lnTo>
                    <a:pt x="1043940" y="6096"/>
                  </a:lnTo>
                  <a:lnTo>
                    <a:pt x="1043940" y="0"/>
                  </a:lnTo>
                  <a:close/>
                </a:path>
                <a:path w="1222375" h="907414">
                  <a:moveTo>
                    <a:pt x="1080516" y="0"/>
                  </a:moveTo>
                  <a:lnTo>
                    <a:pt x="1060704" y="0"/>
                  </a:lnTo>
                  <a:lnTo>
                    <a:pt x="1060704" y="6096"/>
                  </a:lnTo>
                  <a:lnTo>
                    <a:pt x="1080516" y="6096"/>
                  </a:lnTo>
                  <a:lnTo>
                    <a:pt x="1080516" y="0"/>
                  </a:lnTo>
                  <a:close/>
                </a:path>
                <a:path w="1222375" h="907414">
                  <a:moveTo>
                    <a:pt x="1101852" y="0"/>
                  </a:moveTo>
                  <a:lnTo>
                    <a:pt x="1097280" y="0"/>
                  </a:lnTo>
                  <a:lnTo>
                    <a:pt x="1097280" y="6096"/>
                  </a:lnTo>
                  <a:lnTo>
                    <a:pt x="1101852" y="6096"/>
                  </a:lnTo>
                  <a:lnTo>
                    <a:pt x="1101852" y="0"/>
                  </a:lnTo>
                  <a:close/>
                </a:path>
                <a:path w="1222375" h="907414">
                  <a:moveTo>
                    <a:pt x="1138428" y="0"/>
                  </a:moveTo>
                  <a:lnTo>
                    <a:pt x="1117092" y="0"/>
                  </a:lnTo>
                  <a:lnTo>
                    <a:pt x="1117092" y="6096"/>
                  </a:lnTo>
                  <a:lnTo>
                    <a:pt x="1138428" y="6096"/>
                  </a:lnTo>
                  <a:lnTo>
                    <a:pt x="1138428" y="0"/>
                  </a:lnTo>
                  <a:close/>
                </a:path>
                <a:path w="1222375" h="907414">
                  <a:moveTo>
                    <a:pt x="1159764" y="0"/>
                  </a:moveTo>
                  <a:lnTo>
                    <a:pt x="1155192" y="0"/>
                  </a:lnTo>
                  <a:lnTo>
                    <a:pt x="1155192" y="6096"/>
                  </a:lnTo>
                  <a:lnTo>
                    <a:pt x="1159764" y="6096"/>
                  </a:lnTo>
                  <a:lnTo>
                    <a:pt x="1159764" y="0"/>
                  </a:lnTo>
                  <a:close/>
                </a:path>
                <a:path w="1222375" h="907414">
                  <a:moveTo>
                    <a:pt x="1196340" y="0"/>
                  </a:moveTo>
                  <a:lnTo>
                    <a:pt x="1175004" y="0"/>
                  </a:lnTo>
                  <a:lnTo>
                    <a:pt x="1175004" y="6096"/>
                  </a:lnTo>
                  <a:lnTo>
                    <a:pt x="1196340" y="6096"/>
                  </a:lnTo>
                  <a:lnTo>
                    <a:pt x="1196340" y="0"/>
                  </a:lnTo>
                  <a:close/>
                </a:path>
                <a:path w="1222375" h="907414">
                  <a:moveTo>
                    <a:pt x="1205471" y="902220"/>
                  </a:moveTo>
                  <a:lnTo>
                    <a:pt x="1200899" y="902220"/>
                  </a:lnTo>
                  <a:lnTo>
                    <a:pt x="1200899" y="906792"/>
                  </a:lnTo>
                  <a:lnTo>
                    <a:pt x="1205471" y="906792"/>
                  </a:lnTo>
                  <a:lnTo>
                    <a:pt x="1205471" y="902220"/>
                  </a:lnTo>
                  <a:close/>
                </a:path>
                <a:path w="1222375" h="907414">
                  <a:moveTo>
                    <a:pt x="1217676" y="0"/>
                  </a:moveTo>
                  <a:lnTo>
                    <a:pt x="1211580" y="0"/>
                  </a:lnTo>
                  <a:lnTo>
                    <a:pt x="1211580" y="6096"/>
                  </a:lnTo>
                  <a:lnTo>
                    <a:pt x="1217676" y="6096"/>
                  </a:lnTo>
                  <a:lnTo>
                    <a:pt x="1217676" y="0"/>
                  </a:lnTo>
                  <a:close/>
                </a:path>
                <a:path w="1222375" h="907414">
                  <a:moveTo>
                    <a:pt x="1222235" y="880884"/>
                  </a:moveTo>
                  <a:lnTo>
                    <a:pt x="1216139" y="880884"/>
                  </a:lnTo>
                  <a:lnTo>
                    <a:pt x="1216139" y="902220"/>
                  </a:lnTo>
                  <a:lnTo>
                    <a:pt x="1222235" y="902220"/>
                  </a:lnTo>
                  <a:lnTo>
                    <a:pt x="1222235" y="880884"/>
                  </a:lnTo>
                  <a:close/>
                </a:path>
                <a:path w="1222375" h="907414">
                  <a:moveTo>
                    <a:pt x="1222235" y="859548"/>
                  </a:moveTo>
                  <a:lnTo>
                    <a:pt x="1216139" y="859548"/>
                  </a:lnTo>
                  <a:lnTo>
                    <a:pt x="1216139" y="865644"/>
                  </a:lnTo>
                  <a:lnTo>
                    <a:pt x="1222235" y="865644"/>
                  </a:lnTo>
                  <a:lnTo>
                    <a:pt x="1222235" y="859548"/>
                  </a:lnTo>
                  <a:close/>
                </a:path>
                <a:path w="1222375" h="907414">
                  <a:moveTo>
                    <a:pt x="1222235" y="822972"/>
                  </a:moveTo>
                  <a:lnTo>
                    <a:pt x="1216139" y="822972"/>
                  </a:lnTo>
                  <a:lnTo>
                    <a:pt x="1216139" y="844308"/>
                  </a:lnTo>
                  <a:lnTo>
                    <a:pt x="1222235" y="844308"/>
                  </a:lnTo>
                  <a:lnTo>
                    <a:pt x="1222235" y="822972"/>
                  </a:lnTo>
                  <a:close/>
                </a:path>
                <a:path w="1222375" h="907414">
                  <a:moveTo>
                    <a:pt x="1222235" y="801636"/>
                  </a:moveTo>
                  <a:lnTo>
                    <a:pt x="1216139" y="801636"/>
                  </a:lnTo>
                  <a:lnTo>
                    <a:pt x="1216139" y="807732"/>
                  </a:lnTo>
                  <a:lnTo>
                    <a:pt x="1222235" y="807732"/>
                  </a:lnTo>
                  <a:lnTo>
                    <a:pt x="1222235" y="801636"/>
                  </a:lnTo>
                  <a:close/>
                </a:path>
                <a:path w="1222375" h="907414">
                  <a:moveTo>
                    <a:pt x="1222235" y="765060"/>
                  </a:moveTo>
                  <a:lnTo>
                    <a:pt x="1216139" y="765060"/>
                  </a:lnTo>
                  <a:lnTo>
                    <a:pt x="1216139" y="786396"/>
                  </a:lnTo>
                  <a:lnTo>
                    <a:pt x="1222235" y="786396"/>
                  </a:lnTo>
                  <a:lnTo>
                    <a:pt x="1222235" y="765060"/>
                  </a:lnTo>
                  <a:close/>
                </a:path>
                <a:path w="1222375" h="907414">
                  <a:moveTo>
                    <a:pt x="1222235" y="745248"/>
                  </a:moveTo>
                  <a:lnTo>
                    <a:pt x="1216139" y="745248"/>
                  </a:lnTo>
                  <a:lnTo>
                    <a:pt x="1216139" y="749820"/>
                  </a:lnTo>
                  <a:lnTo>
                    <a:pt x="1222235" y="749820"/>
                  </a:lnTo>
                  <a:lnTo>
                    <a:pt x="1222235" y="745248"/>
                  </a:lnTo>
                  <a:close/>
                </a:path>
                <a:path w="1222375" h="907414">
                  <a:moveTo>
                    <a:pt x="1222235" y="708672"/>
                  </a:moveTo>
                  <a:lnTo>
                    <a:pt x="1216139" y="708672"/>
                  </a:lnTo>
                  <a:lnTo>
                    <a:pt x="1216139" y="728484"/>
                  </a:lnTo>
                  <a:lnTo>
                    <a:pt x="1222235" y="728484"/>
                  </a:lnTo>
                  <a:lnTo>
                    <a:pt x="1222235" y="708672"/>
                  </a:lnTo>
                  <a:close/>
                </a:path>
                <a:path w="1222375" h="907414">
                  <a:moveTo>
                    <a:pt x="1222235" y="687336"/>
                  </a:moveTo>
                  <a:lnTo>
                    <a:pt x="1216139" y="687336"/>
                  </a:lnTo>
                  <a:lnTo>
                    <a:pt x="1216139" y="691908"/>
                  </a:lnTo>
                  <a:lnTo>
                    <a:pt x="1222235" y="691908"/>
                  </a:lnTo>
                  <a:lnTo>
                    <a:pt x="1222235" y="687336"/>
                  </a:lnTo>
                  <a:close/>
                </a:path>
                <a:path w="1222375" h="907414">
                  <a:moveTo>
                    <a:pt x="1222235" y="650760"/>
                  </a:moveTo>
                  <a:lnTo>
                    <a:pt x="1216139" y="650760"/>
                  </a:lnTo>
                  <a:lnTo>
                    <a:pt x="1216139" y="670572"/>
                  </a:lnTo>
                  <a:lnTo>
                    <a:pt x="1222235" y="670572"/>
                  </a:lnTo>
                  <a:lnTo>
                    <a:pt x="1222235" y="650760"/>
                  </a:lnTo>
                  <a:close/>
                </a:path>
                <a:path w="1222375" h="907414">
                  <a:moveTo>
                    <a:pt x="1222235" y="629424"/>
                  </a:moveTo>
                  <a:lnTo>
                    <a:pt x="1216139" y="629424"/>
                  </a:lnTo>
                  <a:lnTo>
                    <a:pt x="1216139" y="633996"/>
                  </a:lnTo>
                  <a:lnTo>
                    <a:pt x="1222235" y="633996"/>
                  </a:lnTo>
                  <a:lnTo>
                    <a:pt x="1222235" y="629424"/>
                  </a:lnTo>
                  <a:close/>
                </a:path>
                <a:path w="1222375" h="907414">
                  <a:moveTo>
                    <a:pt x="1222235" y="592848"/>
                  </a:moveTo>
                  <a:lnTo>
                    <a:pt x="1216139" y="592848"/>
                  </a:lnTo>
                  <a:lnTo>
                    <a:pt x="1216139" y="614184"/>
                  </a:lnTo>
                  <a:lnTo>
                    <a:pt x="1222235" y="614184"/>
                  </a:lnTo>
                  <a:lnTo>
                    <a:pt x="1222235" y="592848"/>
                  </a:lnTo>
                  <a:close/>
                </a:path>
                <a:path w="1222375" h="907414">
                  <a:moveTo>
                    <a:pt x="1222235" y="571512"/>
                  </a:moveTo>
                  <a:lnTo>
                    <a:pt x="1216139" y="571512"/>
                  </a:lnTo>
                  <a:lnTo>
                    <a:pt x="1216139" y="577608"/>
                  </a:lnTo>
                  <a:lnTo>
                    <a:pt x="1222235" y="577608"/>
                  </a:lnTo>
                  <a:lnTo>
                    <a:pt x="1222235" y="571512"/>
                  </a:lnTo>
                  <a:close/>
                </a:path>
                <a:path w="1222375" h="907414">
                  <a:moveTo>
                    <a:pt x="1222235" y="534936"/>
                  </a:moveTo>
                  <a:lnTo>
                    <a:pt x="1216139" y="534936"/>
                  </a:lnTo>
                  <a:lnTo>
                    <a:pt x="1216139" y="556272"/>
                  </a:lnTo>
                  <a:lnTo>
                    <a:pt x="1222235" y="556272"/>
                  </a:lnTo>
                  <a:lnTo>
                    <a:pt x="1222235" y="534936"/>
                  </a:lnTo>
                  <a:close/>
                </a:path>
                <a:path w="1222375" h="907414">
                  <a:moveTo>
                    <a:pt x="1222235" y="513600"/>
                  </a:moveTo>
                  <a:lnTo>
                    <a:pt x="1216139" y="513600"/>
                  </a:lnTo>
                  <a:lnTo>
                    <a:pt x="1216139" y="519696"/>
                  </a:lnTo>
                  <a:lnTo>
                    <a:pt x="1222235" y="519696"/>
                  </a:lnTo>
                  <a:lnTo>
                    <a:pt x="1222235" y="513600"/>
                  </a:lnTo>
                  <a:close/>
                </a:path>
                <a:path w="1222375" h="907414">
                  <a:moveTo>
                    <a:pt x="1222235" y="477024"/>
                  </a:moveTo>
                  <a:lnTo>
                    <a:pt x="1216139" y="477024"/>
                  </a:lnTo>
                  <a:lnTo>
                    <a:pt x="1216139" y="498360"/>
                  </a:lnTo>
                  <a:lnTo>
                    <a:pt x="1222235" y="498360"/>
                  </a:lnTo>
                  <a:lnTo>
                    <a:pt x="1222235" y="477024"/>
                  </a:lnTo>
                  <a:close/>
                </a:path>
                <a:path w="1222375" h="907414">
                  <a:moveTo>
                    <a:pt x="1222248" y="457200"/>
                  </a:moveTo>
                  <a:lnTo>
                    <a:pt x="1216152" y="457200"/>
                  </a:lnTo>
                  <a:lnTo>
                    <a:pt x="1216152" y="461772"/>
                  </a:lnTo>
                  <a:lnTo>
                    <a:pt x="1222248" y="461772"/>
                  </a:lnTo>
                  <a:lnTo>
                    <a:pt x="1222248" y="457200"/>
                  </a:lnTo>
                  <a:close/>
                </a:path>
                <a:path w="1222375" h="907414">
                  <a:moveTo>
                    <a:pt x="1222248" y="419100"/>
                  </a:moveTo>
                  <a:lnTo>
                    <a:pt x="1216152" y="419100"/>
                  </a:lnTo>
                  <a:lnTo>
                    <a:pt x="1216152" y="440436"/>
                  </a:lnTo>
                  <a:lnTo>
                    <a:pt x="1222248" y="440436"/>
                  </a:lnTo>
                  <a:lnTo>
                    <a:pt x="1222248" y="419100"/>
                  </a:lnTo>
                  <a:close/>
                </a:path>
                <a:path w="1222375" h="907414">
                  <a:moveTo>
                    <a:pt x="1222248" y="399288"/>
                  </a:moveTo>
                  <a:lnTo>
                    <a:pt x="1216152" y="399288"/>
                  </a:lnTo>
                  <a:lnTo>
                    <a:pt x="1216152" y="403860"/>
                  </a:lnTo>
                  <a:lnTo>
                    <a:pt x="1222248" y="403860"/>
                  </a:lnTo>
                  <a:lnTo>
                    <a:pt x="1222248" y="399288"/>
                  </a:lnTo>
                  <a:close/>
                </a:path>
                <a:path w="1222375" h="907414">
                  <a:moveTo>
                    <a:pt x="1222248" y="362712"/>
                  </a:moveTo>
                  <a:lnTo>
                    <a:pt x="1216152" y="362712"/>
                  </a:lnTo>
                  <a:lnTo>
                    <a:pt x="1216152" y="382524"/>
                  </a:lnTo>
                  <a:lnTo>
                    <a:pt x="1222248" y="382524"/>
                  </a:lnTo>
                  <a:lnTo>
                    <a:pt x="1222248" y="362712"/>
                  </a:lnTo>
                  <a:close/>
                </a:path>
                <a:path w="1222375" h="907414">
                  <a:moveTo>
                    <a:pt x="1222248" y="341376"/>
                  </a:moveTo>
                  <a:lnTo>
                    <a:pt x="1216152" y="341376"/>
                  </a:lnTo>
                  <a:lnTo>
                    <a:pt x="1216152" y="345948"/>
                  </a:lnTo>
                  <a:lnTo>
                    <a:pt x="1222248" y="345948"/>
                  </a:lnTo>
                  <a:lnTo>
                    <a:pt x="1222248" y="341376"/>
                  </a:lnTo>
                  <a:close/>
                </a:path>
                <a:path w="1222375" h="907414">
                  <a:moveTo>
                    <a:pt x="1222248" y="304800"/>
                  </a:moveTo>
                  <a:lnTo>
                    <a:pt x="1216152" y="304800"/>
                  </a:lnTo>
                  <a:lnTo>
                    <a:pt x="1216152" y="326136"/>
                  </a:lnTo>
                  <a:lnTo>
                    <a:pt x="1222248" y="326136"/>
                  </a:lnTo>
                  <a:lnTo>
                    <a:pt x="1222248" y="304800"/>
                  </a:lnTo>
                  <a:close/>
                </a:path>
                <a:path w="1222375" h="907414">
                  <a:moveTo>
                    <a:pt x="1222248" y="283464"/>
                  </a:moveTo>
                  <a:lnTo>
                    <a:pt x="1216152" y="283464"/>
                  </a:lnTo>
                  <a:lnTo>
                    <a:pt x="1216152" y="289560"/>
                  </a:lnTo>
                  <a:lnTo>
                    <a:pt x="1222248" y="289560"/>
                  </a:lnTo>
                  <a:lnTo>
                    <a:pt x="1222248" y="283464"/>
                  </a:lnTo>
                  <a:close/>
                </a:path>
                <a:path w="1222375" h="907414">
                  <a:moveTo>
                    <a:pt x="1222248" y="246888"/>
                  </a:moveTo>
                  <a:lnTo>
                    <a:pt x="1216152" y="246888"/>
                  </a:lnTo>
                  <a:lnTo>
                    <a:pt x="1216152" y="268224"/>
                  </a:lnTo>
                  <a:lnTo>
                    <a:pt x="1222248" y="268224"/>
                  </a:lnTo>
                  <a:lnTo>
                    <a:pt x="1222248" y="246888"/>
                  </a:lnTo>
                  <a:close/>
                </a:path>
                <a:path w="1222375" h="907414">
                  <a:moveTo>
                    <a:pt x="1222248" y="225552"/>
                  </a:moveTo>
                  <a:lnTo>
                    <a:pt x="1216152" y="225552"/>
                  </a:lnTo>
                  <a:lnTo>
                    <a:pt x="1216152" y="231648"/>
                  </a:lnTo>
                  <a:lnTo>
                    <a:pt x="1222248" y="231648"/>
                  </a:lnTo>
                  <a:lnTo>
                    <a:pt x="1222248" y="225552"/>
                  </a:lnTo>
                  <a:close/>
                </a:path>
                <a:path w="1222375" h="907414">
                  <a:moveTo>
                    <a:pt x="1222248" y="188976"/>
                  </a:moveTo>
                  <a:lnTo>
                    <a:pt x="1216152" y="188976"/>
                  </a:lnTo>
                  <a:lnTo>
                    <a:pt x="1216152" y="210312"/>
                  </a:lnTo>
                  <a:lnTo>
                    <a:pt x="1222248" y="210312"/>
                  </a:lnTo>
                  <a:lnTo>
                    <a:pt x="1222248" y="188976"/>
                  </a:lnTo>
                  <a:close/>
                </a:path>
                <a:path w="1222375" h="907414">
                  <a:moveTo>
                    <a:pt x="1222248" y="167640"/>
                  </a:moveTo>
                  <a:lnTo>
                    <a:pt x="1216152" y="167640"/>
                  </a:lnTo>
                  <a:lnTo>
                    <a:pt x="1216152" y="173736"/>
                  </a:lnTo>
                  <a:lnTo>
                    <a:pt x="1222248" y="173736"/>
                  </a:lnTo>
                  <a:lnTo>
                    <a:pt x="1222248" y="167640"/>
                  </a:lnTo>
                  <a:close/>
                </a:path>
                <a:path w="1222375" h="907414">
                  <a:moveTo>
                    <a:pt x="1222248" y="131064"/>
                  </a:moveTo>
                  <a:lnTo>
                    <a:pt x="1216152" y="131064"/>
                  </a:lnTo>
                  <a:lnTo>
                    <a:pt x="1216152" y="152400"/>
                  </a:lnTo>
                  <a:lnTo>
                    <a:pt x="1222248" y="152400"/>
                  </a:lnTo>
                  <a:lnTo>
                    <a:pt x="1222248" y="131064"/>
                  </a:lnTo>
                  <a:close/>
                </a:path>
                <a:path w="1222375" h="907414">
                  <a:moveTo>
                    <a:pt x="1222248" y="111252"/>
                  </a:moveTo>
                  <a:lnTo>
                    <a:pt x="1216152" y="111252"/>
                  </a:lnTo>
                  <a:lnTo>
                    <a:pt x="1216152" y="115824"/>
                  </a:lnTo>
                  <a:lnTo>
                    <a:pt x="1222248" y="115824"/>
                  </a:lnTo>
                  <a:lnTo>
                    <a:pt x="1222248" y="111252"/>
                  </a:lnTo>
                  <a:close/>
                </a:path>
                <a:path w="1222375" h="907414">
                  <a:moveTo>
                    <a:pt x="1222248" y="74676"/>
                  </a:moveTo>
                  <a:lnTo>
                    <a:pt x="1216152" y="74676"/>
                  </a:lnTo>
                  <a:lnTo>
                    <a:pt x="1216152" y="94488"/>
                  </a:lnTo>
                  <a:lnTo>
                    <a:pt x="1222248" y="94488"/>
                  </a:lnTo>
                  <a:lnTo>
                    <a:pt x="1222248" y="74676"/>
                  </a:lnTo>
                  <a:close/>
                </a:path>
                <a:path w="1222375" h="907414">
                  <a:moveTo>
                    <a:pt x="1222248" y="53340"/>
                  </a:moveTo>
                  <a:lnTo>
                    <a:pt x="1216152" y="53340"/>
                  </a:lnTo>
                  <a:lnTo>
                    <a:pt x="1216152" y="57912"/>
                  </a:lnTo>
                  <a:lnTo>
                    <a:pt x="1222248" y="57912"/>
                  </a:lnTo>
                  <a:lnTo>
                    <a:pt x="1222248" y="53340"/>
                  </a:lnTo>
                  <a:close/>
                </a:path>
                <a:path w="1222375" h="907414">
                  <a:moveTo>
                    <a:pt x="1222248" y="16764"/>
                  </a:moveTo>
                  <a:lnTo>
                    <a:pt x="1216152" y="16764"/>
                  </a:lnTo>
                  <a:lnTo>
                    <a:pt x="1216152" y="38100"/>
                  </a:lnTo>
                  <a:lnTo>
                    <a:pt x="1222248" y="38100"/>
                  </a:lnTo>
                  <a:lnTo>
                    <a:pt x="1222248" y="167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1812036" y="4797564"/>
              <a:ext cx="1193800" cy="5080"/>
            </a:xfrm>
            <a:custGeom>
              <a:avLst/>
              <a:gdLst/>
              <a:ahLst/>
              <a:cxnLst/>
              <a:rect l="l" t="t" r="r" b="b"/>
              <a:pathLst>
                <a:path w="1193800" h="5079">
                  <a:moveTo>
                    <a:pt x="19812" y="0"/>
                  </a:moveTo>
                  <a:lnTo>
                    <a:pt x="0" y="0"/>
                  </a:lnTo>
                  <a:lnTo>
                    <a:pt x="0" y="4572"/>
                  </a:lnTo>
                  <a:lnTo>
                    <a:pt x="19812" y="4572"/>
                  </a:lnTo>
                  <a:lnTo>
                    <a:pt x="19812" y="0"/>
                  </a:lnTo>
                  <a:close/>
                </a:path>
                <a:path w="1193800" h="5079">
                  <a:moveTo>
                    <a:pt x="41148" y="0"/>
                  </a:moveTo>
                  <a:lnTo>
                    <a:pt x="36576" y="0"/>
                  </a:lnTo>
                  <a:lnTo>
                    <a:pt x="36576" y="4572"/>
                  </a:lnTo>
                  <a:lnTo>
                    <a:pt x="41148" y="4572"/>
                  </a:lnTo>
                  <a:lnTo>
                    <a:pt x="41148" y="0"/>
                  </a:lnTo>
                  <a:close/>
                </a:path>
                <a:path w="1193800" h="5079">
                  <a:moveTo>
                    <a:pt x="77724" y="0"/>
                  </a:moveTo>
                  <a:lnTo>
                    <a:pt x="57912" y="0"/>
                  </a:lnTo>
                  <a:lnTo>
                    <a:pt x="57912" y="4572"/>
                  </a:lnTo>
                  <a:lnTo>
                    <a:pt x="77724" y="4572"/>
                  </a:lnTo>
                  <a:lnTo>
                    <a:pt x="77724" y="0"/>
                  </a:lnTo>
                  <a:close/>
                </a:path>
                <a:path w="1193800" h="5079">
                  <a:moveTo>
                    <a:pt x="99060" y="0"/>
                  </a:moveTo>
                  <a:lnTo>
                    <a:pt x="94488" y="0"/>
                  </a:lnTo>
                  <a:lnTo>
                    <a:pt x="94488" y="4572"/>
                  </a:lnTo>
                  <a:lnTo>
                    <a:pt x="99060" y="4572"/>
                  </a:lnTo>
                  <a:lnTo>
                    <a:pt x="99060" y="0"/>
                  </a:lnTo>
                  <a:close/>
                </a:path>
                <a:path w="1193800" h="5079">
                  <a:moveTo>
                    <a:pt x="135636" y="0"/>
                  </a:moveTo>
                  <a:lnTo>
                    <a:pt x="114300" y="0"/>
                  </a:lnTo>
                  <a:lnTo>
                    <a:pt x="114300" y="4572"/>
                  </a:lnTo>
                  <a:lnTo>
                    <a:pt x="135636" y="4572"/>
                  </a:lnTo>
                  <a:lnTo>
                    <a:pt x="135636" y="0"/>
                  </a:lnTo>
                  <a:close/>
                </a:path>
                <a:path w="1193800" h="5079">
                  <a:moveTo>
                    <a:pt x="156972" y="0"/>
                  </a:moveTo>
                  <a:lnTo>
                    <a:pt x="150876" y="0"/>
                  </a:lnTo>
                  <a:lnTo>
                    <a:pt x="150876" y="4572"/>
                  </a:lnTo>
                  <a:lnTo>
                    <a:pt x="156972" y="4572"/>
                  </a:lnTo>
                  <a:lnTo>
                    <a:pt x="156972" y="0"/>
                  </a:lnTo>
                  <a:close/>
                </a:path>
                <a:path w="1193800" h="5079">
                  <a:moveTo>
                    <a:pt x="193548" y="0"/>
                  </a:moveTo>
                  <a:lnTo>
                    <a:pt x="172212" y="0"/>
                  </a:lnTo>
                  <a:lnTo>
                    <a:pt x="172212" y="4572"/>
                  </a:lnTo>
                  <a:lnTo>
                    <a:pt x="193548" y="4572"/>
                  </a:lnTo>
                  <a:lnTo>
                    <a:pt x="193548" y="0"/>
                  </a:lnTo>
                  <a:close/>
                </a:path>
                <a:path w="1193800" h="5079">
                  <a:moveTo>
                    <a:pt x="214884" y="0"/>
                  </a:moveTo>
                  <a:lnTo>
                    <a:pt x="208788" y="0"/>
                  </a:lnTo>
                  <a:lnTo>
                    <a:pt x="208788" y="4572"/>
                  </a:lnTo>
                  <a:lnTo>
                    <a:pt x="214884" y="4572"/>
                  </a:lnTo>
                  <a:lnTo>
                    <a:pt x="214884" y="0"/>
                  </a:lnTo>
                  <a:close/>
                </a:path>
                <a:path w="1193800" h="5079">
                  <a:moveTo>
                    <a:pt x="251460" y="0"/>
                  </a:moveTo>
                  <a:lnTo>
                    <a:pt x="230124" y="0"/>
                  </a:lnTo>
                  <a:lnTo>
                    <a:pt x="230124" y="4572"/>
                  </a:lnTo>
                  <a:lnTo>
                    <a:pt x="251460" y="4572"/>
                  </a:lnTo>
                  <a:lnTo>
                    <a:pt x="251460" y="0"/>
                  </a:lnTo>
                  <a:close/>
                </a:path>
                <a:path w="1193800" h="5079">
                  <a:moveTo>
                    <a:pt x="271272" y="0"/>
                  </a:moveTo>
                  <a:lnTo>
                    <a:pt x="266700" y="0"/>
                  </a:lnTo>
                  <a:lnTo>
                    <a:pt x="266700" y="4572"/>
                  </a:lnTo>
                  <a:lnTo>
                    <a:pt x="271272" y="4572"/>
                  </a:lnTo>
                  <a:lnTo>
                    <a:pt x="271272" y="0"/>
                  </a:lnTo>
                  <a:close/>
                </a:path>
                <a:path w="1193800" h="5079">
                  <a:moveTo>
                    <a:pt x="309372" y="0"/>
                  </a:moveTo>
                  <a:lnTo>
                    <a:pt x="288036" y="0"/>
                  </a:lnTo>
                  <a:lnTo>
                    <a:pt x="288036" y="4572"/>
                  </a:lnTo>
                  <a:lnTo>
                    <a:pt x="309372" y="4572"/>
                  </a:lnTo>
                  <a:lnTo>
                    <a:pt x="309372" y="0"/>
                  </a:lnTo>
                  <a:close/>
                </a:path>
                <a:path w="1193800" h="5079">
                  <a:moveTo>
                    <a:pt x="329184" y="0"/>
                  </a:moveTo>
                  <a:lnTo>
                    <a:pt x="324612" y="0"/>
                  </a:lnTo>
                  <a:lnTo>
                    <a:pt x="324612" y="4572"/>
                  </a:lnTo>
                  <a:lnTo>
                    <a:pt x="329184" y="4572"/>
                  </a:lnTo>
                  <a:lnTo>
                    <a:pt x="329184" y="0"/>
                  </a:lnTo>
                  <a:close/>
                </a:path>
                <a:path w="1193800" h="5079">
                  <a:moveTo>
                    <a:pt x="365760" y="0"/>
                  </a:moveTo>
                  <a:lnTo>
                    <a:pt x="345948" y="0"/>
                  </a:lnTo>
                  <a:lnTo>
                    <a:pt x="345948" y="4572"/>
                  </a:lnTo>
                  <a:lnTo>
                    <a:pt x="365760" y="4572"/>
                  </a:lnTo>
                  <a:lnTo>
                    <a:pt x="365760" y="0"/>
                  </a:lnTo>
                  <a:close/>
                </a:path>
                <a:path w="1193800" h="5079">
                  <a:moveTo>
                    <a:pt x="387096" y="0"/>
                  </a:moveTo>
                  <a:lnTo>
                    <a:pt x="382524" y="0"/>
                  </a:lnTo>
                  <a:lnTo>
                    <a:pt x="382524" y="4572"/>
                  </a:lnTo>
                  <a:lnTo>
                    <a:pt x="387096" y="4572"/>
                  </a:lnTo>
                  <a:lnTo>
                    <a:pt x="387096" y="0"/>
                  </a:lnTo>
                  <a:close/>
                </a:path>
                <a:path w="1193800" h="5079">
                  <a:moveTo>
                    <a:pt x="423672" y="0"/>
                  </a:moveTo>
                  <a:lnTo>
                    <a:pt x="402336" y="0"/>
                  </a:lnTo>
                  <a:lnTo>
                    <a:pt x="402336" y="4572"/>
                  </a:lnTo>
                  <a:lnTo>
                    <a:pt x="423672" y="4572"/>
                  </a:lnTo>
                  <a:lnTo>
                    <a:pt x="423672" y="0"/>
                  </a:lnTo>
                  <a:close/>
                </a:path>
                <a:path w="1193800" h="5079">
                  <a:moveTo>
                    <a:pt x="445008" y="0"/>
                  </a:moveTo>
                  <a:lnTo>
                    <a:pt x="438912" y="0"/>
                  </a:lnTo>
                  <a:lnTo>
                    <a:pt x="438912" y="4572"/>
                  </a:lnTo>
                  <a:lnTo>
                    <a:pt x="445008" y="4572"/>
                  </a:lnTo>
                  <a:lnTo>
                    <a:pt x="445008" y="0"/>
                  </a:lnTo>
                  <a:close/>
                </a:path>
                <a:path w="1193800" h="5079">
                  <a:moveTo>
                    <a:pt x="481584" y="0"/>
                  </a:moveTo>
                  <a:lnTo>
                    <a:pt x="460248" y="0"/>
                  </a:lnTo>
                  <a:lnTo>
                    <a:pt x="460248" y="4572"/>
                  </a:lnTo>
                  <a:lnTo>
                    <a:pt x="481584" y="4572"/>
                  </a:lnTo>
                  <a:lnTo>
                    <a:pt x="481584" y="0"/>
                  </a:lnTo>
                  <a:close/>
                </a:path>
                <a:path w="1193800" h="5079">
                  <a:moveTo>
                    <a:pt x="502920" y="0"/>
                  </a:moveTo>
                  <a:lnTo>
                    <a:pt x="496824" y="0"/>
                  </a:lnTo>
                  <a:lnTo>
                    <a:pt x="496824" y="4572"/>
                  </a:lnTo>
                  <a:lnTo>
                    <a:pt x="502920" y="4572"/>
                  </a:lnTo>
                  <a:lnTo>
                    <a:pt x="502920" y="0"/>
                  </a:lnTo>
                  <a:close/>
                </a:path>
                <a:path w="1193800" h="5079">
                  <a:moveTo>
                    <a:pt x="539496" y="0"/>
                  </a:moveTo>
                  <a:lnTo>
                    <a:pt x="518160" y="0"/>
                  </a:lnTo>
                  <a:lnTo>
                    <a:pt x="518160" y="4572"/>
                  </a:lnTo>
                  <a:lnTo>
                    <a:pt x="539496" y="4572"/>
                  </a:lnTo>
                  <a:lnTo>
                    <a:pt x="539496" y="0"/>
                  </a:lnTo>
                  <a:close/>
                </a:path>
                <a:path w="1193800" h="5079">
                  <a:moveTo>
                    <a:pt x="560832" y="0"/>
                  </a:moveTo>
                  <a:lnTo>
                    <a:pt x="554736" y="0"/>
                  </a:lnTo>
                  <a:lnTo>
                    <a:pt x="554736" y="4572"/>
                  </a:lnTo>
                  <a:lnTo>
                    <a:pt x="560832" y="4572"/>
                  </a:lnTo>
                  <a:lnTo>
                    <a:pt x="560832" y="0"/>
                  </a:lnTo>
                  <a:close/>
                </a:path>
                <a:path w="1193800" h="5079">
                  <a:moveTo>
                    <a:pt x="597408" y="0"/>
                  </a:moveTo>
                  <a:lnTo>
                    <a:pt x="576072" y="0"/>
                  </a:lnTo>
                  <a:lnTo>
                    <a:pt x="576072" y="4572"/>
                  </a:lnTo>
                  <a:lnTo>
                    <a:pt x="597408" y="4572"/>
                  </a:lnTo>
                  <a:lnTo>
                    <a:pt x="597408" y="0"/>
                  </a:lnTo>
                  <a:close/>
                </a:path>
                <a:path w="1193800" h="5079">
                  <a:moveTo>
                    <a:pt x="617207" y="0"/>
                  </a:moveTo>
                  <a:lnTo>
                    <a:pt x="612635" y="0"/>
                  </a:lnTo>
                  <a:lnTo>
                    <a:pt x="612635" y="4572"/>
                  </a:lnTo>
                  <a:lnTo>
                    <a:pt x="617207" y="4572"/>
                  </a:lnTo>
                  <a:lnTo>
                    <a:pt x="617207" y="0"/>
                  </a:lnTo>
                  <a:close/>
                </a:path>
                <a:path w="1193800" h="5079">
                  <a:moveTo>
                    <a:pt x="653783" y="0"/>
                  </a:moveTo>
                  <a:lnTo>
                    <a:pt x="633971" y="0"/>
                  </a:lnTo>
                  <a:lnTo>
                    <a:pt x="633971" y="4572"/>
                  </a:lnTo>
                  <a:lnTo>
                    <a:pt x="653783" y="4572"/>
                  </a:lnTo>
                  <a:lnTo>
                    <a:pt x="653783" y="0"/>
                  </a:lnTo>
                  <a:close/>
                </a:path>
                <a:path w="1193800" h="5079">
                  <a:moveTo>
                    <a:pt x="675119" y="0"/>
                  </a:moveTo>
                  <a:lnTo>
                    <a:pt x="670547" y="0"/>
                  </a:lnTo>
                  <a:lnTo>
                    <a:pt x="670547" y="4572"/>
                  </a:lnTo>
                  <a:lnTo>
                    <a:pt x="675119" y="4572"/>
                  </a:lnTo>
                  <a:lnTo>
                    <a:pt x="675119" y="0"/>
                  </a:lnTo>
                  <a:close/>
                </a:path>
                <a:path w="1193800" h="5079">
                  <a:moveTo>
                    <a:pt x="711695" y="0"/>
                  </a:moveTo>
                  <a:lnTo>
                    <a:pt x="690359" y="0"/>
                  </a:lnTo>
                  <a:lnTo>
                    <a:pt x="690359" y="4572"/>
                  </a:lnTo>
                  <a:lnTo>
                    <a:pt x="711695" y="4572"/>
                  </a:lnTo>
                  <a:lnTo>
                    <a:pt x="711695" y="0"/>
                  </a:lnTo>
                  <a:close/>
                </a:path>
                <a:path w="1193800" h="5079">
                  <a:moveTo>
                    <a:pt x="733031" y="0"/>
                  </a:moveTo>
                  <a:lnTo>
                    <a:pt x="728459" y="0"/>
                  </a:lnTo>
                  <a:lnTo>
                    <a:pt x="728459" y="4572"/>
                  </a:lnTo>
                  <a:lnTo>
                    <a:pt x="733031" y="4572"/>
                  </a:lnTo>
                  <a:lnTo>
                    <a:pt x="733031" y="0"/>
                  </a:lnTo>
                  <a:close/>
                </a:path>
                <a:path w="1193800" h="5079">
                  <a:moveTo>
                    <a:pt x="769607" y="0"/>
                  </a:moveTo>
                  <a:lnTo>
                    <a:pt x="748271" y="0"/>
                  </a:lnTo>
                  <a:lnTo>
                    <a:pt x="748271" y="4572"/>
                  </a:lnTo>
                  <a:lnTo>
                    <a:pt x="769607" y="4572"/>
                  </a:lnTo>
                  <a:lnTo>
                    <a:pt x="769607" y="0"/>
                  </a:lnTo>
                  <a:close/>
                </a:path>
                <a:path w="1193800" h="5079">
                  <a:moveTo>
                    <a:pt x="790943" y="0"/>
                  </a:moveTo>
                  <a:lnTo>
                    <a:pt x="784847" y="0"/>
                  </a:lnTo>
                  <a:lnTo>
                    <a:pt x="784847" y="4572"/>
                  </a:lnTo>
                  <a:lnTo>
                    <a:pt x="790943" y="4572"/>
                  </a:lnTo>
                  <a:lnTo>
                    <a:pt x="790943" y="0"/>
                  </a:lnTo>
                  <a:close/>
                </a:path>
                <a:path w="1193800" h="5079">
                  <a:moveTo>
                    <a:pt x="827519" y="0"/>
                  </a:moveTo>
                  <a:lnTo>
                    <a:pt x="806183" y="0"/>
                  </a:lnTo>
                  <a:lnTo>
                    <a:pt x="806183" y="4572"/>
                  </a:lnTo>
                  <a:lnTo>
                    <a:pt x="827519" y="4572"/>
                  </a:lnTo>
                  <a:lnTo>
                    <a:pt x="827519" y="0"/>
                  </a:lnTo>
                  <a:close/>
                </a:path>
                <a:path w="1193800" h="5079">
                  <a:moveTo>
                    <a:pt x="848855" y="0"/>
                  </a:moveTo>
                  <a:lnTo>
                    <a:pt x="842759" y="0"/>
                  </a:lnTo>
                  <a:lnTo>
                    <a:pt x="842759" y="4572"/>
                  </a:lnTo>
                  <a:lnTo>
                    <a:pt x="848855" y="4572"/>
                  </a:lnTo>
                  <a:lnTo>
                    <a:pt x="848855" y="0"/>
                  </a:lnTo>
                  <a:close/>
                </a:path>
                <a:path w="1193800" h="5079">
                  <a:moveTo>
                    <a:pt x="885431" y="0"/>
                  </a:moveTo>
                  <a:lnTo>
                    <a:pt x="864095" y="0"/>
                  </a:lnTo>
                  <a:lnTo>
                    <a:pt x="864095" y="4572"/>
                  </a:lnTo>
                  <a:lnTo>
                    <a:pt x="885431" y="4572"/>
                  </a:lnTo>
                  <a:lnTo>
                    <a:pt x="885431" y="0"/>
                  </a:lnTo>
                  <a:close/>
                </a:path>
                <a:path w="1193800" h="5079">
                  <a:moveTo>
                    <a:pt x="905243" y="0"/>
                  </a:moveTo>
                  <a:lnTo>
                    <a:pt x="900671" y="0"/>
                  </a:lnTo>
                  <a:lnTo>
                    <a:pt x="900671" y="4572"/>
                  </a:lnTo>
                  <a:lnTo>
                    <a:pt x="905243" y="4572"/>
                  </a:lnTo>
                  <a:lnTo>
                    <a:pt x="905243" y="0"/>
                  </a:lnTo>
                  <a:close/>
                </a:path>
                <a:path w="1193800" h="5079">
                  <a:moveTo>
                    <a:pt x="941819" y="0"/>
                  </a:moveTo>
                  <a:lnTo>
                    <a:pt x="922007" y="0"/>
                  </a:lnTo>
                  <a:lnTo>
                    <a:pt x="922007" y="4572"/>
                  </a:lnTo>
                  <a:lnTo>
                    <a:pt x="941819" y="4572"/>
                  </a:lnTo>
                  <a:lnTo>
                    <a:pt x="941819" y="0"/>
                  </a:lnTo>
                  <a:close/>
                </a:path>
                <a:path w="1193800" h="5079">
                  <a:moveTo>
                    <a:pt x="963155" y="0"/>
                  </a:moveTo>
                  <a:lnTo>
                    <a:pt x="958583" y="0"/>
                  </a:lnTo>
                  <a:lnTo>
                    <a:pt x="958583" y="4572"/>
                  </a:lnTo>
                  <a:lnTo>
                    <a:pt x="963155" y="4572"/>
                  </a:lnTo>
                  <a:lnTo>
                    <a:pt x="963155" y="0"/>
                  </a:lnTo>
                  <a:close/>
                </a:path>
                <a:path w="1193800" h="5079">
                  <a:moveTo>
                    <a:pt x="999731" y="0"/>
                  </a:moveTo>
                  <a:lnTo>
                    <a:pt x="979919" y="0"/>
                  </a:lnTo>
                  <a:lnTo>
                    <a:pt x="979919" y="4572"/>
                  </a:lnTo>
                  <a:lnTo>
                    <a:pt x="999731" y="4572"/>
                  </a:lnTo>
                  <a:lnTo>
                    <a:pt x="999731" y="0"/>
                  </a:lnTo>
                  <a:close/>
                </a:path>
                <a:path w="1193800" h="5079">
                  <a:moveTo>
                    <a:pt x="1021067" y="0"/>
                  </a:moveTo>
                  <a:lnTo>
                    <a:pt x="1016495" y="0"/>
                  </a:lnTo>
                  <a:lnTo>
                    <a:pt x="1016495" y="4572"/>
                  </a:lnTo>
                  <a:lnTo>
                    <a:pt x="1021067" y="4572"/>
                  </a:lnTo>
                  <a:lnTo>
                    <a:pt x="1021067" y="0"/>
                  </a:lnTo>
                  <a:close/>
                </a:path>
                <a:path w="1193800" h="5079">
                  <a:moveTo>
                    <a:pt x="1057643" y="0"/>
                  </a:moveTo>
                  <a:lnTo>
                    <a:pt x="1036307" y="0"/>
                  </a:lnTo>
                  <a:lnTo>
                    <a:pt x="1036307" y="4572"/>
                  </a:lnTo>
                  <a:lnTo>
                    <a:pt x="1057643" y="4572"/>
                  </a:lnTo>
                  <a:lnTo>
                    <a:pt x="1057643" y="0"/>
                  </a:lnTo>
                  <a:close/>
                </a:path>
                <a:path w="1193800" h="5079">
                  <a:moveTo>
                    <a:pt x="1078979" y="0"/>
                  </a:moveTo>
                  <a:lnTo>
                    <a:pt x="1072883" y="0"/>
                  </a:lnTo>
                  <a:lnTo>
                    <a:pt x="1072883" y="4572"/>
                  </a:lnTo>
                  <a:lnTo>
                    <a:pt x="1078979" y="4572"/>
                  </a:lnTo>
                  <a:lnTo>
                    <a:pt x="1078979" y="0"/>
                  </a:lnTo>
                  <a:close/>
                </a:path>
                <a:path w="1193800" h="5079">
                  <a:moveTo>
                    <a:pt x="1115555" y="0"/>
                  </a:moveTo>
                  <a:lnTo>
                    <a:pt x="1094219" y="0"/>
                  </a:lnTo>
                  <a:lnTo>
                    <a:pt x="1094219" y="4572"/>
                  </a:lnTo>
                  <a:lnTo>
                    <a:pt x="1115555" y="4572"/>
                  </a:lnTo>
                  <a:lnTo>
                    <a:pt x="1115555" y="0"/>
                  </a:lnTo>
                  <a:close/>
                </a:path>
                <a:path w="1193800" h="5079">
                  <a:moveTo>
                    <a:pt x="1136891" y="0"/>
                  </a:moveTo>
                  <a:lnTo>
                    <a:pt x="1130795" y="0"/>
                  </a:lnTo>
                  <a:lnTo>
                    <a:pt x="1130795" y="4572"/>
                  </a:lnTo>
                  <a:lnTo>
                    <a:pt x="1136891" y="4572"/>
                  </a:lnTo>
                  <a:lnTo>
                    <a:pt x="1136891" y="0"/>
                  </a:lnTo>
                  <a:close/>
                </a:path>
                <a:path w="1193800" h="5079">
                  <a:moveTo>
                    <a:pt x="1173467" y="0"/>
                  </a:moveTo>
                  <a:lnTo>
                    <a:pt x="1152131" y="0"/>
                  </a:lnTo>
                  <a:lnTo>
                    <a:pt x="1152131" y="4572"/>
                  </a:lnTo>
                  <a:lnTo>
                    <a:pt x="1173467" y="4572"/>
                  </a:lnTo>
                  <a:lnTo>
                    <a:pt x="1173467" y="0"/>
                  </a:lnTo>
                  <a:close/>
                </a:path>
                <a:path w="1193800" h="5079">
                  <a:moveTo>
                    <a:pt x="1193279" y="0"/>
                  </a:moveTo>
                  <a:lnTo>
                    <a:pt x="1188707" y="0"/>
                  </a:lnTo>
                  <a:lnTo>
                    <a:pt x="1188707" y="4572"/>
                  </a:lnTo>
                  <a:lnTo>
                    <a:pt x="1193279" y="4572"/>
                  </a:lnTo>
                  <a:lnTo>
                    <a:pt x="119327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8" name="object 48" descr=""/>
          <p:cNvSpPr txBox="1"/>
          <p:nvPr/>
        </p:nvSpPr>
        <p:spPr>
          <a:xfrm>
            <a:off x="1804416" y="3914601"/>
            <a:ext cx="1211580" cy="441959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algn="ctr" marL="1270">
              <a:lnSpc>
                <a:spcPct val="100000"/>
              </a:lnSpc>
              <a:spcBef>
                <a:spcPts val="110"/>
              </a:spcBef>
            </a:pPr>
            <a:r>
              <a:rPr dirty="0" u="sng" sz="900" spc="-2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ICG</a:t>
            </a:r>
            <a:endParaRPr sz="900">
              <a:latin typeface="Calibri"/>
              <a:cs typeface="Calibri"/>
            </a:endParaRPr>
          </a:p>
          <a:p>
            <a:pPr algn="ctr" marL="93980" marR="84455">
              <a:lnSpc>
                <a:spcPct val="101099"/>
              </a:lnSpc>
            </a:pPr>
            <a:r>
              <a:rPr dirty="0" sz="900">
                <a:latin typeface="Calibri"/>
                <a:cs typeface="Calibri"/>
              </a:rPr>
              <a:t>Caribbean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&amp;</a:t>
            </a:r>
            <a:r>
              <a:rPr dirty="0" sz="900" spc="1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Adjacent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Seas</a:t>
            </a:r>
            <a:r>
              <a:rPr dirty="0" sz="900" spc="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(CARIBE-</a:t>
            </a:r>
            <a:r>
              <a:rPr dirty="0" sz="900" spc="-20">
                <a:latin typeface="Calibri"/>
                <a:cs typeface="Calibri"/>
              </a:rPr>
              <a:t>EWS)</a:t>
            </a:r>
            <a:endParaRPr sz="900">
              <a:latin typeface="Calibri"/>
              <a:cs typeface="Calibri"/>
            </a:endParaRPr>
          </a:p>
        </p:txBody>
      </p:sp>
      <p:graphicFrame>
        <p:nvGraphicFramePr>
          <p:cNvPr id="49" name="object 49" descr=""/>
          <p:cNvGraphicFramePr>
            <a:graphicFrameLocks noGrp="1"/>
          </p:cNvGraphicFramePr>
          <p:nvPr/>
        </p:nvGraphicFramePr>
        <p:xfrm>
          <a:off x="3117341" y="3886961"/>
          <a:ext cx="3342640" cy="1009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68650"/>
                <a:gridCol w="90170"/>
              </a:tblGrid>
              <a:tr h="81661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u="sng" sz="900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Intergovernmental</a:t>
                      </a:r>
                      <a:r>
                        <a:rPr dirty="0" u="sng" sz="900" spc="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u="sng" sz="90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Coordination</a:t>
                      </a:r>
                      <a:r>
                        <a:rPr dirty="0" u="sng" sz="900" spc="4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u="sng" sz="90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Group </a:t>
                      </a:r>
                      <a:r>
                        <a:rPr dirty="0" u="sng" sz="900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(ICG)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Indian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Ocean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Tsunami</a:t>
                      </a:r>
                      <a:r>
                        <a:rPr dirty="0" sz="9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Warning</a:t>
                      </a:r>
                      <a:r>
                        <a:rPr dirty="0" sz="9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&amp;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Mitigation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System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(IOTWMS)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126364" marR="1090930">
                        <a:lnSpc>
                          <a:spcPts val="1090"/>
                        </a:lnSpc>
                        <a:spcBef>
                          <a:spcPts val="30"/>
                        </a:spcBef>
                      </a:pPr>
                      <a:r>
                        <a:rPr dirty="0" sz="900" b="1">
                          <a:latin typeface="Calibri"/>
                          <a:cs typeface="Calibri"/>
                        </a:rPr>
                        <a:t>Chair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: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Mr. Pattabhi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Rama Rao</a:t>
                      </a:r>
                      <a:r>
                        <a:rPr dirty="0" sz="9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Eluri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(India)</a:t>
                      </a:r>
                      <a:r>
                        <a:rPr dirty="0" sz="900" spc="5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b="1">
                          <a:latin typeface="Calibri"/>
                          <a:cs typeface="Calibri"/>
                        </a:rPr>
                        <a:t>Vice Chair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: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Dr.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Yuelong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Miao</a:t>
                      </a:r>
                      <a:r>
                        <a:rPr dirty="0" sz="9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(Australia)</a:t>
                      </a:r>
                      <a:r>
                        <a:rPr dirty="0" sz="900" spc="5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b="1">
                          <a:latin typeface="Calibri"/>
                          <a:cs typeface="Calibri"/>
                        </a:rPr>
                        <a:t>Vice</a:t>
                      </a:r>
                      <a:r>
                        <a:rPr dirty="0" sz="900" spc="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b="1">
                          <a:latin typeface="Calibri"/>
                          <a:cs typeface="Calibri"/>
                        </a:rPr>
                        <a:t>Chair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: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Dr.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Harkunti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Rahayu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(Indonesia)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91CF5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93040">
                <a:tc>
                  <a:txBody>
                    <a:bodyPr/>
                    <a:lstStyle/>
                    <a:p>
                      <a:pPr marL="38798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900" b="1">
                          <a:latin typeface="Calibri"/>
                          <a:cs typeface="Calibri"/>
                        </a:rPr>
                        <a:t>Steering</a:t>
                      </a:r>
                      <a:r>
                        <a:rPr dirty="0" sz="900" spc="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b="1">
                          <a:latin typeface="Calibri"/>
                          <a:cs typeface="Calibri"/>
                        </a:rPr>
                        <a:t>Group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: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Officers,</a:t>
                      </a:r>
                      <a:r>
                        <a:rPr dirty="0" sz="9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WG</a:t>
                      </a:r>
                      <a:r>
                        <a:rPr dirty="0" sz="9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Chairs/VCs,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TT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Chairs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DE8D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91CF50"/>
                    </a:solidFill>
                  </a:tcPr>
                </a:tc>
              </a:tr>
            </a:tbl>
          </a:graphicData>
        </a:graphic>
      </p:graphicFrame>
      <p:grpSp>
        <p:nvGrpSpPr>
          <p:cNvPr id="50" name="object 50" descr=""/>
          <p:cNvGrpSpPr/>
          <p:nvPr/>
        </p:nvGrpSpPr>
        <p:grpSpPr>
          <a:xfrm>
            <a:off x="2284983" y="4962652"/>
            <a:ext cx="2213610" cy="372745"/>
            <a:chOff x="2284983" y="4962652"/>
            <a:chExt cx="2213610" cy="372745"/>
          </a:xfrm>
        </p:grpSpPr>
        <p:sp>
          <p:nvSpPr>
            <p:cNvPr id="51" name="object 51" descr=""/>
            <p:cNvSpPr/>
            <p:nvPr/>
          </p:nvSpPr>
          <p:spPr>
            <a:xfrm>
              <a:off x="2287523" y="4965192"/>
              <a:ext cx="2208530" cy="367665"/>
            </a:xfrm>
            <a:custGeom>
              <a:avLst/>
              <a:gdLst/>
              <a:ahLst/>
              <a:cxnLst/>
              <a:rect l="l" t="t" r="r" b="b"/>
              <a:pathLst>
                <a:path w="2208529" h="367664">
                  <a:moveTo>
                    <a:pt x="2208275" y="367283"/>
                  </a:moveTo>
                  <a:lnTo>
                    <a:pt x="0" y="367283"/>
                  </a:lnTo>
                  <a:lnTo>
                    <a:pt x="0" y="0"/>
                  </a:lnTo>
                  <a:lnTo>
                    <a:pt x="2208275" y="0"/>
                  </a:lnTo>
                  <a:lnTo>
                    <a:pt x="2208275" y="367283"/>
                  </a:lnTo>
                  <a:close/>
                </a:path>
              </a:pathLst>
            </a:custGeom>
            <a:solidFill>
              <a:srgbClr val="FFCC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2287523" y="4965192"/>
              <a:ext cx="2208530" cy="367665"/>
            </a:xfrm>
            <a:custGeom>
              <a:avLst/>
              <a:gdLst/>
              <a:ahLst/>
              <a:cxnLst/>
              <a:rect l="l" t="t" r="r" b="b"/>
              <a:pathLst>
                <a:path w="2208529" h="367664">
                  <a:moveTo>
                    <a:pt x="0" y="0"/>
                  </a:moveTo>
                  <a:lnTo>
                    <a:pt x="2208275" y="0"/>
                  </a:lnTo>
                  <a:lnTo>
                    <a:pt x="2208275" y="367283"/>
                  </a:lnTo>
                  <a:lnTo>
                    <a:pt x="0" y="367283"/>
                  </a:lnTo>
                  <a:lnTo>
                    <a:pt x="0" y="0"/>
                  </a:lnTo>
                  <a:close/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3" name="object 53" descr=""/>
          <p:cNvSpPr txBox="1"/>
          <p:nvPr/>
        </p:nvSpPr>
        <p:spPr>
          <a:xfrm>
            <a:off x="2450042" y="4982917"/>
            <a:ext cx="1882139" cy="36639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algn="ctr" marL="12065" marR="5080">
              <a:lnSpc>
                <a:spcPts val="890"/>
              </a:lnSpc>
              <a:spcBef>
                <a:spcPts val="130"/>
              </a:spcBef>
            </a:pPr>
            <a:r>
              <a:rPr dirty="0" sz="750" b="1">
                <a:latin typeface="Calibri"/>
                <a:cs typeface="Calibri"/>
              </a:rPr>
              <a:t>WG1</a:t>
            </a:r>
            <a:r>
              <a:rPr dirty="0" sz="750" spc="-20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Tsunami</a:t>
            </a:r>
            <a:r>
              <a:rPr dirty="0" sz="750" spc="15" b="1">
                <a:latin typeface="Calibri"/>
                <a:cs typeface="Calibri"/>
              </a:rPr>
              <a:t> </a:t>
            </a:r>
            <a:r>
              <a:rPr dirty="0" sz="750" b="1">
                <a:latin typeface="Calibri"/>
                <a:cs typeface="Calibri"/>
              </a:rPr>
              <a:t>Risk,</a:t>
            </a:r>
            <a:r>
              <a:rPr dirty="0" sz="750" spc="10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Community</a:t>
            </a:r>
            <a:r>
              <a:rPr dirty="0" sz="750" spc="20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Awareness</a:t>
            </a:r>
            <a:r>
              <a:rPr dirty="0" sz="750" spc="5" b="1">
                <a:latin typeface="Calibri"/>
                <a:cs typeface="Calibri"/>
              </a:rPr>
              <a:t> </a:t>
            </a:r>
            <a:r>
              <a:rPr dirty="0" sz="750" spc="-25" b="1">
                <a:latin typeface="Calibri"/>
                <a:cs typeface="Calibri"/>
              </a:rPr>
              <a:t>and</a:t>
            </a:r>
            <a:r>
              <a:rPr dirty="0" sz="750" spc="500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Preparedness</a:t>
            </a:r>
            <a:r>
              <a:rPr dirty="0" sz="750" spc="30" b="1">
                <a:latin typeface="Calibri"/>
                <a:cs typeface="Calibri"/>
              </a:rPr>
              <a:t> </a:t>
            </a:r>
            <a:r>
              <a:rPr dirty="0" sz="750" b="1">
                <a:latin typeface="Calibri"/>
                <a:cs typeface="Calibri"/>
              </a:rPr>
              <a:t>-</a:t>
            </a:r>
            <a:r>
              <a:rPr dirty="0" sz="750" spc="10" b="1">
                <a:latin typeface="Calibri"/>
                <a:cs typeface="Calibri"/>
              </a:rPr>
              <a:t> </a:t>
            </a:r>
            <a:r>
              <a:rPr dirty="0" sz="750" spc="-20" b="1">
                <a:latin typeface="Calibri"/>
                <a:cs typeface="Calibri"/>
              </a:rPr>
              <a:t>DMOs,</a:t>
            </a:r>
            <a:endParaRPr sz="750">
              <a:latin typeface="Calibri"/>
              <a:cs typeface="Calibri"/>
            </a:endParaRPr>
          </a:p>
          <a:p>
            <a:pPr algn="ctr">
              <a:lnSpc>
                <a:spcPts val="869"/>
              </a:lnSpc>
            </a:pPr>
            <a:r>
              <a:rPr dirty="0" sz="750" spc="-10">
                <a:latin typeface="Calibri"/>
                <a:cs typeface="Calibri"/>
              </a:rPr>
              <a:t>Chair:</a:t>
            </a:r>
            <a:r>
              <a:rPr dirty="0" sz="750" spc="-20">
                <a:latin typeface="Calibri"/>
                <a:cs typeface="Calibri"/>
              </a:rPr>
              <a:t> </a:t>
            </a:r>
            <a:r>
              <a:rPr dirty="0" sz="750">
                <a:latin typeface="Calibri"/>
                <a:cs typeface="Calibri"/>
              </a:rPr>
              <a:t>Ms.</a:t>
            </a:r>
            <a:r>
              <a:rPr dirty="0" sz="750" spc="-10">
                <a:latin typeface="Calibri"/>
                <a:cs typeface="Calibri"/>
              </a:rPr>
              <a:t> Weniza</a:t>
            </a:r>
            <a:r>
              <a:rPr dirty="0" sz="750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(Indonesia)</a:t>
            </a:r>
            <a:endParaRPr sz="750">
              <a:latin typeface="Calibri"/>
              <a:cs typeface="Calibri"/>
            </a:endParaRPr>
          </a:p>
        </p:txBody>
      </p:sp>
      <p:grpSp>
        <p:nvGrpSpPr>
          <p:cNvPr id="54" name="object 54" descr=""/>
          <p:cNvGrpSpPr/>
          <p:nvPr/>
        </p:nvGrpSpPr>
        <p:grpSpPr>
          <a:xfrm>
            <a:off x="4778248" y="4971795"/>
            <a:ext cx="2251710" cy="363220"/>
            <a:chOff x="4778248" y="4971795"/>
            <a:chExt cx="2251710" cy="363220"/>
          </a:xfrm>
        </p:grpSpPr>
        <p:sp>
          <p:nvSpPr>
            <p:cNvPr id="55" name="object 55" descr=""/>
            <p:cNvSpPr/>
            <p:nvPr/>
          </p:nvSpPr>
          <p:spPr>
            <a:xfrm>
              <a:off x="4780788" y="4974335"/>
              <a:ext cx="2246630" cy="358140"/>
            </a:xfrm>
            <a:custGeom>
              <a:avLst/>
              <a:gdLst/>
              <a:ahLst/>
              <a:cxnLst/>
              <a:rect l="l" t="t" r="r" b="b"/>
              <a:pathLst>
                <a:path w="2246629" h="358139">
                  <a:moveTo>
                    <a:pt x="2246375" y="358140"/>
                  </a:moveTo>
                  <a:lnTo>
                    <a:pt x="0" y="358140"/>
                  </a:lnTo>
                  <a:lnTo>
                    <a:pt x="0" y="0"/>
                  </a:lnTo>
                  <a:lnTo>
                    <a:pt x="2246375" y="0"/>
                  </a:lnTo>
                  <a:lnTo>
                    <a:pt x="2246375" y="358140"/>
                  </a:lnTo>
                  <a:close/>
                </a:path>
              </a:pathLst>
            </a:custGeom>
            <a:solidFill>
              <a:srgbClr val="FFCC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 descr=""/>
            <p:cNvSpPr/>
            <p:nvPr/>
          </p:nvSpPr>
          <p:spPr>
            <a:xfrm>
              <a:off x="4780788" y="4974335"/>
              <a:ext cx="2246630" cy="358140"/>
            </a:xfrm>
            <a:custGeom>
              <a:avLst/>
              <a:gdLst/>
              <a:ahLst/>
              <a:cxnLst/>
              <a:rect l="l" t="t" r="r" b="b"/>
              <a:pathLst>
                <a:path w="2246629" h="358139">
                  <a:moveTo>
                    <a:pt x="0" y="0"/>
                  </a:moveTo>
                  <a:lnTo>
                    <a:pt x="2246375" y="0"/>
                  </a:lnTo>
                  <a:lnTo>
                    <a:pt x="2246375" y="358140"/>
                  </a:lnTo>
                  <a:lnTo>
                    <a:pt x="0" y="358140"/>
                  </a:lnTo>
                  <a:lnTo>
                    <a:pt x="0" y="0"/>
                  </a:lnTo>
                  <a:close/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7" name="object 57" descr=""/>
          <p:cNvSpPr txBox="1"/>
          <p:nvPr/>
        </p:nvSpPr>
        <p:spPr>
          <a:xfrm>
            <a:off x="4886891" y="4992058"/>
            <a:ext cx="2030095" cy="2533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dirty="0" sz="750" b="1">
                <a:latin typeface="Calibri"/>
                <a:cs typeface="Calibri"/>
              </a:rPr>
              <a:t>WG2</a:t>
            </a:r>
            <a:r>
              <a:rPr dirty="0" sz="750" spc="-1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Tsunami</a:t>
            </a:r>
            <a:r>
              <a:rPr dirty="0" sz="750" spc="2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Detection,</a:t>
            </a:r>
            <a:r>
              <a:rPr dirty="0" sz="750" spc="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Warning</a:t>
            </a:r>
            <a:r>
              <a:rPr dirty="0" sz="750" spc="5" b="1">
                <a:latin typeface="Calibri"/>
                <a:cs typeface="Calibri"/>
              </a:rPr>
              <a:t> </a:t>
            </a:r>
            <a:r>
              <a:rPr dirty="0" sz="750" b="1">
                <a:latin typeface="Calibri"/>
                <a:cs typeface="Calibri"/>
              </a:rPr>
              <a:t>&amp;</a:t>
            </a:r>
            <a:r>
              <a:rPr dirty="0" sz="750" spc="1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Dissemination</a:t>
            </a:r>
            <a:endParaRPr sz="750">
              <a:latin typeface="Calibri"/>
              <a:cs typeface="Calibri"/>
            </a:endParaRPr>
          </a:p>
          <a:p>
            <a:pPr algn="ctr" marL="19685">
              <a:lnSpc>
                <a:spcPct val="100000"/>
              </a:lnSpc>
            </a:pPr>
            <a:r>
              <a:rPr dirty="0" sz="750">
                <a:latin typeface="Calibri"/>
                <a:cs typeface="Calibri"/>
              </a:rPr>
              <a:t>Mr</a:t>
            </a:r>
            <a:r>
              <a:rPr dirty="0" sz="750" spc="15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Jijjavarapu</a:t>
            </a:r>
            <a:r>
              <a:rPr dirty="0" sz="750" spc="-20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Padmanabham</a:t>
            </a:r>
            <a:r>
              <a:rPr dirty="0" sz="750" spc="-30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(India)</a:t>
            </a:r>
            <a:endParaRPr sz="750">
              <a:latin typeface="Calibri"/>
              <a:cs typeface="Calibri"/>
            </a:endParaRPr>
          </a:p>
        </p:txBody>
      </p:sp>
      <p:grpSp>
        <p:nvGrpSpPr>
          <p:cNvPr id="58" name="object 58" descr=""/>
          <p:cNvGrpSpPr/>
          <p:nvPr/>
        </p:nvGrpSpPr>
        <p:grpSpPr>
          <a:xfrm>
            <a:off x="2260600" y="2287523"/>
            <a:ext cx="5868670" cy="3988435"/>
            <a:chOff x="2260600" y="2287523"/>
            <a:chExt cx="5868670" cy="3988435"/>
          </a:xfrm>
        </p:grpSpPr>
        <p:pic>
          <p:nvPicPr>
            <p:cNvPr id="59" name="object 5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67527" y="2590800"/>
              <a:ext cx="64008" cy="210312"/>
            </a:xfrm>
            <a:prstGeom prst="rect">
              <a:avLst/>
            </a:prstGeom>
          </p:spPr>
        </p:pic>
        <p:sp>
          <p:nvSpPr>
            <p:cNvPr id="60" name="object 60" descr=""/>
            <p:cNvSpPr/>
            <p:nvPr/>
          </p:nvSpPr>
          <p:spPr>
            <a:xfrm>
              <a:off x="2412492" y="3709415"/>
              <a:ext cx="5684520" cy="2566670"/>
            </a:xfrm>
            <a:custGeom>
              <a:avLst/>
              <a:gdLst/>
              <a:ahLst/>
              <a:cxnLst/>
              <a:rect l="l" t="t" r="r" b="b"/>
              <a:pathLst>
                <a:path w="5684520" h="2566670">
                  <a:moveTo>
                    <a:pt x="2252459" y="1254264"/>
                  </a:moveTo>
                  <a:lnTo>
                    <a:pt x="2247265" y="1243584"/>
                  </a:lnTo>
                  <a:lnTo>
                    <a:pt x="2221979" y="1191768"/>
                  </a:lnTo>
                  <a:lnTo>
                    <a:pt x="2189975" y="1254264"/>
                  </a:lnTo>
                  <a:lnTo>
                    <a:pt x="2214359" y="1254264"/>
                  </a:lnTo>
                  <a:lnTo>
                    <a:pt x="2214359" y="2503944"/>
                  </a:lnTo>
                  <a:lnTo>
                    <a:pt x="2189975" y="2503944"/>
                  </a:lnTo>
                  <a:lnTo>
                    <a:pt x="2221979" y="2566428"/>
                  </a:lnTo>
                  <a:lnTo>
                    <a:pt x="2247265" y="2514612"/>
                  </a:lnTo>
                  <a:lnTo>
                    <a:pt x="2252459" y="2503944"/>
                  </a:lnTo>
                  <a:lnTo>
                    <a:pt x="2229599" y="2503944"/>
                  </a:lnTo>
                  <a:lnTo>
                    <a:pt x="2229599" y="1254264"/>
                  </a:lnTo>
                  <a:lnTo>
                    <a:pt x="2252459" y="1254264"/>
                  </a:lnTo>
                  <a:close/>
                </a:path>
                <a:path w="5684520" h="2566670">
                  <a:moveTo>
                    <a:pt x="5684520" y="32016"/>
                  </a:moveTo>
                  <a:lnTo>
                    <a:pt x="5669635" y="24384"/>
                  </a:lnTo>
                  <a:lnTo>
                    <a:pt x="5622036" y="0"/>
                  </a:lnTo>
                  <a:lnTo>
                    <a:pt x="5622036" y="24384"/>
                  </a:lnTo>
                  <a:lnTo>
                    <a:pt x="62484" y="24384"/>
                  </a:lnTo>
                  <a:lnTo>
                    <a:pt x="62484" y="0"/>
                  </a:lnTo>
                  <a:lnTo>
                    <a:pt x="0" y="32016"/>
                  </a:lnTo>
                  <a:lnTo>
                    <a:pt x="62484" y="64020"/>
                  </a:lnTo>
                  <a:lnTo>
                    <a:pt x="62484" y="39636"/>
                  </a:lnTo>
                  <a:lnTo>
                    <a:pt x="5622036" y="39636"/>
                  </a:lnTo>
                  <a:lnTo>
                    <a:pt x="5622036" y="64020"/>
                  </a:lnTo>
                  <a:lnTo>
                    <a:pt x="5669635" y="39636"/>
                  </a:lnTo>
                  <a:lnTo>
                    <a:pt x="5684520" y="32016"/>
                  </a:lnTo>
                  <a:close/>
                </a:path>
              </a:pathLst>
            </a:custGeom>
            <a:solidFill>
              <a:srgbClr val="52525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1" name="object 6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87723" y="3316223"/>
              <a:ext cx="248411" cy="158496"/>
            </a:xfrm>
            <a:prstGeom prst="rect">
              <a:avLst/>
            </a:prstGeom>
          </p:spPr>
        </p:pic>
        <p:sp>
          <p:nvSpPr>
            <p:cNvPr id="62" name="object 62" descr=""/>
            <p:cNvSpPr/>
            <p:nvPr/>
          </p:nvSpPr>
          <p:spPr>
            <a:xfrm>
              <a:off x="2378951" y="2287523"/>
              <a:ext cx="5242560" cy="1610995"/>
            </a:xfrm>
            <a:custGeom>
              <a:avLst/>
              <a:gdLst/>
              <a:ahLst/>
              <a:cxnLst/>
              <a:rect l="l" t="t" r="r" b="b"/>
              <a:pathLst>
                <a:path w="5242559" h="1610995">
                  <a:moveTo>
                    <a:pt x="62484" y="1475232"/>
                  </a:moveTo>
                  <a:lnTo>
                    <a:pt x="58026" y="1466088"/>
                  </a:lnTo>
                  <a:lnTo>
                    <a:pt x="32004" y="1412748"/>
                  </a:lnTo>
                  <a:lnTo>
                    <a:pt x="0" y="1475232"/>
                  </a:lnTo>
                  <a:lnTo>
                    <a:pt x="24384" y="1475232"/>
                  </a:lnTo>
                  <a:lnTo>
                    <a:pt x="24384" y="1548384"/>
                  </a:lnTo>
                  <a:lnTo>
                    <a:pt x="0" y="1548384"/>
                  </a:lnTo>
                  <a:lnTo>
                    <a:pt x="32004" y="1610868"/>
                  </a:lnTo>
                  <a:lnTo>
                    <a:pt x="58026" y="1557528"/>
                  </a:lnTo>
                  <a:lnTo>
                    <a:pt x="62484" y="1548384"/>
                  </a:lnTo>
                  <a:lnTo>
                    <a:pt x="39624" y="1548384"/>
                  </a:lnTo>
                  <a:lnTo>
                    <a:pt x="39624" y="1475232"/>
                  </a:lnTo>
                  <a:lnTo>
                    <a:pt x="62484" y="1475232"/>
                  </a:lnTo>
                  <a:close/>
                </a:path>
                <a:path w="5242559" h="1610995">
                  <a:moveTo>
                    <a:pt x="4172724" y="25908"/>
                  </a:moveTo>
                  <a:lnTo>
                    <a:pt x="4163339" y="23025"/>
                  </a:lnTo>
                  <a:lnTo>
                    <a:pt x="4164228" y="19812"/>
                  </a:lnTo>
                  <a:lnTo>
                    <a:pt x="4169676" y="0"/>
                  </a:lnTo>
                  <a:lnTo>
                    <a:pt x="4101096" y="13716"/>
                  </a:lnTo>
                  <a:lnTo>
                    <a:pt x="4152912" y="60960"/>
                  </a:lnTo>
                  <a:lnTo>
                    <a:pt x="4159173" y="38150"/>
                  </a:lnTo>
                  <a:lnTo>
                    <a:pt x="4169676" y="41148"/>
                  </a:lnTo>
                  <a:lnTo>
                    <a:pt x="4172724" y="25908"/>
                  </a:lnTo>
                  <a:close/>
                </a:path>
                <a:path w="5242559" h="1610995">
                  <a:moveTo>
                    <a:pt x="4279404" y="53340"/>
                  </a:moveTo>
                  <a:lnTo>
                    <a:pt x="4218444" y="38100"/>
                  </a:lnTo>
                  <a:lnTo>
                    <a:pt x="4215396" y="51816"/>
                  </a:lnTo>
                  <a:lnTo>
                    <a:pt x="4276356" y="68580"/>
                  </a:lnTo>
                  <a:lnTo>
                    <a:pt x="4279404" y="53340"/>
                  </a:lnTo>
                  <a:close/>
                </a:path>
                <a:path w="5242559" h="1610995">
                  <a:moveTo>
                    <a:pt x="4376928" y="758952"/>
                  </a:moveTo>
                  <a:lnTo>
                    <a:pt x="4370197" y="740664"/>
                  </a:lnTo>
                  <a:lnTo>
                    <a:pt x="4368800" y="736866"/>
                  </a:lnTo>
                  <a:lnTo>
                    <a:pt x="4370832" y="736092"/>
                  </a:lnTo>
                  <a:lnTo>
                    <a:pt x="4366260" y="722376"/>
                  </a:lnTo>
                  <a:lnTo>
                    <a:pt x="4363796" y="723303"/>
                  </a:lnTo>
                  <a:lnTo>
                    <a:pt x="4355592" y="701040"/>
                  </a:lnTo>
                  <a:lnTo>
                    <a:pt x="4306824" y="751332"/>
                  </a:lnTo>
                  <a:lnTo>
                    <a:pt x="4376928" y="758952"/>
                  </a:lnTo>
                  <a:close/>
                </a:path>
                <a:path w="5242559" h="1610995">
                  <a:moveTo>
                    <a:pt x="4434852" y="102108"/>
                  </a:moveTo>
                  <a:lnTo>
                    <a:pt x="4429518" y="97536"/>
                  </a:lnTo>
                  <a:lnTo>
                    <a:pt x="4381512" y="56388"/>
                  </a:lnTo>
                  <a:lnTo>
                    <a:pt x="4375734" y="79463"/>
                  </a:lnTo>
                  <a:lnTo>
                    <a:pt x="4325124" y="65532"/>
                  </a:lnTo>
                  <a:lnTo>
                    <a:pt x="4320552" y="80772"/>
                  </a:lnTo>
                  <a:lnTo>
                    <a:pt x="4371886" y="94894"/>
                  </a:lnTo>
                  <a:lnTo>
                    <a:pt x="4366272" y="117348"/>
                  </a:lnTo>
                  <a:lnTo>
                    <a:pt x="4434852" y="102108"/>
                  </a:lnTo>
                  <a:close/>
                </a:path>
                <a:path w="5242559" h="1610995">
                  <a:moveTo>
                    <a:pt x="4474464" y="697992"/>
                  </a:moveTo>
                  <a:lnTo>
                    <a:pt x="4469892" y="684276"/>
                  </a:lnTo>
                  <a:lnTo>
                    <a:pt x="4410456" y="705612"/>
                  </a:lnTo>
                  <a:lnTo>
                    <a:pt x="4415028" y="720852"/>
                  </a:lnTo>
                  <a:lnTo>
                    <a:pt x="4474464" y="697992"/>
                  </a:lnTo>
                  <a:close/>
                </a:path>
                <a:path w="5242559" h="1610995">
                  <a:moveTo>
                    <a:pt x="4578096" y="659892"/>
                  </a:moveTo>
                  <a:lnTo>
                    <a:pt x="4572000" y="644652"/>
                  </a:lnTo>
                  <a:lnTo>
                    <a:pt x="4514088" y="667512"/>
                  </a:lnTo>
                  <a:lnTo>
                    <a:pt x="4518660" y="681228"/>
                  </a:lnTo>
                  <a:lnTo>
                    <a:pt x="4578096" y="659892"/>
                  </a:lnTo>
                  <a:close/>
                </a:path>
                <a:path w="5242559" h="1610995">
                  <a:moveTo>
                    <a:pt x="4681728" y="621792"/>
                  </a:moveTo>
                  <a:lnTo>
                    <a:pt x="4675632" y="606552"/>
                  </a:lnTo>
                  <a:lnTo>
                    <a:pt x="4616196" y="629412"/>
                  </a:lnTo>
                  <a:lnTo>
                    <a:pt x="4622292" y="643128"/>
                  </a:lnTo>
                  <a:lnTo>
                    <a:pt x="4681728" y="621792"/>
                  </a:lnTo>
                  <a:close/>
                </a:path>
                <a:path w="5242559" h="1610995">
                  <a:moveTo>
                    <a:pt x="4783836" y="583692"/>
                  </a:moveTo>
                  <a:lnTo>
                    <a:pt x="4779264" y="568452"/>
                  </a:lnTo>
                  <a:lnTo>
                    <a:pt x="4719828" y="591312"/>
                  </a:lnTo>
                  <a:lnTo>
                    <a:pt x="4725924" y="605028"/>
                  </a:lnTo>
                  <a:lnTo>
                    <a:pt x="4783836" y="583692"/>
                  </a:lnTo>
                  <a:close/>
                </a:path>
                <a:path w="5242559" h="1610995">
                  <a:moveTo>
                    <a:pt x="4887468" y="545592"/>
                  </a:moveTo>
                  <a:lnTo>
                    <a:pt x="4881372" y="530352"/>
                  </a:lnTo>
                  <a:lnTo>
                    <a:pt x="4823460" y="553212"/>
                  </a:lnTo>
                  <a:lnTo>
                    <a:pt x="4828032" y="566928"/>
                  </a:lnTo>
                  <a:lnTo>
                    <a:pt x="4887468" y="545592"/>
                  </a:lnTo>
                  <a:close/>
                </a:path>
                <a:path w="5242559" h="1610995">
                  <a:moveTo>
                    <a:pt x="4991100" y="507492"/>
                  </a:moveTo>
                  <a:lnTo>
                    <a:pt x="4985004" y="492252"/>
                  </a:lnTo>
                  <a:lnTo>
                    <a:pt x="4925568" y="515112"/>
                  </a:lnTo>
                  <a:lnTo>
                    <a:pt x="4931664" y="528828"/>
                  </a:lnTo>
                  <a:lnTo>
                    <a:pt x="4991100" y="507492"/>
                  </a:lnTo>
                  <a:close/>
                </a:path>
                <a:path w="5242559" h="1610995">
                  <a:moveTo>
                    <a:pt x="5093208" y="469392"/>
                  </a:moveTo>
                  <a:lnTo>
                    <a:pt x="5088636" y="454152"/>
                  </a:lnTo>
                  <a:lnTo>
                    <a:pt x="5029200" y="477012"/>
                  </a:lnTo>
                  <a:lnTo>
                    <a:pt x="5035296" y="490728"/>
                  </a:lnTo>
                  <a:lnTo>
                    <a:pt x="5093208" y="469392"/>
                  </a:lnTo>
                  <a:close/>
                </a:path>
                <a:path w="5242559" h="1610995">
                  <a:moveTo>
                    <a:pt x="5242560" y="405384"/>
                  </a:moveTo>
                  <a:lnTo>
                    <a:pt x="5173980" y="397764"/>
                  </a:lnTo>
                  <a:lnTo>
                    <a:pt x="5181816" y="419582"/>
                  </a:lnTo>
                  <a:lnTo>
                    <a:pt x="5132832" y="438912"/>
                  </a:lnTo>
                  <a:lnTo>
                    <a:pt x="5137404" y="452628"/>
                  </a:lnTo>
                  <a:lnTo>
                    <a:pt x="5187251" y="434746"/>
                  </a:lnTo>
                  <a:lnTo>
                    <a:pt x="5195316" y="457200"/>
                  </a:lnTo>
                  <a:lnTo>
                    <a:pt x="5232844" y="416052"/>
                  </a:lnTo>
                  <a:lnTo>
                    <a:pt x="5242560" y="405384"/>
                  </a:lnTo>
                  <a:close/>
                </a:path>
              </a:pathLst>
            </a:custGeom>
            <a:solidFill>
              <a:srgbClr val="52525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3" name="object 6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01895" y="3700271"/>
              <a:ext cx="64008" cy="187452"/>
            </a:xfrm>
            <a:prstGeom prst="rect">
              <a:avLst/>
            </a:prstGeom>
          </p:spPr>
        </p:pic>
        <p:sp>
          <p:nvSpPr>
            <p:cNvPr id="64" name="object 64" descr=""/>
            <p:cNvSpPr/>
            <p:nvPr/>
          </p:nvSpPr>
          <p:spPr>
            <a:xfrm>
              <a:off x="5327904" y="3528059"/>
              <a:ext cx="62865" cy="213360"/>
            </a:xfrm>
            <a:custGeom>
              <a:avLst/>
              <a:gdLst/>
              <a:ahLst/>
              <a:cxnLst/>
              <a:rect l="l" t="t" r="r" b="b"/>
              <a:pathLst>
                <a:path w="62864" h="213360">
                  <a:moveTo>
                    <a:pt x="22860" y="62484"/>
                  </a:moveTo>
                  <a:lnTo>
                    <a:pt x="0" y="62484"/>
                  </a:lnTo>
                  <a:lnTo>
                    <a:pt x="30480" y="0"/>
                  </a:lnTo>
                  <a:lnTo>
                    <a:pt x="57019" y="51816"/>
                  </a:lnTo>
                  <a:lnTo>
                    <a:pt x="22860" y="51816"/>
                  </a:lnTo>
                  <a:lnTo>
                    <a:pt x="22860" y="62484"/>
                  </a:lnTo>
                  <a:close/>
                </a:path>
                <a:path w="62864" h="213360">
                  <a:moveTo>
                    <a:pt x="39624" y="161544"/>
                  </a:moveTo>
                  <a:lnTo>
                    <a:pt x="22860" y="161544"/>
                  </a:lnTo>
                  <a:lnTo>
                    <a:pt x="22860" y="51816"/>
                  </a:lnTo>
                  <a:lnTo>
                    <a:pt x="39624" y="51816"/>
                  </a:lnTo>
                  <a:lnTo>
                    <a:pt x="39624" y="161544"/>
                  </a:lnTo>
                  <a:close/>
                </a:path>
                <a:path w="62864" h="213360">
                  <a:moveTo>
                    <a:pt x="62484" y="62484"/>
                  </a:moveTo>
                  <a:lnTo>
                    <a:pt x="39624" y="62484"/>
                  </a:lnTo>
                  <a:lnTo>
                    <a:pt x="39624" y="51816"/>
                  </a:lnTo>
                  <a:lnTo>
                    <a:pt x="57019" y="51816"/>
                  </a:lnTo>
                  <a:lnTo>
                    <a:pt x="62484" y="62484"/>
                  </a:lnTo>
                  <a:close/>
                </a:path>
                <a:path w="62864" h="213360">
                  <a:moveTo>
                    <a:pt x="30480" y="213359"/>
                  </a:moveTo>
                  <a:lnTo>
                    <a:pt x="0" y="150876"/>
                  </a:lnTo>
                  <a:lnTo>
                    <a:pt x="22860" y="150876"/>
                  </a:lnTo>
                  <a:lnTo>
                    <a:pt x="22860" y="161544"/>
                  </a:lnTo>
                  <a:lnTo>
                    <a:pt x="57019" y="161544"/>
                  </a:lnTo>
                  <a:lnTo>
                    <a:pt x="30480" y="213359"/>
                  </a:lnTo>
                  <a:close/>
                </a:path>
                <a:path w="62864" h="213360">
                  <a:moveTo>
                    <a:pt x="57019" y="161544"/>
                  </a:moveTo>
                  <a:lnTo>
                    <a:pt x="39624" y="161544"/>
                  </a:lnTo>
                  <a:lnTo>
                    <a:pt x="39624" y="150876"/>
                  </a:lnTo>
                  <a:lnTo>
                    <a:pt x="62484" y="150876"/>
                  </a:lnTo>
                  <a:lnTo>
                    <a:pt x="57019" y="161544"/>
                  </a:lnTo>
                  <a:close/>
                </a:path>
              </a:pathLst>
            </a:custGeom>
            <a:solidFill>
              <a:srgbClr val="52525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5" name="object 6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65008" y="3700271"/>
              <a:ext cx="64008" cy="192024"/>
            </a:xfrm>
            <a:prstGeom prst="rect">
              <a:avLst/>
            </a:prstGeom>
          </p:spPr>
        </p:pic>
        <p:sp>
          <p:nvSpPr>
            <p:cNvPr id="66" name="object 66" descr=""/>
            <p:cNvSpPr/>
            <p:nvPr/>
          </p:nvSpPr>
          <p:spPr>
            <a:xfrm>
              <a:off x="2263140" y="5405628"/>
              <a:ext cx="2199640" cy="295910"/>
            </a:xfrm>
            <a:custGeom>
              <a:avLst/>
              <a:gdLst/>
              <a:ahLst/>
              <a:cxnLst/>
              <a:rect l="l" t="t" r="r" b="b"/>
              <a:pathLst>
                <a:path w="2199640" h="295910">
                  <a:moveTo>
                    <a:pt x="2199132" y="295655"/>
                  </a:moveTo>
                  <a:lnTo>
                    <a:pt x="0" y="295655"/>
                  </a:lnTo>
                  <a:lnTo>
                    <a:pt x="0" y="0"/>
                  </a:lnTo>
                  <a:lnTo>
                    <a:pt x="2199132" y="0"/>
                  </a:lnTo>
                  <a:lnTo>
                    <a:pt x="2199132" y="295655"/>
                  </a:lnTo>
                  <a:close/>
                </a:path>
              </a:pathLst>
            </a:custGeom>
            <a:solidFill>
              <a:srgbClr val="FFCC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 descr=""/>
            <p:cNvSpPr/>
            <p:nvPr/>
          </p:nvSpPr>
          <p:spPr>
            <a:xfrm>
              <a:off x="2263140" y="5405628"/>
              <a:ext cx="2199640" cy="295910"/>
            </a:xfrm>
            <a:custGeom>
              <a:avLst/>
              <a:gdLst/>
              <a:ahLst/>
              <a:cxnLst/>
              <a:rect l="l" t="t" r="r" b="b"/>
              <a:pathLst>
                <a:path w="2199640" h="295910">
                  <a:moveTo>
                    <a:pt x="0" y="0"/>
                  </a:moveTo>
                  <a:lnTo>
                    <a:pt x="2199132" y="0"/>
                  </a:lnTo>
                  <a:lnTo>
                    <a:pt x="2199132" y="295655"/>
                  </a:lnTo>
                  <a:lnTo>
                    <a:pt x="0" y="295655"/>
                  </a:lnTo>
                  <a:lnTo>
                    <a:pt x="0" y="0"/>
                  </a:lnTo>
                  <a:close/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8" name="object 68" descr=""/>
          <p:cNvSpPr txBox="1"/>
          <p:nvPr/>
        </p:nvSpPr>
        <p:spPr>
          <a:xfrm>
            <a:off x="2616178" y="5423315"/>
            <a:ext cx="1493520" cy="25209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894"/>
              </a:lnSpc>
              <a:spcBef>
                <a:spcPts val="90"/>
              </a:spcBef>
            </a:pPr>
            <a:r>
              <a:rPr dirty="0" sz="750" b="1">
                <a:latin typeface="Calibri"/>
                <a:cs typeface="Calibri"/>
              </a:rPr>
              <a:t>WG3</a:t>
            </a:r>
            <a:r>
              <a:rPr dirty="0" sz="750" spc="-3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Tsunami</a:t>
            </a:r>
            <a:r>
              <a:rPr dirty="0" sz="750" b="1">
                <a:latin typeface="Calibri"/>
                <a:cs typeface="Calibri"/>
              </a:rPr>
              <a:t> Ready</a:t>
            </a:r>
            <a:r>
              <a:rPr dirty="0" sz="750" spc="-20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Implementation</a:t>
            </a:r>
            <a:endParaRPr sz="750">
              <a:latin typeface="Calibri"/>
              <a:cs typeface="Calibri"/>
            </a:endParaRPr>
          </a:p>
          <a:p>
            <a:pPr marL="64135">
              <a:lnSpc>
                <a:spcPts val="894"/>
              </a:lnSpc>
            </a:pPr>
            <a:r>
              <a:rPr dirty="0" sz="750" spc="-10">
                <a:latin typeface="Calibri"/>
                <a:cs typeface="Calibri"/>
              </a:rPr>
              <a:t>Chair:</a:t>
            </a:r>
            <a:r>
              <a:rPr dirty="0" sz="750" spc="-15">
                <a:latin typeface="Calibri"/>
                <a:cs typeface="Calibri"/>
              </a:rPr>
              <a:t> </a:t>
            </a:r>
            <a:r>
              <a:rPr dirty="0" sz="750">
                <a:latin typeface="Calibri"/>
                <a:cs typeface="Calibri"/>
              </a:rPr>
              <a:t>Ms.</a:t>
            </a:r>
            <a:r>
              <a:rPr dirty="0" sz="750" spc="-5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Suci</a:t>
            </a:r>
            <a:r>
              <a:rPr dirty="0" sz="750" spc="-5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Anugrah</a:t>
            </a:r>
            <a:r>
              <a:rPr dirty="0" sz="750" spc="-15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(Indonesia)</a:t>
            </a:r>
            <a:endParaRPr sz="750">
              <a:latin typeface="Calibri"/>
              <a:cs typeface="Calibri"/>
            </a:endParaRPr>
          </a:p>
        </p:txBody>
      </p:sp>
      <p:grpSp>
        <p:nvGrpSpPr>
          <p:cNvPr id="69" name="object 69" descr=""/>
          <p:cNvGrpSpPr/>
          <p:nvPr/>
        </p:nvGrpSpPr>
        <p:grpSpPr>
          <a:xfrm>
            <a:off x="4775200" y="3700271"/>
            <a:ext cx="2228850" cy="2515870"/>
            <a:chOff x="4775200" y="3700271"/>
            <a:chExt cx="2228850" cy="2515870"/>
          </a:xfrm>
        </p:grpSpPr>
        <p:sp>
          <p:nvSpPr>
            <p:cNvPr id="70" name="object 70" descr=""/>
            <p:cNvSpPr/>
            <p:nvPr/>
          </p:nvSpPr>
          <p:spPr>
            <a:xfrm>
              <a:off x="6937247" y="3700271"/>
              <a:ext cx="62865" cy="192405"/>
            </a:xfrm>
            <a:custGeom>
              <a:avLst/>
              <a:gdLst/>
              <a:ahLst/>
              <a:cxnLst/>
              <a:rect l="l" t="t" r="r" b="b"/>
              <a:pathLst>
                <a:path w="62865" h="192404">
                  <a:moveTo>
                    <a:pt x="22860" y="62484"/>
                  </a:moveTo>
                  <a:lnTo>
                    <a:pt x="0" y="62484"/>
                  </a:lnTo>
                  <a:lnTo>
                    <a:pt x="32004" y="0"/>
                  </a:lnTo>
                  <a:lnTo>
                    <a:pt x="58023" y="53340"/>
                  </a:lnTo>
                  <a:lnTo>
                    <a:pt x="22860" y="53340"/>
                  </a:lnTo>
                  <a:lnTo>
                    <a:pt x="22860" y="62484"/>
                  </a:lnTo>
                  <a:close/>
                </a:path>
                <a:path w="62865" h="192404">
                  <a:moveTo>
                    <a:pt x="39624" y="140208"/>
                  </a:moveTo>
                  <a:lnTo>
                    <a:pt x="22860" y="140208"/>
                  </a:lnTo>
                  <a:lnTo>
                    <a:pt x="22860" y="53340"/>
                  </a:lnTo>
                  <a:lnTo>
                    <a:pt x="39624" y="53340"/>
                  </a:lnTo>
                  <a:lnTo>
                    <a:pt x="39624" y="140208"/>
                  </a:lnTo>
                  <a:close/>
                </a:path>
                <a:path w="62865" h="192404">
                  <a:moveTo>
                    <a:pt x="62484" y="62484"/>
                  </a:moveTo>
                  <a:lnTo>
                    <a:pt x="39624" y="62484"/>
                  </a:lnTo>
                  <a:lnTo>
                    <a:pt x="39624" y="53340"/>
                  </a:lnTo>
                  <a:lnTo>
                    <a:pt x="58023" y="53340"/>
                  </a:lnTo>
                  <a:lnTo>
                    <a:pt x="62484" y="62484"/>
                  </a:lnTo>
                  <a:close/>
                </a:path>
                <a:path w="62865" h="192404">
                  <a:moveTo>
                    <a:pt x="32004" y="192024"/>
                  </a:moveTo>
                  <a:lnTo>
                    <a:pt x="0" y="129540"/>
                  </a:lnTo>
                  <a:lnTo>
                    <a:pt x="22860" y="129540"/>
                  </a:lnTo>
                  <a:lnTo>
                    <a:pt x="22860" y="140208"/>
                  </a:lnTo>
                  <a:lnTo>
                    <a:pt x="57280" y="140208"/>
                  </a:lnTo>
                  <a:lnTo>
                    <a:pt x="32004" y="192024"/>
                  </a:lnTo>
                  <a:close/>
                </a:path>
                <a:path w="62865" h="192404">
                  <a:moveTo>
                    <a:pt x="57280" y="140208"/>
                  </a:moveTo>
                  <a:lnTo>
                    <a:pt x="39624" y="140208"/>
                  </a:lnTo>
                  <a:lnTo>
                    <a:pt x="39624" y="129540"/>
                  </a:lnTo>
                  <a:lnTo>
                    <a:pt x="62484" y="129540"/>
                  </a:lnTo>
                  <a:lnTo>
                    <a:pt x="57280" y="140208"/>
                  </a:lnTo>
                  <a:close/>
                </a:path>
              </a:pathLst>
            </a:custGeom>
            <a:solidFill>
              <a:srgbClr val="5252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 descr=""/>
            <p:cNvSpPr/>
            <p:nvPr/>
          </p:nvSpPr>
          <p:spPr>
            <a:xfrm>
              <a:off x="4777740" y="5899403"/>
              <a:ext cx="2223770" cy="314325"/>
            </a:xfrm>
            <a:custGeom>
              <a:avLst/>
              <a:gdLst/>
              <a:ahLst/>
              <a:cxnLst/>
              <a:rect l="l" t="t" r="r" b="b"/>
              <a:pathLst>
                <a:path w="2223770" h="314325">
                  <a:moveTo>
                    <a:pt x="2223515" y="313944"/>
                  </a:moveTo>
                  <a:lnTo>
                    <a:pt x="0" y="313944"/>
                  </a:lnTo>
                  <a:lnTo>
                    <a:pt x="0" y="0"/>
                  </a:lnTo>
                  <a:lnTo>
                    <a:pt x="2223515" y="0"/>
                  </a:lnTo>
                  <a:lnTo>
                    <a:pt x="2223515" y="313944"/>
                  </a:lnTo>
                  <a:close/>
                </a:path>
              </a:pathLst>
            </a:custGeom>
            <a:solidFill>
              <a:srgbClr val="FFCC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 descr=""/>
            <p:cNvSpPr/>
            <p:nvPr/>
          </p:nvSpPr>
          <p:spPr>
            <a:xfrm>
              <a:off x="4777740" y="5899403"/>
              <a:ext cx="2223770" cy="314325"/>
            </a:xfrm>
            <a:custGeom>
              <a:avLst/>
              <a:gdLst/>
              <a:ahLst/>
              <a:cxnLst/>
              <a:rect l="l" t="t" r="r" b="b"/>
              <a:pathLst>
                <a:path w="2223770" h="314325">
                  <a:moveTo>
                    <a:pt x="0" y="0"/>
                  </a:moveTo>
                  <a:lnTo>
                    <a:pt x="2223515" y="0"/>
                  </a:lnTo>
                  <a:lnTo>
                    <a:pt x="2223515" y="313944"/>
                  </a:lnTo>
                  <a:lnTo>
                    <a:pt x="0" y="313944"/>
                  </a:lnTo>
                  <a:lnTo>
                    <a:pt x="0" y="0"/>
                  </a:lnTo>
                  <a:close/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3" name="object 73" descr=""/>
          <p:cNvSpPr txBox="1"/>
          <p:nvPr/>
        </p:nvSpPr>
        <p:spPr>
          <a:xfrm>
            <a:off x="5167312" y="5917115"/>
            <a:ext cx="1442085" cy="25209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635">
              <a:lnSpc>
                <a:spcPts val="894"/>
              </a:lnSpc>
              <a:spcBef>
                <a:spcPts val="90"/>
              </a:spcBef>
            </a:pPr>
            <a:r>
              <a:rPr dirty="0" sz="750" b="1">
                <a:latin typeface="Calibri"/>
                <a:cs typeface="Calibri"/>
              </a:rPr>
              <a:t>RWG</a:t>
            </a:r>
            <a:r>
              <a:rPr dirty="0" sz="750" spc="-3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North-</a:t>
            </a:r>
            <a:r>
              <a:rPr dirty="0" sz="750" b="1">
                <a:latin typeface="Calibri"/>
                <a:cs typeface="Calibri"/>
              </a:rPr>
              <a:t>West</a:t>
            </a:r>
            <a:r>
              <a:rPr dirty="0" sz="750" spc="-30" b="1">
                <a:latin typeface="Calibri"/>
                <a:cs typeface="Calibri"/>
              </a:rPr>
              <a:t> </a:t>
            </a:r>
            <a:r>
              <a:rPr dirty="0" sz="750" b="1">
                <a:latin typeface="Calibri"/>
                <a:cs typeface="Calibri"/>
              </a:rPr>
              <a:t>Indian</a:t>
            </a:r>
            <a:r>
              <a:rPr dirty="0" sz="750" spc="-5" b="1">
                <a:latin typeface="Calibri"/>
                <a:cs typeface="Calibri"/>
              </a:rPr>
              <a:t> </a:t>
            </a:r>
            <a:r>
              <a:rPr dirty="0" sz="750" spc="-20" b="1">
                <a:latin typeface="Calibri"/>
                <a:cs typeface="Calibri"/>
              </a:rPr>
              <a:t>Ocean</a:t>
            </a:r>
            <a:endParaRPr sz="750">
              <a:latin typeface="Calibri"/>
              <a:cs typeface="Calibri"/>
            </a:endParaRPr>
          </a:p>
          <a:p>
            <a:pPr algn="ctr">
              <a:lnSpc>
                <a:spcPts val="894"/>
              </a:lnSpc>
            </a:pPr>
            <a:r>
              <a:rPr dirty="0" sz="750" spc="-10">
                <a:latin typeface="Calibri"/>
                <a:cs typeface="Calibri"/>
              </a:rPr>
              <a:t>Chair:</a:t>
            </a:r>
            <a:r>
              <a:rPr dirty="0" sz="750">
                <a:latin typeface="Calibri"/>
                <a:cs typeface="Calibri"/>
              </a:rPr>
              <a:t> Ms.</a:t>
            </a:r>
            <a:r>
              <a:rPr dirty="0" sz="750" spc="10">
                <a:latin typeface="Calibri"/>
                <a:cs typeface="Calibri"/>
              </a:rPr>
              <a:t> </a:t>
            </a:r>
            <a:r>
              <a:rPr dirty="0" sz="750" spc="-20">
                <a:latin typeface="Calibri"/>
                <a:cs typeface="Calibri"/>
              </a:rPr>
              <a:t>Sunanda</a:t>
            </a:r>
            <a:r>
              <a:rPr dirty="0" sz="750" spc="-15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Manneela</a:t>
            </a:r>
            <a:r>
              <a:rPr dirty="0" sz="750" spc="5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(India)</a:t>
            </a:r>
            <a:endParaRPr sz="750">
              <a:latin typeface="Calibri"/>
              <a:cs typeface="Calibri"/>
            </a:endParaRPr>
          </a:p>
        </p:txBody>
      </p:sp>
      <p:grpSp>
        <p:nvGrpSpPr>
          <p:cNvPr id="74" name="object 74" descr=""/>
          <p:cNvGrpSpPr/>
          <p:nvPr/>
        </p:nvGrpSpPr>
        <p:grpSpPr>
          <a:xfrm>
            <a:off x="861822" y="2906267"/>
            <a:ext cx="3289935" cy="534670"/>
            <a:chOff x="861822" y="2906267"/>
            <a:chExt cx="3289935" cy="534670"/>
          </a:xfrm>
        </p:grpSpPr>
        <p:pic>
          <p:nvPicPr>
            <p:cNvPr id="75" name="object 75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11167" y="2906267"/>
              <a:ext cx="140208" cy="164592"/>
            </a:xfrm>
            <a:prstGeom prst="rect">
              <a:avLst/>
            </a:prstGeom>
          </p:spPr>
        </p:pic>
        <p:sp>
          <p:nvSpPr>
            <p:cNvPr id="76" name="object 76" descr=""/>
            <p:cNvSpPr/>
            <p:nvPr/>
          </p:nvSpPr>
          <p:spPr>
            <a:xfrm>
              <a:off x="865632" y="2959607"/>
              <a:ext cx="1318260" cy="477520"/>
            </a:xfrm>
            <a:custGeom>
              <a:avLst/>
              <a:gdLst/>
              <a:ahLst/>
              <a:cxnLst/>
              <a:rect l="l" t="t" r="r" b="b"/>
              <a:pathLst>
                <a:path w="1318260" h="477520">
                  <a:moveTo>
                    <a:pt x="1318260" y="477011"/>
                  </a:moveTo>
                  <a:lnTo>
                    <a:pt x="0" y="477011"/>
                  </a:lnTo>
                  <a:lnTo>
                    <a:pt x="0" y="0"/>
                  </a:lnTo>
                  <a:lnTo>
                    <a:pt x="1318260" y="0"/>
                  </a:lnTo>
                  <a:lnTo>
                    <a:pt x="1318260" y="477011"/>
                  </a:lnTo>
                  <a:close/>
                </a:path>
              </a:pathLst>
            </a:custGeom>
            <a:solidFill>
              <a:srgbClr val="56BD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 descr=""/>
            <p:cNvSpPr/>
            <p:nvPr/>
          </p:nvSpPr>
          <p:spPr>
            <a:xfrm>
              <a:off x="865632" y="2959607"/>
              <a:ext cx="1318260" cy="477520"/>
            </a:xfrm>
            <a:custGeom>
              <a:avLst/>
              <a:gdLst/>
              <a:ahLst/>
              <a:cxnLst/>
              <a:rect l="l" t="t" r="r" b="b"/>
              <a:pathLst>
                <a:path w="1318260" h="477520">
                  <a:moveTo>
                    <a:pt x="0" y="0"/>
                  </a:moveTo>
                  <a:lnTo>
                    <a:pt x="1318260" y="0"/>
                  </a:lnTo>
                  <a:lnTo>
                    <a:pt x="1318260" y="477011"/>
                  </a:lnTo>
                  <a:lnTo>
                    <a:pt x="0" y="477011"/>
                  </a:lnTo>
                  <a:lnTo>
                    <a:pt x="0" y="0"/>
                  </a:lnTo>
                  <a:close/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8" name="object 78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2329" rIns="0" bIns="0" rtlCol="0" vert="horz">
            <a:spAutoFit/>
          </a:bodyPr>
          <a:lstStyle/>
          <a:p>
            <a:pPr marL="3169920">
              <a:lnSpc>
                <a:spcPct val="100000"/>
              </a:lnSpc>
              <a:spcBef>
                <a:spcPts val="114"/>
              </a:spcBef>
            </a:pPr>
            <a:r>
              <a:rPr dirty="0" sz="2300">
                <a:solidFill>
                  <a:srgbClr val="001F60"/>
                </a:solidFill>
                <a:latin typeface="Calibri"/>
                <a:cs typeface="Calibri"/>
              </a:rPr>
              <a:t>Governance</a:t>
            </a:r>
            <a:r>
              <a:rPr dirty="0" sz="2300" spc="-35">
                <a:solidFill>
                  <a:srgbClr val="001F60"/>
                </a:solidFill>
                <a:latin typeface="Calibri"/>
                <a:cs typeface="Calibri"/>
              </a:rPr>
              <a:t> </a:t>
            </a:r>
            <a:r>
              <a:rPr dirty="0" sz="2300">
                <a:solidFill>
                  <a:srgbClr val="001F60"/>
                </a:solidFill>
                <a:latin typeface="Calibri"/>
                <a:cs typeface="Calibri"/>
              </a:rPr>
              <a:t>in</a:t>
            </a:r>
            <a:r>
              <a:rPr dirty="0" sz="2300" spc="-20">
                <a:solidFill>
                  <a:srgbClr val="001F60"/>
                </a:solidFill>
                <a:latin typeface="Calibri"/>
                <a:cs typeface="Calibri"/>
              </a:rPr>
              <a:t> </a:t>
            </a:r>
            <a:r>
              <a:rPr dirty="0" sz="2300" spc="-10">
                <a:solidFill>
                  <a:srgbClr val="001F60"/>
                </a:solidFill>
                <a:latin typeface="Calibri"/>
                <a:cs typeface="Calibri"/>
              </a:rPr>
              <a:t>ICG/IOTWMS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79" name="object 79" descr=""/>
          <p:cNvSpPr txBox="1"/>
          <p:nvPr/>
        </p:nvSpPr>
        <p:spPr>
          <a:xfrm>
            <a:off x="1049532" y="2980420"/>
            <a:ext cx="949325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u="sng" sz="85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UN</a:t>
            </a:r>
            <a:r>
              <a:rPr dirty="0" u="sng" sz="850" spc="3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5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Ocean</a:t>
            </a:r>
            <a:r>
              <a:rPr dirty="0" u="sng" sz="850" spc="1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50" spc="-1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Decade</a:t>
            </a:r>
            <a:endParaRPr sz="850">
              <a:latin typeface="Arial"/>
              <a:cs typeface="Arial"/>
            </a:endParaRPr>
          </a:p>
        </p:txBody>
      </p:sp>
      <p:sp>
        <p:nvSpPr>
          <p:cNvPr id="80" name="object 80" descr=""/>
          <p:cNvSpPr txBox="1"/>
          <p:nvPr/>
        </p:nvSpPr>
        <p:spPr>
          <a:xfrm>
            <a:off x="1000776" y="3113025"/>
            <a:ext cx="1047750" cy="2882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7625" marR="5080" indent="-35560">
              <a:lnSpc>
                <a:spcPct val="101200"/>
              </a:lnSpc>
              <a:spcBef>
                <a:spcPts val="100"/>
              </a:spcBef>
            </a:pPr>
            <a:r>
              <a:rPr dirty="0" sz="850">
                <a:solidFill>
                  <a:srgbClr val="FFFFFF"/>
                </a:solidFill>
                <a:latin typeface="Arial"/>
                <a:cs typeface="Arial"/>
              </a:rPr>
              <a:t>Tsunami</a:t>
            </a:r>
            <a:r>
              <a:rPr dirty="0" sz="850" spc="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850" spc="-10">
                <a:solidFill>
                  <a:srgbClr val="FFFFFF"/>
                </a:solidFill>
                <a:latin typeface="Arial"/>
                <a:cs typeface="Arial"/>
              </a:rPr>
              <a:t>Programme </a:t>
            </a:r>
            <a:r>
              <a:rPr dirty="0" sz="850">
                <a:solidFill>
                  <a:srgbClr val="FFFFFF"/>
                </a:solidFill>
                <a:latin typeface="Arial"/>
                <a:cs typeface="Arial"/>
              </a:rPr>
              <a:t>Science</a:t>
            </a:r>
            <a:r>
              <a:rPr dirty="0" sz="850" spc="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850" spc="-10">
                <a:solidFill>
                  <a:srgbClr val="FFFFFF"/>
                </a:solidFill>
                <a:latin typeface="Arial"/>
                <a:cs typeface="Arial"/>
              </a:rPr>
              <a:t>Committee</a:t>
            </a:r>
            <a:endParaRPr sz="850">
              <a:latin typeface="Arial"/>
              <a:cs typeface="Arial"/>
            </a:endParaRPr>
          </a:p>
        </p:txBody>
      </p:sp>
      <p:grpSp>
        <p:nvGrpSpPr>
          <p:cNvPr id="81" name="object 81" descr=""/>
          <p:cNvGrpSpPr/>
          <p:nvPr/>
        </p:nvGrpSpPr>
        <p:grpSpPr>
          <a:xfrm>
            <a:off x="0" y="1057656"/>
            <a:ext cx="10029825" cy="2417445"/>
            <a:chOff x="0" y="1057656"/>
            <a:chExt cx="10029825" cy="2417445"/>
          </a:xfrm>
        </p:grpSpPr>
        <p:sp>
          <p:nvSpPr>
            <p:cNvPr id="82" name="object 82" descr=""/>
            <p:cNvSpPr/>
            <p:nvPr/>
          </p:nvSpPr>
          <p:spPr>
            <a:xfrm>
              <a:off x="2100059" y="2907791"/>
              <a:ext cx="2054860" cy="567055"/>
            </a:xfrm>
            <a:custGeom>
              <a:avLst/>
              <a:gdLst/>
              <a:ahLst/>
              <a:cxnLst/>
              <a:rect l="l" t="t" r="r" b="b"/>
              <a:pathLst>
                <a:path w="2054860" h="567054">
                  <a:moveTo>
                    <a:pt x="283464" y="7620"/>
                  </a:moveTo>
                  <a:lnTo>
                    <a:pt x="213360" y="0"/>
                  </a:lnTo>
                  <a:lnTo>
                    <a:pt x="221272" y="22034"/>
                  </a:lnTo>
                  <a:lnTo>
                    <a:pt x="56654" y="81407"/>
                  </a:lnTo>
                  <a:lnTo>
                    <a:pt x="48768" y="59436"/>
                  </a:lnTo>
                  <a:lnTo>
                    <a:pt x="0" y="111252"/>
                  </a:lnTo>
                  <a:lnTo>
                    <a:pt x="70104" y="118872"/>
                  </a:lnTo>
                  <a:lnTo>
                    <a:pt x="63550" y="100584"/>
                  </a:lnTo>
                  <a:lnTo>
                    <a:pt x="62191" y="96824"/>
                  </a:lnTo>
                  <a:lnTo>
                    <a:pt x="226656" y="37020"/>
                  </a:lnTo>
                  <a:lnTo>
                    <a:pt x="234696" y="59436"/>
                  </a:lnTo>
                  <a:lnTo>
                    <a:pt x="273431" y="18288"/>
                  </a:lnTo>
                  <a:lnTo>
                    <a:pt x="283464" y="7620"/>
                  </a:lnTo>
                  <a:close/>
                </a:path>
                <a:path w="2054860" h="567054">
                  <a:moveTo>
                    <a:pt x="391668" y="566940"/>
                  </a:moveTo>
                  <a:lnTo>
                    <a:pt x="379958" y="541032"/>
                  </a:lnTo>
                  <a:lnTo>
                    <a:pt x="362712" y="502932"/>
                  </a:lnTo>
                  <a:lnTo>
                    <a:pt x="347764" y="521906"/>
                  </a:lnTo>
                  <a:lnTo>
                    <a:pt x="146964" y="364629"/>
                  </a:lnTo>
                  <a:lnTo>
                    <a:pt x="152019" y="358152"/>
                  </a:lnTo>
                  <a:lnTo>
                    <a:pt x="161544" y="345960"/>
                  </a:lnTo>
                  <a:lnTo>
                    <a:pt x="92964" y="332244"/>
                  </a:lnTo>
                  <a:lnTo>
                    <a:pt x="123444" y="394728"/>
                  </a:lnTo>
                  <a:lnTo>
                    <a:pt x="137566" y="376656"/>
                  </a:lnTo>
                  <a:lnTo>
                    <a:pt x="337781" y="534581"/>
                  </a:lnTo>
                  <a:lnTo>
                    <a:pt x="323088" y="553224"/>
                  </a:lnTo>
                  <a:lnTo>
                    <a:pt x="391668" y="566940"/>
                  </a:lnTo>
                  <a:close/>
                </a:path>
                <a:path w="2054860" h="567054">
                  <a:moveTo>
                    <a:pt x="2054364" y="248412"/>
                  </a:moveTo>
                  <a:lnTo>
                    <a:pt x="233730" y="284772"/>
                  </a:lnTo>
                  <a:lnTo>
                    <a:pt x="233184" y="262128"/>
                  </a:lnTo>
                  <a:lnTo>
                    <a:pt x="170700" y="294132"/>
                  </a:lnTo>
                  <a:lnTo>
                    <a:pt x="234708" y="324612"/>
                  </a:lnTo>
                  <a:lnTo>
                    <a:pt x="234149" y="301752"/>
                  </a:lnTo>
                  <a:lnTo>
                    <a:pt x="234137" y="301523"/>
                  </a:lnTo>
                  <a:lnTo>
                    <a:pt x="2054364" y="265176"/>
                  </a:lnTo>
                  <a:lnTo>
                    <a:pt x="2054364" y="24841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3" name="object 83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37447" y="1072895"/>
              <a:ext cx="1491995" cy="1432559"/>
            </a:xfrm>
            <a:prstGeom prst="rect">
              <a:avLst/>
            </a:prstGeom>
          </p:spPr>
        </p:pic>
        <p:pic>
          <p:nvPicPr>
            <p:cNvPr id="84" name="object 8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1057656"/>
              <a:ext cx="1504187" cy="1347215"/>
            </a:xfrm>
            <a:prstGeom prst="rect">
              <a:avLst/>
            </a:prstGeom>
          </p:spPr>
        </p:pic>
        <p:sp>
          <p:nvSpPr>
            <p:cNvPr id="85" name="object 85" descr=""/>
            <p:cNvSpPr/>
            <p:nvPr/>
          </p:nvSpPr>
          <p:spPr>
            <a:xfrm>
              <a:off x="2004060" y="2043683"/>
              <a:ext cx="1762125" cy="609600"/>
            </a:xfrm>
            <a:custGeom>
              <a:avLst/>
              <a:gdLst/>
              <a:ahLst/>
              <a:cxnLst/>
              <a:rect l="l" t="t" r="r" b="b"/>
              <a:pathLst>
                <a:path w="1762125" h="609600">
                  <a:moveTo>
                    <a:pt x="1761743" y="609600"/>
                  </a:moveTo>
                  <a:lnTo>
                    <a:pt x="0" y="609600"/>
                  </a:lnTo>
                  <a:lnTo>
                    <a:pt x="0" y="0"/>
                  </a:lnTo>
                  <a:lnTo>
                    <a:pt x="1761743" y="0"/>
                  </a:lnTo>
                  <a:lnTo>
                    <a:pt x="1761743" y="609600"/>
                  </a:lnTo>
                  <a:close/>
                </a:path>
              </a:pathLst>
            </a:custGeom>
            <a:solidFill>
              <a:srgbClr val="56BD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6" name="object 86" descr=""/>
            <p:cNvSpPr/>
            <p:nvPr/>
          </p:nvSpPr>
          <p:spPr>
            <a:xfrm>
              <a:off x="2004060" y="2043683"/>
              <a:ext cx="1762125" cy="609600"/>
            </a:xfrm>
            <a:custGeom>
              <a:avLst/>
              <a:gdLst/>
              <a:ahLst/>
              <a:cxnLst/>
              <a:rect l="l" t="t" r="r" b="b"/>
              <a:pathLst>
                <a:path w="1762125" h="609600">
                  <a:moveTo>
                    <a:pt x="0" y="0"/>
                  </a:moveTo>
                  <a:lnTo>
                    <a:pt x="1761743" y="0"/>
                  </a:lnTo>
                  <a:lnTo>
                    <a:pt x="1761743" y="609600"/>
                  </a:lnTo>
                  <a:lnTo>
                    <a:pt x="0" y="609600"/>
                  </a:lnTo>
                  <a:lnTo>
                    <a:pt x="0" y="0"/>
                  </a:lnTo>
                  <a:close/>
                </a:path>
              </a:pathLst>
            </a:custGeom>
            <a:ln w="1066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7" name="object 87" descr=""/>
          <p:cNvSpPr txBox="1"/>
          <p:nvPr/>
        </p:nvSpPr>
        <p:spPr>
          <a:xfrm>
            <a:off x="2279372" y="2235223"/>
            <a:ext cx="1209040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 b="1">
                <a:solidFill>
                  <a:srgbClr val="FFFFFF"/>
                </a:solidFill>
                <a:latin typeface="Calibri"/>
                <a:cs typeface="Calibri"/>
              </a:rPr>
              <a:t>UN</a:t>
            </a:r>
            <a:r>
              <a:rPr dirty="0" sz="115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b="1">
                <a:solidFill>
                  <a:srgbClr val="FFFFFF"/>
                </a:solidFill>
                <a:latin typeface="Calibri"/>
                <a:cs typeface="Calibri"/>
              </a:rPr>
              <a:t>OCEAN</a:t>
            </a:r>
            <a:r>
              <a:rPr dirty="0" sz="115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10" b="1">
                <a:solidFill>
                  <a:srgbClr val="FFFFFF"/>
                </a:solidFill>
                <a:latin typeface="Calibri"/>
                <a:cs typeface="Calibri"/>
              </a:rPr>
              <a:t>DECADE</a:t>
            </a:r>
            <a:endParaRPr sz="1150">
              <a:latin typeface="Calibri"/>
              <a:cs typeface="Calibri"/>
            </a:endParaRPr>
          </a:p>
        </p:txBody>
      </p:sp>
      <p:grpSp>
        <p:nvGrpSpPr>
          <p:cNvPr id="88" name="object 88" descr=""/>
          <p:cNvGrpSpPr/>
          <p:nvPr/>
        </p:nvGrpSpPr>
        <p:grpSpPr>
          <a:xfrm>
            <a:off x="8127" y="2293620"/>
            <a:ext cx="4262120" cy="4425315"/>
            <a:chOff x="8127" y="2293620"/>
            <a:chExt cx="4262120" cy="4425315"/>
          </a:xfrm>
        </p:grpSpPr>
        <p:sp>
          <p:nvSpPr>
            <p:cNvPr id="89" name="object 89" descr=""/>
            <p:cNvSpPr/>
            <p:nvPr/>
          </p:nvSpPr>
          <p:spPr>
            <a:xfrm>
              <a:off x="1583423" y="2293632"/>
              <a:ext cx="2687320" cy="721360"/>
            </a:xfrm>
            <a:custGeom>
              <a:avLst/>
              <a:gdLst/>
              <a:ahLst/>
              <a:cxnLst/>
              <a:rect l="l" t="t" r="r" b="b"/>
              <a:pathLst>
                <a:path w="2687320" h="721360">
                  <a:moveTo>
                    <a:pt x="441960" y="356603"/>
                  </a:moveTo>
                  <a:lnTo>
                    <a:pt x="432816" y="344411"/>
                  </a:lnTo>
                  <a:lnTo>
                    <a:pt x="43192" y="672833"/>
                  </a:lnTo>
                  <a:lnTo>
                    <a:pt x="28956" y="655307"/>
                  </a:lnTo>
                  <a:lnTo>
                    <a:pt x="0" y="720839"/>
                  </a:lnTo>
                  <a:lnTo>
                    <a:pt x="68580" y="704075"/>
                  </a:lnTo>
                  <a:lnTo>
                    <a:pt x="58674" y="691883"/>
                  </a:lnTo>
                  <a:lnTo>
                    <a:pt x="53403" y="685393"/>
                  </a:lnTo>
                  <a:lnTo>
                    <a:pt x="441960" y="356603"/>
                  </a:lnTo>
                  <a:close/>
                </a:path>
                <a:path w="2687320" h="721360">
                  <a:moveTo>
                    <a:pt x="2247912" y="80772"/>
                  </a:moveTo>
                  <a:lnTo>
                    <a:pt x="2246236" y="57912"/>
                  </a:lnTo>
                  <a:lnTo>
                    <a:pt x="2246160" y="56921"/>
                  </a:lnTo>
                  <a:lnTo>
                    <a:pt x="2245042" y="41643"/>
                  </a:lnTo>
                  <a:lnTo>
                    <a:pt x="2243340" y="18288"/>
                  </a:lnTo>
                  <a:lnTo>
                    <a:pt x="2182380" y="54864"/>
                  </a:lnTo>
                  <a:lnTo>
                    <a:pt x="2247912" y="80772"/>
                  </a:lnTo>
                  <a:close/>
                </a:path>
                <a:path w="2687320" h="721360">
                  <a:moveTo>
                    <a:pt x="2686824" y="15240"/>
                  </a:moveTo>
                  <a:lnTo>
                    <a:pt x="2685300" y="0"/>
                  </a:lnTo>
                  <a:lnTo>
                    <a:pt x="2245042" y="41643"/>
                  </a:lnTo>
                  <a:lnTo>
                    <a:pt x="2245118" y="42672"/>
                  </a:lnTo>
                  <a:lnTo>
                    <a:pt x="2246160" y="56921"/>
                  </a:lnTo>
                  <a:lnTo>
                    <a:pt x="2686824" y="1524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0" name="object 90" descr=""/>
            <p:cNvSpPr/>
            <p:nvPr/>
          </p:nvSpPr>
          <p:spPr>
            <a:xfrm>
              <a:off x="10667" y="2395728"/>
              <a:ext cx="297180" cy="4320540"/>
            </a:xfrm>
            <a:custGeom>
              <a:avLst/>
              <a:gdLst/>
              <a:ahLst/>
              <a:cxnLst/>
              <a:rect l="l" t="t" r="r" b="b"/>
              <a:pathLst>
                <a:path w="297180" h="4320540">
                  <a:moveTo>
                    <a:pt x="297180" y="4320539"/>
                  </a:moveTo>
                  <a:lnTo>
                    <a:pt x="0" y="4320539"/>
                  </a:lnTo>
                  <a:lnTo>
                    <a:pt x="0" y="0"/>
                  </a:lnTo>
                  <a:lnTo>
                    <a:pt x="297180" y="0"/>
                  </a:lnTo>
                  <a:lnTo>
                    <a:pt x="297180" y="4320539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1" name="object 91" descr=""/>
            <p:cNvSpPr/>
            <p:nvPr/>
          </p:nvSpPr>
          <p:spPr>
            <a:xfrm>
              <a:off x="10667" y="2395728"/>
              <a:ext cx="297180" cy="4320540"/>
            </a:xfrm>
            <a:custGeom>
              <a:avLst/>
              <a:gdLst/>
              <a:ahLst/>
              <a:cxnLst/>
              <a:rect l="l" t="t" r="r" b="b"/>
              <a:pathLst>
                <a:path w="297180" h="4320540">
                  <a:moveTo>
                    <a:pt x="0" y="4320539"/>
                  </a:moveTo>
                  <a:lnTo>
                    <a:pt x="0" y="0"/>
                  </a:lnTo>
                  <a:lnTo>
                    <a:pt x="297180" y="0"/>
                  </a:lnTo>
                  <a:lnTo>
                    <a:pt x="297180" y="4320539"/>
                  </a:lnTo>
                  <a:lnTo>
                    <a:pt x="0" y="4320539"/>
                  </a:lnTo>
                  <a:close/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2" name="object 92" descr=""/>
          <p:cNvSpPr txBox="1"/>
          <p:nvPr/>
        </p:nvSpPr>
        <p:spPr>
          <a:xfrm>
            <a:off x="63523" y="3346062"/>
            <a:ext cx="172085" cy="2419985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1195"/>
              </a:lnSpc>
            </a:pPr>
            <a:r>
              <a:rPr dirty="0" sz="1150">
                <a:latin typeface="Calibri"/>
                <a:cs typeface="Calibri"/>
              </a:rPr>
              <a:t>UNESCO</a:t>
            </a:r>
            <a:r>
              <a:rPr dirty="0" sz="1150" spc="-35">
                <a:latin typeface="Calibri"/>
                <a:cs typeface="Calibri"/>
              </a:rPr>
              <a:t> </a:t>
            </a:r>
            <a:r>
              <a:rPr dirty="0" sz="1150">
                <a:latin typeface="Calibri"/>
                <a:cs typeface="Calibri"/>
              </a:rPr>
              <a:t>Disaster</a:t>
            </a:r>
            <a:r>
              <a:rPr dirty="0" sz="1150" spc="-35">
                <a:latin typeface="Calibri"/>
                <a:cs typeface="Calibri"/>
              </a:rPr>
              <a:t> </a:t>
            </a:r>
            <a:r>
              <a:rPr dirty="0" sz="1150">
                <a:latin typeface="Calibri"/>
                <a:cs typeface="Calibri"/>
              </a:rPr>
              <a:t>Risk</a:t>
            </a:r>
            <a:r>
              <a:rPr dirty="0" sz="1150" spc="-35">
                <a:latin typeface="Calibri"/>
                <a:cs typeface="Calibri"/>
              </a:rPr>
              <a:t> </a:t>
            </a:r>
            <a:r>
              <a:rPr dirty="0" sz="1150">
                <a:latin typeface="Calibri"/>
                <a:cs typeface="Calibri"/>
              </a:rPr>
              <a:t>Reduction</a:t>
            </a:r>
            <a:r>
              <a:rPr dirty="0" sz="1150" spc="-25">
                <a:latin typeface="Calibri"/>
                <a:cs typeface="Calibri"/>
              </a:rPr>
              <a:t> </a:t>
            </a:r>
            <a:r>
              <a:rPr dirty="0" sz="1150" spc="-10">
                <a:latin typeface="Calibri"/>
                <a:cs typeface="Calibri"/>
              </a:rPr>
              <a:t>Section</a:t>
            </a:r>
            <a:endParaRPr sz="1150">
              <a:latin typeface="Calibri"/>
              <a:cs typeface="Calibri"/>
            </a:endParaRPr>
          </a:p>
        </p:txBody>
      </p:sp>
      <p:grpSp>
        <p:nvGrpSpPr>
          <p:cNvPr id="93" name="object 93" descr=""/>
          <p:cNvGrpSpPr/>
          <p:nvPr/>
        </p:nvGrpSpPr>
        <p:grpSpPr>
          <a:xfrm>
            <a:off x="8917432" y="2463291"/>
            <a:ext cx="1143635" cy="4255770"/>
            <a:chOff x="8917432" y="2463291"/>
            <a:chExt cx="1143635" cy="4255770"/>
          </a:xfrm>
        </p:grpSpPr>
        <p:sp>
          <p:nvSpPr>
            <p:cNvPr id="94" name="object 94" descr=""/>
            <p:cNvSpPr/>
            <p:nvPr/>
          </p:nvSpPr>
          <p:spPr>
            <a:xfrm>
              <a:off x="8919972" y="2465831"/>
              <a:ext cx="1138555" cy="4018915"/>
            </a:xfrm>
            <a:custGeom>
              <a:avLst/>
              <a:gdLst/>
              <a:ahLst/>
              <a:cxnLst/>
              <a:rect l="l" t="t" r="r" b="b"/>
              <a:pathLst>
                <a:path w="1138554" h="4018915">
                  <a:moveTo>
                    <a:pt x="0" y="4018787"/>
                  </a:moveTo>
                  <a:lnTo>
                    <a:pt x="1138428" y="4018787"/>
                  </a:lnTo>
                  <a:lnTo>
                    <a:pt x="1138428" y="0"/>
                  </a:lnTo>
                  <a:lnTo>
                    <a:pt x="0" y="0"/>
                  </a:lnTo>
                  <a:lnTo>
                    <a:pt x="0" y="4018787"/>
                  </a:lnTo>
                  <a:close/>
                </a:path>
              </a:pathLst>
            </a:custGeom>
            <a:solidFill>
              <a:srgbClr val="8CB3E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5" name="object 95" descr=""/>
            <p:cNvSpPr/>
            <p:nvPr/>
          </p:nvSpPr>
          <p:spPr>
            <a:xfrm>
              <a:off x="8919972" y="2465831"/>
              <a:ext cx="1138555" cy="4250690"/>
            </a:xfrm>
            <a:custGeom>
              <a:avLst/>
              <a:gdLst/>
              <a:ahLst/>
              <a:cxnLst/>
              <a:rect l="l" t="t" r="r" b="b"/>
              <a:pathLst>
                <a:path w="1138554" h="4250690">
                  <a:moveTo>
                    <a:pt x="0" y="4250436"/>
                  </a:moveTo>
                  <a:lnTo>
                    <a:pt x="0" y="0"/>
                  </a:lnTo>
                  <a:lnTo>
                    <a:pt x="1138428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6" name="object 96" descr=""/>
          <p:cNvSpPr txBox="1"/>
          <p:nvPr/>
        </p:nvSpPr>
        <p:spPr>
          <a:xfrm>
            <a:off x="8984208" y="3317509"/>
            <a:ext cx="236220" cy="2549525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1670"/>
              </a:lnSpc>
            </a:pPr>
            <a:r>
              <a:rPr dirty="0" sz="1650" spc="-10" b="1">
                <a:latin typeface="Calibri"/>
                <a:cs typeface="Calibri"/>
              </a:rPr>
              <a:t>UNESCO-</a:t>
            </a:r>
            <a:r>
              <a:rPr dirty="0" sz="1650" b="1">
                <a:latin typeface="Calibri"/>
                <a:cs typeface="Calibri"/>
              </a:rPr>
              <a:t>IOC</a:t>
            </a:r>
            <a:r>
              <a:rPr dirty="0" sz="1650" spc="345" b="1">
                <a:latin typeface="Calibri"/>
                <a:cs typeface="Calibri"/>
              </a:rPr>
              <a:t> </a:t>
            </a:r>
            <a:r>
              <a:rPr dirty="0" sz="1650" b="1">
                <a:latin typeface="Calibri"/>
                <a:cs typeface="Calibri"/>
              </a:rPr>
              <a:t>Member</a:t>
            </a:r>
            <a:r>
              <a:rPr dirty="0" sz="1650" spc="-5" b="1">
                <a:latin typeface="Calibri"/>
                <a:cs typeface="Calibri"/>
              </a:rPr>
              <a:t> </a:t>
            </a:r>
            <a:r>
              <a:rPr dirty="0" sz="1650" spc="-10" b="1">
                <a:latin typeface="Calibri"/>
                <a:cs typeface="Calibri"/>
              </a:rPr>
              <a:t>States</a:t>
            </a:r>
            <a:endParaRPr sz="1650">
              <a:latin typeface="Calibri"/>
              <a:cs typeface="Calibri"/>
            </a:endParaRPr>
          </a:p>
        </p:txBody>
      </p:sp>
      <p:grpSp>
        <p:nvGrpSpPr>
          <p:cNvPr id="97" name="object 97" descr=""/>
          <p:cNvGrpSpPr/>
          <p:nvPr/>
        </p:nvGrpSpPr>
        <p:grpSpPr>
          <a:xfrm>
            <a:off x="503427" y="2399283"/>
            <a:ext cx="305435" cy="4307840"/>
            <a:chOff x="503427" y="2399283"/>
            <a:chExt cx="305435" cy="4307840"/>
          </a:xfrm>
        </p:grpSpPr>
        <p:sp>
          <p:nvSpPr>
            <p:cNvPr id="98" name="object 98" descr=""/>
            <p:cNvSpPr/>
            <p:nvPr/>
          </p:nvSpPr>
          <p:spPr>
            <a:xfrm>
              <a:off x="505967" y="2401823"/>
              <a:ext cx="300355" cy="4083050"/>
            </a:xfrm>
            <a:custGeom>
              <a:avLst/>
              <a:gdLst/>
              <a:ahLst/>
              <a:cxnLst/>
              <a:rect l="l" t="t" r="r" b="b"/>
              <a:pathLst>
                <a:path w="300355" h="4083050">
                  <a:moveTo>
                    <a:pt x="0" y="4082795"/>
                  </a:moveTo>
                  <a:lnTo>
                    <a:pt x="300228" y="4082795"/>
                  </a:lnTo>
                  <a:lnTo>
                    <a:pt x="300228" y="0"/>
                  </a:lnTo>
                  <a:lnTo>
                    <a:pt x="0" y="0"/>
                  </a:lnTo>
                  <a:lnTo>
                    <a:pt x="0" y="4082795"/>
                  </a:lnTo>
                  <a:close/>
                </a:path>
              </a:pathLst>
            </a:custGeom>
            <a:solidFill>
              <a:srgbClr val="8CB3E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9" name="object 99" descr=""/>
            <p:cNvSpPr/>
            <p:nvPr/>
          </p:nvSpPr>
          <p:spPr>
            <a:xfrm>
              <a:off x="505967" y="2401823"/>
              <a:ext cx="300355" cy="4302760"/>
            </a:xfrm>
            <a:custGeom>
              <a:avLst/>
              <a:gdLst/>
              <a:ahLst/>
              <a:cxnLst/>
              <a:rect l="l" t="t" r="r" b="b"/>
              <a:pathLst>
                <a:path w="300355" h="4302759">
                  <a:moveTo>
                    <a:pt x="0" y="4302252"/>
                  </a:moveTo>
                  <a:lnTo>
                    <a:pt x="0" y="0"/>
                  </a:lnTo>
                  <a:lnTo>
                    <a:pt x="300228" y="0"/>
                  </a:lnTo>
                  <a:lnTo>
                    <a:pt x="300228" y="4302252"/>
                  </a:lnTo>
                  <a:lnTo>
                    <a:pt x="0" y="4302252"/>
                  </a:lnTo>
                  <a:close/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0" name="object 100" descr=""/>
          <p:cNvSpPr txBox="1"/>
          <p:nvPr/>
        </p:nvSpPr>
        <p:spPr>
          <a:xfrm>
            <a:off x="564136" y="3227215"/>
            <a:ext cx="193040" cy="2650490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1350"/>
              </a:lnSpc>
            </a:pPr>
            <a:r>
              <a:rPr dirty="0" sz="1300">
                <a:latin typeface="Calibri"/>
                <a:cs typeface="Calibri"/>
              </a:rPr>
              <a:t>UNESCO-IOC </a:t>
            </a:r>
            <a:r>
              <a:rPr dirty="0" sz="1300" spc="-10">
                <a:latin typeface="Calibri"/>
                <a:cs typeface="Calibri"/>
              </a:rPr>
              <a:t>Tsunami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Resilient</a:t>
            </a:r>
            <a:r>
              <a:rPr dirty="0" sz="1300" spc="1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Section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01" name="object 101" descr=""/>
          <p:cNvGrpSpPr/>
          <p:nvPr/>
        </p:nvGrpSpPr>
        <p:grpSpPr>
          <a:xfrm>
            <a:off x="19811" y="4523232"/>
            <a:ext cx="10038715" cy="2193290"/>
            <a:chOff x="19811" y="4523232"/>
            <a:chExt cx="10038715" cy="2193290"/>
          </a:xfrm>
        </p:grpSpPr>
        <p:sp>
          <p:nvSpPr>
            <p:cNvPr id="102" name="object 102" descr=""/>
            <p:cNvSpPr/>
            <p:nvPr/>
          </p:nvSpPr>
          <p:spPr>
            <a:xfrm>
              <a:off x="307847" y="4523232"/>
              <a:ext cx="198120" cy="62865"/>
            </a:xfrm>
            <a:custGeom>
              <a:avLst/>
              <a:gdLst/>
              <a:ahLst/>
              <a:cxnLst/>
              <a:rect l="l" t="t" r="r" b="b"/>
              <a:pathLst>
                <a:path w="198120" h="62864">
                  <a:moveTo>
                    <a:pt x="64008" y="62484"/>
                  </a:moveTo>
                  <a:lnTo>
                    <a:pt x="0" y="32004"/>
                  </a:lnTo>
                  <a:lnTo>
                    <a:pt x="62484" y="0"/>
                  </a:lnTo>
                  <a:lnTo>
                    <a:pt x="63153" y="27432"/>
                  </a:lnTo>
                  <a:lnTo>
                    <a:pt x="51816" y="27432"/>
                  </a:lnTo>
                  <a:lnTo>
                    <a:pt x="53228" y="35908"/>
                  </a:lnTo>
                  <a:lnTo>
                    <a:pt x="53340" y="36576"/>
                  </a:lnTo>
                  <a:lnTo>
                    <a:pt x="63376" y="36576"/>
                  </a:lnTo>
                  <a:lnTo>
                    <a:pt x="64008" y="62484"/>
                  </a:lnTo>
                  <a:close/>
                </a:path>
                <a:path w="198120" h="62864">
                  <a:moveTo>
                    <a:pt x="53340" y="36576"/>
                  </a:moveTo>
                  <a:lnTo>
                    <a:pt x="51816" y="27432"/>
                  </a:lnTo>
                  <a:lnTo>
                    <a:pt x="63153" y="27432"/>
                  </a:lnTo>
                  <a:lnTo>
                    <a:pt x="63264" y="32004"/>
                  </a:lnTo>
                  <a:lnTo>
                    <a:pt x="63359" y="35908"/>
                  </a:lnTo>
                  <a:lnTo>
                    <a:pt x="53340" y="36576"/>
                  </a:lnTo>
                  <a:close/>
                </a:path>
                <a:path w="198120" h="62864">
                  <a:moveTo>
                    <a:pt x="63359" y="35908"/>
                  </a:moveTo>
                  <a:lnTo>
                    <a:pt x="63264" y="32004"/>
                  </a:lnTo>
                  <a:lnTo>
                    <a:pt x="63153" y="27432"/>
                  </a:lnTo>
                  <a:lnTo>
                    <a:pt x="76200" y="27432"/>
                  </a:lnTo>
                  <a:lnTo>
                    <a:pt x="76200" y="35052"/>
                  </a:lnTo>
                  <a:lnTo>
                    <a:pt x="63359" y="35908"/>
                  </a:lnTo>
                  <a:close/>
                </a:path>
                <a:path w="198120" h="62864">
                  <a:moveTo>
                    <a:pt x="63376" y="36576"/>
                  </a:moveTo>
                  <a:lnTo>
                    <a:pt x="53340" y="36576"/>
                  </a:lnTo>
                  <a:lnTo>
                    <a:pt x="63359" y="35908"/>
                  </a:lnTo>
                  <a:lnTo>
                    <a:pt x="63376" y="36576"/>
                  </a:lnTo>
                  <a:close/>
                </a:path>
                <a:path w="198120" h="62864">
                  <a:moveTo>
                    <a:pt x="108204" y="35052"/>
                  </a:moveTo>
                  <a:lnTo>
                    <a:pt x="83820" y="35052"/>
                  </a:lnTo>
                  <a:lnTo>
                    <a:pt x="83820" y="27432"/>
                  </a:lnTo>
                  <a:lnTo>
                    <a:pt x="108204" y="27432"/>
                  </a:lnTo>
                  <a:lnTo>
                    <a:pt x="108204" y="35052"/>
                  </a:lnTo>
                  <a:close/>
                </a:path>
                <a:path w="198120" h="62864">
                  <a:moveTo>
                    <a:pt x="135636" y="62484"/>
                  </a:moveTo>
                  <a:lnTo>
                    <a:pt x="135636" y="0"/>
                  </a:lnTo>
                  <a:lnTo>
                    <a:pt x="191871" y="27432"/>
                  </a:lnTo>
                  <a:lnTo>
                    <a:pt x="138684" y="27432"/>
                  </a:lnTo>
                  <a:lnTo>
                    <a:pt x="138684" y="35052"/>
                  </a:lnTo>
                  <a:lnTo>
                    <a:pt x="189193" y="35052"/>
                  </a:lnTo>
                  <a:lnTo>
                    <a:pt x="135636" y="62484"/>
                  </a:lnTo>
                  <a:close/>
                </a:path>
                <a:path w="198120" h="62864">
                  <a:moveTo>
                    <a:pt x="135636" y="35052"/>
                  </a:moveTo>
                  <a:lnTo>
                    <a:pt x="115824" y="35052"/>
                  </a:lnTo>
                  <a:lnTo>
                    <a:pt x="115824" y="27432"/>
                  </a:lnTo>
                  <a:lnTo>
                    <a:pt x="135636" y="27432"/>
                  </a:lnTo>
                  <a:lnTo>
                    <a:pt x="135636" y="35052"/>
                  </a:lnTo>
                  <a:close/>
                </a:path>
                <a:path w="198120" h="62864">
                  <a:moveTo>
                    <a:pt x="189193" y="35052"/>
                  </a:moveTo>
                  <a:lnTo>
                    <a:pt x="138684" y="35052"/>
                  </a:lnTo>
                  <a:lnTo>
                    <a:pt x="138684" y="27432"/>
                  </a:lnTo>
                  <a:lnTo>
                    <a:pt x="191871" y="27432"/>
                  </a:lnTo>
                  <a:lnTo>
                    <a:pt x="198120" y="30480"/>
                  </a:lnTo>
                  <a:lnTo>
                    <a:pt x="189193" y="3505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3" name="object 103" descr=""/>
            <p:cNvSpPr/>
            <p:nvPr/>
          </p:nvSpPr>
          <p:spPr>
            <a:xfrm>
              <a:off x="19811" y="6484619"/>
              <a:ext cx="10038715" cy="231775"/>
            </a:xfrm>
            <a:custGeom>
              <a:avLst/>
              <a:gdLst/>
              <a:ahLst/>
              <a:cxnLst/>
              <a:rect l="l" t="t" r="r" b="b"/>
              <a:pathLst>
                <a:path w="10038715" h="231775">
                  <a:moveTo>
                    <a:pt x="10038588" y="231648"/>
                  </a:moveTo>
                  <a:lnTo>
                    <a:pt x="0" y="231648"/>
                  </a:lnTo>
                  <a:lnTo>
                    <a:pt x="0" y="0"/>
                  </a:lnTo>
                  <a:lnTo>
                    <a:pt x="10038588" y="0"/>
                  </a:lnTo>
                  <a:lnTo>
                    <a:pt x="10038588" y="231648"/>
                  </a:lnTo>
                  <a:close/>
                </a:path>
              </a:pathLst>
            </a:custGeom>
            <a:solidFill>
              <a:srgbClr val="23A0CC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4" name="object 104" descr=""/>
          <p:cNvSpPr txBox="1"/>
          <p:nvPr/>
        </p:nvSpPr>
        <p:spPr>
          <a:xfrm>
            <a:off x="3900932" y="6500890"/>
            <a:ext cx="2273300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>
                <a:latin typeface="Calibri"/>
                <a:cs typeface="Calibri"/>
              </a:rPr>
              <a:t>IOC</a:t>
            </a:r>
            <a:r>
              <a:rPr dirty="0" sz="1150" spc="-15">
                <a:latin typeface="Calibri"/>
                <a:cs typeface="Calibri"/>
              </a:rPr>
              <a:t> </a:t>
            </a:r>
            <a:r>
              <a:rPr dirty="0" sz="1150">
                <a:latin typeface="Calibri"/>
                <a:cs typeface="Calibri"/>
              </a:rPr>
              <a:t>Regional</a:t>
            </a:r>
            <a:r>
              <a:rPr dirty="0" sz="1150" spc="15">
                <a:latin typeface="Calibri"/>
                <a:cs typeface="Calibri"/>
              </a:rPr>
              <a:t> </a:t>
            </a:r>
            <a:r>
              <a:rPr dirty="0" sz="1150" spc="-10">
                <a:latin typeface="Calibri"/>
                <a:cs typeface="Calibri"/>
              </a:rPr>
              <a:t>Programmes</a:t>
            </a:r>
            <a:r>
              <a:rPr dirty="0" sz="1150">
                <a:latin typeface="Calibri"/>
                <a:cs typeface="Calibri"/>
              </a:rPr>
              <a:t> and </a:t>
            </a:r>
            <a:r>
              <a:rPr dirty="0" sz="1150" spc="-10">
                <a:latin typeface="Calibri"/>
                <a:cs typeface="Calibri"/>
              </a:rPr>
              <a:t>Offices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105" name="object 105" descr=""/>
          <p:cNvSpPr/>
          <p:nvPr/>
        </p:nvSpPr>
        <p:spPr>
          <a:xfrm>
            <a:off x="815339" y="3520440"/>
            <a:ext cx="495300" cy="1460500"/>
          </a:xfrm>
          <a:custGeom>
            <a:avLst/>
            <a:gdLst/>
            <a:ahLst/>
            <a:cxnLst/>
            <a:rect l="l" t="t" r="r" b="b"/>
            <a:pathLst>
              <a:path w="495300" h="1460500">
                <a:moveTo>
                  <a:pt x="495300" y="1459991"/>
                </a:moveTo>
                <a:lnTo>
                  <a:pt x="0" y="1459991"/>
                </a:lnTo>
                <a:lnTo>
                  <a:pt x="0" y="0"/>
                </a:lnTo>
                <a:lnTo>
                  <a:pt x="495300" y="0"/>
                </a:lnTo>
                <a:lnTo>
                  <a:pt x="495300" y="1459991"/>
                </a:lnTo>
                <a:close/>
              </a:path>
            </a:pathLst>
          </a:custGeom>
          <a:solidFill>
            <a:srgbClr val="9AD8F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6" name="object 106" descr=""/>
          <p:cNvSpPr txBox="1"/>
          <p:nvPr/>
        </p:nvSpPr>
        <p:spPr>
          <a:xfrm>
            <a:off x="848675" y="3593373"/>
            <a:ext cx="431165" cy="1323975"/>
          </a:xfrm>
          <a:prstGeom prst="rect">
            <a:avLst/>
          </a:prstGeom>
        </p:spPr>
        <p:txBody>
          <a:bodyPr wrap="square" lIns="0" tIns="2540" rIns="0" bIns="0" rtlCol="0" vert="vert270">
            <a:spAutoFit/>
          </a:bodyPr>
          <a:lstStyle/>
          <a:p>
            <a:pPr algn="just" marL="12700" marR="5080">
              <a:lnSpc>
                <a:spcPct val="100499"/>
              </a:lnSpc>
              <a:spcBef>
                <a:spcPts val="20"/>
              </a:spcBef>
            </a:pPr>
            <a:r>
              <a:rPr dirty="0" sz="900">
                <a:latin typeface="Arial"/>
                <a:cs typeface="Arial"/>
              </a:rPr>
              <a:t>ICG/IOTWMS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Secretariat </a:t>
            </a:r>
            <a:r>
              <a:rPr dirty="0" sz="900">
                <a:latin typeface="Arial"/>
                <a:cs typeface="Arial"/>
              </a:rPr>
              <a:t>Srinivas</a:t>
            </a:r>
            <a:r>
              <a:rPr dirty="0" sz="900" spc="-1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Tummala</a:t>
            </a:r>
            <a:r>
              <a:rPr dirty="0" sz="900" spc="5">
                <a:latin typeface="Arial"/>
                <a:cs typeface="Arial"/>
              </a:rPr>
              <a:t> </a:t>
            </a:r>
            <a:r>
              <a:rPr dirty="0" sz="900" spc="-20">
                <a:latin typeface="Arial"/>
                <a:cs typeface="Arial"/>
              </a:rPr>
              <a:t>Kumar </a:t>
            </a:r>
            <a:r>
              <a:rPr dirty="0" sz="900">
                <a:latin typeface="Arial"/>
                <a:cs typeface="Arial"/>
              </a:rPr>
              <a:t>Nora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 spc="-20">
                <a:latin typeface="Arial"/>
                <a:cs typeface="Arial"/>
              </a:rPr>
              <a:t>Gale</a:t>
            </a:r>
            <a:endParaRPr sz="900">
              <a:latin typeface="Arial"/>
              <a:cs typeface="Arial"/>
            </a:endParaRPr>
          </a:p>
        </p:txBody>
      </p:sp>
      <p:sp>
        <p:nvSpPr>
          <p:cNvPr id="107" name="object 107" descr=""/>
          <p:cNvSpPr/>
          <p:nvPr/>
        </p:nvSpPr>
        <p:spPr>
          <a:xfrm>
            <a:off x="810768" y="5032247"/>
            <a:ext cx="495300" cy="1468120"/>
          </a:xfrm>
          <a:custGeom>
            <a:avLst/>
            <a:gdLst/>
            <a:ahLst/>
            <a:cxnLst/>
            <a:rect l="l" t="t" r="r" b="b"/>
            <a:pathLst>
              <a:path w="495300" h="1468120">
                <a:moveTo>
                  <a:pt x="495299" y="1467612"/>
                </a:moveTo>
                <a:lnTo>
                  <a:pt x="0" y="1467612"/>
                </a:lnTo>
                <a:lnTo>
                  <a:pt x="0" y="0"/>
                </a:lnTo>
                <a:lnTo>
                  <a:pt x="495299" y="0"/>
                </a:lnTo>
                <a:lnTo>
                  <a:pt x="495299" y="1467612"/>
                </a:lnTo>
                <a:close/>
              </a:path>
            </a:pathLst>
          </a:custGeom>
          <a:solidFill>
            <a:srgbClr val="9AD8F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8" name="object 108" descr=""/>
          <p:cNvSpPr txBox="1"/>
          <p:nvPr/>
        </p:nvSpPr>
        <p:spPr>
          <a:xfrm>
            <a:off x="842567" y="5251255"/>
            <a:ext cx="431165" cy="1185545"/>
          </a:xfrm>
          <a:prstGeom prst="rect">
            <a:avLst/>
          </a:prstGeom>
        </p:spPr>
        <p:txBody>
          <a:bodyPr wrap="square" lIns="0" tIns="2540" rIns="0" bIns="0" rtlCol="0" vert="vert270">
            <a:spAutoFit/>
          </a:bodyPr>
          <a:lstStyle/>
          <a:p>
            <a:pPr marL="12700" marR="5080">
              <a:lnSpc>
                <a:spcPct val="100499"/>
              </a:lnSpc>
              <a:spcBef>
                <a:spcPts val="20"/>
              </a:spcBef>
            </a:pPr>
            <a:r>
              <a:rPr dirty="0" sz="900">
                <a:latin typeface="Arial"/>
                <a:cs typeface="Arial"/>
              </a:rPr>
              <a:t>Indian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Ocean</a:t>
            </a:r>
            <a:r>
              <a:rPr dirty="0" sz="900" spc="-15"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Tsunami </a:t>
            </a:r>
            <a:r>
              <a:rPr dirty="0" sz="900">
                <a:latin typeface="Arial"/>
                <a:cs typeface="Arial"/>
              </a:rPr>
              <a:t>Information</a:t>
            </a:r>
            <a:r>
              <a:rPr dirty="0" sz="900" spc="-20"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Centre </a:t>
            </a:r>
            <a:r>
              <a:rPr dirty="0" sz="900">
                <a:latin typeface="Arial"/>
                <a:cs typeface="Arial"/>
              </a:rPr>
              <a:t>(IOTIC)</a:t>
            </a:r>
            <a:r>
              <a:rPr dirty="0" sz="900" spc="-2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Ardito </a:t>
            </a:r>
            <a:r>
              <a:rPr dirty="0" sz="900" spc="-10">
                <a:latin typeface="Arial"/>
                <a:cs typeface="Arial"/>
              </a:rPr>
              <a:t>Kodijat</a:t>
            </a:r>
            <a:endParaRPr sz="900">
              <a:latin typeface="Arial"/>
              <a:cs typeface="Arial"/>
            </a:endParaRPr>
          </a:p>
        </p:txBody>
      </p:sp>
      <p:grpSp>
        <p:nvGrpSpPr>
          <p:cNvPr id="109" name="object 109" descr=""/>
          <p:cNvGrpSpPr/>
          <p:nvPr/>
        </p:nvGrpSpPr>
        <p:grpSpPr>
          <a:xfrm>
            <a:off x="2260600" y="5770372"/>
            <a:ext cx="2204720" cy="319405"/>
            <a:chOff x="2260600" y="5770372"/>
            <a:chExt cx="2204720" cy="319405"/>
          </a:xfrm>
        </p:grpSpPr>
        <p:sp>
          <p:nvSpPr>
            <p:cNvPr id="110" name="object 110" descr=""/>
            <p:cNvSpPr/>
            <p:nvPr/>
          </p:nvSpPr>
          <p:spPr>
            <a:xfrm>
              <a:off x="2263140" y="5772912"/>
              <a:ext cx="2199640" cy="314325"/>
            </a:xfrm>
            <a:custGeom>
              <a:avLst/>
              <a:gdLst/>
              <a:ahLst/>
              <a:cxnLst/>
              <a:rect l="l" t="t" r="r" b="b"/>
              <a:pathLst>
                <a:path w="2199640" h="314325">
                  <a:moveTo>
                    <a:pt x="2199132" y="313943"/>
                  </a:moveTo>
                  <a:lnTo>
                    <a:pt x="0" y="313943"/>
                  </a:lnTo>
                  <a:lnTo>
                    <a:pt x="0" y="0"/>
                  </a:lnTo>
                  <a:lnTo>
                    <a:pt x="2199132" y="0"/>
                  </a:lnTo>
                  <a:lnTo>
                    <a:pt x="2199132" y="313943"/>
                  </a:lnTo>
                  <a:close/>
                </a:path>
              </a:pathLst>
            </a:custGeom>
            <a:solidFill>
              <a:srgbClr val="FFE1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1" name="object 111" descr=""/>
            <p:cNvSpPr/>
            <p:nvPr/>
          </p:nvSpPr>
          <p:spPr>
            <a:xfrm>
              <a:off x="2263140" y="5772912"/>
              <a:ext cx="2199640" cy="314325"/>
            </a:xfrm>
            <a:custGeom>
              <a:avLst/>
              <a:gdLst/>
              <a:ahLst/>
              <a:cxnLst/>
              <a:rect l="l" t="t" r="r" b="b"/>
              <a:pathLst>
                <a:path w="2199640" h="314325">
                  <a:moveTo>
                    <a:pt x="0" y="0"/>
                  </a:moveTo>
                  <a:lnTo>
                    <a:pt x="2199132" y="0"/>
                  </a:lnTo>
                  <a:lnTo>
                    <a:pt x="2199132" y="313943"/>
                  </a:lnTo>
                  <a:lnTo>
                    <a:pt x="0" y="313943"/>
                  </a:lnTo>
                  <a:lnTo>
                    <a:pt x="0" y="0"/>
                  </a:lnTo>
                  <a:close/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2" name="object 112" descr=""/>
          <p:cNvSpPr txBox="1"/>
          <p:nvPr/>
        </p:nvSpPr>
        <p:spPr>
          <a:xfrm>
            <a:off x="2881328" y="5792144"/>
            <a:ext cx="963930" cy="1390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750" b="1">
                <a:latin typeface="Calibri"/>
                <a:cs typeface="Calibri"/>
              </a:rPr>
              <a:t>Task</a:t>
            </a:r>
            <a:r>
              <a:rPr dirty="0" sz="750" spc="-1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Team</a:t>
            </a:r>
            <a:r>
              <a:rPr dirty="0" sz="750" spc="-20" b="1">
                <a:latin typeface="Calibri"/>
                <a:cs typeface="Calibri"/>
              </a:rPr>
              <a:t> </a:t>
            </a:r>
            <a:r>
              <a:rPr dirty="0" sz="750" b="1">
                <a:latin typeface="Calibri"/>
                <a:cs typeface="Calibri"/>
              </a:rPr>
              <a:t>–</a:t>
            </a:r>
            <a:r>
              <a:rPr dirty="0" sz="750" spc="-1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IOWAVE25</a:t>
            </a:r>
            <a:endParaRPr sz="750">
              <a:latin typeface="Calibri"/>
              <a:cs typeface="Calibri"/>
            </a:endParaRPr>
          </a:p>
        </p:txBody>
      </p:sp>
      <p:sp>
        <p:nvSpPr>
          <p:cNvPr id="113" name="object 113" descr=""/>
          <p:cNvSpPr txBox="1"/>
          <p:nvPr/>
        </p:nvSpPr>
        <p:spPr>
          <a:xfrm>
            <a:off x="2640538" y="5904888"/>
            <a:ext cx="1443990" cy="1390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750" spc="-10">
                <a:latin typeface="Calibri"/>
                <a:cs typeface="Calibri"/>
              </a:rPr>
              <a:t>Chair:</a:t>
            </a:r>
            <a:r>
              <a:rPr dirty="0" sz="750" spc="-20">
                <a:latin typeface="Calibri"/>
                <a:cs typeface="Calibri"/>
              </a:rPr>
              <a:t> </a:t>
            </a:r>
            <a:r>
              <a:rPr dirty="0" sz="750">
                <a:latin typeface="Calibri"/>
                <a:cs typeface="Calibri"/>
              </a:rPr>
              <a:t>Dr.</a:t>
            </a:r>
            <a:r>
              <a:rPr dirty="0" sz="750" spc="-15">
                <a:latin typeface="Calibri"/>
                <a:cs typeface="Calibri"/>
              </a:rPr>
              <a:t> </a:t>
            </a:r>
            <a:r>
              <a:rPr dirty="0" sz="750">
                <a:latin typeface="Calibri"/>
                <a:cs typeface="Calibri"/>
              </a:rPr>
              <a:t>Ajay</a:t>
            </a:r>
            <a:r>
              <a:rPr dirty="0" sz="750" spc="-20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Kumar</a:t>
            </a:r>
            <a:r>
              <a:rPr dirty="0" sz="750" spc="-15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Bandela</a:t>
            </a:r>
            <a:r>
              <a:rPr dirty="0" sz="750" spc="-20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(India)</a:t>
            </a:r>
            <a:endParaRPr sz="750">
              <a:latin typeface="Calibri"/>
              <a:cs typeface="Calibri"/>
            </a:endParaRPr>
          </a:p>
        </p:txBody>
      </p:sp>
      <p:grpSp>
        <p:nvGrpSpPr>
          <p:cNvPr id="114" name="object 114" descr=""/>
          <p:cNvGrpSpPr/>
          <p:nvPr/>
        </p:nvGrpSpPr>
        <p:grpSpPr>
          <a:xfrm>
            <a:off x="4964176" y="5456427"/>
            <a:ext cx="1892300" cy="408940"/>
            <a:chOff x="4964176" y="5456427"/>
            <a:chExt cx="1892300" cy="408940"/>
          </a:xfrm>
        </p:grpSpPr>
        <p:sp>
          <p:nvSpPr>
            <p:cNvPr id="115" name="object 115" descr=""/>
            <p:cNvSpPr/>
            <p:nvPr/>
          </p:nvSpPr>
          <p:spPr>
            <a:xfrm>
              <a:off x="4966716" y="5458967"/>
              <a:ext cx="1887220" cy="403860"/>
            </a:xfrm>
            <a:custGeom>
              <a:avLst/>
              <a:gdLst/>
              <a:ahLst/>
              <a:cxnLst/>
              <a:rect l="l" t="t" r="r" b="b"/>
              <a:pathLst>
                <a:path w="1887220" h="403860">
                  <a:moveTo>
                    <a:pt x="1886712" y="403860"/>
                  </a:moveTo>
                  <a:lnTo>
                    <a:pt x="0" y="403860"/>
                  </a:lnTo>
                  <a:lnTo>
                    <a:pt x="0" y="0"/>
                  </a:lnTo>
                  <a:lnTo>
                    <a:pt x="1886712" y="0"/>
                  </a:lnTo>
                  <a:lnTo>
                    <a:pt x="1886712" y="403860"/>
                  </a:lnTo>
                  <a:close/>
                </a:path>
              </a:pathLst>
            </a:custGeom>
            <a:solidFill>
              <a:srgbClr val="FFE1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6" name="object 116" descr=""/>
            <p:cNvSpPr/>
            <p:nvPr/>
          </p:nvSpPr>
          <p:spPr>
            <a:xfrm>
              <a:off x="4966716" y="5458967"/>
              <a:ext cx="1887220" cy="403860"/>
            </a:xfrm>
            <a:custGeom>
              <a:avLst/>
              <a:gdLst/>
              <a:ahLst/>
              <a:cxnLst/>
              <a:rect l="l" t="t" r="r" b="b"/>
              <a:pathLst>
                <a:path w="1887220" h="403860">
                  <a:moveTo>
                    <a:pt x="0" y="0"/>
                  </a:moveTo>
                  <a:lnTo>
                    <a:pt x="1886712" y="0"/>
                  </a:lnTo>
                  <a:lnTo>
                    <a:pt x="1886712" y="403860"/>
                  </a:lnTo>
                  <a:lnTo>
                    <a:pt x="0" y="403860"/>
                  </a:lnTo>
                  <a:lnTo>
                    <a:pt x="0" y="0"/>
                  </a:lnTo>
                  <a:close/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7" name="object 117" descr=""/>
          <p:cNvSpPr txBox="1"/>
          <p:nvPr/>
        </p:nvSpPr>
        <p:spPr>
          <a:xfrm>
            <a:off x="5049953" y="5476659"/>
            <a:ext cx="1718945" cy="366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-635">
              <a:lnSpc>
                <a:spcPct val="99300"/>
              </a:lnSpc>
              <a:spcBef>
                <a:spcPts val="100"/>
              </a:spcBef>
            </a:pPr>
            <a:r>
              <a:rPr dirty="0" sz="750" b="1">
                <a:latin typeface="Calibri"/>
                <a:cs typeface="Calibri"/>
              </a:rPr>
              <a:t>Task</a:t>
            </a:r>
            <a:r>
              <a:rPr dirty="0" sz="750" spc="-1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Team</a:t>
            </a:r>
            <a:r>
              <a:rPr dirty="0" sz="750" spc="-1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–New</a:t>
            </a:r>
            <a:r>
              <a:rPr dirty="0" sz="750" spc="-2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Technologies</a:t>
            </a:r>
            <a:r>
              <a:rPr dirty="0" sz="750" spc="500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Observations</a:t>
            </a:r>
            <a:r>
              <a:rPr dirty="0" sz="750" spc="15" b="1">
                <a:latin typeface="Calibri"/>
                <a:cs typeface="Calibri"/>
              </a:rPr>
              <a:t> </a:t>
            </a:r>
            <a:r>
              <a:rPr dirty="0" sz="750" b="1">
                <a:latin typeface="Calibri"/>
                <a:cs typeface="Calibri"/>
              </a:rPr>
              <a:t>and</a:t>
            </a:r>
            <a:r>
              <a:rPr dirty="0" sz="750" spc="-10" b="1">
                <a:latin typeface="Calibri"/>
                <a:cs typeface="Calibri"/>
              </a:rPr>
              <a:t> Forecasting</a:t>
            </a:r>
            <a:r>
              <a:rPr dirty="0" sz="750" spc="10" b="1">
                <a:latin typeface="Calibri"/>
                <a:cs typeface="Calibri"/>
              </a:rPr>
              <a:t> </a:t>
            </a:r>
            <a:r>
              <a:rPr dirty="0" sz="750" b="1">
                <a:latin typeface="Calibri"/>
                <a:cs typeface="Calibri"/>
              </a:rPr>
              <a:t>(under</a:t>
            </a:r>
            <a:r>
              <a:rPr dirty="0" sz="750" spc="-5" b="1">
                <a:latin typeface="Calibri"/>
                <a:cs typeface="Calibri"/>
              </a:rPr>
              <a:t> </a:t>
            </a:r>
            <a:r>
              <a:rPr dirty="0" sz="750" spc="-20" b="1">
                <a:latin typeface="Calibri"/>
                <a:cs typeface="Calibri"/>
              </a:rPr>
              <a:t>WG2)</a:t>
            </a:r>
            <a:r>
              <a:rPr dirty="0" sz="750" spc="500" b="1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Chair:</a:t>
            </a:r>
            <a:r>
              <a:rPr dirty="0" sz="750" spc="-20">
                <a:latin typeface="Calibri"/>
                <a:cs typeface="Calibri"/>
              </a:rPr>
              <a:t> </a:t>
            </a:r>
            <a:r>
              <a:rPr dirty="0" sz="750">
                <a:latin typeface="Calibri"/>
                <a:cs typeface="Calibri"/>
              </a:rPr>
              <a:t>Dr.</a:t>
            </a:r>
            <a:r>
              <a:rPr dirty="0" sz="750" spc="-15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Wahyu</a:t>
            </a:r>
            <a:r>
              <a:rPr dirty="0" sz="750" spc="-5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Pandoe</a:t>
            </a:r>
            <a:r>
              <a:rPr dirty="0" sz="750" spc="-25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(Indonesia)</a:t>
            </a:r>
            <a:endParaRPr sz="750">
              <a:latin typeface="Calibri"/>
              <a:cs typeface="Calibri"/>
            </a:endParaRPr>
          </a:p>
        </p:txBody>
      </p:sp>
      <p:grpSp>
        <p:nvGrpSpPr>
          <p:cNvPr id="118" name="object 118" descr=""/>
          <p:cNvGrpSpPr/>
          <p:nvPr/>
        </p:nvGrpSpPr>
        <p:grpSpPr>
          <a:xfrm>
            <a:off x="2260600" y="6148323"/>
            <a:ext cx="2205990" cy="319405"/>
            <a:chOff x="2260600" y="6148323"/>
            <a:chExt cx="2205990" cy="319405"/>
          </a:xfrm>
        </p:grpSpPr>
        <p:sp>
          <p:nvSpPr>
            <p:cNvPr id="119" name="object 119" descr=""/>
            <p:cNvSpPr/>
            <p:nvPr/>
          </p:nvSpPr>
          <p:spPr>
            <a:xfrm>
              <a:off x="2263140" y="6150863"/>
              <a:ext cx="2200910" cy="314325"/>
            </a:xfrm>
            <a:custGeom>
              <a:avLst/>
              <a:gdLst/>
              <a:ahLst/>
              <a:cxnLst/>
              <a:rect l="l" t="t" r="r" b="b"/>
              <a:pathLst>
                <a:path w="2200910" h="314325">
                  <a:moveTo>
                    <a:pt x="2200656" y="313943"/>
                  </a:moveTo>
                  <a:lnTo>
                    <a:pt x="0" y="313943"/>
                  </a:lnTo>
                  <a:lnTo>
                    <a:pt x="0" y="0"/>
                  </a:lnTo>
                  <a:lnTo>
                    <a:pt x="2200656" y="0"/>
                  </a:lnTo>
                  <a:lnTo>
                    <a:pt x="2200656" y="313943"/>
                  </a:lnTo>
                  <a:close/>
                </a:path>
              </a:pathLst>
            </a:custGeom>
            <a:solidFill>
              <a:srgbClr val="FFE1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0" name="object 120" descr=""/>
            <p:cNvSpPr/>
            <p:nvPr/>
          </p:nvSpPr>
          <p:spPr>
            <a:xfrm>
              <a:off x="2263140" y="6150863"/>
              <a:ext cx="2200910" cy="314325"/>
            </a:xfrm>
            <a:custGeom>
              <a:avLst/>
              <a:gdLst/>
              <a:ahLst/>
              <a:cxnLst/>
              <a:rect l="l" t="t" r="r" b="b"/>
              <a:pathLst>
                <a:path w="2200910" h="314325">
                  <a:moveTo>
                    <a:pt x="0" y="0"/>
                  </a:moveTo>
                  <a:lnTo>
                    <a:pt x="2200656" y="0"/>
                  </a:lnTo>
                  <a:lnTo>
                    <a:pt x="2200656" y="313943"/>
                  </a:lnTo>
                  <a:lnTo>
                    <a:pt x="0" y="313943"/>
                  </a:lnTo>
                  <a:lnTo>
                    <a:pt x="0" y="0"/>
                  </a:lnTo>
                  <a:close/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1" name="object 121" descr=""/>
          <p:cNvSpPr txBox="1"/>
          <p:nvPr/>
        </p:nvSpPr>
        <p:spPr>
          <a:xfrm>
            <a:off x="2611610" y="6168556"/>
            <a:ext cx="1504315" cy="25209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>
              <a:lnSpc>
                <a:spcPts val="894"/>
              </a:lnSpc>
              <a:spcBef>
                <a:spcPts val="90"/>
              </a:spcBef>
            </a:pPr>
            <a:r>
              <a:rPr dirty="0" sz="750" b="1">
                <a:latin typeface="Calibri"/>
                <a:cs typeface="Calibri"/>
              </a:rPr>
              <a:t>Task</a:t>
            </a:r>
            <a:r>
              <a:rPr dirty="0" sz="750" spc="-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Team</a:t>
            </a:r>
            <a:r>
              <a:rPr dirty="0" sz="750" spc="-5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–Mid-</a:t>
            </a:r>
            <a:r>
              <a:rPr dirty="0" sz="750" b="1">
                <a:latin typeface="Calibri"/>
                <a:cs typeface="Calibri"/>
              </a:rPr>
              <a:t>Term</a:t>
            </a:r>
            <a:r>
              <a:rPr dirty="0" sz="750" spc="20" b="1">
                <a:latin typeface="Calibri"/>
                <a:cs typeface="Calibri"/>
              </a:rPr>
              <a:t> </a:t>
            </a:r>
            <a:r>
              <a:rPr dirty="0" sz="750" spc="-10" b="1">
                <a:latin typeface="Calibri"/>
                <a:cs typeface="Calibri"/>
              </a:rPr>
              <a:t>Strategy</a:t>
            </a:r>
            <a:r>
              <a:rPr dirty="0" sz="750" spc="-30" b="1">
                <a:latin typeface="Calibri"/>
                <a:cs typeface="Calibri"/>
              </a:rPr>
              <a:t> </a:t>
            </a:r>
            <a:r>
              <a:rPr dirty="0" sz="750" spc="-20" b="1">
                <a:latin typeface="Calibri"/>
                <a:cs typeface="Calibri"/>
              </a:rPr>
              <a:t>(MTS)</a:t>
            </a:r>
            <a:endParaRPr sz="750">
              <a:latin typeface="Calibri"/>
              <a:cs typeface="Calibri"/>
            </a:endParaRPr>
          </a:p>
          <a:p>
            <a:pPr algn="ctr">
              <a:lnSpc>
                <a:spcPts val="894"/>
              </a:lnSpc>
            </a:pPr>
            <a:r>
              <a:rPr dirty="0" sz="750" spc="-10">
                <a:latin typeface="Calibri"/>
                <a:cs typeface="Calibri"/>
              </a:rPr>
              <a:t>Chair:</a:t>
            </a:r>
            <a:r>
              <a:rPr dirty="0" sz="750" spc="-15">
                <a:latin typeface="Calibri"/>
                <a:cs typeface="Calibri"/>
              </a:rPr>
              <a:t> </a:t>
            </a:r>
            <a:r>
              <a:rPr dirty="0" sz="750">
                <a:latin typeface="Calibri"/>
                <a:cs typeface="Calibri"/>
              </a:rPr>
              <a:t>Dr.</a:t>
            </a:r>
            <a:r>
              <a:rPr dirty="0" sz="750" spc="-15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Yuelong</a:t>
            </a:r>
            <a:r>
              <a:rPr dirty="0" sz="750" spc="5">
                <a:latin typeface="Calibri"/>
                <a:cs typeface="Calibri"/>
              </a:rPr>
              <a:t> </a:t>
            </a:r>
            <a:r>
              <a:rPr dirty="0" sz="750" spc="-10">
                <a:latin typeface="Calibri"/>
                <a:cs typeface="Calibri"/>
              </a:rPr>
              <a:t>Miao (Australia)</a:t>
            </a:r>
            <a:endParaRPr sz="750">
              <a:latin typeface="Calibri"/>
              <a:cs typeface="Calibri"/>
            </a:endParaRPr>
          </a:p>
        </p:txBody>
      </p:sp>
      <p:grpSp>
        <p:nvGrpSpPr>
          <p:cNvPr id="122" name="object 122" descr=""/>
          <p:cNvGrpSpPr/>
          <p:nvPr/>
        </p:nvGrpSpPr>
        <p:grpSpPr>
          <a:xfrm>
            <a:off x="4450079" y="5113019"/>
            <a:ext cx="1428115" cy="1195070"/>
            <a:chOff x="4450079" y="5113019"/>
            <a:chExt cx="1428115" cy="1195070"/>
          </a:xfrm>
        </p:grpSpPr>
        <p:sp>
          <p:nvSpPr>
            <p:cNvPr id="123" name="object 123" descr=""/>
            <p:cNvSpPr/>
            <p:nvPr/>
          </p:nvSpPr>
          <p:spPr>
            <a:xfrm>
              <a:off x="4463783" y="5285231"/>
              <a:ext cx="1414780" cy="1022985"/>
            </a:xfrm>
            <a:custGeom>
              <a:avLst/>
              <a:gdLst/>
              <a:ahLst/>
              <a:cxnLst/>
              <a:rect l="l" t="t" r="r" b="b"/>
              <a:pathLst>
                <a:path w="1414779" h="1022985">
                  <a:moveTo>
                    <a:pt x="188976" y="990612"/>
                  </a:moveTo>
                  <a:lnTo>
                    <a:pt x="173355" y="982992"/>
                  </a:lnTo>
                  <a:lnTo>
                    <a:pt x="126492" y="960132"/>
                  </a:lnTo>
                  <a:lnTo>
                    <a:pt x="126492" y="982992"/>
                  </a:lnTo>
                  <a:lnTo>
                    <a:pt x="62484" y="982992"/>
                  </a:lnTo>
                  <a:lnTo>
                    <a:pt x="62484" y="960132"/>
                  </a:lnTo>
                  <a:lnTo>
                    <a:pt x="0" y="990612"/>
                  </a:lnTo>
                  <a:lnTo>
                    <a:pt x="62484" y="1022616"/>
                  </a:lnTo>
                  <a:lnTo>
                    <a:pt x="62484" y="998232"/>
                  </a:lnTo>
                  <a:lnTo>
                    <a:pt x="126492" y="998232"/>
                  </a:lnTo>
                  <a:lnTo>
                    <a:pt x="126492" y="1022616"/>
                  </a:lnTo>
                  <a:lnTo>
                    <a:pt x="174104" y="998232"/>
                  </a:lnTo>
                  <a:lnTo>
                    <a:pt x="188976" y="990612"/>
                  </a:lnTo>
                  <a:close/>
                </a:path>
                <a:path w="1414779" h="1022985">
                  <a:moveTo>
                    <a:pt x="1414272" y="64008"/>
                  </a:moveTo>
                  <a:lnTo>
                    <a:pt x="1409192" y="53340"/>
                  </a:lnTo>
                  <a:lnTo>
                    <a:pt x="1383792" y="0"/>
                  </a:lnTo>
                  <a:lnTo>
                    <a:pt x="1351788" y="64008"/>
                  </a:lnTo>
                  <a:lnTo>
                    <a:pt x="1376172" y="64008"/>
                  </a:lnTo>
                  <a:lnTo>
                    <a:pt x="1376172" y="111252"/>
                  </a:lnTo>
                  <a:lnTo>
                    <a:pt x="1351788" y="111252"/>
                  </a:lnTo>
                  <a:lnTo>
                    <a:pt x="1383792" y="173736"/>
                  </a:lnTo>
                  <a:lnTo>
                    <a:pt x="1409077" y="121920"/>
                  </a:lnTo>
                  <a:lnTo>
                    <a:pt x="1414272" y="111252"/>
                  </a:lnTo>
                  <a:lnTo>
                    <a:pt x="1391412" y="111252"/>
                  </a:lnTo>
                  <a:lnTo>
                    <a:pt x="1391412" y="64008"/>
                  </a:lnTo>
                  <a:lnTo>
                    <a:pt x="1414272" y="64008"/>
                  </a:lnTo>
                  <a:close/>
                </a:path>
              </a:pathLst>
            </a:custGeom>
            <a:solidFill>
              <a:srgbClr val="52525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4" name="object 12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610100" y="6019799"/>
              <a:ext cx="188976" cy="64008"/>
            </a:xfrm>
            <a:prstGeom prst="rect">
              <a:avLst/>
            </a:prstGeom>
          </p:spPr>
        </p:pic>
        <p:pic>
          <p:nvPicPr>
            <p:cNvPr id="125" name="object 12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450079" y="5887211"/>
              <a:ext cx="188976" cy="64008"/>
            </a:xfrm>
            <a:prstGeom prst="rect">
              <a:avLst/>
            </a:prstGeom>
          </p:spPr>
        </p:pic>
        <p:sp>
          <p:nvSpPr>
            <p:cNvPr id="126" name="object 126" descr=""/>
            <p:cNvSpPr/>
            <p:nvPr/>
          </p:nvSpPr>
          <p:spPr>
            <a:xfrm>
              <a:off x="4463783" y="5113019"/>
              <a:ext cx="356870" cy="503555"/>
            </a:xfrm>
            <a:custGeom>
              <a:avLst/>
              <a:gdLst/>
              <a:ahLst/>
              <a:cxnLst/>
              <a:rect l="l" t="t" r="r" b="b"/>
              <a:pathLst>
                <a:path w="356870" h="503554">
                  <a:moveTo>
                    <a:pt x="188976" y="470928"/>
                  </a:moveTo>
                  <a:lnTo>
                    <a:pt x="173355" y="463308"/>
                  </a:lnTo>
                  <a:lnTo>
                    <a:pt x="126492" y="440448"/>
                  </a:lnTo>
                  <a:lnTo>
                    <a:pt x="126492" y="463308"/>
                  </a:lnTo>
                  <a:lnTo>
                    <a:pt x="62484" y="463308"/>
                  </a:lnTo>
                  <a:lnTo>
                    <a:pt x="62484" y="440448"/>
                  </a:lnTo>
                  <a:lnTo>
                    <a:pt x="0" y="470928"/>
                  </a:lnTo>
                  <a:lnTo>
                    <a:pt x="62484" y="502932"/>
                  </a:lnTo>
                  <a:lnTo>
                    <a:pt x="62484" y="480072"/>
                  </a:lnTo>
                  <a:lnTo>
                    <a:pt x="126492" y="480072"/>
                  </a:lnTo>
                  <a:lnTo>
                    <a:pt x="126492" y="502932"/>
                  </a:lnTo>
                  <a:lnTo>
                    <a:pt x="171132" y="480072"/>
                  </a:lnTo>
                  <a:lnTo>
                    <a:pt x="188976" y="470928"/>
                  </a:lnTo>
                  <a:close/>
                </a:path>
                <a:path w="356870" h="503554">
                  <a:moveTo>
                    <a:pt x="356616" y="32004"/>
                  </a:moveTo>
                  <a:lnTo>
                    <a:pt x="341744" y="24384"/>
                  </a:lnTo>
                  <a:lnTo>
                    <a:pt x="294132" y="0"/>
                  </a:lnTo>
                  <a:lnTo>
                    <a:pt x="294132" y="24384"/>
                  </a:lnTo>
                  <a:lnTo>
                    <a:pt x="231648" y="24384"/>
                  </a:lnTo>
                  <a:lnTo>
                    <a:pt x="231648" y="0"/>
                  </a:lnTo>
                  <a:lnTo>
                    <a:pt x="179070" y="26936"/>
                  </a:lnTo>
                  <a:lnTo>
                    <a:pt x="174104" y="24384"/>
                  </a:lnTo>
                  <a:lnTo>
                    <a:pt x="126492" y="0"/>
                  </a:lnTo>
                  <a:lnTo>
                    <a:pt x="126492" y="24384"/>
                  </a:lnTo>
                  <a:lnTo>
                    <a:pt x="62484" y="24384"/>
                  </a:lnTo>
                  <a:lnTo>
                    <a:pt x="62484" y="0"/>
                  </a:lnTo>
                  <a:lnTo>
                    <a:pt x="0" y="32004"/>
                  </a:lnTo>
                  <a:lnTo>
                    <a:pt x="62484" y="62484"/>
                  </a:lnTo>
                  <a:lnTo>
                    <a:pt x="62484" y="39624"/>
                  </a:lnTo>
                  <a:lnTo>
                    <a:pt x="126492" y="39624"/>
                  </a:lnTo>
                  <a:lnTo>
                    <a:pt x="126492" y="62484"/>
                  </a:lnTo>
                  <a:lnTo>
                    <a:pt x="173355" y="39624"/>
                  </a:lnTo>
                  <a:lnTo>
                    <a:pt x="179070" y="36842"/>
                  </a:lnTo>
                  <a:lnTo>
                    <a:pt x="231648" y="62484"/>
                  </a:lnTo>
                  <a:lnTo>
                    <a:pt x="231648" y="39624"/>
                  </a:lnTo>
                  <a:lnTo>
                    <a:pt x="294132" y="39624"/>
                  </a:lnTo>
                  <a:lnTo>
                    <a:pt x="294132" y="62484"/>
                  </a:lnTo>
                  <a:lnTo>
                    <a:pt x="340995" y="39624"/>
                  </a:lnTo>
                  <a:lnTo>
                    <a:pt x="356616" y="32004"/>
                  </a:lnTo>
                  <a:close/>
                </a:path>
              </a:pathLst>
            </a:custGeom>
            <a:solidFill>
              <a:srgbClr val="525252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28243" y="1944624"/>
            <a:ext cx="1999614" cy="81280"/>
          </a:xfrm>
          <a:custGeom>
            <a:avLst/>
            <a:gdLst/>
            <a:ahLst/>
            <a:cxnLst/>
            <a:rect l="l" t="t" r="r" b="b"/>
            <a:pathLst>
              <a:path w="1999614" h="81280">
                <a:moveTo>
                  <a:pt x="1999488" y="80771"/>
                </a:moveTo>
                <a:lnTo>
                  <a:pt x="0" y="80771"/>
                </a:lnTo>
                <a:lnTo>
                  <a:pt x="0" y="0"/>
                </a:lnTo>
                <a:lnTo>
                  <a:pt x="1999488" y="0"/>
                </a:lnTo>
                <a:lnTo>
                  <a:pt x="1999488" y="80771"/>
                </a:lnTo>
                <a:close/>
              </a:path>
            </a:pathLst>
          </a:custGeom>
          <a:solidFill>
            <a:srgbClr val="0069B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0" y="6437376"/>
            <a:ext cx="10058400" cy="279400"/>
          </a:xfrm>
          <a:custGeom>
            <a:avLst/>
            <a:gdLst/>
            <a:ahLst/>
            <a:cxnLst/>
            <a:rect l="l" t="t" r="r" b="b"/>
            <a:pathLst>
              <a:path w="10058400" h="279400">
                <a:moveTo>
                  <a:pt x="10058400" y="278891"/>
                </a:moveTo>
                <a:lnTo>
                  <a:pt x="0" y="278891"/>
                </a:lnTo>
                <a:lnTo>
                  <a:pt x="0" y="0"/>
                </a:lnTo>
                <a:lnTo>
                  <a:pt x="10058400" y="0"/>
                </a:lnTo>
                <a:lnTo>
                  <a:pt x="10058400" y="278891"/>
                </a:lnTo>
                <a:close/>
              </a:path>
            </a:pathLst>
          </a:custGeom>
          <a:solidFill>
            <a:srgbClr val="0070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3160313" y="6455116"/>
            <a:ext cx="3736340" cy="252729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18th</a:t>
            </a:r>
            <a:r>
              <a:rPr dirty="0" sz="1450" spc="65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session</a:t>
            </a:r>
            <a:r>
              <a:rPr dirty="0" sz="1450" spc="55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450" spc="5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TOWS-WG,</a:t>
            </a:r>
            <a:r>
              <a:rPr dirty="0" sz="1450" spc="35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24-25</a:t>
            </a:r>
            <a:r>
              <a:rPr dirty="0" sz="1450" spc="5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Feb</a:t>
            </a:r>
            <a:r>
              <a:rPr dirty="0" sz="1450" spc="7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spc="-20" i="1">
                <a:solidFill>
                  <a:srgbClr val="FFFFFF"/>
                </a:solidFill>
                <a:latin typeface="Arial"/>
                <a:cs typeface="Arial"/>
              </a:rPr>
              <a:t>2025</a:t>
            </a:r>
            <a:endParaRPr sz="145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24771" y="1235963"/>
            <a:ext cx="670560" cy="63093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5775" rIns="0" bIns="0" rtlCol="0" vert="horz">
            <a:spAutoFit/>
          </a:bodyPr>
          <a:lstStyle/>
          <a:p>
            <a:pPr marL="317500">
              <a:lnSpc>
                <a:spcPct val="100000"/>
              </a:lnSpc>
              <a:spcBef>
                <a:spcPts val="90"/>
              </a:spcBef>
            </a:pPr>
            <a:r>
              <a:rPr dirty="0" sz="2650" spc="-90">
                <a:solidFill>
                  <a:srgbClr val="1A80B1"/>
                </a:solidFill>
                <a:latin typeface="Gill Sans MT"/>
                <a:cs typeface="Gill Sans MT"/>
              </a:rPr>
              <a:t>TOWS-</a:t>
            </a:r>
            <a:r>
              <a:rPr dirty="0" sz="2650">
                <a:solidFill>
                  <a:srgbClr val="1A80B1"/>
                </a:solidFill>
                <a:latin typeface="Gill Sans MT"/>
                <a:cs typeface="Gill Sans MT"/>
              </a:rPr>
              <a:t>WG</a:t>
            </a:r>
            <a:r>
              <a:rPr dirty="0" sz="2650" spc="-100">
                <a:solidFill>
                  <a:srgbClr val="1A80B1"/>
                </a:solidFill>
                <a:latin typeface="Gill Sans MT"/>
                <a:cs typeface="Gill Sans MT"/>
              </a:rPr>
              <a:t> </a:t>
            </a:r>
            <a:r>
              <a:rPr dirty="0" sz="2650">
                <a:solidFill>
                  <a:srgbClr val="1A80B1"/>
                </a:solidFill>
                <a:latin typeface="Gill Sans MT"/>
                <a:cs typeface="Gill Sans MT"/>
              </a:rPr>
              <a:t>XVII</a:t>
            </a:r>
            <a:r>
              <a:rPr dirty="0" sz="2650" spc="-95">
                <a:solidFill>
                  <a:srgbClr val="1A80B1"/>
                </a:solidFill>
                <a:latin typeface="Gill Sans MT"/>
                <a:cs typeface="Gill Sans MT"/>
              </a:rPr>
              <a:t> </a:t>
            </a:r>
            <a:r>
              <a:rPr dirty="0" sz="2650" spc="-35">
                <a:solidFill>
                  <a:srgbClr val="1A80B1"/>
                </a:solidFill>
                <a:latin typeface="Gill Sans MT"/>
                <a:cs typeface="Gill Sans MT"/>
              </a:rPr>
              <a:t>Key</a:t>
            </a:r>
            <a:r>
              <a:rPr dirty="0" sz="2650" spc="-65">
                <a:solidFill>
                  <a:srgbClr val="1A80B1"/>
                </a:solidFill>
                <a:latin typeface="Gill Sans MT"/>
                <a:cs typeface="Gill Sans MT"/>
              </a:rPr>
              <a:t> </a:t>
            </a:r>
            <a:r>
              <a:rPr dirty="0" sz="2650" spc="-10">
                <a:solidFill>
                  <a:srgbClr val="1A80B1"/>
                </a:solidFill>
                <a:latin typeface="Gill Sans MT"/>
                <a:cs typeface="Gill Sans MT"/>
              </a:rPr>
              <a:t>Recommendations</a:t>
            </a:r>
            <a:r>
              <a:rPr dirty="0" sz="2650" spc="-105">
                <a:solidFill>
                  <a:srgbClr val="1A80B1"/>
                </a:solidFill>
                <a:latin typeface="Gill Sans MT"/>
                <a:cs typeface="Gill Sans MT"/>
              </a:rPr>
              <a:t> </a:t>
            </a:r>
            <a:r>
              <a:rPr dirty="0" sz="2650">
                <a:solidFill>
                  <a:srgbClr val="1A80B1"/>
                </a:solidFill>
                <a:latin typeface="Gill Sans MT"/>
                <a:cs typeface="Gill Sans MT"/>
              </a:rPr>
              <a:t>&amp;</a:t>
            </a:r>
            <a:r>
              <a:rPr dirty="0" sz="2650" spc="-65">
                <a:solidFill>
                  <a:srgbClr val="1A80B1"/>
                </a:solidFill>
                <a:latin typeface="Gill Sans MT"/>
                <a:cs typeface="Gill Sans MT"/>
              </a:rPr>
              <a:t> </a:t>
            </a:r>
            <a:r>
              <a:rPr dirty="0" sz="2650" spc="-10">
                <a:solidFill>
                  <a:srgbClr val="1A80B1"/>
                </a:solidFill>
                <a:latin typeface="Gill Sans MT"/>
                <a:cs typeface="Gill Sans MT"/>
              </a:rPr>
              <a:t>Status</a:t>
            </a:r>
            <a:endParaRPr sz="2650">
              <a:latin typeface="Gill Sans MT"/>
              <a:cs typeface="Gill Sans MT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240792" y="2127516"/>
            <a:ext cx="4411980" cy="4165600"/>
          </a:xfrm>
          <a:custGeom>
            <a:avLst/>
            <a:gdLst/>
            <a:ahLst/>
            <a:cxnLst/>
            <a:rect l="l" t="t" r="r" b="b"/>
            <a:pathLst>
              <a:path w="4411980" h="4165600">
                <a:moveTo>
                  <a:pt x="4411980" y="416052"/>
                </a:moveTo>
                <a:lnTo>
                  <a:pt x="4409173" y="367461"/>
                </a:lnTo>
                <a:lnTo>
                  <a:pt x="4401007" y="320535"/>
                </a:lnTo>
                <a:lnTo>
                  <a:pt x="4387761" y="275590"/>
                </a:lnTo>
                <a:lnTo>
                  <a:pt x="4369740" y="232930"/>
                </a:lnTo>
                <a:lnTo>
                  <a:pt x="4347286" y="192849"/>
                </a:lnTo>
                <a:lnTo>
                  <a:pt x="4320679" y="155676"/>
                </a:lnTo>
                <a:lnTo>
                  <a:pt x="4290250" y="121729"/>
                </a:lnTo>
                <a:lnTo>
                  <a:pt x="4256290" y="91287"/>
                </a:lnTo>
                <a:lnTo>
                  <a:pt x="4219118" y="64681"/>
                </a:lnTo>
                <a:lnTo>
                  <a:pt x="4179036" y="42227"/>
                </a:lnTo>
                <a:lnTo>
                  <a:pt x="4136377" y="24206"/>
                </a:lnTo>
                <a:lnTo>
                  <a:pt x="4091432" y="10960"/>
                </a:lnTo>
                <a:lnTo>
                  <a:pt x="4044505" y="2794"/>
                </a:lnTo>
                <a:lnTo>
                  <a:pt x="3995915" y="0"/>
                </a:lnTo>
                <a:lnTo>
                  <a:pt x="416052" y="0"/>
                </a:lnTo>
                <a:lnTo>
                  <a:pt x="367741" y="2794"/>
                </a:lnTo>
                <a:lnTo>
                  <a:pt x="321017" y="10960"/>
                </a:lnTo>
                <a:lnTo>
                  <a:pt x="276199" y="24206"/>
                </a:lnTo>
                <a:lnTo>
                  <a:pt x="233591" y="42227"/>
                </a:lnTo>
                <a:lnTo>
                  <a:pt x="193522" y="64681"/>
                </a:lnTo>
                <a:lnTo>
                  <a:pt x="156324" y="91287"/>
                </a:lnTo>
                <a:lnTo>
                  <a:pt x="122301" y="121729"/>
                </a:lnTo>
                <a:lnTo>
                  <a:pt x="91770" y="155676"/>
                </a:lnTo>
                <a:lnTo>
                  <a:pt x="65062" y="192849"/>
                </a:lnTo>
                <a:lnTo>
                  <a:pt x="42494" y="232930"/>
                </a:lnTo>
                <a:lnTo>
                  <a:pt x="24371" y="275590"/>
                </a:lnTo>
                <a:lnTo>
                  <a:pt x="11049" y="320535"/>
                </a:lnTo>
                <a:lnTo>
                  <a:pt x="2806" y="367461"/>
                </a:lnTo>
                <a:lnTo>
                  <a:pt x="0" y="416052"/>
                </a:lnTo>
                <a:lnTo>
                  <a:pt x="0" y="1665719"/>
                </a:lnTo>
                <a:lnTo>
                  <a:pt x="0" y="3331451"/>
                </a:lnTo>
                <a:lnTo>
                  <a:pt x="0" y="3749040"/>
                </a:lnTo>
                <a:lnTo>
                  <a:pt x="2806" y="3797617"/>
                </a:lnTo>
                <a:lnTo>
                  <a:pt x="11049" y="3844544"/>
                </a:lnTo>
                <a:lnTo>
                  <a:pt x="24371" y="3889489"/>
                </a:lnTo>
                <a:lnTo>
                  <a:pt x="42494" y="3932148"/>
                </a:lnTo>
                <a:lnTo>
                  <a:pt x="65062" y="3972229"/>
                </a:lnTo>
                <a:lnTo>
                  <a:pt x="91770" y="4009402"/>
                </a:lnTo>
                <a:lnTo>
                  <a:pt x="122301" y="4043362"/>
                </a:lnTo>
                <a:lnTo>
                  <a:pt x="156324" y="4073791"/>
                </a:lnTo>
                <a:lnTo>
                  <a:pt x="193522" y="4100398"/>
                </a:lnTo>
                <a:lnTo>
                  <a:pt x="233591" y="4122851"/>
                </a:lnTo>
                <a:lnTo>
                  <a:pt x="276199" y="4140873"/>
                </a:lnTo>
                <a:lnTo>
                  <a:pt x="321017" y="4154119"/>
                </a:lnTo>
                <a:lnTo>
                  <a:pt x="367741" y="4162285"/>
                </a:lnTo>
                <a:lnTo>
                  <a:pt x="416052" y="4165092"/>
                </a:lnTo>
                <a:lnTo>
                  <a:pt x="3995915" y="4165092"/>
                </a:lnTo>
                <a:lnTo>
                  <a:pt x="4044505" y="4162285"/>
                </a:lnTo>
                <a:lnTo>
                  <a:pt x="4091432" y="4154119"/>
                </a:lnTo>
                <a:lnTo>
                  <a:pt x="4136377" y="4140873"/>
                </a:lnTo>
                <a:lnTo>
                  <a:pt x="4179036" y="4122851"/>
                </a:lnTo>
                <a:lnTo>
                  <a:pt x="4219118" y="4100398"/>
                </a:lnTo>
                <a:lnTo>
                  <a:pt x="4256290" y="4073791"/>
                </a:lnTo>
                <a:lnTo>
                  <a:pt x="4290250" y="4043362"/>
                </a:lnTo>
                <a:lnTo>
                  <a:pt x="4320679" y="4009402"/>
                </a:lnTo>
                <a:lnTo>
                  <a:pt x="4347286" y="3972229"/>
                </a:lnTo>
                <a:lnTo>
                  <a:pt x="4369740" y="3932148"/>
                </a:lnTo>
                <a:lnTo>
                  <a:pt x="4387761" y="3889489"/>
                </a:lnTo>
                <a:lnTo>
                  <a:pt x="4401007" y="3844544"/>
                </a:lnTo>
                <a:lnTo>
                  <a:pt x="4409173" y="3797617"/>
                </a:lnTo>
                <a:lnTo>
                  <a:pt x="4411980" y="3749040"/>
                </a:lnTo>
                <a:lnTo>
                  <a:pt x="4411980" y="3331451"/>
                </a:lnTo>
                <a:lnTo>
                  <a:pt x="4411980" y="1665719"/>
                </a:lnTo>
                <a:lnTo>
                  <a:pt x="4411980" y="416052"/>
                </a:lnTo>
                <a:close/>
              </a:path>
            </a:pathLst>
          </a:custGeom>
          <a:solidFill>
            <a:srgbClr val="1A67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/>
          <p:nvPr/>
        </p:nvSpPr>
        <p:spPr>
          <a:xfrm>
            <a:off x="5093195" y="2190000"/>
            <a:ext cx="4753610" cy="4151629"/>
          </a:xfrm>
          <a:custGeom>
            <a:avLst/>
            <a:gdLst/>
            <a:ahLst/>
            <a:cxnLst/>
            <a:rect l="l" t="t" r="r" b="b"/>
            <a:pathLst>
              <a:path w="4753609" h="4151629">
                <a:moveTo>
                  <a:pt x="4753368" y="1661160"/>
                </a:moveTo>
                <a:lnTo>
                  <a:pt x="4753356" y="414528"/>
                </a:lnTo>
                <a:lnTo>
                  <a:pt x="4750574" y="366242"/>
                </a:lnTo>
                <a:lnTo>
                  <a:pt x="4742396" y="319582"/>
                </a:lnTo>
                <a:lnTo>
                  <a:pt x="4729162" y="274853"/>
                </a:lnTo>
                <a:lnTo>
                  <a:pt x="4711166" y="232371"/>
                </a:lnTo>
                <a:lnTo>
                  <a:pt x="4688738" y="192443"/>
                </a:lnTo>
                <a:lnTo>
                  <a:pt x="4662182" y="155397"/>
                </a:lnTo>
                <a:lnTo>
                  <a:pt x="4631817" y="121539"/>
                </a:lnTo>
                <a:lnTo>
                  <a:pt x="4597959" y="91173"/>
                </a:lnTo>
                <a:lnTo>
                  <a:pt x="4560913" y="64617"/>
                </a:lnTo>
                <a:lnTo>
                  <a:pt x="4520984" y="42189"/>
                </a:lnTo>
                <a:lnTo>
                  <a:pt x="4478502" y="24193"/>
                </a:lnTo>
                <a:lnTo>
                  <a:pt x="4433773" y="10960"/>
                </a:lnTo>
                <a:lnTo>
                  <a:pt x="4387113" y="2781"/>
                </a:lnTo>
                <a:lnTo>
                  <a:pt x="4338828" y="0"/>
                </a:lnTo>
                <a:lnTo>
                  <a:pt x="414528" y="0"/>
                </a:lnTo>
                <a:lnTo>
                  <a:pt x="366255" y="2781"/>
                </a:lnTo>
                <a:lnTo>
                  <a:pt x="319595" y="10960"/>
                </a:lnTo>
                <a:lnTo>
                  <a:pt x="274866" y="24193"/>
                </a:lnTo>
                <a:lnTo>
                  <a:pt x="232384" y="42189"/>
                </a:lnTo>
                <a:lnTo>
                  <a:pt x="192455" y="64617"/>
                </a:lnTo>
                <a:lnTo>
                  <a:pt x="155409" y="91173"/>
                </a:lnTo>
                <a:lnTo>
                  <a:pt x="121539" y="121539"/>
                </a:lnTo>
                <a:lnTo>
                  <a:pt x="91173" y="155397"/>
                </a:lnTo>
                <a:lnTo>
                  <a:pt x="64630" y="192443"/>
                </a:lnTo>
                <a:lnTo>
                  <a:pt x="42202" y="232371"/>
                </a:lnTo>
                <a:lnTo>
                  <a:pt x="24206" y="274853"/>
                </a:lnTo>
                <a:lnTo>
                  <a:pt x="10972" y="319582"/>
                </a:lnTo>
                <a:lnTo>
                  <a:pt x="2794" y="366242"/>
                </a:lnTo>
                <a:lnTo>
                  <a:pt x="0" y="414528"/>
                </a:lnTo>
                <a:lnTo>
                  <a:pt x="0" y="1661160"/>
                </a:lnTo>
                <a:lnTo>
                  <a:pt x="0" y="3320783"/>
                </a:lnTo>
                <a:lnTo>
                  <a:pt x="0" y="3735324"/>
                </a:lnTo>
                <a:lnTo>
                  <a:pt x="2794" y="3783901"/>
                </a:lnTo>
                <a:lnTo>
                  <a:pt x="10972" y="3830828"/>
                </a:lnTo>
                <a:lnTo>
                  <a:pt x="24206" y="3875773"/>
                </a:lnTo>
                <a:lnTo>
                  <a:pt x="42202" y="3918432"/>
                </a:lnTo>
                <a:lnTo>
                  <a:pt x="64630" y="3958513"/>
                </a:lnTo>
                <a:lnTo>
                  <a:pt x="91173" y="3995686"/>
                </a:lnTo>
                <a:lnTo>
                  <a:pt x="121539" y="4029646"/>
                </a:lnTo>
                <a:lnTo>
                  <a:pt x="155409" y="4060075"/>
                </a:lnTo>
                <a:lnTo>
                  <a:pt x="192455" y="4086682"/>
                </a:lnTo>
                <a:lnTo>
                  <a:pt x="232384" y="4109135"/>
                </a:lnTo>
                <a:lnTo>
                  <a:pt x="274866" y="4127157"/>
                </a:lnTo>
                <a:lnTo>
                  <a:pt x="319595" y="4140403"/>
                </a:lnTo>
                <a:lnTo>
                  <a:pt x="366255" y="4148569"/>
                </a:lnTo>
                <a:lnTo>
                  <a:pt x="414528" y="4151376"/>
                </a:lnTo>
                <a:lnTo>
                  <a:pt x="4338828" y="4151376"/>
                </a:lnTo>
                <a:lnTo>
                  <a:pt x="4387113" y="4148569"/>
                </a:lnTo>
                <a:lnTo>
                  <a:pt x="4433773" y="4140403"/>
                </a:lnTo>
                <a:lnTo>
                  <a:pt x="4478502" y="4127157"/>
                </a:lnTo>
                <a:lnTo>
                  <a:pt x="4520984" y="4109135"/>
                </a:lnTo>
                <a:lnTo>
                  <a:pt x="4560913" y="4086682"/>
                </a:lnTo>
                <a:lnTo>
                  <a:pt x="4597959" y="4060075"/>
                </a:lnTo>
                <a:lnTo>
                  <a:pt x="4631817" y="4029646"/>
                </a:lnTo>
                <a:lnTo>
                  <a:pt x="4662182" y="3995686"/>
                </a:lnTo>
                <a:lnTo>
                  <a:pt x="4688738" y="3958513"/>
                </a:lnTo>
                <a:lnTo>
                  <a:pt x="4711166" y="3918432"/>
                </a:lnTo>
                <a:lnTo>
                  <a:pt x="4729162" y="3875773"/>
                </a:lnTo>
                <a:lnTo>
                  <a:pt x="4742396" y="3830828"/>
                </a:lnTo>
                <a:lnTo>
                  <a:pt x="4750574" y="3783901"/>
                </a:lnTo>
                <a:lnTo>
                  <a:pt x="4753356" y="3735324"/>
                </a:lnTo>
                <a:lnTo>
                  <a:pt x="4753356" y="3320783"/>
                </a:lnTo>
                <a:lnTo>
                  <a:pt x="4753368" y="1661160"/>
                </a:lnTo>
                <a:close/>
              </a:path>
            </a:pathLst>
          </a:custGeom>
          <a:solidFill>
            <a:srgbClr val="1A67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 descr=""/>
          <p:cNvSpPr txBox="1"/>
          <p:nvPr/>
        </p:nvSpPr>
        <p:spPr>
          <a:xfrm>
            <a:off x="378975" y="2664983"/>
            <a:ext cx="3893820" cy="11315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8920" marR="59055" indent="-236854">
              <a:lnSpc>
                <a:spcPct val="101899"/>
              </a:lnSpc>
              <a:spcBef>
                <a:spcPts val="95"/>
              </a:spcBef>
              <a:buFont typeface="Arial"/>
              <a:buChar char="•"/>
              <a:tabLst>
                <a:tab pos="248920" algn="l"/>
              </a:tabLst>
            </a:pP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TSPs</a:t>
            </a:r>
            <a:r>
              <a:rPr dirty="0" sz="10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may</a:t>
            </a:r>
            <a:r>
              <a:rPr dirty="0" sz="10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dirty="0" sz="10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050" spc="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provide</a:t>
            </a:r>
            <a:r>
              <a:rPr dirty="0" sz="1050" spc="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services</a:t>
            </a:r>
            <a:r>
              <a:rPr dirty="0" sz="1050" spc="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050" spc="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TGVs</a:t>
            </a:r>
            <a:r>
              <a:rPr dirty="0" sz="10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dirty="0" sz="1050" spc="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may</a:t>
            </a:r>
            <a:r>
              <a:rPr dirty="0" sz="1050" spc="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Calibri"/>
                <a:cs typeface="Calibri"/>
              </a:rPr>
              <a:t>impact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several</a:t>
            </a:r>
            <a:r>
              <a:rPr dirty="0" sz="1050" spc="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MS</a:t>
            </a:r>
            <a:r>
              <a:rPr dirty="0" sz="1050" spc="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dirty="0" sz="1050" spc="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FFFF00"/>
                </a:solidFill>
                <a:latin typeface="Calibri"/>
                <a:cs typeface="Calibri"/>
              </a:rPr>
              <a:t>TSP-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Australia</a:t>
            </a:r>
            <a:r>
              <a:rPr dirty="0" sz="1050" spc="8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has</a:t>
            </a:r>
            <a:r>
              <a:rPr dirty="0" sz="1050" spc="4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implemented</a:t>
            </a:r>
            <a:r>
              <a:rPr dirty="0" sz="1050" spc="10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and</a:t>
            </a:r>
            <a:r>
              <a:rPr dirty="0" sz="1050" spc="5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other</a:t>
            </a:r>
            <a:r>
              <a:rPr dirty="0" sz="1050" spc="6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two</a:t>
            </a:r>
            <a:r>
              <a:rPr dirty="0" sz="1050" spc="4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 spc="-20">
                <a:solidFill>
                  <a:srgbClr val="FFFF00"/>
                </a:solidFill>
                <a:latin typeface="Calibri"/>
                <a:cs typeface="Calibri"/>
              </a:rPr>
              <a:t>TSPs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are</a:t>
            </a:r>
            <a:r>
              <a:rPr dirty="0" sz="1050" spc="2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in</a:t>
            </a:r>
            <a:r>
              <a:rPr dirty="0" sz="1050" spc="4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FFFF00"/>
                </a:solidFill>
                <a:latin typeface="Calibri"/>
                <a:cs typeface="Calibri"/>
              </a:rPr>
              <a:t>progress</a:t>
            </a:r>
            <a:endParaRPr sz="1050">
              <a:latin typeface="Calibri"/>
              <a:cs typeface="Calibri"/>
            </a:endParaRPr>
          </a:p>
          <a:p>
            <a:pPr marL="248920" marR="5080" indent="-236854">
              <a:lnSpc>
                <a:spcPct val="101899"/>
              </a:lnSpc>
              <a:spcBef>
                <a:spcPts val="500"/>
              </a:spcBef>
              <a:buFont typeface="Arial"/>
              <a:buChar char="•"/>
              <a:tabLst>
                <a:tab pos="248920" algn="l"/>
              </a:tabLst>
            </a:pP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Multi-purpose</a:t>
            </a:r>
            <a:r>
              <a:rPr dirty="0" sz="1050" spc="8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sea</a:t>
            </a:r>
            <a:r>
              <a:rPr dirty="0" sz="1050" spc="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level</a:t>
            </a:r>
            <a:r>
              <a:rPr dirty="0" sz="1050" spc="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monitoring</a:t>
            </a:r>
            <a:r>
              <a:rPr dirty="0" sz="1050" spc="8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stations</a:t>
            </a:r>
            <a:r>
              <a:rPr dirty="0" sz="1050" spc="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050" spc="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r>
              <a:rPr dirty="0" sz="1050" spc="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MHEWS</a:t>
            </a:r>
            <a:r>
              <a:rPr dirty="0" sz="1050" spc="3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spc="-50">
                <a:solidFill>
                  <a:srgbClr val="FFFF00"/>
                </a:solidFill>
                <a:latin typeface="Calibri"/>
                <a:cs typeface="Calibri"/>
              </a:rPr>
              <a:t>-</a:t>
            </a:r>
            <a:r>
              <a:rPr dirty="0" sz="1050" spc="-10">
                <a:solidFill>
                  <a:srgbClr val="FFFF00"/>
                </a:solidFill>
                <a:latin typeface="Calibri"/>
                <a:cs typeface="Calibri"/>
              </a:rPr>
              <a:t> Ongoing</a:t>
            </a:r>
            <a:endParaRPr sz="1050">
              <a:latin typeface="Calibri"/>
              <a:cs typeface="Calibri"/>
            </a:endParaRPr>
          </a:p>
          <a:p>
            <a:pPr marL="248285" indent="-235585">
              <a:lnSpc>
                <a:spcPct val="100000"/>
              </a:lnSpc>
              <a:spcBef>
                <a:spcPts val="530"/>
              </a:spcBef>
              <a:buFont typeface="Arial"/>
              <a:buChar char="•"/>
              <a:tabLst>
                <a:tab pos="248285" algn="l"/>
              </a:tabLst>
            </a:pP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050" spc="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Exercises</a:t>
            </a:r>
            <a:r>
              <a:rPr dirty="0" sz="1050" spc="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050" spc="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Communication</a:t>
            </a:r>
            <a:r>
              <a:rPr dirty="0" sz="1050" spc="9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tests</a:t>
            </a:r>
            <a:r>
              <a:rPr dirty="0" sz="1050" spc="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050" spc="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monitoring</a:t>
            </a:r>
            <a:r>
              <a:rPr dirty="0" sz="1050" spc="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spc="-2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378975" y="3771395"/>
            <a:ext cx="3982720" cy="14579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8920" marR="484505">
              <a:lnSpc>
                <a:spcPct val="101899"/>
              </a:lnSpc>
              <a:spcBef>
                <a:spcPts val="95"/>
              </a:spcBef>
            </a:pP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availability</a:t>
            </a:r>
            <a:r>
              <a:rPr dirty="0" sz="1050" spc="9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0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quality</a:t>
            </a:r>
            <a:r>
              <a:rPr dirty="0" sz="1050" spc="7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dirty="0" sz="1050" spc="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Considered</a:t>
            </a:r>
            <a:r>
              <a:rPr dirty="0" sz="1050" spc="9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and</a:t>
            </a:r>
            <a:r>
              <a:rPr dirty="0" sz="1050" spc="5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recommended</a:t>
            </a:r>
            <a:r>
              <a:rPr dirty="0" sz="1050" spc="9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 spc="-25">
                <a:solidFill>
                  <a:srgbClr val="FFFF00"/>
                </a:solidFill>
                <a:latin typeface="Calibri"/>
                <a:cs typeface="Calibri"/>
              </a:rPr>
              <a:t>to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implement</a:t>
            </a:r>
            <a:r>
              <a:rPr dirty="0" sz="1050" spc="9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for</a:t>
            </a:r>
            <a:r>
              <a:rPr dirty="0" sz="1050" spc="2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the</a:t>
            </a:r>
            <a:r>
              <a:rPr dirty="0" sz="1050" spc="4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upcoming</a:t>
            </a:r>
            <a:r>
              <a:rPr dirty="0" sz="1050" spc="5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COMMS</a:t>
            </a:r>
            <a:r>
              <a:rPr dirty="0" sz="1050" spc="5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 spc="-20">
                <a:solidFill>
                  <a:srgbClr val="FFFF00"/>
                </a:solidFill>
                <a:latin typeface="Calibri"/>
                <a:cs typeface="Calibri"/>
              </a:rPr>
              <a:t>Test</a:t>
            </a:r>
            <a:endParaRPr sz="1050">
              <a:latin typeface="Calibri"/>
              <a:cs typeface="Calibri"/>
            </a:endParaRPr>
          </a:p>
          <a:p>
            <a:pPr marL="248920" marR="6350" indent="-236854">
              <a:lnSpc>
                <a:spcPct val="101899"/>
              </a:lnSpc>
              <a:spcBef>
                <a:spcPts val="500"/>
              </a:spcBef>
              <a:buFont typeface="Arial"/>
              <a:buChar char="•"/>
              <a:tabLst>
                <a:tab pos="248920" algn="l"/>
              </a:tabLst>
            </a:pP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Sharing</a:t>
            </a:r>
            <a:r>
              <a:rPr dirty="0" sz="10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050" spc="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info</a:t>
            </a:r>
            <a:r>
              <a:rPr dirty="0" sz="1050" spc="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dirty="0" sz="1050" spc="3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deployment</a:t>
            </a:r>
            <a:r>
              <a:rPr dirty="0" sz="1050" spc="7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050" spc="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new</a:t>
            </a:r>
            <a:r>
              <a:rPr dirty="0" sz="1050" spc="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technologies</a:t>
            </a:r>
            <a:r>
              <a:rPr dirty="0" sz="1050" spc="8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050" spc="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monitor</a:t>
            </a:r>
            <a:r>
              <a:rPr dirty="0" sz="1050" spc="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spc="-25">
                <a:solidFill>
                  <a:srgbClr val="FFFFFF"/>
                </a:solidFill>
                <a:latin typeface="Calibri"/>
                <a:cs typeface="Calibri"/>
              </a:rPr>
              <a:t>sea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level</a:t>
            </a:r>
            <a:r>
              <a:rPr dirty="0" sz="1050" spc="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variations</a:t>
            </a:r>
            <a:r>
              <a:rPr dirty="0" sz="1050" spc="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–</a:t>
            </a:r>
            <a:r>
              <a:rPr dirty="0" sz="1050" spc="2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FFFF00"/>
                </a:solidFill>
                <a:latin typeface="Calibri"/>
                <a:cs typeface="Calibri"/>
              </a:rPr>
              <a:t>Ongoing</a:t>
            </a:r>
            <a:endParaRPr sz="1050">
              <a:latin typeface="Calibri"/>
              <a:cs typeface="Calibri"/>
            </a:endParaRPr>
          </a:p>
          <a:p>
            <a:pPr marL="248920" marR="5080" indent="-236854">
              <a:lnSpc>
                <a:spcPct val="102200"/>
              </a:lnSpc>
              <a:spcBef>
                <a:spcPts val="490"/>
              </a:spcBef>
              <a:buFont typeface="Arial"/>
              <a:buChar char="•"/>
              <a:tabLst>
                <a:tab pos="248920" algn="l"/>
              </a:tabLst>
            </a:pP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TSPs</a:t>
            </a:r>
            <a:r>
              <a:rPr dirty="0" sz="1050" spc="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0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trial</a:t>
            </a:r>
            <a:r>
              <a:rPr dirty="0" sz="1050" spc="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0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operationalise</a:t>
            </a:r>
            <a:r>
              <a:rPr dirty="0" sz="1050" spc="9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dissemination</a:t>
            </a:r>
            <a:r>
              <a:rPr dirty="0" sz="1050" spc="1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0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maritime</a:t>
            </a:r>
            <a:r>
              <a:rPr dirty="0" sz="1050" spc="8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Calibri"/>
                <a:cs typeface="Calibri"/>
              </a:rPr>
              <a:t>bulletins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050" spc="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respective</a:t>
            </a:r>
            <a:r>
              <a:rPr dirty="0" sz="1050" spc="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NAVAREA</a:t>
            </a:r>
            <a:r>
              <a:rPr dirty="0" sz="1050" spc="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operators</a:t>
            </a:r>
            <a:r>
              <a:rPr dirty="0" sz="1050" spc="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dirty="0" sz="1050" spc="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TSP</a:t>
            </a:r>
            <a:r>
              <a:rPr dirty="0" sz="1050" spc="6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Australia</a:t>
            </a:r>
            <a:r>
              <a:rPr dirty="0" sz="1050" spc="6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and</a:t>
            </a:r>
            <a:r>
              <a:rPr dirty="0" sz="1050" spc="5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FFFF00"/>
                </a:solidFill>
                <a:latin typeface="Calibri"/>
                <a:cs typeface="Calibri"/>
              </a:rPr>
              <a:t>TSP-India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have</a:t>
            </a:r>
            <a:r>
              <a:rPr dirty="0" sz="1050" spc="4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developed</a:t>
            </a:r>
            <a:r>
              <a:rPr dirty="0" sz="1050" spc="10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the</a:t>
            </a:r>
            <a:r>
              <a:rPr dirty="0" sz="1050" spc="4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capability</a:t>
            </a:r>
            <a:r>
              <a:rPr dirty="0" sz="1050" spc="7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and</a:t>
            </a:r>
            <a:r>
              <a:rPr dirty="0" sz="1050" spc="4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will</a:t>
            </a:r>
            <a:r>
              <a:rPr dirty="0" sz="1050" spc="4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be</a:t>
            </a:r>
            <a:r>
              <a:rPr dirty="0" sz="1050" spc="4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exercised</a:t>
            </a:r>
            <a:r>
              <a:rPr dirty="0" sz="1050" spc="7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for</a:t>
            </a:r>
            <a:r>
              <a:rPr dirty="0" sz="1050" spc="3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 spc="-25">
                <a:solidFill>
                  <a:srgbClr val="FFFF00"/>
                </a:solidFill>
                <a:latin typeface="Calibri"/>
                <a:cs typeface="Calibri"/>
              </a:rPr>
              <a:t>the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upcoming</a:t>
            </a:r>
            <a:r>
              <a:rPr dirty="0" sz="1050" spc="6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FFFF00"/>
                </a:solidFill>
                <a:latin typeface="Calibri"/>
                <a:cs typeface="Calibri"/>
              </a:rPr>
              <a:t>COMMS</a:t>
            </a:r>
            <a:r>
              <a:rPr dirty="0" sz="1050" spc="6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50" spc="-20">
                <a:solidFill>
                  <a:srgbClr val="FFFF00"/>
                </a:solidFill>
                <a:latin typeface="Calibri"/>
                <a:cs typeface="Calibri"/>
              </a:rPr>
              <a:t>Test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78940" y="5266397"/>
            <a:ext cx="14960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solidFill>
                  <a:srgbClr val="D1E8F6"/>
                </a:solidFill>
                <a:latin typeface="Calibri"/>
                <a:cs typeface="Calibri"/>
              </a:rPr>
              <a:t>Preparedness</a:t>
            </a:r>
            <a:r>
              <a:rPr dirty="0" sz="1000" spc="-20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D1E8F6"/>
                </a:solidFill>
                <a:latin typeface="Calibri"/>
                <a:cs typeface="Calibri"/>
              </a:rPr>
              <a:t>and</a:t>
            </a:r>
            <a:r>
              <a:rPr dirty="0" sz="1000" spc="15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D1E8F6"/>
                </a:solidFill>
                <a:latin typeface="Calibri"/>
                <a:cs typeface="Calibri"/>
              </a:rPr>
              <a:t>Response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378940" y="5416719"/>
            <a:ext cx="3994785" cy="606425"/>
          </a:xfrm>
          <a:prstGeom prst="rect">
            <a:avLst/>
          </a:prstGeom>
        </p:spPr>
        <p:txBody>
          <a:bodyPr wrap="square" lIns="0" tIns="74930" rIns="0" bIns="0" rtlCol="0" vert="horz">
            <a:spAutoFit/>
          </a:bodyPr>
          <a:lstStyle/>
          <a:p>
            <a:pPr marL="248285" indent="-235585">
              <a:lnSpc>
                <a:spcPct val="100000"/>
              </a:lnSpc>
              <a:spcBef>
                <a:spcPts val="590"/>
              </a:spcBef>
              <a:buFont typeface="Arial"/>
              <a:buChar char="•"/>
              <a:tabLst>
                <a:tab pos="248285" algn="l"/>
              </a:tabLst>
            </a:pP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Exercises</a:t>
            </a: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outside</a:t>
            </a:r>
            <a:r>
              <a:rPr dirty="0" sz="10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0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working</a:t>
            </a:r>
            <a:r>
              <a:rPr dirty="0" sz="10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hours</a:t>
            </a:r>
            <a:r>
              <a:rPr dirty="0" sz="10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(night)</a:t>
            </a:r>
            <a:r>
              <a:rPr dirty="0" sz="10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00"/>
                </a:solidFill>
                <a:latin typeface="Calibri"/>
                <a:cs typeface="Calibri"/>
              </a:rPr>
              <a:t>-</a:t>
            </a:r>
            <a:r>
              <a:rPr dirty="0" sz="1000" spc="-2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00" spc="-10">
                <a:solidFill>
                  <a:srgbClr val="FFFF00"/>
                </a:solidFill>
                <a:latin typeface="Calibri"/>
                <a:cs typeface="Calibri"/>
              </a:rPr>
              <a:t>Considered</a:t>
            </a:r>
            <a:endParaRPr sz="1000">
              <a:latin typeface="Calibri"/>
              <a:cs typeface="Calibri"/>
            </a:endParaRPr>
          </a:p>
          <a:p>
            <a:pPr marL="248920" marR="5080" indent="-236854">
              <a:lnSpc>
                <a:spcPts val="1190"/>
              </a:lnSpc>
              <a:spcBef>
                <a:spcPts val="540"/>
              </a:spcBef>
              <a:buFont typeface="Arial"/>
              <a:buChar char="•"/>
              <a:tabLst>
                <a:tab pos="248920" algn="l"/>
              </a:tabLst>
            </a:pP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ICG/IOTWMS</a:t>
            </a:r>
            <a:r>
              <a:rPr dirty="0" sz="10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WG1</a:t>
            </a:r>
            <a:r>
              <a:rPr dirty="0" sz="10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&amp; WG3</a:t>
            </a: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0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develop</a:t>
            </a:r>
            <a:r>
              <a:rPr dirty="0" sz="10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0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share</a:t>
            </a:r>
            <a:r>
              <a:rPr dirty="0" sz="10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guidelines</a:t>
            </a:r>
            <a:r>
              <a:rPr dirty="0" sz="10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FF"/>
                </a:solidFill>
                <a:latin typeface="Calibri"/>
                <a:cs typeface="Calibri"/>
              </a:rPr>
              <a:t>TR </a:t>
            </a:r>
            <a:r>
              <a:rPr dirty="0" sz="1000" spc="-10">
                <a:solidFill>
                  <a:srgbClr val="FFFFFF"/>
                </a:solidFill>
                <a:latin typeface="Calibri"/>
                <a:cs typeface="Calibri"/>
              </a:rPr>
              <a:t>Critical Infrastructure</a:t>
            </a:r>
            <a:r>
              <a:rPr dirty="0" sz="10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FFFF00"/>
                </a:solidFill>
                <a:latin typeface="Calibri"/>
                <a:cs typeface="Calibri"/>
              </a:rPr>
              <a:t>–</a:t>
            </a:r>
            <a:r>
              <a:rPr dirty="0" sz="1000" spc="1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000" spc="-10">
                <a:solidFill>
                  <a:srgbClr val="FFFF00"/>
                </a:solidFill>
                <a:latin typeface="Calibri"/>
                <a:cs typeface="Calibri"/>
              </a:rPr>
              <a:t>Ongoing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378940" y="2024906"/>
            <a:ext cx="2941955" cy="602615"/>
          </a:xfrm>
          <a:prstGeom prst="rect">
            <a:avLst/>
          </a:prstGeom>
        </p:spPr>
        <p:txBody>
          <a:bodyPr wrap="square" lIns="0" tIns="135890" rIns="0" bIns="0" rtlCol="0" vert="horz">
            <a:spAutoFit/>
          </a:bodyPr>
          <a:lstStyle/>
          <a:p>
            <a:pPr marL="1708785">
              <a:lnSpc>
                <a:spcPct val="100000"/>
              </a:lnSpc>
              <a:spcBef>
                <a:spcPts val="1070"/>
              </a:spcBef>
            </a:pPr>
            <a:r>
              <a:rPr dirty="0" sz="1450" spc="-20" b="1">
                <a:solidFill>
                  <a:srgbClr val="FFFF00"/>
                </a:solidFill>
                <a:latin typeface="Gill Sans MT"/>
                <a:cs typeface="Gill Sans MT"/>
              </a:rPr>
              <a:t>ICGs</a:t>
            </a:r>
            <a:endParaRPr sz="145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spcBef>
                <a:spcPts val="630"/>
              </a:spcBef>
            </a:pPr>
            <a:r>
              <a:rPr dirty="0" sz="1000" b="1">
                <a:solidFill>
                  <a:srgbClr val="D1E8F6"/>
                </a:solidFill>
                <a:latin typeface="Calibri"/>
                <a:cs typeface="Calibri"/>
              </a:rPr>
              <a:t>Risk</a:t>
            </a:r>
            <a:r>
              <a:rPr dirty="0" sz="1000" spc="-5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D1E8F6"/>
                </a:solidFill>
                <a:latin typeface="Calibri"/>
                <a:cs typeface="Calibri"/>
              </a:rPr>
              <a:t>Knowledge,</a:t>
            </a:r>
            <a:r>
              <a:rPr dirty="0" sz="1000" spc="10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D1E8F6"/>
                </a:solidFill>
                <a:latin typeface="Calibri"/>
                <a:cs typeface="Calibri"/>
              </a:rPr>
              <a:t>Detection,</a:t>
            </a:r>
            <a:r>
              <a:rPr dirty="0" sz="1000" spc="-35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D1E8F6"/>
                </a:solidFill>
                <a:latin typeface="Calibri"/>
                <a:cs typeface="Calibri"/>
              </a:rPr>
              <a:t>Warning</a:t>
            </a:r>
            <a:r>
              <a:rPr dirty="0" sz="1000" spc="5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D1E8F6"/>
                </a:solidFill>
                <a:latin typeface="Calibri"/>
                <a:cs typeface="Calibri"/>
              </a:rPr>
              <a:t>and</a:t>
            </a:r>
            <a:r>
              <a:rPr dirty="0" sz="1000" spc="10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D1E8F6"/>
                </a:solidFill>
                <a:latin typeface="Calibri"/>
                <a:cs typeface="Calibri"/>
              </a:rPr>
              <a:t>Dissemination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280193" y="2302727"/>
            <a:ext cx="3408045" cy="481330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1740535">
              <a:lnSpc>
                <a:spcPct val="100000"/>
              </a:lnSpc>
              <a:spcBef>
                <a:spcPts val="375"/>
              </a:spcBef>
            </a:pPr>
            <a:r>
              <a:rPr dirty="0" sz="1450" spc="-10" b="1">
                <a:solidFill>
                  <a:srgbClr val="FFFF00"/>
                </a:solidFill>
                <a:latin typeface="Gill Sans MT"/>
                <a:cs typeface="Gill Sans MT"/>
              </a:rPr>
              <a:t>Secretariat</a:t>
            </a:r>
            <a:endParaRPr sz="145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dirty="0" sz="1150" b="1">
                <a:solidFill>
                  <a:srgbClr val="D1E8F6"/>
                </a:solidFill>
                <a:latin typeface="Calibri"/>
                <a:cs typeface="Calibri"/>
              </a:rPr>
              <a:t>Risk Knowledge,</a:t>
            </a:r>
            <a:r>
              <a:rPr dirty="0" sz="1150" spc="-50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150" b="1">
                <a:solidFill>
                  <a:srgbClr val="D1E8F6"/>
                </a:solidFill>
                <a:latin typeface="Calibri"/>
                <a:cs typeface="Calibri"/>
              </a:rPr>
              <a:t>Detection,</a:t>
            </a:r>
            <a:r>
              <a:rPr dirty="0" sz="1150" spc="5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150" b="1">
                <a:solidFill>
                  <a:srgbClr val="D1E8F6"/>
                </a:solidFill>
                <a:latin typeface="Calibri"/>
                <a:cs typeface="Calibri"/>
              </a:rPr>
              <a:t>Warning</a:t>
            </a:r>
            <a:r>
              <a:rPr dirty="0" sz="1150" spc="-10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150" b="1">
                <a:solidFill>
                  <a:srgbClr val="D1E8F6"/>
                </a:solidFill>
                <a:latin typeface="Calibri"/>
                <a:cs typeface="Calibri"/>
              </a:rPr>
              <a:t>and</a:t>
            </a:r>
            <a:r>
              <a:rPr dirty="0" sz="1150" spc="-15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150" spc="-10" b="1">
                <a:solidFill>
                  <a:srgbClr val="D1E8F6"/>
                </a:solidFill>
                <a:latin typeface="Calibri"/>
                <a:cs typeface="Calibri"/>
              </a:rPr>
              <a:t>Dissemination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5280193" y="2821939"/>
            <a:ext cx="4496435" cy="9677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8285" marR="5080" indent="-236220">
              <a:lnSpc>
                <a:spcPct val="100400"/>
              </a:lnSpc>
              <a:spcBef>
                <a:spcPts val="95"/>
              </a:spcBef>
              <a:buFont typeface="Arial"/>
              <a:buChar char="•"/>
              <a:tabLst>
                <a:tab pos="248285" algn="l"/>
              </a:tabLst>
            </a:pP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Distribute</a:t>
            </a:r>
            <a:r>
              <a:rPr dirty="0" sz="1150" spc="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report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dirty="0" sz="11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Monitoring</a:t>
            </a:r>
            <a:r>
              <a:rPr dirty="0" sz="115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warning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TGVs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including</a:t>
            </a:r>
            <a:r>
              <a:rPr dirty="0" sz="115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list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15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tsunamigenic</a:t>
            </a:r>
            <a:r>
              <a:rPr dirty="0" sz="1150" spc="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volcanoes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1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Member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States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Volcano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Observatories</a:t>
            </a:r>
            <a:r>
              <a:rPr dirty="0" sz="115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dirty="0" sz="115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10">
                <a:solidFill>
                  <a:srgbClr val="FFFF00"/>
                </a:solidFill>
                <a:latin typeface="Calibri"/>
                <a:cs typeface="Calibri"/>
              </a:rPr>
              <a:t>Completed</a:t>
            </a:r>
            <a:endParaRPr sz="1150">
              <a:latin typeface="Calibri"/>
              <a:cs typeface="Calibri"/>
            </a:endParaRPr>
          </a:p>
          <a:p>
            <a:pPr marL="248285" marR="405765" indent="-236220">
              <a:lnSpc>
                <a:spcPct val="100000"/>
              </a:lnSpc>
              <a:spcBef>
                <a:spcPts val="505"/>
              </a:spcBef>
              <a:buFont typeface="Arial"/>
              <a:buChar char="•"/>
              <a:tabLst>
                <a:tab pos="248285" algn="l"/>
              </a:tabLst>
            </a:pP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Initiate</a:t>
            </a:r>
            <a:r>
              <a:rPr dirty="0" sz="115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consideration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1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whether TSPs</a:t>
            </a:r>
            <a:r>
              <a:rPr dirty="0" sz="11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may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provide</a:t>
            </a:r>
            <a:r>
              <a:rPr dirty="0" sz="115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new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services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TGVs</a:t>
            </a:r>
            <a:r>
              <a:rPr dirty="0" sz="115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10">
                <a:solidFill>
                  <a:srgbClr val="FFFF00"/>
                </a:solidFill>
                <a:latin typeface="Calibri"/>
                <a:cs typeface="Calibri"/>
              </a:rPr>
              <a:t>Ongoing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5280193" y="3827780"/>
            <a:ext cx="4413885" cy="792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8285" marR="5080" indent="-2362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8285" algn="l"/>
              </a:tabLst>
            </a:pP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Circular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letter to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all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Member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States on</a:t>
            </a:r>
            <a:r>
              <a:rPr dirty="0" sz="11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Closure</a:t>
            </a:r>
            <a:r>
              <a:rPr dirty="0" sz="1150" spc="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1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Fax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services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TSPs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unless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advised otherwise</a:t>
            </a:r>
            <a:r>
              <a:rPr dirty="0" sz="1150" spc="2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Circulated</a:t>
            </a:r>
            <a:r>
              <a:rPr dirty="0" sz="1150" spc="2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to</a:t>
            </a:r>
            <a:r>
              <a:rPr dirty="0" sz="1150" spc="-1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IO</a:t>
            </a:r>
            <a:r>
              <a:rPr dirty="0" sz="1150" spc="-3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member</a:t>
            </a:r>
            <a:r>
              <a:rPr dirty="0" sz="1150" spc="-2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 spc="-10">
                <a:solidFill>
                  <a:srgbClr val="FFFF00"/>
                </a:solidFill>
                <a:latin typeface="Calibri"/>
                <a:cs typeface="Calibri"/>
              </a:rPr>
              <a:t>states</a:t>
            </a:r>
            <a:endParaRPr sz="1150">
              <a:latin typeface="Calibri"/>
              <a:cs typeface="Calibri"/>
            </a:endParaRPr>
          </a:p>
          <a:p>
            <a:pPr marL="248285" marR="42545" indent="-236220">
              <a:lnSpc>
                <a:spcPct val="100800"/>
              </a:lnSpc>
              <a:spcBef>
                <a:spcPts val="495"/>
              </a:spcBef>
              <a:buFont typeface="Arial"/>
              <a:buChar char="•"/>
              <a:tabLst>
                <a:tab pos="248285" algn="l"/>
              </a:tabLst>
            </a:pP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Develop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reporting</a:t>
            </a:r>
            <a:r>
              <a:rPr dirty="0" sz="115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mechanism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dirty="0" sz="11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Ocean</a:t>
            </a:r>
            <a:r>
              <a:rPr dirty="0" sz="115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Decade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projects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against ODTP-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RDIP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KPIs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aligning</a:t>
            </a:r>
            <a:r>
              <a:rPr dirty="0" sz="1150" spc="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Global KPI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Framework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5280193" y="4656820"/>
            <a:ext cx="1732280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 b="1">
                <a:solidFill>
                  <a:srgbClr val="D1E8F6"/>
                </a:solidFill>
                <a:latin typeface="Calibri"/>
                <a:cs typeface="Calibri"/>
              </a:rPr>
              <a:t>Preparedness</a:t>
            </a:r>
            <a:r>
              <a:rPr dirty="0" sz="1150" spc="-10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150" b="1">
                <a:solidFill>
                  <a:srgbClr val="D1E8F6"/>
                </a:solidFill>
                <a:latin typeface="Calibri"/>
                <a:cs typeface="Calibri"/>
              </a:rPr>
              <a:t>and</a:t>
            </a:r>
            <a:r>
              <a:rPr dirty="0" sz="1150" spc="-25" b="1">
                <a:solidFill>
                  <a:srgbClr val="D1E8F6"/>
                </a:solidFill>
                <a:latin typeface="Calibri"/>
                <a:cs typeface="Calibri"/>
              </a:rPr>
              <a:t> </a:t>
            </a:r>
            <a:r>
              <a:rPr dirty="0" sz="1150" spc="-10" b="1">
                <a:solidFill>
                  <a:srgbClr val="D1E8F6"/>
                </a:solidFill>
                <a:latin typeface="Calibri"/>
                <a:cs typeface="Calibri"/>
              </a:rPr>
              <a:t>Response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5280193" y="4896136"/>
            <a:ext cx="4338320" cy="73025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60020" marR="5080" indent="-147955">
              <a:lnSpc>
                <a:spcPct val="100600"/>
              </a:lnSpc>
              <a:spcBef>
                <a:spcPts val="90"/>
              </a:spcBef>
              <a:buFont typeface="Arial"/>
              <a:buChar char="•"/>
              <a:tabLst>
                <a:tab pos="160020" algn="l"/>
              </a:tabLst>
            </a:pP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Webinars</a:t>
            </a:r>
            <a:r>
              <a:rPr dirty="0" sz="1150" spc="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each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ICG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Maritime</a:t>
            </a:r>
            <a:r>
              <a:rPr dirty="0" sz="115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Services and on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TGVs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involving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Volcano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Observatories</a:t>
            </a:r>
            <a:r>
              <a:rPr dirty="0" sz="115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VAACs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dirty="0" sz="1150" spc="2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Monitoring</a:t>
            </a:r>
            <a:r>
              <a:rPr dirty="0" sz="1150" spc="2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and</a:t>
            </a:r>
            <a:r>
              <a:rPr dirty="0" sz="1150" spc="-1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warning </a:t>
            </a:r>
            <a:r>
              <a:rPr dirty="0" sz="1150" spc="-25">
                <a:solidFill>
                  <a:srgbClr val="FFFF00"/>
                </a:solidFill>
                <a:latin typeface="Calibri"/>
                <a:cs typeface="Calibri"/>
              </a:rPr>
              <a:t>for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tsunamis</a:t>
            </a:r>
            <a:r>
              <a:rPr dirty="0" sz="1150" spc="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generated</a:t>
            </a:r>
            <a:r>
              <a:rPr dirty="0" sz="1150" spc="2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by</a:t>
            </a:r>
            <a:r>
              <a:rPr dirty="0" sz="1150" spc="-1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volcanoes</a:t>
            </a:r>
            <a:r>
              <a:rPr dirty="0" sz="1150" spc="-2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webinar</a:t>
            </a:r>
            <a:r>
              <a:rPr dirty="0" sz="1150" spc="1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by</a:t>
            </a:r>
            <a:r>
              <a:rPr dirty="0" sz="1150" spc="-10">
                <a:solidFill>
                  <a:srgbClr val="FFFF00"/>
                </a:solidFill>
                <a:latin typeface="Calibri"/>
                <a:cs typeface="Calibri"/>
              </a:rPr>
              <a:t> UNESCO-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IOC</a:t>
            </a:r>
            <a:r>
              <a:rPr dirty="0" sz="1150" spc="-1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during</a:t>
            </a:r>
            <a:r>
              <a:rPr dirty="0" sz="1150" spc="1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16</a:t>
            </a:r>
            <a:r>
              <a:rPr dirty="0" sz="1150" spc="-1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 spc="-50">
                <a:solidFill>
                  <a:srgbClr val="FFFF00"/>
                </a:solidFill>
                <a:latin typeface="Calibri"/>
                <a:cs typeface="Calibri"/>
              </a:rPr>
              <a:t>-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23</a:t>
            </a:r>
            <a:r>
              <a:rPr dirty="0" sz="1150" spc="-2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00"/>
                </a:solidFill>
                <a:latin typeface="Calibri"/>
                <a:cs typeface="Calibri"/>
              </a:rPr>
              <a:t>April</a:t>
            </a:r>
            <a:r>
              <a:rPr dirty="0" sz="1150" spc="15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dirty="0" sz="1150" spc="-20">
                <a:solidFill>
                  <a:srgbClr val="FFFF00"/>
                </a:solidFill>
                <a:latin typeface="Calibri"/>
                <a:cs typeface="Calibri"/>
              </a:rPr>
              <a:t>2025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5280193" y="5662661"/>
            <a:ext cx="4151629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8285" indent="-23558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8285" algn="l"/>
              </a:tabLst>
            </a:pP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Development</a:t>
            </a:r>
            <a:r>
              <a:rPr dirty="0" sz="115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1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Tsunami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Ready</a:t>
            </a:r>
            <a:r>
              <a:rPr dirty="0" sz="115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Toolkit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TICs’ lead</a:t>
            </a:r>
            <a:r>
              <a:rPr dirty="0" sz="1150" spc="229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10">
                <a:solidFill>
                  <a:srgbClr val="FFFF00"/>
                </a:solidFill>
                <a:latin typeface="Calibri"/>
                <a:cs typeface="Calibri"/>
              </a:rPr>
              <a:t>Ongoing</a:t>
            </a:r>
            <a:endParaRPr sz="11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28243" y="1944624"/>
            <a:ext cx="1999614" cy="81280"/>
          </a:xfrm>
          <a:custGeom>
            <a:avLst/>
            <a:gdLst/>
            <a:ahLst/>
            <a:cxnLst/>
            <a:rect l="l" t="t" r="r" b="b"/>
            <a:pathLst>
              <a:path w="1999614" h="81280">
                <a:moveTo>
                  <a:pt x="1999488" y="80771"/>
                </a:moveTo>
                <a:lnTo>
                  <a:pt x="0" y="80771"/>
                </a:lnTo>
                <a:lnTo>
                  <a:pt x="0" y="0"/>
                </a:lnTo>
                <a:lnTo>
                  <a:pt x="1999488" y="0"/>
                </a:lnTo>
                <a:lnTo>
                  <a:pt x="1999488" y="80771"/>
                </a:lnTo>
                <a:close/>
              </a:path>
            </a:pathLst>
          </a:custGeom>
          <a:solidFill>
            <a:srgbClr val="0069B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0" y="6437376"/>
            <a:ext cx="12700" cy="279400"/>
          </a:xfrm>
          <a:custGeom>
            <a:avLst/>
            <a:gdLst/>
            <a:ahLst/>
            <a:cxnLst/>
            <a:rect l="l" t="t" r="r" b="b"/>
            <a:pathLst>
              <a:path w="12700" h="279400">
                <a:moveTo>
                  <a:pt x="0" y="278891"/>
                </a:moveTo>
                <a:lnTo>
                  <a:pt x="12192" y="278891"/>
                </a:lnTo>
                <a:lnTo>
                  <a:pt x="12192" y="0"/>
                </a:lnTo>
                <a:lnTo>
                  <a:pt x="0" y="0"/>
                </a:lnTo>
                <a:lnTo>
                  <a:pt x="0" y="278891"/>
                </a:lnTo>
                <a:close/>
              </a:path>
            </a:pathLst>
          </a:custGeom>
          <a:solidFill>
            <a:srgbClr val="0070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3174489" y="6487274"/>
            <a:ext cx="105410" cy="2114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635"/>
              </a:lnSpc>
            </a:pPr>
            <a:r>
              <a:rPr dirty="0" sz="1450" spc="-50" i="1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45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280316" y="6487274"/>
            <a:ext cx="3289935" cy="2114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635"/>
              </a:lnSpc>
            </a:pP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8th</a:t>
            </a:r>
            <a:r>
              <a:rPr dirty="0" sz="1450" spc="65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session</a:t>
            </a:r>
            <a:r>
              <a:rPr dirty="0" sz="1450" spc="5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450" spc="5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TOWS-WG,</a:t>
            </a:r>
            <a:r>
              <a:rPr dirty="0" sz="1450" spc="3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24-25</a:t>
            </a:r>
            <a:r>
              <a:rPr dirty="0" sz="1450" spc="5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Feb</a:t>
            </a:r>
            <a:r>
              <a:rPr dirty="0" sz="1450" spc="7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spc="-50" i="1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45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570395" y="6487274"/>
            <a:ext cx="314960" cy="2114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635"/>
              </a:lnSpc>
            </a:pPr>
            <a:r>
              <a:rPr dirty="0" sz="1450" spc="-25" i="1">
                <a:solidFill>
                  <a:srgbClr val="FFFFFF"/>
                </a:solidFill>
                <a:latin typeface="Arial"/>
                <a:cs typeface="Arial"/>
              </a:rPr>
              <a:t>025</a:t>
            </a:r>
            <a:endParaRPr sz="1450">
              <a:latin typeface="Arial"/>
              <a:cs typeface="Arial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24771" y="1235963"/>
            <a:ext cx="670560" cy="630935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6794" y="2059622"/>
            <a:ext cx="3290570" cy="4662170"/>
            <a:chOff x="6794" y="2059622"/>
            <a:chExt cx="3290570" cy="4662170"/>
          </a:xfrm>
        </p:grpSpPr>
        <p:sp>
          <p:nvSpPr>
            <p:cNvPr id="9" name="object 9" descr=""/>
            <p:cNvSpPr/>
            <p:nvPr/>
          </p:nvSpPr>
          <p:spPr>
            <a:xfrm>
              <a:off x="12192" y="2065020"/>
              <a:ext cx="3279775" cy="4651375"/>
            </a:xfrm>
            <a:custGeom>
              <a:avLst/>
              <a:gdLst/>
              <a:ahLst/>
              <a:cxnLst/>
              <a:rect l="l" t="t" r="r" b="b"/>
              <a:pathLst>
                <a:path w="3279775" h="4651375">
                  <a:moveTo>
                    <a:pt x="3279648" y="4651247"/>
                  </a:moveTo>
                  <a:lnTo>
                    <a:pt x="0" y="4651247"/>
                  </a:lnTo>
                  <a:lnTo>
                    <a:pt x="0" y="0"/>
                  </a:lnTo>
                  <a:lnTo>
                    <a:pt x="3279648" y="0"/>
                  </a:lnTo>
                  <a:lnTo>
                    <a:pt x="3279648" y="4651247"/>
                  </a:lnTo>
                  <a:close/>
                </a:path>
              </a:pathLst>
            </a:custGeom>
            <a:solidFill>
              <a:srgbClr val="DFEDD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12192" y="2065020"/>
              <a:ext cx="3279775" cy="4651375"/>
            </a:xfrm>
            <a:custGeom>
              <a:avLst/>
              <a:gdLst/>
              <a:ahLst/>
              <a:cxnLst/>
              <a:rect l="l" t="t" r="r" b="b"/>
              <a:pathLst>
                <a:path w="3279775" h="4651375">
                  <a:moveTo>
                    <a:pt x="0" y="0"/>
                  </a:moveTo>
                  <a:lnTo>
                    <a:pt x="3279648" y="0"/>
                  </a:lnTo>
                  <a:lnTo>
                    <a:pt x="3279648" y="4651247"/>
                  </a:lnTo>
                </a:path>
              </a:pathLst>
            </a:custGeom>
            <a:ln w="10668">
              <a:solidFill>
                <a:srgbClr val="DFEDD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12192" y="2065020"/>
              <a:ext cx="0" cy="4651375"/>
            </a:xfrm>
            <a:custGeom>
              <a:avLst/>
              <a:gdLst/>
              <a:ahLst/>
              <a:cxnLst/>
              <a:rect l="l" t="t" r="r" b="b"/>
              <a:pathLst>
                <a:path w="0" h="4651375">
                  <a:moveTo>
                    <a:pt x="0" y="4651247"/>
                  </a:moveTo>
                  <a:lnTo>
                    <a:pt x="0" y="0"/>
                  </a:lnTo>
                </a:path>
              </a:pathLst>
            </a:custGeom>
            <a:ln w="10668">
              <a:solidFill>
                <a:srgbClr val="DFEDD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/>
          <p:nvPr/>
        </p:nvSpPr>
        <p:spPr>
          <a:xfrm>
            <a:off x="7270491" y="1592095"/>
            <a:ext cx="1709420" cy="3784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300" b="1">
                <a:solidFill>
                  <a:srgbClr val="2D5295"/>
                </a:solidFill>
                <a:latin typeface="Calibri"/>
                <a:cs typeface="Calibri"/>
              </a:rPr>
              <a:t>TSP</a:t>
            </a:r>
            <a:r>
              <a:rPr dirty="0" sz="2300" spc="-40" b="1">
                <a:solidFill>
                  <a:srgbClr val="2D5295"/>
                </a:solidFill>
                <a:latin typeface="Calibri"/>
                <a:cs typeface="Calibri"/>
              </a:rPr>
              <a:t> </a:t>
            </a:r>
            <a:r>
              <a:rPr dirty="0" sz="2300" spc="-10" b="1">
                <a:solidFill>
                  <a:srgbClr val="2D5295"/>
                </a:solidFill>
                <a:latin typeface="Calibri"/>
                <a:cs typeface="Calibri"/>
              </a:rPr>
              <a:t>Indonesia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848294" y="971720"/>
            <a:ext cx="5004435" cy="1000760"/>
          </a:xfrm>
          <a:prstGeom prst="rect"/>
        </p:spPr>
        <p:txBody>
          <a:bodyPr wrap="square" lIns="0" tIns="110489" rIns="0" bIns="0" rtlCol="0" vert="horz">
            <a:spAutoFit/>
          </a:bodyPr>
          <a:lstStyle/>
          <a:p>
            <a:pPr marL="1412875">
              <a:lnSpc>
                <a:spcPct val="100000"/>
              </a:lnSpc>
              <a:spcBef>
                <a:spcPts val="869"/>
              </a:spcBef>
            </a:pPr>
            <a:r>
              <a:rPr dirty="0" b="0">
                <a:solidFill>
                  <a:srgbClr val="001F60"/>
                </a:solidFill>
                <a:latin typeface="Arial"/>
                <a:cs typeface="Arial"/>
              </a:rPr>
              <a:t>TSP</a:t>
            </a:r>
            <a:r>
              <a:rPr dirty="0" spc="-50" b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b="0">
                <a:solidFill>
                  <a:srgbClr val="001F60"/>
                </a:solidFill>
                <a:latin typeface="Arial"/>
                <a:cs typeface="Arial"/>
              </a:rPr>
              <a:t>Progress</a:t>
            </a:r>
            <a:r>
              <a:rPr dirty="0" spc="15" b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pc="-10" b="0">
                <a:solidFill>
                  <a:srgbClr val="001F60"/>
                </a:solidFill>
                <a:latin typeface="Arial"/>
                <a:cs typeface="Arial"/>
              </a:rPr>
              <a:t>Report</a:t>
            </a:r>
          </a:p>
          <a:p>
            <a:pPr marL="12700">
              <a:lnSpc>
                <a:spcPct val="100000"/>
              </a:lnSpc>
              <a:spcBef>
                <a:spcPts val="600"/>
              </a:spcBef>
              <a:tabLst>
                <a:tab pos="3289300" algn="l"/>
              </a:tabLst>
            </a:pPr>
            <a:r>
              <a:rPr dirty="0" sz="2300" b="0">
                <a:solidFill>
                  <a:srgbClr val="6EAC46"/>
                </a:solidFill>
                <a:latin typeface="Arial"/>
                <a:cs typeface="Arial"/>
              </a:rPr>
              <a:t>TSP</a:t>
            </a:r>
            <a:r>
              <a:rPr dirty="0" sz="2300" spc="-70" b="0">
                <a:solidFill>
                  <a:srgbClr val="6EAC46"/>
                </a:solidFill>
                <a:latin typeface="Arial"/>
                <a:cs typeface="Arial"/>
              </a:rPr>
              <a:t> </a:t>
            </a:r>
            <a:r>
              <a:rPr dirty="0" sz="2300" spc="-10" b="0">
                <a:solidFill>
                  <a:srgbClr val="6EAC46"/>
                </a:solidFill>
                <a:latin typeface="Arial"/>
                <a:cs typeface="Arial"/>
              </a:rPr>
              <a:t>Australia</a:t>
            </a:r>
            <a:r>
              <a:rPr dirty="0" sz="2300" b="0">
                <a:solidFill>
                  <a:srgbClr val="6EAC46"/>
                </a:solidFill>
                <a:latin typeface="Arial"/>
                <a:cs typeface="Arial"/>
              </a:rPr>
              <a:t>	</a:t>
            </a:r>
            <a:r>
              <a:rPr dirty="0" baseline="1207" sz="3450" b="0">
                <a:solidFill>
                  <a:srgbClr val="C45911"/>
                </a:solidFill>
                <a:latin typeface="Arial"/>
                <a:cs typeface="Arial"/>
              </a:rPr>
              <a:t>TSP</a:t>
            </a:r>
            <a:r>
              <a:rPr dirty="0" baseline="1207" sz="3450" spc="-67" b="0">
                <a:solidFill>
                  <a:srgbClr val="C45911"/>
                </a:solidFill>
                <a:latin typeface="Arial"/>
                <a:cs typeface="Arial"/>
              </a:rPr>
              <a:t> </a:t>
            </a:r>
            <a:r>
              <a:rPr dirty="0" baseline="1207" sz="3450" spc="-15" b="0">
                <a:solidFill>
                  <a:srgbClr val="C45911"/>
                </a:solidFill>
                <a:latin typeface="Arial"/>
                <a:cs typeface="Arial"/>
              </a:rPr>
              <a:t>India</a:t>
            </a:r>
            <a:endParaRPr baseline="1207" sz="3450">
              <a:latin typeface="Arial"/>
              <a:cs typeface="Arial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-19303" y="3826212"/>
            <a:ext cx="3342004" cy="28422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7359" marR="86360" indent="-218440">
              <a:lnSpc>
                <a:spcPct val="101600"/>
              </a:lnSpc>
              <a:spcBef>
                <a:spcPts val="95"/>
              </a:spcBef>
              <a:buSzPct val="111538"/>
              <a:buFont typeface="Arial"/>
              <a:buChar char="•"/>
              <a:tabLst>
                <a:tab pos="467359" algn="l"/>
                <a:tab pos="1276985" algn="l"/>
                <a:tab pos="1558290" algn="l"/>
                <a:tab pos="2260600" algn="l"/>
                <a:tab pos="2815590" algn="l"/>
              </a:tabLst>
            </a:pPr>
            <a:r>
              <a:rPr dirty="0" sz="1300" spc="-10">
                <a:latin typeface="Calibri"/>
                <a:cs typeface="Calibri"/>
              </a:rPr>
              <a:t>Capability</a:t>
            </a:r>
            <a:r>
              <a:rPr dirty="0" sz="1300">
                <a:latin typeface="Calibri"/>
                <a:cs typeface="Calibri"/>
              </a:rPr>
              <a:t>	</a:t>
            </a:r>
            <a:r>
              <a:rPr dirty="0" sz="1300" spc="-25">
                <a:latin typeface="Calibri"/>
                <a:cs typeface="Calibri"/>
              </a:rPr>
              <a:t>to</a:t>
            </a:r>
            <a:r>
              <a:rPr dirty="0" sz="1300">
                <a:latin typeface="Calibri"/>
                <a:cs typeface="Calibri"/>
              </a:rPr>
              <a:t>	</a:t>
            </a:r>
            <a:r>
              <a:rPr dirty="0" sz="1300" spc="-10">
                <a:latin typeface="Calibri"/>
                <a:cs typeface="Calibri"/>
              </a:rPr>
              <a:t>produce</a:t>
            </a:r>
            <a:r>
              <a:rPr dirty="0" sz="1300">
                <a:latin typeface="Calibri"/>
                <a:cs typeface="Calibri"/>
              </a:rPr>
              <a:t>	</a:t>
            </a:r>
            <a:r>
              <a:rPr dirty="0" sz="1300" spc="-10">
                <a:latin typeface="Calibri"/>
                <a:cs typeface="Calibri"/>
              </a:rPr>
              <a:t>Indian</a:t>
            </a:r>
            <a:r>
              <a:rPr dirty="0" sz="1300">
                <a:latin typeface="Calibri"/>
                <a:cs typeface="Calibri"/>
              </a:rPr>
              <a:t>	</a:t>
            </a:r>
            <a:r>
              <a:rPr dirty="0" sz="1300" spc="-20">
                <a:latin typeface="Calibri"/>
                <a:cs typeface="Calibri"/>
              </a:rPr>
              <a:t>Ocean </a:t>
            </a:r>
            <a:r>
              <a:rPr dirty="0" sz="1300">
                <a:latin typeface="Calibri"/>
                <a:cs typeface="Calibri"/>
              </a:rPr>
              <a:t>products</a:t>
            </a:r>
            <a:r>
              <a:rPr dirty="0" sz="1300" spc="-6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for</a:t>
            </a:r>
            <a:r>
              <a:rPr dirty="0" sz="1300" spc="-5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Non-</a:t>
            </a:r>
            <a:r>
              <a:rPr dirty="0" sz="1300">
                <a:latin typeface="Calibri"/>
                <a:cs typeface="Calibri"/>
              </a:rPr>
              <a:t>Seismic</a:t>
            </a:r>
            <a:r>
              <a:rPr dirty="0" sz="1300" spc="1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events.</a:t>
            </a:r>
            <a:endParaRPr sz="1300">
              <a:latin typeface="Calibri"/>
              <a:cs typeface="Calibri"/>
            </a:endParaRPr>
          </a:p>
          <a:p>
            <a:pPr marL="465455" marR="380365" indent="-216535">
              <a:lnSpc>
                <a:spcPct val="101499"/>
              </a:lnSpc>
              <a:buSzPct val="111538"/>
              <a:buFont typeface="Arial"/>
              <a:buChar char="•"/>
              <a:tabLst>
                <a:tab pos="465455" algn="l"/>
                <a:tab pos="1318895" algn="l"/>
                <a:tab pos="1645920" algn="l"/>
                <a:tab pos="2292985" algn="l"/>
              </a:tabLst>
            </a:pPr>
            <a:r>
              <a:rPr dirty="0" sz="1300" spc="-10">
                <a:latin typeface="Calibri"/>
                <a:cs typeface="Calibri"/>
              </a:rPr>
              <a:t>Capability</a:t>
            </a:r>
            <a:r>
              <a:rPr dirty="0" sz="1300">
                <a:latin typeface="Calibri"/>
                <a:cs typeface="Calibri"/>
              </a:rPr>
              <a:t>	</a:t>
            </a:r>
            <a:r>
              <a:rPr dirty="0" sz="1300" spc="-25">
                <a:latin typeface="Calibri"/>
                <a:cs typeface="Calibri"/>
              </a:rPr>
              <a:t>to</a:t>
            </a:r>
            <a:r>
              <a:rPr dirty="0" sz="1300">
                <a:latin typeface="Calibri"/>
                <a:cs typeface="Calibri"/>
              </a:rPr>
              <a:t>	</a:t>
            </a:r>
            <a:r>
              <a:rPr dirty="0" sz="1300" spc="-10">
                <a:latin typeface="Calibri"/>
                <a:cs typeface="Calibri"/>
              </a:rPr>
              <a:t>deliver</a:t>
            </a:r>
            <a:r>
              <a:rPr dirty="0" sz="1300">
                <a:latin typeface="Calibri"/>
                <a:cs typeface="Calibri"/>
              </a:rPr>
              <a:t>	</a:t>
            </a:r>
            <a:r>
              <a:rPr dirty="0" sz="1300" spc="-10">
                <a:latin typeface="Calibri"/>
                <a:cs typeface="Calibri"/>
              </a:rPr>
              <a:t>NAVAREA </a:t>
            </a:r>
            <a:r>
              <a:rPr dirty="0" sz="1300">
                <a:latin typeface="Calibri"/>
                <a:cs typeface="Calibri"/>
              </a:rPr>
              <a:t>maritime</a:t>
            </a:r>
            <a:r>
              <a:rPr dirty="0" sz="1300" spc="-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products.</a:t>
            </a:r>
            <a:endParaRPr sz="1300">
              <a:latin typeface="Calibri"/>
              <a:cs typeface="Calibri"/>
            </a:endParaRPr>
          </a:p>
          <a:p>
            <a:pPr algn="just" marL="463550" marR="375285" indent="-214629">
              <a:lnSpc>
                <a:spcPts val="1580"/>
              </a:lnSpc>
              <a:spcBef>
                <a:spcPts val="60"/>
              </a:spcBef>
              <a:buSzPct val="111538"/>
              <a:buFont typeface="Arial"/>
              <a:buChar char="•"/>
              <a:tabLst>
                <a:tab pos="465455" algn="l"/>
              </a:tabLst>
            </a:pPr>
            <a:r>
              <a:rPr dirty="0" sz="1300" spc="-10">
                <a:latin typeface="Calibri"/>
                <a:cs typeface="Calibri"/>
              </a:rPr>
              <a:t>Bureau-</a:t>
            </a:r>
            <a:r>
              <a:rPr dirty="0" sz="1300">
                <a:latin typeface="Calibri"/>
                <a:cs typeface="Calibri"/>
              </a:rPr>
              <a:t>Joint</a:t>
            </a:r>
            <a:r>
              <a:rPr dirty="0" sz="1300" spc="325">
                <a:latin typeface="Calibri"/>
                <a:cs typeface="Calibri"/>
              </a:rPr>
              <a:t>   </a:t>
            </a:r>
            <a:r>
              <a:rPr dirty="0" sz="1300">
                <a:latin typeface="Calibri"/>
                <a:cs typeface="Calibri"/>
              </a:rPr>
              <a:t>Australia</a:t>
            </a:r>
            <a:r>
              <a:rPr dirty="0" sz="1300" spc="325">
                <a:latin typeface="Calibri"/>
                <a:cs typeface="Calibri"/>
              </a:rPr>
              <a:t>   </a:t>
            </a:r>
            <a:r>
              <a:rPr dirty="0" sz="1300" spc="-10">
                <a:latin typeface="Calibri"/>
                <a:cs typeface="Calibri"/>
              </a:rPr>
              <a:t>Tsunami </a:t>
            </a:r>
            <a:r>
              <a:rPr dirty="0" sz="1300" spc="-10">
                <a:latin typeface="Calibri"/>
                <a:cs typeface="Calibri"/>
              </a:rPr>
              <a:t>	</a:t>
            </a:r>
            <a:r>
              <a:rPr dirty="0" sz="1300">
                <a:latin typeface="Calibri"/>
                <a:cs typeface="Calibri"/>
              </a:rPr>
              <a:t>Warning</a:t>
            </a:r>
            <a:r>
              <a:rPr dirty="0" sz="1300" spc="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Center</a:t>
            </a:r>
            <a:r>
              <a:rPr dirty="0" sz="1300" spc="5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in</a:t>
            </a:r>
            <a:r>
              <a:rPr dirty="0" sz="1300" spc="5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progress</a:t>
            </a:r>
            <a:r>
              <a:rPr dirty="0" sz="1300" spc="4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with</a:t>
            </a:r>
            <a:r>
              <a:rPr dirty="0" sz="1300" spc="20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ISO </a:t>
            </a:r>
            <a:r>
              <a:rPr dirty="0" sz="1300" spc="-25">
                <a:latin typeface="Calibri"/>
                <a:cs typeface="Calibri"/>
              </a:rPr>
              <a:t>	</a:t>
            </a:r>
            <a:r>
              <a:rPr dirty="0" sz="1300">
                <a:latin typeface="Calibri"/>
                <a:cs typeface="Calibri"/>
              </a:rPr>
              <a:t>9001</a:t>
            </a:r>
            <a:r>
              <a:rPr dirty="0" sz="1300" spc="-40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recertification</a:t>
            </a:r>
            <a:endParaRPr sz="1300">
              <a:latin typeface="Calibri"/>
              <a:cs typeface="Calibri"/>
            </a:endParaRPr>
          </a:p>
          <a:p>
            <a:pPr algn="just" marL="463550" indent="-214629">
              <a:lnSpc>
                <a:spcPts val="1535"/>
              </a:lnSpc>
              <a:buSzPct val="111538"/>
              <a:buFont typeface="Arial"/>
              <a:buChar char="•"/>
              <a:tabLst>
                <a:tab pos="463550" algn="l"/>
              </a:tabLst>
            </a:pPr>
            <a:r>
              <a:rPr dirty="0" sz="1300" spc="-10">
                <a:latin typeface="Calibri"/>
                <a:cs typeface="Calibri"/>
              </a:rPr>
              <a:t>Non-</a:t>
            </a:r>
            <a:r>
              <a:rPr dirty="0" sz="1300">
                <a:latin typeface="Calibri"/>
                <a:cs typeface="Calibri"/>
              </a:rPr>
              <a:t>seismic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tsunami</a:t>
            </a:r>
            <a:r>
              <a:rPr dirty="0" sz="1300" spc="-7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source</a:t>
            </a:r>
            <a:r>
              <a:rPr dirty="0" sz="1300" spc="25">
                <a:latin typeface="Calibri"/>
                <a:cs typeface="Calibri"/>
              </a:rPr>
              <a:t> </a:t>
            </a:r>
            <a:r>
              <a:rPr dirty="0" sz="1300" spc="-20">
                <a:latin typeface="Calibri"/>
                <a:cs typeface="Calibri"/>
              </a:rPr>
              <a:t>SOPs</a:t>
            </a:r>
            <a:endParaRPr sz="1300">
              <a:latin typeface="Calibri"/>
              <a:cs typeface="Calibri"/>
            </a:endParaRPr>
          </a:p>
          <a:p>
            <a:pPr algn="just" marL="463550" marR="376555" indent="-214629">
              <a:lnSpc>
                <a:spcPct val="101499"/>
              </a:lnSpc>
              <a:buSzPct val="111538"/>
              <a:buFont typeface="Arial"/>
              <a:buChar char="•"/>
              <a:tabLst>
                <a:tab pos="465455" algn="l"/>
              </a:tabLst>
            </a:pPr>
            <a:r>
              <a:rPr dirty="0" sz="1300">
                <a:latin typeface="Calibri"/>
                <a:cs typeface="Calibri"/>
              </a:rPr>
              <a:t>No</a:t>
            </a:r>
            <a:r>
              <a:rPr dirty="0" sz="1300" spc="37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threat</a:t>
            </a:r>
            <a:r>
              <a:rPr dirty="0" sz="1300" spc="39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Bulletin</a:t>
            </a:r>
            <a:r>
              <a:rPr dirty="0" sz="1300" spc="38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for</a:t>
            </a:r>
            <a:r>
              <a:rPr dirty="0" sz="1300" spc="37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39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IO</a:t>
            </a:r>
            <a:r>
              <a:rPr dirty="0" sz="1300" spc="380">
                <a:latin typeface="Calibri"/>
                <a:cs typeface="Calibri"/>
              </a:rPr>
              <a:t> </a:t>
            </a:r>
            <a:r>
              <a:rPr dirty="0" sz="1300" spc="-25">
                <a:latin typeface="Calibri"/>
                <a:cs typeface="Calibri"/>
              </a:rPr>
              <a:t>was </a:t>
            </a:r>
            <a:r>
              <a:rPr dirty="0" sz="1300" spc="-25">
                <a:latin typeface="Calibri"/>
                <a:cs typeface="Calibri"/>
              </a:rPr>
              <a:t>	</a:t>
            </a:r>
            <a:r>
              <a:rPr dirty="0" sz="1300">
                <a:latin typeface="Calibri"/>
                <a:cs typeface="Calibri"/>
              </a:rPr>
              <a:t>issued</a:t>
            </a:r>
            <a:r>
              <a:rPr dirty="0" sz="1300" spc="26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in</a:t>
            </a:r>
            <a:r>
              <a:rPr dirty="0" sz="1300" spc="26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response</a:t>
            </a:r>
            <a:r>
              <a:rPr dirty="0" sz="1300" spc="27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to</a:t>
            </a:r>
            <a:r>
              <a:rPr dirty="0" sz="1300" spc="25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27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eruption </a:t>
            </a:r>
            <a:r>
              <a:rPr dirty="0" sz="1300" spc="-10">
                <a:latin typeface="Calibri"/>
                <a:cs typeface="Calibri"/>
              </a:rPr>
              <a:t>	</a:t>
            </a:r>
            <a:r>
              <a:rPr dirty="0" sz="1300">
                <a:latin typeface="Calibri"/>
                <a:cs typeface="Calibri"/>
              </a:rPr>
              <a:t>of</a:t>
            </a:r>
            <a:r>
              <a:rPr dirty="0" sz="1300" spc="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Ruang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on</a:t>
            </a:r>
            <a:r>
              <a:rPr dirty="0" sz="1300" spc="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the</a:t>
            </a:r>
            <a:r>
              <a:rPr dirty="0" sz="1300" spc="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29</a:t>
            </a:r>
            <a:r>
              <a:rPr dirty="0" baseline="26143" sz="1275">
                <a:latin typeface="Calibri"/>
                <a:cs typeface="Calibri"/>
              </a:rPr>
              <a:t>th</a:t>
            </a:r>
            <a:r>
              <a:rPr dirty="0" baseline="26143" sz="1275" spc="187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of</a:t>
            </a:r>
            <a:r>
              <a:rPr dirty="0" sz="1300" spc="15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April</a:t>
            </a:r>
            <a:r>
              <a:rPr dirty="0" sz="1300" spc="-10">
                <a:latin typeface="Calibri"/>
                <a:cs typeface="Calibri"/>
              </a:rPr>
              <a:t> 2024.</a:t>
            </a:r>
            <a:endParaRPr sz="1300">
              <a:latin typeface="Calibri"/>
              <a:cs typeface="Calibri"/>
            </a:endParaRPr>
          </a:p>
          <a:p>
            <a:pPr algn="just" marL="463550" marR="375920" indent="-214629">
              <a:lnSpc>
                <a:spcPts val="1580"/>
              </a:lnSpc>
              <a:spcBef>
                <a:spcPts val="60"/>
              </a:spcBef>
              <a:buSzPct val="111538"/>
              <a:buFont typeface="Arial"/>
              <a:buChar char="•"/>
              <a:tabLst>
                <a:tab pos="465455" algn="l"/>
              </a:tabLst>
            </a:pPr>
            <a:r>
              <a:rPr dirty="0" sz="1300" spc="-25">
                <a:latin typeface="Calibri"/>
                <a:cs typeface="Calibri"/>
              </a:rPr>
              <a:t>Bureau-</a:t>
            </a:r>
            <a:r>
              <a:rPr dirty="0" sz="1300">
                <a:latin typeface="Calibri"/>
                <a:cs typeface="Calibri"/>
              </a:rPr>
              <a:t>JATWC</a:t>
            </a:r>
            <a:r>
              <a:rPr dirty="0" sz="1300" spc="310">
                <a:latin typeface="Calibri"/>
                <a:cs typeface="Calibri"/>
              </a:rPr>
              <a:t>  </a:t>
            </a:r>
            <a:r>
              <a:rPr dirty="0" sz="1300">
                <a:latin typeface="Calibri"/>
                <a:cs typeface="Calibri"/>
              </a:rPr>
              <a:t>has</a:t>
            </a:r>
            <a:r>
              <a:rPr dirty="0" sz="1300" spc="315">
                <a:latin typeface="Calibri"/>
                <a:cs typeface="Calibri"/>
              </a:rPr>
              <a:t>  </a:t>
            </a:r>
            <a:r>
              <a:rPr dirty="0" sz="1300">
                <a:latin typeface="Calibri"/>
                <a:cs typeface="Calibri"/>
              </a:rPr>
              <a:t>replaced</a:t>
            </a:r>
            <a:r>
              <a:rPr dirty="0" sz="1300" spc="335">
                <a:latin typeface="Calibri"/>
                <a:cs typeface="Calibri"/>
              </a:rPr>
              <a:t>  </a:t>
            </a:r>
            <a:r>
              <a:rPr dirty="0" sz="1300" spc="-25">
                <a:latin typeface="Calibri"/>
                <a:cs typeface="Calibri"/>
              </a:rPr>
              <a:t>the </a:t>
            </a:r>
            <a:r>
              <a:rPr dirty="0" sz="1300" spc="-25">
                <a:latin typeface="Calibri"/>
                <a:cs typeface="Calibri"/>
              </a:rPr>
              <a:t>	</a:t>
            </a:r>
            <a:r>
              <a:rPr dirty="0" sz="1300">
                <a:latin typeface="Calibri"/>
                <a:cs typeface="Calibri"/>
              </a:rPr>
              <a:t>current</a:t>
            </a:r>
            <a:r>
              <a:rPr dirty="0" sz="1300" spc="135">
                <a:latin typeface="Calibri"/>
                <a:cs typeface="Calibri"/>
              </a:rPr>
              <a:t>  </a:t>
            </a:r>
            <a:r>
              <a:rPr dirty="0" sz="1300">
                <a:latin typeface="Calibri"/>
                <a:cs typeface="Calibri"/>
              </a:rPr>
              <a:t>tsunami</a:t>
            </a:r>
            <a:r>
              <a:rPr dirty="0" sz="1300" spc="130">
                <a:latin typeface="Calibri"/>
                <a:cs typeface="Calibri"/>
              </a:rPr>
              <a:t>  </a:t>
            </a:r>
            <a:r>
              <a:rPr dirty="0" sz="1300">
                <a:latin typeface="Calibri"/>
                <a:cs typeface="Calibri"/>
              </a:rPr>
              <a:t>Decision</a:t>
            </a:r>
            <a:r>
              <a:rPr dirty="0" sz="1300" spc="150">
                <a:latin typeface="Calibri"/>
                <a:cs typeface="Calibri"/>
              </a:rPr>
              <a:t>  </a:t>
            </a:r>
            <a:r>
              <a:rPr dirty="0" sz="1300" spc="-10">
                <a:latin typeface="Calibri"/>
                <a:cs typeface="Calibri"/>
              </a:rPr>
              <a:t>Support </a:t>
            </a:r>
            <a:r>
              <a:rPr dirty="0" sz="1300" spc="-10">
                <a:latin typeface="Calibri"/>
                <a:cs typeface="Calibri"/>
              </a:rPr>
              <a:t>	</a:t>
            </a:r>
            <a:r>
              <a:rPr dirty="0" sz="1300" spc="-30">
                <a:latin typeface="Calibri"/>
                <a:cs typeface="Calibri"/>
              </a:rPr>
              <a:t>Tool</a:t>
            </a:r>
            <a:r>
              <a:rPr dirty="0" sz="1300" spc="-5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with</a:t>
            </a:r>
            <a:r>
              <a:rPr dirty="0" sz="1300" spc="-1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TOAST</a:t>
            </a:r>
            <a:r>
              <a:rPr dirty="0" sz="1300" spc="-7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on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15</a:t>
            </a:r>
            <a:r>
              <a:rPr dirty="0" sz="1300" spc="-3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Oct</a:t>
            </a:r>
            <a:r>
              <a:rPr dirty="0" sz="1300" spc="-40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2024.</a:t>
            </a:r>
            <a:endParaRPr sz="1300">
              <a:latin typeface="Calibri"/>
              <a:cs typeface="Calibri"/>
            </a:endParaRPr>
          </a:p>
        </p:txBody>
      </p:sp>
      <p:graphicFrame>
        <p:nvGraphicFramePr>
          <p:cNvPr id="15" name="object 15" descr=""/>
          <p:cNvGraphicFramePr>
            <a:graphicFrameLocks noGrp="1"/>
          </p:cNvGraphicFramePr>
          <p:nvPr/>
        </p:nvGraphicFramePr>
        <p:xfrm>
          <a:off x="3307460" y="2040636"/>
          <a:ext cx="6813550" cy="46697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98190"/>
                <a:gridCol w="3397250"/>
              </a:tblGrid>
              <a:tr h="439102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325755" indent="-2362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25755" algn="l"/>
                        </a:tabLst>
                      </a:pPr>
                      <a:r>
                        <a:rPr dirty="0" sz="1150">
                          <a:latin typeface="Calibri"/>
                          <a:cs typeface="Calibri"/>
                        </a:rPr>
                        <a:t>Maintaining</a:t>
                      </a:r>
                      <a:r>
                        <a:rPr dirty="0" sz="1150" spc="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CFZs</a:t>
                      </a:r>
                      <a:r>
                        <a:rPr dirty="0" sz="11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Layers</a:t>
                      </a:r>
                      <a:r>
                        <a:rPr dirty="0" sz="11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11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IOTWMS</a:t>
                      </a:r>
                      <a:endParaRPr sz="1150">
                        <a:latin typeface="Calibri"/>
                        <a:cs typeface="Calibri"/>
                      </a:endParaRPr>
                    </a:p>
                    <a:p>
                      <a:pPr algn="just" marL="325755" marR="86360" indent="-236220">
                        <a:lnSpc>
                          <a:spcPct val="100000"/>
                        </a:lnSpc>
                        <a:spcBef>
                          <a:spcPts val="15"/>
                        </a:spcBef>
                        <a:buFont typeface="Arial"/>
                        <a:buChar char="•"/>
                        <a:tabLst>
                          <a:tab pos="325755" algn="l"/>
                          <a:tab pos="328295" algn="l"/>
                        </a:tabLst>
                      </a:pPr>
                      <a:r>
                        <a:rPr dirty="0" sz="1150">
                          <a:latin typeface="Calibri"/>
                          <a:cs typeface="Calibri"/>
                        </a:rPr>
                        <a:t>	Capability</a:t>
                      </a:r>
                      <a:r>
                        <a:rPr dirty="0" sz="1150" spc="345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to</a:t>
                      </a:r>
                      <a:r>
                        <a:rPr dirty="0" sz="1150" spc="350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deliver</a:t>
                      </a:r>
                      <a:r>
                        <a:rPr dirty="0" sz="1150" spc="355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NAVAREA</a:t>
                      </a:r>
                      <a:r>
                        <a:rPr dirty="0" sz="1150" spc="355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maritime products</a:t>
                      </a:r>
                      <a:endParaRPr sz="1150">
                        <a:latin typeface="Calibri"/>
                        <a:cs typeface="Calibri"/>
                      </a:endParaRPr>
                    </a:p>
                    <a:p>
                      <a:pPr algn="just" marL="325755" marR="86360" indent="-236220">
                        <a:lnSpc>
                          <a:spcPct val="1004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325755" algn="l"/>
                          <a:tab pos="328295" algn="l"/>
                        </a:tabLst>
                      </a:pPr>
                      <a:r>
                        <a:rPr dirty="0" sz="1150">
                          <a:latin typeface="Calibri"/>
                          <a:cs typeface="Calibri"/>
                        </a:rPr>
                        <a:t>	SAMUDRA</a:t>
                      </a:r>
                      <a:r>
                        <a:rPr dirty="0" sz="1150" spc="2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Mobile</a:t>
                      </a:r>
                      <a:r>
                        <a:rPr dirty="0" sz="1150" spc="254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App.</a:t>
                      </a:r>
                      <a:r>
                        <a:rPr dirty="0" sz="1150" spc="2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It</a:t>
                      </a:r>
                      <a:r>
                        <a:rPr dirty="0" sz="1150" spc="2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is</a:t>
                      </a:r>
                      <a:r>
                        <a:rPr dirty="0" sz="1150" spc="2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a</a:t>
                      </a:r>
                      <a:r>
                        <a:rPr dirty="0" sz="1150" spc="2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comprehensive multi-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hazard</a:t>
                      </a:r>
                      <a:r>
                        <a:rPr dirty="0" sz="1150" spc="2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early</a:t>
                      </a:r>
                      <a:r>
                        <a:rPr dirty="0" sz="1150" spc="2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warning</a:t>
                      </a:r>
                      <a:r>
                        <a:rPr dirty="0" sz="1150" spc="2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app</a:t>
                      </a:r>
                      <a:r>
                        <a:rPr dirty="0" sz="1150" spc="2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to</a:t>
                      </a:r>
                      <a:r>
                        <a:rPr dirty="0" sz="1150" spc="2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1150" spc="229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coastal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communities</a:t>
                      </a:r>
                      <a:r>
                        <a:rPr dirty="0" sz="11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about</a:t>
                      </a:r>
                      <a:r>
                        <a:rPr dirty="0" sz="11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oceanic</a:t>
                      </a:r>
                      <a:r>
                        <a:rPr dirty="0" sz="11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threats.</a:t>
                      </a:r>
                      <a:endParaRPr sz="1150">
                        <a:latin typeface="Calibri"/>
                        <a:cs typeface="Calibri"/>
                      </a:endParaRPr>
                    </a:p>
                    <a:p>
                      <a:pPr algn="just" marL="325755" indent="-2362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25755" algn="l"/>
                          <a:tab pos="328295" algn="l"/>
                        </a:tabLst>
                      </a:pPr>
                      <a:r>
                        <a:rPr dirty="0" sz="1150">
                          <a:latin typeface="Calibri"/>
                          <a:cs typeface="Calibri"/>
                        </a:rPr>
                        <a:t>	Established</a:t>
                      </a:r>
                      <a:r>
                        <a:rPr dirty="0" sz="1150" spc="1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SynOPS</a:t>
                      </a:r>
                      <a:r>
                        <a:rPr dirty="0" sz="1150" spc="1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Lab:</a:t>
                      </a:r>
                      <a:r>
                        <a:rPr dirty="0" sz="1150" spc="1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A</a:t>
                      </a:r>
                      <a:r>
                        <a:rPr dirty="0" sz="1150" spc="1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cutting-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edge</a:t>
                      </a:r>
                      <a:r>
                        <a:rPr dirty="0" sz="1150" spc="1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facility</a:t>
                      </a:r>
                      <a:endParaRPr sz="1150">
                        <a:latin typeface="Calibri"/>
                        <a:cs typeface="Calibri"/>
                      </a:endParaRPr>
                    </a:p>
                    <a:p>
                      <a:pPr algn="just" marL="325755" marR="8636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1150">
                          <a:latin typeface="Calibri"/>
                          <a:cs typeface="Calibri"/>
                        </a:rPr>
                        <a:t>advancing</a:t>
                      </a:r>
                      <a:r>
                        <a:rPr dirty="0" sz="1150" spc="150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ocean</a:t>
                      </a:r>
                      <a:r>
                        <a:rPr dirty="0" sz="1150" spc="155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monitoring</a:t>
                      </a:r>
                      <a:r>
                        <a:rPr dirty="0" sz="1150" spc="155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150" spc="165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predictive capabilities.</a:t>
                      </a:r>
                      <a:endParaRPr sz="1150">
                        <a:latin typeface="Calibri"/>
                        <a:cs typeface="Calibri"/>
                      </a:endParaRPr>
                    </a:p>
                    <a:p>
                      <a:pPr algn="just" marL="325755" marR="85090" indent="-236220">
                        <a:lnSpc>
                          <a:spcPct val="100299"/>
                        </a:lnSpc>
                        <a:spcBef>
                          <a:spcPts val="10"/>
                        </a:spcBef>
                        <a:buFont typeface="Arial"/>
                        <a:buChar char="•"/>
                        <a:tabLst>
                          <a:tab pos="325755" algn="l"/>
                          <a:tab pos="328295" algn="l"/>
                        </a:tabLst>
                      </a:pPr>
                      <a:r>
                        <a:rPr dirty="0" sz="1150">
                          <a:latin typeface="Calibri"/>
                          <a:cs typeface="Calibri"/>
                        </a:rPr>
                        <a:t>	HPC</a:t>
                      </a:r>
                      <a:r>
                        <a:rPr dirty="0" sz="115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facility</a:t>
                      </a:r>
                      <a:r>
                        <a:rPr dirty="0" sz="115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“TARANG”</a:t>
                      </a:r>
                      <a:r>
                        <a:rPr dirty="0" sz="1150" spc="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at</a:t>
                      </a:r>
                      <a:r>
                        <a:rPr dirty="0" sz="1150" spc="8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INCOIS</a:t>
                      </a:r>
                      <a:r>
                        <a:rPr dirty="0" sz="1150" spc="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-</a:t>
                      </a:r>
                      <a:r>
                        <a:rPr dirty="0" sz="1150" spc="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Dedicated</a:t>
                      </a:r>
                      <a:r>
                        <a:rPr dirty="0" sz="1150" spc="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 spc="-25">
                          <a:latin typeface="Calibri"/>
                          <a:cs typeface="Calibri"/>
                        </a:rPr>
                        <a:t>to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real-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time</a:t>
                      </a:r>
                      <a:r>
                        <a:rPr dirty="0" sz="1150" spc="270">
                          <a:latin typeface="Calibri"/>
                          <a:cs typeface="Calibri"/>
                        </a:rPr>
                        <a:t>  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tsunami</a:t>
                      </a:r>
                      <a:r>
                        <a:rPr dirty="0" sz="1150" spc="275">
                          <a:latin typeface="Calibri"/>
                          <a:cs typeface="Calibri"/>
                        </a:rPr>
                        <a:t>  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inundation</a:t>
                      </a:r>
                      <a:r>
                        <a:rPr dirty="0" sz="1150" spc="270">
                          <a:latin typeface="Calibri"/>
                          <a:cs typeface="Calibri"/>
                        </a:rPr>
                        <a:t>  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modeling,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operational</a:t>
                      </a:r>
                      <a:r>
                        <a:rPr dirty="0" sz="1150" spc="390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oceanography,</a:t>
                      </a:r>
                      <a:r>
                        <a:rPr dirty="0" sz="1150" spc="390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150" spc="385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advanced simulations.</a:t>
                      </a:r>
                      <a:endParaRPr sz="1150">
                        <a:latin typeface="Calibri"/>
                        <a:cs typeface="Calibri"/>
                      </a:endParaRPr>
                    </a:p>
                    <a:p>
                      <a:pPr algn="just" marL="325755" marR="85090" indent="-236220">
                        <a:lnSpc>
                          <a:spcPct val="100000"/>
                        </a:lnSpc>
                        <a:spcBef>
                          <a:spcPts val="10"/>
                        </a:spcBef>
                        <a:buFont typeface="Arial"/>
                        <a:buChar char="•"/>
                        <a:tabLst>
                          <a:tab pos="325755" algn="l"/>
                          <a:tab pos="328295" algn="l"/>
                        </a:tabLst>
                      </a:pPr>
                      <a:r>
                        <a:rPr dirty="0" sz="1150">
                          <a:latin typeface="Calibri"/>
                          <a:cs typeface="Calibri"/>
                        </a:rPr>
                        <a:t>	Working</a:t>
                      </a:r>
                      <a:r>
                        <a:rPr dirty="0" sz="1150" spc="3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towards</a:t>
                      </a:r>
                      <a:r>
                        <a:rPr dirty="0" sz="1150" spc="3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implementation</a:t>
                      </a:r>
                      <a:r>
                        <a:rPr dirty="0" sz="1150" spc="3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1150" spc="3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SOP</a:t>
                      </a:r>
                      <a:r>
                        <a:rPr dirty="0" sz="1150" spc="3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 spc="-25">
                          <a:latin typeface="Calibri"/>
                          <a:cs typeface="Calibri"/>
                        </a:rPr>
                        <a:t>for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the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Non-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Seismic</a:t>
                      </a:r>
                      <a:r>
                        <a:rPr dirty="0" sz="11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(TGV)</a:t>
                      </a:r>
                      <a:r>
                        <a:rPr dirty="0" sz="115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events.</a:t>
                      </a:r>
                      <a:endParaRPr sz="1150">
                        <a:latin typeface="Calibri"/>
                        <a:cs typeface="Calibri"/>
                      </a:endParaRPr>
                    </a:p>
                    <a:p>
                      <a:pPr algn="just" marL="325755" marR="85090" indent="-2362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25755" algn="l"/>
                          <a:tab pos="328295" algn="l"/>
                        </a:tabLst>
                      </a:pPr>
                      <a:r>
                        <a:rPr dirty="0" sz="1150">
                          <a:latin typeface="Calibri"/>
                          <a:cs typeface="Calibri"/>
                        </a:rPr>
                        <a:t>	Established</a:t>
                      </a:r>
                      <a:r>
                        <a:rPr dirty="0" sz="1150" spc="3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15</a:t>
                      </a:r>
                      <a:r>
                        <a:rPr dirty="0" sz="1150" spc="3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new</a:t>
                      </a:r>
                      <a:r>
                        <a:rPr dirty="0" sz="1150" spc="3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GNSS</a:t>
                      </a:r>
                      <a:r>
                        <a:rPr dirty="0" sz="1150" spc="3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stations</a:t>
                      </a:r>
                      <a:r>
                        <a:rPr dirty="0" sz="1150" spc="3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co-located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with</a:t>
                      </a:r>
                      <a:r>
                        <a:rPr dirty="0" sz="11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>
                          <a:latin typeface="Calibri"/>
                          <a:cs typeface="Calibri"/>
                        </a:rPr>
                        <a:t>tide</a:t>
                      </a:r>
                      <a:r>
                        <a:rPr dirty="0" sz="11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150" spc="-10">
                          <a:latin typeface="Calibri"/>
                          <a:cs typeface="Calibri"/>
                        </a:rPr>
                        <a:t>guages</a:t>
                      </a:r>
                      <a:endParaRPr sz="115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57150">
                      <a:solidFill>
                        <a:srgbClr val="0070BF"/>
                      </a:solidFill>
                      <a:prstDash val="solid"/>
                    </a:lnL>
                    <a:lnR w="12700">
                      <a:solidFill>
                        <a:srgbClr val="DFEDD6"/>
                      </a:solidFill>
                      <a:prstDash val="solid"/>
                    </a:lnR>
                    <a:lnT w="12700">
                      <a:solidFill>
                        <a:srgbClr val="DFEDD6"/>
                      </a:solidFill>
                      <a:prstDash val="solid"/>
                    </a:lnT>
                    <a:lnB w="12700">
                      <a:solidFill>
                        <a:srgbClr val="DFEDD6"/>
                      </a:solidFill>
                      <a:prstDash val="solid"/>
                    </a:lnB>
                    <a:solidFill>
                      <a:srgbClr val="F6C8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47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just" marL="314960" marR="549275" indent="-147955">
                        <a:lnSpc>
                          <a:spcPct val="101600"/>
                        </a:lnSpc>
                        <a:buFont typeface="Arial"/>
                        <a:buChar char="•"/>
                        <a:tabLst>
                          <a:tab pos="314960" algn="l"/>
                        </a:tabLst>
                      </a:pPr>
                      <a:r>
                        <a:rPr dirty="0" sz="1300">
                          <a:latin typeface="Calibri"/>
                          <a:cs typeface="Calibri"/>
                        </a:rPr>
                        <a:t>Integration</a:t>
                      </a:r>
                      <a:r>
                        <a:rPr dirty="0" sz="1300" spc="459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1300" spc="455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1300" spc="459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New</a:t>
                      </a:r>
                      <a:r>
                        <a:rPr dirty="0" sz="1300" spc="470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4000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TsunAWI</a:t>
                      </a:r>
                      <a:r>
                        <a:rPr dirty="0" sz="13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Scenarios</a:t>
                      </a:r>
                      <a:r>
                        <a:rPr dirty="0" sz="13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Into</a:t>
                      </a:r>
                      <a:r>
                        <a:rPr dirty="0" sz="13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TOAST</a:t>
                      </a:r>
                      <a:endParaRPr sz="1300">
                        <a:latin typeface="Calibri"/>
                        <a:cs typeface="Calibri"/>
                      </a:endParaRPr>
                    </a:p>
                    <a:p>
                      <a:pPr algn="just" marL="314960" marR="547370" indent="-147955">
                        <a:lnSpc>
                          <a:spcPct val="101600"/>
                        </a:lnSpc>
                        <a:spcBef>
                          <a:spcPts val="80"/>
                        </a:spcBef>
                        <a:buFont typeface="Arial"/>
                        <a:buChar char="•"/>
                        <a:tabLst>
                          <a:tab pos="314960" algn="l"/>
                        </a:tabLst>
                      </a:pPr>
                      <a:r>
                        <a:rPr dirty="0" sz="1300">
                          <a:latin typeface="Calibri"/>
                          <a:cs typeface="Calibri"/>
                        </a:rPr>
                        <a:t>Progressive</a:t>
                      </a:r>
                      <a:r>
                        <a:rPr dirty="0" sz="1300" spc="450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deployment</a:t>
                      </a:r>
                      <a:r>
                        <a:rPr dirty="0" sz="1300" spc="459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1300" spc="459"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the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seismometers</a:t>
                      </a:r>
                      <a:r>
                        <a:rPr dirty="0" sz="13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(535</a:t>
                      </a:r>
                      <a:r>
                        <a:rPr dirty="0" sz="13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in</a:t>
                      </a:r>
                      <a:r>
                        <a:rPr dirty="0" sz="13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2024)</a:t>
                      </a:r>
                      <a:endParaRPr sz="1300">
                        <a:latin typeface="Calibri"/>
                        <a:cs typeface="Calibri"/>
                      </a:endParaRPr>
                    </a:p>
                    <a:p>
                      <a:pPr algn="just" marL="314960" marR="137795" indent="-147955">
                        <a:lnSpc>
                          <a:spcPct val="101499"/>
                        </a:lnSpc>
                        <a:buFont typeface="Arial"/>
                        <a:buChar char="•"/>
                        <a:tabLst>
                          <a:tab pos="314960" algn="l"/>
                        </a:tabLst>
                      </a:pPr>
                      <a:r>
                        <a:rPr dirty="0" sz="1300">
                          <a:latin typeface="Calibri"/>
                          <a:cs typeface="Calibri"/>
                        </a:rPr>
                        <a:t>Indonesia</a:t>
                      </a:r>
                      <a:r>
                        <a:rPr dirty="0" sz="1300" spc="420">
                          <a:latin typeface="Calibri"/>
                          <a:cs typeface="Calibri"/>
                        </a:rPr>
                        <a:t>  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Tsunami</a:t>
                      </a:r>
                      <a:r>
                        <a:rPr dirty="0" sz="1300" spc="409">
                          <a:latin typeface="Calibri"/>
                          <a:cs typeface="Calibri"/>
                        </a:rPr>
                        <a:t>  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Non-</a:t>
                      </a:r>
                      <a:r>
                        <a:rPr dirty="0" sz="1300" spc="420">
                          <a:latin typeface="Calibri"/>
                          <a:cs typeface="Calibri"/>
                        </a:rPr>
                        <a:t>   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Tectonic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monitoring</a:t>
                      </a:r>
                      <a:r>
                        <a:rPr dirty="0" sz="1300" spc="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system</a:t>
                      </a:r>
                      <a:r>
                        <a:rPr dirty="0" sz="1300" spc="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(InaTNT)</a:t>
                      </a:r>
                      <a:r>
                        <a:rPr dirty="0" sz="13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to</a:t>
                      </a:r>
                      <a:r>
                        <a:rPr dirty="0" sz="1300" spc="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monitor</a:t>
                      </a:r>
                      <a:r>
                        <a:rPr dirty="0" sz="130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the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sea-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level</a:t>
                      </a:r>
                      <a:r>
                        <a:rPr dirty="0" sz="13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anomalies</a:t>
                      </a:r>
                      <a:endParaRPr sz="1300">
                        <a:latin typeface="Calibri"/>
                        <a:cs typeface="Calibri"/>
                      </a:endParaRPr>
                    </a:p>
                    <a:p>
                      <a:pPr marL="314960" marR="310515" indent="-147955">
                        <a:lnSpc>
                          <a:spcPts val="1580"/>
                        </a:lnSpc>
                        <a:spcBef>
                          <a:spcPts val="60"/>
                        </a:spcBef>
                        <a:buFont typeface="Arial"/>
                        <a:buChar char="•"/>
                        <a:tabLst>
                          <a:tab pos="314960" algn="l"/>
                          <a:tab pos="1475105" algn="l"/>
                          <a:tab pos="2334895" algn="l"/>
                        </a:tabLst>
                      </a:pPr>
                      <a:r>
                        <a:rPr dirty="0" sz="1300" spc="-20">
                          <a:latin typeface="Calibri"/>
                          <a:cs typeface="Calibri"/>
                        </a:rPr>
                        <a:t>Multi-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Hazard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Platform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(InfoBMKG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mobile</a:t>
                      </a:r>
                      <a:r>
                        <a:rPr dirty="0" sz="13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App)</a:t>
                      </a:r>
                      <a:endParaRPr sz="1300">
                        <a:latin typeface="Calibri"/>
                        <a:cs typeface="Calibri"/>
                      </a:endParaRPr>
                    </a:p>
                    <a:p>
                      <a:pPr marL="314960" marR="225425" indent="-147955">
                        <a:lnSpc>
                          <a:spcPts val="1580"/>
                        </a:lnSpc>
                        <a:spcBef>
                          <a:spcPts val="10"/>
                        </a:spcBef>
                        <a:buFont typeface="Arial"/>
                        <a:buChar char="•"/>
                        <a:tabLst>
                          <a:tab pos="314960" algn="l"/>
                        </a:tabLst>
                      </a:pPr>
                      <a:r>
                        <a:rPr dirty="0" sz="1300" spc="-10">
                          <a:latin typeface="Calibri"/>
                          <a:cs typeface="Calibri"/>
                        </a:rPr>
                        <a:t>Establishment</a:t>
                      </a:r>
                      <a:r>
                        <a:rPr dirty="0" sz="13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1300" spc="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1300" spc="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National</a:t>
                      </a:r>
                      <a:r>
                        <a:rPr dirty="0" sz="13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Consortium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13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13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EQ</a:t>
                      </a:r>
                      <a:r>
                        <a:rPr dirty="0" sz="13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3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Tsunami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Experts</a:t>
                      </a:r>
                      <a:endParaRPr sz="1300">
                        <a:latin typeface="Calibri"/>
                        <a:cs typeface="Calibri"/>
                      </a:endParaRPr>
                    </a:p>
                    <a:p>
                      <a:pPr marL="314960" marR="60325" indent="-147955">
                        <a:lnSpc>
                          <a:spcPts val="1580"/>
                        </a:lnSpc>
                        <a:spcBef>
                          <a:spcPts val="10"/>
                        </a:spcBef>
                        <a:buFont typeface="Arial"/>
                        <a:buChar char="•"/>
                        <a:tabLst>
                          <a:tab pos="314960" algn="l"/>
                        </a:tabLst>
                      </a:pPr>
                      <a:r>
                        <a:rPr dirty="0" sz="1300">
                          <a:latin typeface="Calibri"/>
                          <a:cs typeface="Calibri"/>
                        </a:rPr>
                        <a:t>Developed impact</a:t>
                      </a:r>
                      <a:r>
                        <a:rPr dirty="0" sz="13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based</a:t>
                      </a:r>
                      <a:r>
                        <a:rPr dirty="0" sz="130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real time</a:t>
                      </a:r>
                      <a:r>
                        <a:rPr dirty="0" sz="13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system</a:t>
                      </a:r>
                      <a:r>
                        <a:rPr dirty="0" sz="13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of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InaTEWS</a:t>
                      </a:r>
                      <a:r>
                        <a:rPr dirty="0" sz="13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supported</a:t>
                      </a:r>
                      <a:r>
                        <a:rPr dirty="0" sz="13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by</a:t>
                      </a:r>
                      <a:r>
                        <a:rPr dirty="0" sz="13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National</a:t>
                      </a:r>
                      <a:r>
                        <a:rPr dirty="0" sz="1300" spc="-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Consortium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DFEDD6"/>
                      </a:solidFill>
                      <a:prstDash val="solid"/>
                    </a:lnL>
                    <a:lnR w="12700">
                      <a:solidFill>
                        <a:srgbClr val="DFEDD6"/>
                      </a:solidFill>
                      <a:prstDash val="solid"/>
                    </a:lnR>
                    <a:lnT w="12700">
                      <a:solidFill>
                        <a:srgbClr val="DFEDD6"/>
                      </a:solidFill>
                      <a:prstDash val="solid"/>
                    </a:lnT>
                    <a:solidFill>
                      <a:srgbClr val="BAD4ED"/>
                    </a:solidFill>
                  </a:tcPr>
                </a:tc>
              </a:tr>
              <a:tr h="27876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57150">
                      <a:solidFill>
                        <a:srgbClr val="0070BF"/>
                      </a:solidFill>
                      <a:prstDash val="solid"/>
                    </a:lnL>
                    <a:lnR w="12700">
                      <a:solidFill>
                        <a:srgbClr val="DFEDD6"/>
                      </a:solidFill>
                      <a:prstDash val="solid"/>
                    </a:lnR>
                    <a:lnT w="12700">
                      <a:solidFill>
                        <a:srgbClr val="DFEDD6"/>
                      </a:solidFill>
                      <a:prstDash val="solid"/>
                    </a:lnT>
                    <a:lnB w="12700">
                      <a:solidFill>
                        <a:srgbClr val="DFEDD6"/>
                      </a:solidFill>
                      <a:prstDash val="solid"/>
                    </a:lnB>
                    <a:solidFill>
                      <a:srgbClr val="F6C8AC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07950">
                        <a:lnSpc>
                          <a:spcPts val="1345"/>
                        </a:lnSpc>
                      </a:pPr>
                      <a:r>
                        <a:rPr dirty="0" sz="1450" spc="-50">
                          <a:latin typeface="Calibri"/>
                          <a:cs typeface="Calibri"/>
                        </a:rPr>
                        <a:t>3</a:t>
                      </a:r>
                      <a:endParaRPr sz="145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DFEDD6"/>
                      </a:solidFill>
                      <a:prstDash val="solid"/>
                    </a:lnL>
                    <a:lnR w="12700">
                      <a:solidFill>
                        <a:srgbClr val="DFEDD6"/>
                      </a:solidFill>
                      <a:prstDash val="solid"/>
                    </a:lnR>
                    <a:lnB w="12700">
                      <a:solidFill>
                        <a:srgbClr val="DFEDD6"/>
                      </a:solidFill>
                      <a:prstDash val="solid"/>
                    </a:lnB>
                    <a:solidFill>
                      <a:srgbClr val="BAD4ED"/>
                    </a:solidFill>
                  </a:tcPr>
                </a:tc>
              </a:tr>
            </a:tbl>
          </a:graphicData>
        </a:graphic>
      </p:graphicFrame>
      <p:grpSp>
        <p:nvGrpSpPr>
          <p:cNvPr id="16" name="object 16" descr=""/>
          <p:cNvGrpSpPr/>
          <p:nvPr/>
        </p:nvGrpSpPr>
        <p:grpSpPr>
          <a:xfrm>
            <a:off x="3375659" y="2045207"/>
            <a:ext cx="6606540" cy="1716405"/>
            <a:chOff x="3375659" y="2045207"/>
            <a:chExt cx="6606540" cy="1716405"/>
          </a:xfrm>
        </p:grpSpPr>
        <p:pic>
          <p:nvPicPr>
            <p:cNvPr id="17" name="object 1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58355" y="2045207"/>
              <a:ext cx="2400300" cy="812291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80376" y="2883407"/>
              <a:ext cx="2401823" cy="877824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75659" y="2077211"/>
              <a:ext cx="3275075" cy="1636775"/>
            </a:xfrm>
            <a:prstGeom prst="rect">
              <a:avLst/>
            </a:prstGeom>
          </p:spPr>
        </p:pic>
      </p:grpSp>
      <p:grpSp>
        <p:nvGrpSpPr>
          <p:cNvPr id="20" name="object 20" descr=""/>
          <p:cNvGrpSpPr/>
          <p:nvPr/>
        </p:nvGrpSpPr>
        <p:grpSpPr>
          <a:xfrm>
            <a:off x="0" y="2055875"/>
            <a:ext cx="2834640" cy="1767839"/>
            <a:chOff x="0" y="2055875"/>
            <a:chExt cx="2834640" cy="1767839"/>
          </a:xfrm>
        </p:grpSpPr>
        <p:pic>
          <p:nvPicPr>
            <p:cNvPr id="21" name="object 2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055875"/>
              <a:ext cx="1953767" cy="972311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81327" y="2505455"/>
              <a:ext cx="1353312" cy="13182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0750" y="1614930"/>
            <a:ext cx="1709420" cy="3784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300" b="1">
                <a:solidFill>
                  <a:srgbClr val="001F5E"/>
                </a:solidFill>
                <a:latin typeface="Calibri"/>
                <a:cs typeface="Calibri"/>
              </a:rPr>
              <a:t>TSP</a:t>
            </a:r>
            <a:r>
              <a:rPr dirty="0" sz="2300" spc="-40" b="1">
                <a:solidFill>
                  <a:srgbClr val="001F5E"/>
                </a:solidFill>
                <a:latin typeface="Calibri"/>
                <a:cs typeface="Calibri"/>
              </a:rPr>
              <a:t> </a:t>
            </a:r>
            <a:r>
              <a:rPr dirty="0" sz="2300" spc="-10" b="1">
                <a:solidFill>
                  <a:srgbClr val="001F5E"/>
                </a:solidFill>
                <a:latin typeface="Calibri"/>
                <a:cs typeface="Calibri"/>
              </a:rPr>
              <a:t>Indonesia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848294" y="1585919"/>
            <a:ext cx="1609090" cy="3784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300" b="1">
                <a:solidFill>
                  <a:srgbClr val="528034"/>
                </a:solidFill>
                <a:latin typeface="Calibri"/>
                <a:cs typeface="Calibri"/>
              </a:rPr>
              <a:t>TSP</a:t>
            </a:r>
            <a:r>
              <a:rPr dirty="0" sz="2300" spc="-40" b="1">
                <a:solidFill>
                  <a:srgbClr val="528034"/>
                </a:solidFill>
                <a:latin typeface="Calibri"/>
                <a:cs typeface="Calibri"/>
              </a:rPr>
              <a:t> </a:t>
            </a:r>
            <a:r>
              <a:rPr dirty="0" sz="2300" spc="-10" b="1">
                <a:solidFill>
                  <a:srgbClr val="528034"/>
                </a:solidFill>
                <a:latin typeface="Calibri"/>
                <a:cs typeface="Calibri"/>
              </a:rPr>
              <a:t>Australia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815855" y="1062296"/>
            <a:ext cx="3127375" cy="931544"/>
          </a:xfrm>
          <a:prstGeom prst="rect"/>
        </p:spPr>
        <p:txBody>
          <a:bodyPr wrap="square" lIns="0" tIns="717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dirty="0">
                <a:solidFill>
                  <a:srgbClr val="001F60"/>
                </a:solidFill>
                <a:latin typeface="Arial"/>
                <a:cs typeface="Arial"/>
              </a:rPr>
              <a:t>TSP</a:t>
            </a:r>
            <a:r>
              <a:rPr dirty="0" spc="-10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001F60"/>
                </a:solidFill>
                <a:latin typeface="Arial"/>
                <a:cs typeface="Arial"/>
              </a:rPr>
              <a:t>Future</a:t>
            </a:r>
            <a:r>
              <a:rPr dirty="0" spc="-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pc="-20">
                <a:solidFill>
                  <a:srgbClr val="001F60"/>
                </a:solidFill>
                <a:latin typeface="Arial"/>
                <a:cs typeface="Arial"/>
              </a:rPr>
              <a:t>Plans</a:t>
            </a:r>
          </a:p>
          <a:p>
            <a:pPr marL="1466215">
              <a:lnSpc>
                <a:spcPct val="100000"/>
              </a:lnSpc>
              <a:spcBef>
                <a:spcPts val="360"/>
              </a:spcBef>
            </a:pPr>
            <a:r>
              <a:rPr dirty="0" sz="2300">
                <a:solidFill>
                  <a:srgbClr val="FFBF00"/>
                </a:solidFill>
                <a:latin typeface="Calibri"/>
                <a:cs typeface="Calibri"/>
              </a:rPr>
              <a:t>TSP</a:t>
            </a:r>
            <a:r>
              <a:rPr dirty="0" sz="2300" spc="-40">
                <a:solidFill>
                  <a:srgbClr val="FFBF00"/>
                </a:solidFill>
                <a:latin typeface="Calibri"/>
                <a:cs typeface="Calibri"/>
              </a:rPr>
              <a:t> </a:t>
            </a:r>
            <a:r>
              <a:rPr dirty="0" sz="2300" spc="-20">
                <a:solidFill>
                  <a:srgbClr val="FFBF00"/>
                </a:solidFill>
                <a:latin typeface="Calibri"/>
                <a:cs typeface="Calibri"/>
              </a:rPr>
              <a:t>India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44315" y="3513835"/>
            <a:ext cx="2957195" cy="2038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8285" marR="5080" indent="-23622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248285" algn="l"/>
              </a:tabLst>
            </a:pPr>
            <a:r>
              <a:rPr dirty="0" sz="1650" spc="-15">
                <a:latin typeface="Calibri"/>
                <a:cs typeface="Calibri"/>
              </a:rPr>
              <a:t>GA-</a:t>
            </a:r>
            <a:r>
              <a:rPr dirty="0" sz="1650" spc="-30">
                <a:latin typeface="Calibri"/>
                <a:cs typeface="Calibri"/>
              </a:rPr>
              <a:t>JATWC</a:t>
            </a:r>
            <a:r>
              <a:rPr dirty="0" sz="1650" spc="-13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to</a:t>
            </a:r>
            <a:r>
              <a:rPr dirty="0" sz="1650" spc="-7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integrate,</a:t>
            </a:r>
            <a:r>
              <a:rPr dirty="0" sz="1650" spc="-5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test</a:t>
            </a:r>
            <a:r>
              <a:rPr dirty="0" sz="1650" spc="-45">
                <a:latin typeface="Calibri"/>
                <a:cs typeface="Calibri"/>
              </a:rPr>
              <a:t> </a:t>
            </a:r>
            <a:r>
              <a:rPr dirty="0" sz="1650" spc="-25">
                <a:latin typeface="Calibri"/>
                <a:cs typeface="Calibri"/>
              </a:rPr>
              <a:t>and </a:t>
            </a:r>
            <a:r>
              <a:rPr dirty="0" sz="1650" spc="-10">
                <a:latin typeface="Calibri"/>
                <a:cs typeface="Calibri"/>
              </a:rPr>
              <a:t>operationalise</a:t>
            </a:r>
            <a:r>
              <a:rPr dirty="0" sz="1650" spc="-7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seismic</a:t>
            </a:r>
            <a:r>
              <a:rPr dirty="0" sz="1650" spc="-60">
                <a:latin typeface="Calibri"/>
                <a:cs typeface="Calibri"/>
              </a:rPr>
              <a:t> </a:t>
            </a:r>
            <a:r>
              <a:rPr dirty="0" sz="1650" spc="-20">
                <a:latin typeface="Calibri"/>
                <a:cs typeface="Calibri"/>
              </a:rPr>
              <a:t>array </a:t>
            </a:r>
            <a:r>
              <a:rPr dirty="0" sz="1650">
                <a:latin typeface="Calibri"/>
                <a:cs typeface="Calibri"/>
              </a:rPr>
              <a:t>processing</a:t>
            </a:r>
            <a:r>
              <a:rPr dirty="0" sz="1650" spc="-7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as</a:t>
            </a:r>
            <a:r>
              <a:rPr dirty="0" sz="1650" spc="-5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input</a:t>
            </a:r>
            <a:r>
              <a:rPr dirty="0" sz="1650" spc="-9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to</a:t>
            </a:r>
            <a:r>
              <a:rPr dirty="0" sz="1650" spc="-45">
                <a:latin typeface="Calibri"/>
                <a:cs typeface="Calibri"/>
              </a:rPr>
              <a:t> </a:t>
            </a:r>
            <a:r>
              <a:rPr dirty="0" sz="1650" spc="-20">
                <a:latin typeface="Calibri"/>
                <a:cs typeface="Calibri"/>
              </a:rPr>
              <a:t>rapid earthquake</a:t>
            </a:r>
            <a:r>
              <a:rPr dirty="0" sz="1650" spc="-4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detection</a:t>
            </a:r>
            <a:r>
              <a:rPr dirty="0" sz="1650" spc="-25">
                <a:latin typeface="Calibri"/>
                <a:cs typeface="Calibri"/>
              </a:rPr>
              <a:t> and </a:t>
            </a:r>
            <a:r>
              <a:rPr dirty="0" sz="1650" spc="-10">
                <a:latin typeface="Calibri"/>
                <a:cs typeface="Calibri"/>
              </a:rPr>
              <a:t>characterization.</a:t>
            </a:r>
            <a:endParaRPr sz="1650">
              <a:latin typeface="Calibri"/>
              <a:cs typeface="Calibri"/>
            </a:endParaRPr>
          </a:p>
          <a:p>
            <a:pPr marL="248285" marR="63500" indent="-236220">
              <a:lnSpc>
                <a:spcPct val="100000"/>
              </a:lnSpc>
              <a:buFont typeface="Arial"/>
              <a:buChar char="•"/>
              <a:tabLst>
                <a:tab pos="248285" algn="l"/>
              </a:tabLst>
            </a:pPr>
            <a:r>
              <a:rPr dirty="0" sz="1650" spc="-15">
                <a:latin typeface="Calibri"/>
                <a:cs typeface="Calibri"/>
              </a:rPr>
              <a:t>GA-</a:t>
            </a:r>
            <a:r>
              <a:rPr dirty="0" sz="1650" spc="-30">
                <a:latin typeface="Calibri"/>
                <a:cs typeface="Calibri"/>
              </a:rPr>
              <a:t>JATWC</a:t>
            </a:r>
            <a:r>
              <a:rPr dirty="0" sz="1650" spc="-10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to</a:t>
            </a:r>
            <a:r>
              <a:rPr dirty="0" sz="1650" spc="-2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commence</a:t>
            </a:r>
            <a:r>
              <a:rPr dirty="0" sz="1650" spc="-35">
                <a:latin typeface="Calibri"/>
                <a:cs typeface="Calibri"/>
              </a:rPr>
              <a:t> </a:t>
            </a:r>
            <a:r>
              <a:rPr dirty="0" sz="1650" spc="-20">
                <a:latin typeface="Calibri"/>
                <a:cs typeface="Calibri"/>
              </a:rPr>
              <a:t>work </a:t>
            </a:r>
            <a:r>
              <a:rPr dirty="0" sz="1650" spc="-10">
                <a:latin typeface="Calibri"/>
                <a:cs typeface="Calibri"/>
              </a:rPr>
              <a:t>towards</a:t>
            </a:r>
            <a:r>
              <a:rPr dirty="0" sz="1650" spc="-4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ISO</a:t>
            </a:r>
            <a:r>
              <a:rPr dirty="0" sz="1650" spc="-6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9001</a:t>
            </a:r>
            <a:r>
              <a:rPr dirty="0" sz="1650" spc="-8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accreditation </a:t>
            </a:r>
            <a:r>
              <a:rPr dirty="0" sz="1650">
                <a:latin typeface="Calibri"/>
                <a:cs typeface="Calibri"/>
              </a:rPr>
              <a:t>for</a:t>
            </a:r>
            <a:r>
              <a:rPr dirty="0" sz="1650" spc="-75">
                <a:latin typeface="Calibri"/>
                <a:cs typeface="Calibri"/>
              </a:rPr>
              <a:t> </a:t>
            </a:r>
            <a:r>
              <a:rPr dirty="0" sz="1650" spc="-15">
                <a:latin typeface="Calibri"/>
                <a:cs typeface="Calibri"/>
              </a:rPr>
              <a:t>GA-</a:t>
            </a:r>
            <a:r>
              <a:rPr dirty="0" sz="1650" spc="-20">
                <a:latin typeface="Calibri"/>
                <a:cs typeface="Calibri"/>
              </a:rPr>
              <a:t>JATWC</a:t>
            </a:r>
            <a:r>
              <a:rPr dirty="0" sz="1650" spc="-114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systems</a:t>
            </a:r>
            <a:endParaRPr sz="1650">
              <a:latin typeface="Calibri"/>
              <a:cs typeface="Calibri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68580" y="2055050"/>
            <a:ext cx="9971405" cy="4666615"/>
            <a:chOff x="68580" y="2055050"/>
            <a:chExt cx="9971405" cy="4666615"/>
          </a:xfrm>
        </p:grpSpPr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580" y="2243327"/>
              <a:ext cx="1517903" cy="882395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6655307" y="2060448"/>
              <a:ext cx="3378835" cy="4655820"/>
            </a:xfrm>
            <a:custGeom>
              <a:avLst/>
              <a:gdLst/>
              <a:ahLst/>
              <a:cxnLst/>
              <a:rect l="l" t="t" r="r" b="b"/>
              <a:pathLst>
                <a:path w="3378834" h="4655820">
                  <a:moveTo>
                    <a:pt x="3378707" y="4655819"/>
                  </a:moveTo>
                  <a:lnTo>
                    <a:pt x="0" y="4655819"/>
                  </a:lnTo>
                  <a:lnTo>
                    <a:pt x="0" y="0"/>
                  </a:lnTo>
                  <a:lnTo>
                    <a:pt x="3378707" y="0"/>
                  </a:lnTo>
                  <a:lnTo>
                    <a:pt x="3378707" y="4655819"/>
                  </a:lnTo>
                  <a:close/>
                </a:path>
              </a:pathLst>
            </a:custGeom>
            <a:solidFill>
              <a:srgbClr val="001F5E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27520" y="2243327"/>
              <a:ext cx="3206495" cy="1335023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833103" y="2339340"/>
              <a:ext cx="132588" cy="111251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996171" y="2339340"/>
              <a:ext cx="147827" cy="112775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6655308" y="2060447"/>
              <a:ext cx="3378835" cy="4655820"/>
            </a:xfrm>
            <a:custGeom>
              <a:avLst/>
              <a:gdLst/>
              <a:ahLst/>
              <a:cxnLst/>
              <a:rect l="l" t="t" r="r" b="b"/>
              <a:pathLst>
                <a:path w="3378834" h="4655820">
                  <a:moveTo>
                    <a:pt x="0" y="4655820"/>
                  </a:moveTo>
                  <a:lnTo>
                    <a:pt x="0" y="0"/>
                  </a:lnTo>
                  <a:lnTo>
                    <a:pt x="3378707" y="0"/>
                  </a:lnTo>
                  <a:lnTo>
                    <a:pt x="3378707" y="4655820"/>
                  </a:lnTo>
                </a:path>
              </a:pathLst>
            </a:custGeom>
            <a:ln w="10668">
              <a:solidFill>
                <a:srgbClr val="DFEDD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6790432" y="3908581"/>
            <a:ext cx="2547620" cy="5295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55575" indent="-14287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155575" algn="l"/>
              </a:tabLst>
            </a:pP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Deploy</a:t>
            </a:r>
            <a:r>
              <a:rPr dirty="0" sz="165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100</a:t>
            </a:r>
            <a:r>
              <a:rPr dirty="0" sz="1650" spc="-8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Tsunami</a:t>
            </a:r>
            <a:r>
              <a:rPr dirty="0" sz="165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Gauges</a:t>
            </a:r>
            <a:endParaRPr sz="1650">
              <a:latin typeface="Calibri"/>
              <a:cs typeface="Calibri"/>
            </a:endParaRPr>
          </a:p>
          <a:p>
            <a:pPr marL="155575" indent="-142875">
              <a:lnSpc>
                <a:spcPct val="100000"/>
              </a:lnSpc>
              <a:buFont typeface="Arial"/>
              <a:buChar char="•"/>
              <a:tabLst>
                <a:tab pos="155575" algn="l"/>
              </a:tabLst>
            </a:pP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Utilization</a:t>
            </a:r>
            <a:r>
              <a:rPr dirty="0" sz="165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65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GNSS</a:t>
            </a:r>
            <a:r>
              <a:rPr dirty="0" sz="165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2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dirty="0" sz="1650" spc="-7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25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6933686" y="4411463"/>
            <a:ext cx="2139315" cy="5295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tabLst>
                <a:tab pos="1229995" algn="l"/>
              </a:tabLst>
            </a:pP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earthquake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parameter calculation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6790432" y="4914447"/>
            <a:ext cx="3142615" cy="178688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55575" indent="-14287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155575" algn="l"/>
              </a:tabLst>
            </a:pP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Research</a:t>
            </a:r>
            <a:r>
              <a:rPr dirty="0" sz="165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dirty="0" sz="1650" spc="-7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non</a:t>
            </a:r>
            <a:r>
              <a:rPr dirty="0" sz="1650" spc="-9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seismic</a:t>
            </a:r>
            <a:r>
              <a:rPr dirty="0" sz="16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tsunami</a:t>
            </a:r>
            <a:endParaRPr sz="1650">
              <a:latin typeface="Calibri"/>
              <a:cs typeface="Calibri"/>
            </a:endParaRPr>
          </a:p>
          <a:p>
            <a:pPr marL="154940" marR="267970" indent="-142875">
              <a:lnSpc>
                <a:spcPct val="100000"/>
              </a:lnSpc>
              <a:buFont typeface="Arial"/>
              <a:buChar char="•"/>
              <a:tabLst>
                <a:tab pos="157480" algn="l"/>
              </a:tabLst>
            </a:pP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Provide</a:t>
            </a:r>
            <a:r>
              <a:rPr dirty="0" sz="1650" spc="-8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sea</a:t>
            </a:r>
            <a:r>
              <a:rPr dirty="0" sz="165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level</a:t>
            </a:r>
            <a:r>
              <a:rPr dirty="0" sz="165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observation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portal</a:t>
            </a:r>
            <a:r>
              <a:rPr dirty="0" sz="165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65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5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Indian</a:t>
            </a:r>
            <a:r>
              <a:rPr dirty="0" sz="1650" spc="-7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Ocean</a:t>
            </a:r>
            <a:r>
              <a:rPr dirty="0" sz="165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20">
                <a:solidFill>
                  <a:srgbClr val="FFFFFF"/>
                </a:solidFill>
                <a:latin typeface="Calibri"/>
                <a:cs typeface="Calibri"/>
              </a:rPr>
              <a:t>area</a:t>
            </a:r>
            <a:endParaRPr sz="1650">
              <a:latin typeface="Calibri"/>
              <a:cs typeface="Calibri"/>
            </a:endParaRPr>
          </a:p>
          <a:p>
            <a:pPr marL="155575" marR="5080" indent="-143510">
              <a:lnSpc>
                <a:spcPct val="100000"/>
              </a:lnSpc>
              <a:buFont typeface="Arial"/>
              <a:buChar char="•"/>
              <a:tabLst>
                <a:tab pos="155575" algn="l"/>
              </a:tabLst>
            </a:pP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r>
              <a:rPr dirty="0" sz="165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On-</a:t>
            </a:r>
            <a:r>
              <a:rPr dirty="0" sz="1650" spc="-45">
                <a:solidFill>
                  <a:srgbClr val="FFFFFF"/>
                </a:solidFill>
                <a:latin typeface="Calibri"/>
                <a:cs typeface="Calibri"/>
              </a:rPr>
              <a:t>the-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job</a:t>
            </a:r>
            <a:r>
              <a:rPr dirty="0" sz="16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20">
                <a:solidFill>
                  <a:srgbClr val="FFFFFF"/>
                </a:solidFill>
                <a:latin typeface="Calibri"/>
                <a:cs typeface="Calibri"/>
              </a:rPr>
              <a:t>Training</a:t>
            </a:r>
            <a:r>
              <a:rPr dirty="0" sz="165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25">
                <a:solidFill>
                  <a:srgbClr val="FFFFFF"/>
                </a:solidFill>
                <a:latin typeface="Calibri"/>
                <a:cs typeface="Calibri"/>
              </a:rPr>
              <a:t>for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5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IO</a:t>
            </a:r>
            <a:r>
              <a:rPr dirty="0" sz="165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member</a:t>
            </a:r>
            <a:r>
              <a:rPr dirty="0" sz="1650" spc="-8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states</a:t>
            </a:r>
            <a:endParaRPr sz="1650">
              <a:latin typeface="Calibri"/>
              <a:cs typeface="Calibri"/>
            </a:endParaRPr>
          </a:p>
          <a:p>
            <a:pPr marL="154940" marR="34290" indent="-142875">
              <a:lnSpc>
                <a:spcPct val="100000"/>
              </a:lnSpc>
              <a:buFont typeface="Arial"/>
              <a:buChar char="•"/>
              <a:tabLst>
                <a:tab pos="157480" algn="l"/>
              </a:tabLst>
            </a:pPr>
            <a:r>
              <a:rPr dirty="0" sz="1650" spc="-20">
                <a:solidFill>
                  <a:srgbClr val="FFFFFF"/>
                </a:solidFill>
                <a:latin typeface="Calibri"/>
                <a:cs typeface="Calibri"/>
              </a:rPr>
              <a:t>Development</a:t>
            </a:r>
            <a:r>
              <a:rPr dirty="0" sz="16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6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processing</a:t>
            </a:r>
            <a:r>
              <a:rPr dirty="0" sz="16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system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650" spc="-9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Earthquake</a:t>
            </a:r>
            <a:r>
              <a:rPr dirty="0" sz="165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>
                <a:solidFill>
                  <a:srgbClr val="FFFFFF"/>
                </a:solidFill>
                <a:latin typeface="Calibri"/>
                <a:cs typeface="Calibri"/>
              </a:rPr>
              <a:t>Early</a:t>
            </a:r>
            <a:r>
              <a:rPr dirty="0" sz="1650" spc="-7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50" spc="-10">
                <a:solidFill>
                  <a:srgbClr val="FFFFFF"/>
                </a:solidFill>
                <a:latin typeface="Calibri"/>
                <a:cs typeface="Calibri"/>
              </a:rPr>
              <a:t>Warning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3533615" y="3213652"/>
            <a:ext cx="2954655" cy="280479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248920" marR="5080" indent="-236854">
              <a:lnSpc>
                <a:spcPct val="100699"/>
              </a:lnSpc>
              <a:spcBef>
                <a:spcPts val="90"/>
              </a:spcBef>
              <a:buFont typeface="Arial"/>
              <a:buChar char="•"/>
              <a:tabLst>
                <a:tab pos="248920" algn="l"/>
              </a:tabLst>
            </a:pP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Developing</a:t>
            </a:r>
            <a:r>
              <a:rPr dirty="0" sz="1400" spc="27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SOPs</a:t>
            </a:r>
            <a:r>
              <a:rPr dirty="0" sz="1400" spc="27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and</a:t>
            </a:r>
            <a:r>
              <a:rPr dirty="0" sz="1400" spc="254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implementing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products</a:t>
            </a: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for</a:t>
            </a:r>
            <a:r>
              <a:rPr dirty="0" sz="1400" spc="-2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non-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seismic</a:t>
            </a: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 tsunamis</a:t>
            </a:r>
            <a:endParaRPr sz="1400">
              <a:latin typeface="Calibri"/>
              <a:cs typeface="Calibri"/>
            </a:endParaRPr>
          </a:p>
          <a:p>
            <a:pPr marL="248920" marR="6350" indent="-236854">
              <a:lnSpc>
                <a:spcPct val="100000"/>
              </a:lnSpc>
              <a:buFont typeface="Arial"/>
              <a:buChar char="•"/>
              <a:tabLst>
                <a:tab pos="248920" algn="l"/>
              </a:tabLst>
            </a:pP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Utilizing</a:t>
            </a:r>
            <a:r>
              <a:rPr dirty="0" sz="1400" spc="484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GNSS</a:t>
            </a:r>
            <a:r>
              <a:rPr dirty="0" sz="1400" spc="49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&amp;</a:t>
            </a:r>
            <a:r>
              <a:rPr dirty="0" sz="1400" spc="49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SMA</a:t>
            </a:r>
            <a:r>
              <a:rPr dirty="0" sz="1400" spc="495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for</a:t>
            </a:r>
            <a:r>
              <a:rPr dirty="0" sz="1400" spc="495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precise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rupture</a:t>
            </a:r>
            <a:r>
              <a:rPr dirty="0" sz="1400" spc="-45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characterization.</a:t>
            </a:r>
            <a:endParaRPr sz="1400">
              <a:latin typeface="Calibri"/>
              <a:cs typeface="Calibri"/>
            </a:endParaRPr>
          </a:p>
          <a:p>
            <a:pPr marL="248920" marR="6350" indent="-236854">
              <a:lnSpc>
                <a:spcPts val="1689"/>
              </a:lnSpc>
              <a:spcBef>
                <a:spcPts val="50"/>
              </a:spcBef>
              <a:buFont typeface="Arial"/>
              <a:buChar char="•"/>
              <a:tabLst>
                <a:tab pos="248920" algn="l"/>
              </a:tabLst>
            </a:pP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Establishing</a:t>
            </a:r>
            <a:r>
              <a:rPr dirty="0" sz="1400" spc="16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the</a:t>
            </a:r>
            <a:r>
              <a:rPr dirty="0" sz="1400" spc="15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GPS</a:t>
            </a:r>
            <a:r>
              <a:rPr dirty="0" sz="1400" spc="16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co-located</a:t>
            </a:r>
            <a:r>
              <a:rPr dirty="0" sz="1400" spc="15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 spc="-20">
                <a:solidFill>
                  <a:srgbClr val="0C0C0C"/>
                </a:solidFill>
                <a:latin typeface="Calibri"/>
                <a:cs typeface="Calibri"/>
              </a:rPr>
              <a:t>tide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Gauges</a:t>
            </a:r>
            <a:r>
              <a:rPr dirty="0" sz="1400" spc="-5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along</a:t>
            </a:r>
            <a:r>
              <a:rPr dirty="0" sz="1400" spc="-3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the</a:t>
            </a:r>
            <a:r>
              <a:rPr dirty="0" sz="1400" spc="-2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Indian</a:t>
            </a:r>
            <a:r>
              <a:rPr dirty="0" sz="1400" spc="-5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coast.</a:t>
            </a:r>
            <a:endParaRPr sz="1400">
              <a:latin typeface="Calibri"/>
              <a:cs typeface="Calibri"/>
            </a:endParaRPr>
          </a:p>
          <a:p>
            <a:pPr marL="248920" marR="5080" indent="-236854">
              <a:lnSpc>
                <a:spcPts val="1680"/>
              </a:lnSpc>
              <a:buFont typeface="Arial"/>
              <a:buChar char="•"/>
              <a:tabLst>
                <a:tab pos="248920" algn="l"/>
              </a:tabLst>
            </a:pP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Archiving</a:t>
            </a:r>
            <a:r>
              <a:rPr dirty="0" sz="1400" spc="11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Makran</a:t>
            </a:r>
            <a:r>
              <a:rPr dirty="0" sz="1400" spc="114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source</a:t>
            </a:r>
            <a:r>
              <a:rPr dirty="0" sz="1400" spc="12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PTHA</a:t>
            </a:r>
            <a:r>
              <a:rPr dirty="0" sz="1400" spc="114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 spc="-20">
                <a:solidFill>
                  <a:srgbClr val="0C0C0C"/>
                </a:solidFill>
                <a:latin typeface="Calibri"/>
                <a:cs typeface="Calibri"/>
              </a:rPr>
              <a:t>Data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for</a:t>
            </a:r>
            <a:r>
              <a:rPr dirty="0" sz="1400" spc="-35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access</a:t>
            </a:r>
            <a:r>
              <a:rPr dirty="0" sz="1400" spc="-5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to</a:t>
            </a:r>
            <a:r>
              <a:rPr dirty="0" sz="1400" spc="-15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member</a:t>
            </a:r>
            <a:r>
              <a:rPr dirty="0" sz="1400" spc="-5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states.</a:t>
            </a:r>
            <a:endParaRPr sz="1400">
              <a:latin typeface="Calibri"/>
              <a:cs typeface="Calibri"/>
            </a:endParaRPr>
          </a:p>
          <a:p>
            <a:pPr marL="248920" indent="-236220">
              <a:lnSpc>
                <a:spcPts val="1625"/>
              </a:lnSpc>
              <a:buFont typeface="Arial"/>
              <a:buChar char="•"/>
              <a:tabLst>
                <a:tab pos="248920" algn="l"/>
                <a:tab pos="1407795" algn="l"/>
                <a:tab pos="2017395" algn="l"/>
              </a:tabLst>
            </a:pP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Establishing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	</a:t>
            </a:r>
            <a:r>
              <a:rPr dirty="0" sz="1400" spc="-25">
                <a:solidFill>
                  <a:srgbClr val="0C0C0C"/>
                </a:solidFill>
                <a:latin typeface="Calibri"/>
                <a:cs typeface="Calibri"/>
              </a:rPr>
              <a:t>new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	</a:t>
            </a: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technologies</a:t>
            </a:r>
            <a:endParaRPr sz="1400">
              <a:latin typeface="Calibri"/>
              <a:cs typeface="Calibri"/>
            </a:endParaRPr>
          </a:p>
          <a:p>
            <a:pPr marL="248920" marR="5080">
              <a:lnSpc>
                <a:spcPct val="100000"/>
              </a:lnSpc>
              <a:spcBef>
                <a:spcPts val="10"/>
              </a:spcBef>
            </a:pP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(Under</a:t>
            </a:r>
            <a:r>
              <a:rPr dirty="0" sz="1400" spc="18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sea</a:t>
            </a:r>
            <a:r>
              <a:rPr dirty="0" sz="1400" spc="20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cable)</a:t>
            </a:r>
            <a:r>
              <a:rPr dirty="0" sz="1400" spc="18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for</a:t>
            </a:r>
            <a:r>
              <a:rPr dirty="0" sz="1400" spc="18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rapid</a:t>
            </a:r>
            <a:r>
              <a:rPr dirty="0" sz="1400" spc="175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tsunami detection</a:t>
            </a:r>
            <a:endParaRPr sz="1400">
              <a:latin typeface="Calibri"/>
              <a:cs typeface="Calibri"/>
            </a:endParaRPr>
          </a:p>
          <a:p>
            <a:pPr marL="248920" marR="6350" indent="-236854">
              <a:lnSpc>
                <a:spcPct val="100000"/>
              </a:lnSpc>
              <a:buFont typeface="Arial"/>
              <a:buChar char="•"/>
              <a:tabLst>
                <a:tab pos="248920" algn="l"/>
              </a:tabLst>
            </a:pP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Providing</a:t>
            </a:r>
            <a:r>
              <a:rPr dirty="0" sz="1400" spc="13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on-the-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job</a:t>
            </a:r>
            <a:r>
              <a:rPr dirty="0" sz="1400" spc="12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trainings</a:t>
            </a:r>
            <a:r>
              <a:rPr dirty="0" sz="1400" spc="135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for</a:t>
            </a:r>
            <a:r>
              <a:rPr dirty="0" sz="1400" spc="130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 spc="-25">
                <a:solidFill>
                  <a:srgbClr val="0C0C0C"/>
                </a:solidFill>
                <a:latin typeface="Calibri"/>
                <a:cs typeface="Calibri"/>
              </a:rPr>
              <a:t>IO </a:t>
            </a:r>
            <a:r>
              <a:rPr dirty="0" sz="1400">
                <a:solidFill>
                  <a:srgbClr val="0C0C0C"/>
                </a:solidFill>
                <a:latin typeface="Calibri"/>
                <a:cs typeface="Calibri"/>
              </a:rPr>
              <a:t>member</a:t>
            </a:r>
            <a:r>
              <a:rPr dirty="0" sz="1400" spc="-35">
                <a:solidFill>
                  <a:srgbClr val="0C0C0C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0C0C0C"/>
                </a:solidFill>
                <a:latin typeface="Calibri"/>
                <a:cs typeface="Calibri"/>
              </a:rPr>
              <a:t>states.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395472" y="2243328"/>
            <a:ext cx="1824227" cy="94945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29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CAPACITY</a:t>
            </a:r>
            <a:r>
              <a:rPr dirty="0" sz="1950" spc="-1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DEVELOPMENT</a:t>
            </a:r>
            <a:r>
              <a:rPr dirty="0" sz="1950" spc="-4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ACTIVITIES</a:t>
            </a:r>
            <a:r>
              <a:rPr dirty="0" sz="1950" spc="-1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IN</a:t>
            </a:r>
            <a:r>
              <a:rPr dirty="0" sz="1950" spc="-2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2023</a:t>
            </a:r>
            <a:r>
              <a:rPr dirty="0" sz="1950" spc="1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-</a:t>
            </a:r>
            <a:r>
              <a:rPr dirty="0" sz="1950" spc="-20">
                <a:solidFill>
                  <a:srgbClr val="001F60"/>
                </a:solidFill>
                <a:latin typeface="Arial"/>
                <a:cs typeface="Arial"/>
              </a:rPr>
              <a:t> 2024</a:t>
            </a:r>
            <a:endParaRPr sz="1950">
              <a:latin typeface="Arial"/>
              <a:cs typeface="Arial"/>
            </a:endParaRP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121157" y="1744217"/>
          <a:ext cx="9906000" cy="30289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68070"/>
                <a:gridCol w="6685280"/>
                <a:gridCol w="2064384"/>
              </a:tblGrid>
              <a:tr h="301625"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2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No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Activities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2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Date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</a:tr>
              <a:tr h="306070"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50">
                          <a:latin typeface="Calibri"/>
                          <a:cs typeface="Calibri"/>
                        </a:rPr>
                        <a:t>1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>
                          <a:latin typeface="Calibri"/>
                          <a:cs typeface="Calibri"/>
                        </a:rPr>
                        <a:t>SOP</a:t>
                      </a:r>
                      <a:r>
                        <a:rPr dirty="0" sz="13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Workshop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13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West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Indian</a:t>
                      </a:r>
                      <a:r>
                        <a:rPr dirty="0" sz="1300" spc="-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Ocean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10">
                          <a:latin typeface="Calibri"/>
                          <a:cs typeface="Calibri"/>
                        </a:rPr>
                        <a:t>03-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06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July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</a:tr>
              <a:tr h="304165"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50">
                          <a:latin typeface="Calibri"/>
                          <a:cs typeface="Calibri"/>
                        </a:rPr>
                        <a:t>2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>
                          <a:latin typeface="Calibri"/>
                          <a:cs typeface="Calibri"/>
                        </a:rPr>
                        <a:t>SOP</a:t>
                      </a:r>
                      <a:r>
                        <a:rPr dirty="0" sz="13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Workshop</a:t>
                      </a:r>
                      <a:r>
                        <a:rPr dirty="0" sz="13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13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13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Eastern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Indian</a:t>
                      </a:r>
                      <a:r>
                        <a:rPr dirty="0" sz="1300" spc="-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Ocean,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10">
                          <a:latin typeface="Calibri"/>
                          <a:cs typeface="Calibri"/>
                        </a:rPr>
                        <a:t>10-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13</a:t>
                      </a:r>
                      <a:r>
                        <a:rPr dirty="0" sz="13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July</a:t>
                      </a:r>
                      <a:r>
                        <a:rPr dirty="0" sz="13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2023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50">
                          <a:latin typeface="Calibri"/>
                          <a:cs typeface="Calibri"/>
                        </a:rPr>
                        <a:t>3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>
                          <a:latin typeface="Calibri"/>
                          <a:cs typeface="Calibri"/>
                        </a:rPr>
                        <a:t>SOP</a:t>
                      </a:r>
                      <a:r>
                        <a:rPr dirty="0" sz="13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Workshop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13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North-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West</a:t>
                      </a:r>
                      <a:r>
                        <a:rPr dirty="0" sz="13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Indian</a:t>
                      </a:r>
                      <a:r>
                        <a:rPr dirty="0" sz="13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Ocean,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10">
                          <a:latin typeface="Calibri"/>
                          <a:cs typeface="Calibri"/>
                        </a:rPr>
                        <a:t>7-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8</a:t>
                      </a:r>
                      <a:r>
                        <a:rPr dirty="0" sz="13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August</a:t>
                      </a:r>
                      <a:r>
                        <a:rPr dirty="0" sz="13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2023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</a:tr>
              <a:tr h="306070"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50">
                          <a:latin typeface="Calibri"/>
                          <a:cs typeface="Calibri"/>
                        </a:rPr>
                        <a:t>4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10">
                          <a:latin typeface="Calibri"/>
                          <a:cs typeface="Calibri"/>
                        </a:rPr>
                        <a:t>Tsunami</a:t>
                      </a:r>
                      <a:r>
                        <a:rPr dirty="0" sz="13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Ready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 Training</a:t>
                      </a:r>
                      <a:r>
                        <a:rPr dirty="0" sz="1300" spc="-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Timor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Leste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>
                          <a:latin typeface="Calibri"/>
                          <a:cs typeface="Calibri"/>
                        </a:rPr>
                        <a:t>31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July-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1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August</a:t>
                      </a:r>
                      <a:r>
                        <a:rPr dirty="0" sz="13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2023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  <a:tr h="306070"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50">
                          <a:latin typeface="Calibri"/>
                          <a:cs typeface="Calibri"/>
                        </a:rPr>
                        <a:t>5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 spc="-10">
                          <a:latin typeface="Calibri"/>
                          <a:cs typeface="Calibri"/>
                        </a:rPr>
                        <a:t>Tsunami</a:t>
                      </a:r>
                      <a:r>
                        <a:rPr dirty="0" sz="13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Ready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Training</a:t>
                      </a:r>
                      <a:r>
                        <a:rPr dirty="0" sz="1300" spc="-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Seychelles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300">
                          <a:latin typeface="Calibri"/>
                          <a:cs typeface="Calibri"/>
                        </a:rPr>
                        <a:t>31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July-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1</a:t>
                      </a:r>
                      <a:r>
                        <a:rPr dirty="0" sz="13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Agustus</a:t>
                      </a:r>
                      <a:r>
                        <a:rPr dirty="0" sz="1300" spc="-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2023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1300" spc="-50">
                          <a:latin typeface="Calibri"/>
                          <a:cs typeface="Calibri"/>
                        </a:rPr>
                        <a:t>6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460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1300">
                          <a:latin typeface="Calibri"/>
                          <a:cs typeface="Calibri"/>
                        </a:rPr>
                        <a:t>On-the-job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trainings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130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Indian</a:t>
                      </a:r>
                      <a:r>
                        <a:rPr dirty="0" sz="13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Ocean</a:t>
                      </a:r>
                      <a:r>
                        <a:rPr dirty="0" sz="13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Member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States</a:t>
                      </a:r>
                      <a:r>
                        <a:rPr dirty="0" sz="1300" spc="30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(Oman and</a:t>
                      </a:r>
                      <a:r>
                        <a:rPr dirty="0" sz="13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Timor</a:t>
                      </a:r>
                      <a:r>
                        <a:rPr dirty="0" sz="13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Leste)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460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1300" spc="-10">
                          <a:latin typeface="Calibri"/>
                          <a:cs typeface="Calibri"/>
                        </a:rPr>
                        <a:t>13-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21</a:t>
                      </a:r>
                      <a:r>
                        <a:rPr dirty="0" sz="13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March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2023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460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1300" spc="-50">
                          <a:latin typeface="Calibri"/>
                          <a:cs typeface="Calibri"/>
                        </a:rPr>
                        <a:t>7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460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74295" marR="509270" indent="-1905">
                        <a:lnSpc>
                          <a:spcPct val="101499"/>
                        </a:lnSpc>
                        <a:spcBef>
                          <a:spcPts val="90"/>
                        </a:spcBef>
                      </a:pPr>
                      <a:r>
                        <a:rPr dirty="0" sz="1300" spc="-10">
                          <a:latin typeface="Calibri"/>
                          <a:cs typeface="Calibri"/>
                        </a:rPr>
                        <a:t>TSP-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India</a:t>
                      </a:r>
                      <a:r>
                        <a:rPr dirty="0" sz="13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at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INCOIS,</a:t>
                      </a:r>
                      <a:r>
                        <a:rPr dirty="0" sz="13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conducted</a:t>
                      </a:r>
                      <a:r>
                        <a:rPr dirty="0" sz="13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in-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person</a:t>
                      </a:r>
                      <a:r>
                        <a:rPr dirty="0" sz="13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on-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job</a:t>
                      </a:r>
                      <a:r>
                        <a:rPr dirty="0" sz="13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training</a:t>
                      </a:r>
                      <a:r>
                        <a:rPr dirty="0" sz="1300" spc="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course</a:t>
                      </a:r>
                      <a:r>
                        <a:rPr dirty="0" sz="13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for Oman</a:t>
                      </a:r>
                      <a:r>
                        <a:rPr dirty="0" sz="13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on “Tsunamis</a:t>
                      </a:r>
                      <a:r>
                        <a:rPr dirty="0" sz="13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50">
                          <a:latin typeface="Calibri"/>
                          <a:cs typeface="Calibri"/>
                        </a:rPr>
                        <a:t>&amp;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Other Ocean</a:t>
                      </a:r>
                      <a:r>
                        <a:rPr dirty="0" sz="130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Hazards”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143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1300" spc="-10">
                          <a:latin typeface="Calibri"/>
                          <a:cs typeface="Calibri"/>
                        </a:rPr>
                        <a:t>11-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22 December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2023</a:t>
                      </a:r>
                      <a:endParaRPr sz="1300">
                        <a:latin typeface="Calibri"/>
                        <a:cs typeface="Calibri"/>
                      </a:endParaRPr>
                    </a:p>
                    <a:p>
                      <a:pPr marL="7429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dirty="0" sz="1300">
                          <a:latin typeface="Calibri"/>
                          <a:cs typeface="Calibri"/>
                        </a:rPr>
                        <a:t>&amp;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2-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6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September</a:t>
                      </a:r>
                      <a:r>
                        <a:rPr dirty="0" sz="1300" spc="-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2024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460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CACA"/>
                    </a:solidFill>
                  </a:tcPr>
                </a:tc>
              </a:tr>
              <a:tr h="527050">
                <a:tc>
                  <a:txBody>
                    <a:bodyPr/>
                    <a:lstStyle/>
                    <a:p>
                      <a:pPr algn="ctr">
                        <a:lnSpc>
                          <a:spcPts val="1520"/>
                        </a:lnSpc>
                      </a:pPr>
                      <a:r>
                        <a:rPr dirty="0" sz="1300" spc="-50">
                          <a:latin typeface="Times New Roman"/>
                          <a:cs typeface="Times New Roman"/>
                        </a:rPr>
                        <a:t>8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1300">
                          <a:latin typeface="Calibri"/>
                          <a:cs typeface="Calibri"/>
                        </a:rPr>
                        <a:t>Workshop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on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the UNESCAP</a:t>
                      </a:r>
                      <a:r>
                        <a:rPr dirty="0" sz="13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Capacity</a:t>
                      </a:r>
                      <a:r>
                        <a:rPr dirty="0" sz="13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Assessment</a:t>
                      </a:r>
                      <a:r>
                        <a:rPr dirty="0" sz="1300" spc="-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Validation</a:t>
                      </a:r>
                      <a:r>
                        <a:rPr dirty="0" sz="13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to result</a:t>
                      </a:r>
                      <a:r>
                        <a:rPr dirty="0" sz="1300" spc="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 spc="-10">
                          <a:latin typeface="Calibri"/>
                          <a:cs typeface="Calibri"/>
                        </a:rPr>
                        <a:t>recommendation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460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1300" spc="-10">
                          <a:latin typeface="Calibri"/>
                          <a:cs typeface="Calibri"/>
                        </a:rPr>
                        <a:t>4-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6</a:t>
                      </a:r>
                      <a:r>
                        <a:rPr dirty="0" sz="13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300">
                          <a:latin typeface="Calibri"/>
                          <a:cs typeface="Calibri"/>
                        </a:rPr>
                        <a:t>September</a:t>
                      </a:r>
                      <a:r>
                        <a:rPr dirty="0" sz="1300" spc="-20">
                          <a:latin typeface="Calibri"/>
                          <a:cs typeface="Calibri"/>
                        </a:rPr>
                        <a:t> 2024</a:t>
                      </a:r>
                      <a:endParaRPr sz="1300">
                        <a:latin typeface="Calibri"/>
                        <a:cs typeface="Calibri"/>
                      </a:endParaRPr>
                    </a:p>
                  </a:txBody>
                  <a:tcPr marL="0" marR="0" marB="0" marT="1460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107" y="4892039"/>
            <a:ext cx="2709672" cy="1441703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50992" y="4887467"/>
            <a:ext cx="2127503" cy="1569719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958083" y="4892040"/>
            <a:ext cx="2424683" cy="1487424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878847" y="6386545"/>
            <a:ext cx="984250" cy="252729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50">
                <a:latin typeface="Calibri"/>
                <a:cs typeface="Calibri"/>
              </a:rPr>
              <a:t>SOP</a:t>
            </a:r>
            <a:r>
              <a:rPr dirty="0" sz="1450" spc="30">
                <a:latin typeface="Calibri"/>
                <a:cs typeface="Calibri"/>
              </a:rPr>
              <a:t> </a:t>
            </a:r>
            <a:r>
              <a:rPr dirty="0" sz="1450" spc="-10">
                <a:latin typeface="Calibri"/>
                <a:cs typeface="Calibri"/>
              </a:rPr>
              <a:t>Training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061184" y="6421595"/>
            <a:ext cx="2183765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 spc="-20">
                <a:latin typeface="Calibri"/>
                <a:cs typeface="Calibri"/>
              </a:rPr>
              <a:t>Tsunami</a:t>
            </a:r>
            <a:r>
              <a:rPr dirty="0" sz="1150" spc="-45">
                <a:latin typeface="Calibri"/>
                <a:cs typeface="Calibri"/>
              </a:rPr>
              <a:t> </a:t>
            </a:r>
            <a:r>
              <a:rPr dirty="0" sz="1150">
                <a:latin typeface="Calibri"/>
                <a:cs typeface="Calibri"/>
              </a:rPr>
              <a:t>Ready</a:t>
            </a:r>
            <a:r>
              <a:rPr dirty="0" sz="1150" spc="10">
                <a:latin typeface="Calibri"/>
                <a:cs typeface="Calibri"/>
              </a:rPr>
              <a:t> </a:t>
            </a:r>
            <a:r>
              <a:rPr dirty="0" sz="1150" spc="-20">
                <a:latin typeface="Calibri"/>
                <a:cs typeface="Calibri"/>
              </a:rPr>
              <a:t>Training</a:t>
            </a:r>
            <a:r>
              <a:rPr dirty="0" sz="1150" spc="-5">
                <a:latin typeface="Calibri"/>
                <a:cs typeface="Calibri"/>
              </a:rPr>
              <a:t> </a:t>
            </a:r>
            <a:r>
              <a:rPr dirty="0" sz="1150">
                <a:latin typeface="Calibri"/>
                <a:cs typeface="Calibri"/>
              </a:rPr>
              <a:t>in</a:t>
            </a:r>
            <a:r>
              <a:rPr dirty="0" sz="1150" spc="-10">
                <a:latin typeface="Calibri"/>
                <a:cs typeface="Calibri"/>
              </a:rPr>
              <a:t> Seychelles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801297" y="6471858"/>
            <a:ext cx="195453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5">
                <a:latin typeface="Calibri"/>
                <a:cs typeface="Calibri"/>
              </a:rPr>
              <a:t>Tsunami</a:t>
            </a:r>
            <a:r>
              <a:rPr dirty="0" sz="1000" spc="-55">
                <a:latin typeface="Calibri"/>
                <a:cs typeface="Calibri"/>
              </a:rPr>
              <a:t> </a:t>
            </a:r>
            <a:r>
              <a:rPr dirty="0" sz="1000" spc="-10">
                <a:latin typeface="Calibri"/>
                <a:cs typeface="Calibri"/>
              </a:rPr>
              <a:t>Ready</a:t>
            </a:r>
            <a:r>
              <a:rPr dirty="0" sz="1000" spc="-25">
                <a:latin typeface="Calibri"/>
                <a:cs typeface="Calibri"/>
              </a:rPr>
              <a:t> </a:t>
            </a:r>
            <a:r>
              <a:rPr dirty="0" sz="1000" spc="-20">
                <a:latin typeface="Calibri"/>
                <a:cs typeface="Calibri"/>
              </a:rPr>
              <a:t>Training</a:t>
            </a:r>
            <a:r>
              <a:rPr dirty="0" sz="1000" spc="-4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in</a:t>
            </a:r>
            <a:r>
              <a:rPr dirty="0" sz="1000" spc="-5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Timor</a:t>
            </a:r>
            <a:r>
              <a:rPr dirty="0" sz="1000" spc="20">
                <a:latin typeface="Calibri"/>
                <a:cs typeface="Calibri"/>
              </a:rPr>
              <a:t> </a:t>
            </a:r>
            <a:r>
              <a:rPr dirty="0" sz="1000" spc="-20">
                <a:latin typeface="Calibri"/>
                <a:cs typeface="Calibri"/>
              </a:rPr>
              <a:t>Leste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7980665" y="6420122"/>
            <a:ext cx="1621790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>
                <a:latin typeface="Calibri"/>
                <a:cs typeface="Calibri"/>
              </a:rPr>
              <a:t>Oman,</a:t>
            </a:r>
            <a:r>
              <a:rPr dirty="0" sz="1150" spc="-15">
                <a:latin typeface="Calibri"/>
                <a:cs typeface="Calibri"/>
              </a:rPr>
              <a:t> </a:t>
            </a:r>
            <a:r>
              <a:rPr dirty="0" sz="1150" spc="-10">
                <a:latin typeface="Calibri"/>
                <a:cs typeface="Calibri"/>
              </a:rPr>
              <a:t>On-the-</a:t>
            </a:r>
            <a:r>
              <a:rPr dirty="0" sz="1150">
                <a:latin typeface="Calibri"/>
                <a:cs typeface="Calibri"/>
              </a:rPr>
              <a:t>Job</a:t>
            </a:r>
            <a:r>
              <a:rPr dirty="0" sz="1150" spc="20">
                <a:latin typeface="Calibri"/>
                <a:cs typeface="Calibri"/>
              </a:rPr>
              <a:t> </a:t>
            </a:r>
            <a:r>
              <a:rPr dirty="0" sz="1150" spc="-10">
                <a:latin typeface="Calibri"/>
                <a:cs typeface="Calibri"/>
              </a:rPr>
              <a:t>Training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9873496" y="6473513"/>
            <a:ext cx="121285" cy="252729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50" spc="-50">
                <a:solidFill>
                  <a:srgbClr val="878787"/>
                </a:solidFill>
                <a:latin typeface="Calibri"/>
                <a:cs typeface="Calibri"/>
              </a:rPr>
              <a:t>5</a:t>
            </a:r>
            <a:endParaRPr sz="1450">
              <a:latin typeface="Calibri"/>
              <a:cs typeface="Calibri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808976" y="4893564"/>
            <a:ext cx="2145791" cy="153771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077468"/>
            <a:ext cx="9973310" cy="5638800"/>
            <a:chOff x="0" y="1077468"/>
            <a:chExt cx="9973310" cy="56388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432" y="1077468"/>
              <a:ext cx="9945624" cy="562203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3864864"/>
              <a:ext cx="3206750" cy="2851785"/>
            </a:xfrm>
            <a:custGeom>
              <a:avLst/>
              <a:gdLst/>
              <a:ahLst/>
              <a:cxnLst/>
              <a:rect l="l" t="t" r="r" b="b"/>
              <a:pathLst>
                <a:path w="3206750" h="2851784">
                  <a:moveTo>
                    <a:pt x="3206496" y="2851403"/>
                  </a:moveTo>
                  <a:lnTo>
                    <a:pt x="0" y="2851403"/>
                  </a:lnTo>
                  <a:lnTo>
                    <a:pt x="0" y="0"/>
                  </a:lnTo>
                  <a:lnTo>
                    <a:pt x="3206496" y="0"/>
                  </a:lnTo>
                  <a:lnTo>
                    <a:pt x="3206496" y="285140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-12185" y="4103592"/>
            <a:ext cx="3029585" cy="25768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37465" marR="30480">
              <a:lnSpc>
                <a:spcPct val="101699"/>
              </a:lnSpc>
              <a:spcBef>
                <a:spcPts val="90"/>
              </a:spcBef>
            </a:pPr>
            <a:r>
              <a:rPr dirty="0" sz="2350" b="1">
                <a:latin typeface="Calibri"/>
                <a:cs typeface="Calibri"/>
              </a:rPr>
              <a:t>36</a:t>
            </a:r>
            <a:r>
              <a:rPr dirty="0" sz="2350" spc="-25" b="1">
                <a:latin typeface="Calibri"/>
                <a:cs typeface="Calibri"/>
              </a:rPr>
              <a:t> </a:t>
            </a:r>
            <a:r>
              <a:rPr dirty="0" sz="2350" b="1">
                <a:latin typeface="Calibri"/>
                <a:cs typeface="Calibri"/>
              </a:rPr>
              <a:t>New</a:t>
            </a:r>
            <a:r>
              <a:rPr dirty="0" sz="2350" spc="-40" b="1">
                <a:latin typeface="Calibri"/>
                <a:cs typeface="Calibri"/>
              </a:rPr>
              <a:t> </a:t>
            </a:r>
            <a:r>
              <a:rPr dirty="0" sz="2350" b="1">
                <a:latin typeface="Calibri"/>
                <a:cs typeface="Calibri"/>
              </a:rPr>
              <a:t>communities </a:t>
            </a:r>
            <a:r>
              <a:rPr dirty="0" sz="2350" spc="-25" b="1">
                <a:latin typeface="Calibri"/>
                <a:cs typeface="Calibri"/>
              </a:rPr>
              <a:t>of </a:t>
            </a:r>
            <a:r>
              <a:rPr dirty="0" sz="2350" b="1">
                <a:latin typeface="Calibri"/>
                <a:cs typeface="Calibri"/>
              </a:rPr>
              <a:t>India</a:t>
            </a:r>
            <a:r>
              <a:rPr dirty="0" sz="2350" spc="20" b="1">
                <a:latin typeface="Calibri"/>
                <a:cs typeface="Calibri"/>
              </a:rPr>
              <a:t> </a:t>
            </a:r>
            <a:r>
              <a:rPr dirty="0" sz="2350" b="1">
                <a:latin typeface="Calibri"/>
                <a:cs typeface="Calibri"/>
              </a:rPr>
              <a:t>[24]</a:t>
            </a:r>
            <a:r>
              <a:rPr dirty="0" sz="2350" spc="-20" b="1">
                <a:latin typeface="Calibri"/>
                <a:cs typeface="Calibri"/>
              </a:rPr>
              <a:t> </a:t>
            </a:r>
            <a:r>
              <a:rPr dirty="0" sz="2350" spc="-25" b="1">
                <a:latin typeface="Calibri"/>
                <a:cs typeface="Calibri"/>
              </a:rPr>
              <a:t>and</a:t>
            </a:r>
            <a:endParaRPr sz="2350">
              <a:latin typeface="Calibri"/>
              <a:cs typeface="Calibri"/>
            </a:endParaRPr>
          </a:p>
          <a:p>
            <a:pPr algn="ctr" marL="103505" marR="95250" indent="-2540">
              <a:lnSpc>
                <a:spcPct val="101699"/>
              </a:lnSpc>
            </a:pPr>
            <a:r>
              <a:rPr dirty="0" sz="2350" b="1">
                <a:latin typeface="Calibri"/>
                <a:cs typeface="Calibri"/>
              </a:rPr>
              <a:t>Indonesia</a:t>
            </a:r>
            <a:r>
              <a:rPr dirty="0" sz="2350" spc="5" b="1">
                <a:latin typeface="Calibri"/>
                <a:cs typeface="Calibri"/>
              </a:rPr>
              <a:t> </a:t>
            </a:r>
            <a:r>
              <a:rPr dirty="0" sz="2350" b="1">
                <a:latin typeface="Calibri"/>
                <a:cs typeface="Calibri"/>
              </a:rPr>
              <a:t>(12)</a:t>
            </a:r>
            <a:r>
              <a:rPr dirty="0" sz="2350" spc="-15" b="1">
                <a:latin typeface="Calibri"/>
                <a:cs typeface="Calibri"/>
              </a:rPr>
              <a:t> </a:t>
            </a:r>
            <a:r>
              <a:rPr dirty="0" sz="2350" spc="-20" b="1">
                <a:latin typeface="Calibri"/>
                <a:cs typeface="Calibri"/>
              </a:rPr>
              <a:t>were </a:t>
            </a:r>
            <a:r>
              <a:rPr dirty="0" sz="2350" b="1">
                <a:latin typeface="Calibri"/>
                <a:cs typeface="Calibri"/>
              </a:rPr>
              <a:t>recognized</a:t>
            </a:r>
            <a:r>
              <a:rPr dirty="0" sz="2350" spc="35" b="1">
                <a:latin typeface="Calibri"/>
                <a:cs typeface="Calibri"/>
              </a:rPr>
              <a:t> </a:t>
            </a:r>
            <a:r>
              <a:rPr dirty="0" sz="2350" b="1">
                <a:latin typeface="Calibri"/>
                <a:cs typeface="Calibri"/>
              </a:rPr>
              <a:t>as</a:t>
            </a:r>
            <a:r>
              <a:rPr dirty="0" sz="2350" spc="-20" b="1">
                <a:latin typeface="Calibri"/>
                <a:cs typeface="Calibri"/>
              </a:rPr>
              <a:t> </a:t>
            </a:r>
            <a:r>
              <a:rPr dirty="0" sz="2350" spc="-10" b="1">
                <a:latin typeface="Calibri"/>
                <a:cs typeface="Calibri"/>
              </a:rPr>
              <a:t>Tsunami</a:t>
            </a:r>
            <a:endParaRPr sz="2350">
              <a:latin typeface="Calibri"/>
              <a:cs typeface="Calibri"/>
            </a:endParaRPr>
          </a:p>
          <a:p>
            <a:pPr algn="ctr" marL="223520" marR="215265">
              <a:lnSpc>
                <a:spcPct val="101699"/>
              </a:lnSpc>
              <a:spcBef>
                <a:spcPts val="10"/>
              </a:spcBef>
            </a:pPr>
            <a:r>
              <a:rPr dirty="0" sz="2350" b="1">
                <a:latin typeface="Calibri"/>
                <a:cs typeface="Calibri"/>
              </a:rPr>
              <a:t>Ready</a:t>
            </a:r>
            <a:r>
              <a:rPr dirty="0" sz="2350" spc="-55" b="1">
                <a:latin typeface="Calibri"/>
                <a:cs typeface="Calibri"/>
              </a:rPr>
              <a:t> </a:t>
            </a:r>
            <a:r>
              <a:rPr dirty="0" sz="2350" b="1">
                <a:latin typeface="Calibri"/>
                <a:cs typeface="Calibri"/>
              </a:rPr>
              <a:t>at</a:t>
            </a:r>
            <a:r>
              <a:rPr dirty="0" sz="2350" spc="15" b="1">
                <a:latin typeface="Calibri"/>
                <a:cs typeface="Calibri"/>
              </a:rPr>
              <a:t> </a:t>
            </a:r>
            <a:r>
              <a:rPr dirty="0" sz="2350" b="1">
                <a:latin typeface="Calibri"/>
                <a:cs typeface="Calibri"/>
              </a:rPr>
              <a:t>the</a:t>
            </a:r>
            <a:r>
              <a:rPr dirty="0" sz="2350" spc="-5" b="1">
                <a:latin typeface="Calibri"/>
                <a:cs typeface="Calibri"/>
              </a:rPr>
              <a:t> </a:t>
            </a:r>
            <a:r>
              <a:rPr dirty="0" sz="2350" spc="-25" b="1">
                <a:latin typeface="Calibri"/>
                <a:cs typeface="Calibri"/>
              </a:rPr>
              <a:t>2</a:t>
            </a:r>
            <a:r>
              <a:rPr dirty="0" baseline="24305" sz="2400" spc="-37" b="1">
                <a:latin typeface="Calibri"/>
                <a:cs typeface="Calibri"/>
              </a:rPr>
              <a:t>nd </a:t>
            </a:r>
            <a:r>
              <a:rPr dirty="0" sz="2350" spc="-35" b="1">
                <a:latin typeface="Calibri"/>
                <a:cs typeface="Calibri"/>
              </a:rPr>
              <a:t>UNESCO-</a:t>
            </a:r>
            <a:r>
              <a:rPr dirty="0" sz="2350" b="1">
                <a:latin typeface="Calibri"/>
                <a:cs typeface="Calibri"/>
              </a:rPr>
              <a:t>IOC</a:t>
            </a:r>
            <a:r>
              <a:rPr dirty="0" sz="2350" spc="10" b="1">
                <a:latin typeface="Calibri"/>
                <a:cs typeface="Calibri"/>
              </a:rPr>
              <a:t> </a:t>
            </a:r>
            <a:r>
              <a:rPr dirty="0" sz="2350" spc="-10" b="1">
                <a:latin typeface="Calibri"/>
                <a:cs typeface="Calibri"/>
              </a:rPr>
              <a:t>Global </a:t>
            </a:r>
            <a:r>
              <a:rPr dirty="0" sz="2350" b="1">
                <a:latin typeface="Calibri"/>
                <a:cs typeface="Calibri"/>
              </a:rPr>
              <a:t>Tsunami</a:t>
            </a:r>
            <a:r>
              <a:rPr dirty="0" sz="2350" spc="5" b="1">
                <a:latin typeface="Calibri"/>
                <a:cs typeface="Calibri"/>
              </a:rPr>
              <a:t> </a:t>
            </a:r>
            <a:r>
              <a:rPr dirty="0" sz="2350" spc="-10" b="1">
                <a:latin typeface="Calibri"/>
                <a:cs typeface="Calibri"/>
              </a:rPr>
              <a:t>Symposium</a:t>
            </a:r>
            <a:endParaRPr sz="235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41092" y="2063496"/>
            <a:ext cx="2235708" cy="125730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110483" y="1184147"/>
            <a:ext cx="788035" cy="762000"/>
          </a:xfrm>
          <a:prstGeom prst="rect"/>
          <a:solidFill>
            <a:srgbClr val="FFFFFF"/>
          </a:solidFill>
        </p:spPr>
        <p:txBody>
          <a:bodyPr wrap="square" lIns="0" tIns="20955" rIns="0" bIns="0" rtlCol="0" vert="horz">
            <a:spAutoFit/>
          </a:bodyPr>
          <a:lstStyle/>
          <a:p>
            <a:pPr marL="76200">
              <a:lnSpc>
                <a:spcPct val="100000"/>
              </a:lnSpc>
              <a:spcBef>
                <a:spcPts val="165"/>
              </a:spcBef>
            </a:pPr>
            <a:r>
              <a:rPr dirty="0" sz="4450" spc="-25">
                <a:solidFill>
                  <a:srgbClr val="000000"/>
                </a:solidFill>
                <a:latin typeface="Arial"/>
                <a:cs typeface="Arial"/>
              </a:rPr>
              <a:t>48</a:t>
            </a:r>
            <a:endParaRPr sz="44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106680">
              <a:lnSpc>
                <a:spcPct val="100000"/>
              </a:lnSpc>
              <a:spcBef>
                <a:spcPts val="90"/>
              </a:spcBef>
            </a:pPr>
            <a:r>
              <a:rPr dirty="0" sz="2650" spc="-65">
                <a:solidFill>
                  <a:srgbClr val="001F60"/>
                </a:solidFill>
                <a:latin typeface="Arial"/>
                <a:cs typeface="Arial"/>
              </a:rPr>
              <a:t>IOWAVE</a:t>
            </a:r>
            <a:r>
              <a:rPr dirty="0" sz="2650" spc="-12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2650">
                <a:solidFill>
                  <a:srgbClr val="001F60"/>
                </a:solidFill>
                <a:latin typeface="Arial"/>
                <a:cs typeface="Arial"/>
              </a:rPr>
              <a:t>2023</a:t>
            </a:r>
            <a:r>
              <a:rPr dirty="0" sz="2650" spc="-15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2650">
                <a:solidFill>
                  <a:srgbClr val="001F60"/>
                </a:solidFill>
                <a:latin typeface="Arial"/>
                <a:cs typeface="Arial"/>
              </a:rPr>
              <a:t>(4,</a:t>
            </a:r>
            <a:r>
              <a:rPr dirty="0" sz="2650" spc="-9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2650">
                <a:solidFill>
                  <a:srgbClr val="001F60"/>
                </a:solidFill>
                <a:latin typeface="Arial"/>
                <a:cs typeface="Arial"/>
              </a:rPr>
              <a:t>11,</a:t>
            </a:r>
            <a:r>
              <a:rPr dirty="0" sz="2650" spc="-9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2650">
                <a:solidFill>
                  <a:srgbClr val="001F60"/>
                </a:solidFill>
                <a:latin typeface="Arial"/>
                <a:cs typeface="Arial"/>
              </a:rPr>
              <a:t>18,</a:t>
            </a:r>
            <a:r>
              <a:rPr dirty="0" sz="2650" spc="-11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2650">
                <a:solidFill>
                  <a:srgbClr val="001F60"/>
                </a:solidFill>
                <a:latin typeface="Arial"/>
                <a:cs typeface="Arial"/>
              </a:rPr>
              <a:t>and</a:t>
            </a:r>
            <a:r>
              <a:rPr dirty="0" sz="2650" spc="-14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2650">
                <a:solidFill>
                  <a:srgbClr val="001F60"/>
                </a:solidFill>
                <a:latin typeface="Arial"/>
                <a:cs typeface="Arial"/>
              </a:rPr>
              <a:t>25</a:t>
            </a:r>
            <a:r>
              <a:rPr dirty="0" sz="2650" spc="-11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2650">
                <a:solidFill>
                  <a:srgbClr val="001F60"/>
                </a:solidFill>
                <a:latin typeface="Arial"/>
                <a:cs typeface="Arial"/>
              </a:rPr>
              <a:t>October</a:t>
            </a:r>
            <a:r>
              <a:rPr dirty="0" sz="2650" spc="-11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2650" spc="-10">
                <a:solidFill>
                  <a:srgbClr val="001F60"/>
                </a:solidFill>
                <a:latin typeface="Arial"/>
                <a:cs typeface="Arial"/>
              </a:rPr>
              <a:t>2023)</a:t>
            </a:r>
            <a:endParaRPr sz="265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24496" y="1759758"/>
            <a:ext cx="5135880" cy="27927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9905">
              <a:lnSpc>
                <a:spcPct val="100000"/>
              </a:lnSpc>
              <a:spcBef>
                <a:spcPts val="105"/>
              </a:spcBef>
            </a:pPr>
            <a:r>
              <a:rPr dirty="0" sz="1650" spc="-10">
                <a:latin typeface="Calibri"/>
                <a:cs typeface="Calibri"/>
              </a:rPr>
              <a:t>IOTWMS</a:t>
            </a:r>
            <a:r>
              <a:rPr dirty="0" sz="1650" spc="-7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Member</a:t>
            </a:r>
            <a:r>
              <a:rPr dirty="0" sz="1650" spc="-7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States</a:t>
            </a:r>
            <a:r>
              <a:rPr dirty="0" sz="1650" spc="-1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participation</a:t>
            </a:r>
            <a:r>
              <a:rPr dirty="0" sz="1650" spc="-5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in</a:t>
            </a:r>
            <a:r>
              <a:rPr dirty="0" sz="1650" spc="-7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-3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scenarios included:</a:t>
            </a:r>
            <a:endParaRPr sz="1650">
              <a:latin typeface="Calibri"/>
              <a:cs typeface="Calibri"/>
            </a:endParaRPr>
          </a:p>
          <a:p>
            <a:pPr marL="248285" indent="-235585">
              <a:lnSpc>
                <a:spcPct val="100000"/>
              </a:lnSpc>
              <a:buFont typeface="Arial"/>
              <a:buChar char="•"/>
              <a:tabLst>
                <a:tab pos="248285" algn="l"/>
              </a:tabLst>
            </a:pPr>
            <a:r>
              <a:rPr dirty="0" sz="1650">
                <a:latin typeface="Calibri"/>
                <a:cs typeface="Calibri"/>
              </a:rPr>
              <a:t>4</a:t>
            </a:r>
            <a:r>
              <a:rPr dirty="0" sz="1650" spc="-6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scenarios</a:t>
            </a:r>
            <a:r>
              <a:rPr dirty="0" sz="1650" spc="-4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including</a:t>
            </a:r>
            <a:r>
              <a:rPr dirty="0" sz="1650" spc="-9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</a:t>
            </a:r>
            <a:r>
              <a:rPr dirty="0" sz="1650" spc="-5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non-</a:t>
            </a:r>
            <a:r>
              <a:rPr dirty="0" sz="1650">
                <a:latin typeface="Calibri"/>
                <a:cs typeface="Calibri"/>
              </a:rPr>
              <a:t>seismic</a:t>
            </a:r>
            <a:r>
              <a:rPr dirty="0" sz="1650" spc="-3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tsunami</a:t>
            </a:r>
            <a:r>
              <a:rPr dirty="0" sz="1650" spc="-6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scenario</a:t>
            </a:r>
            <a:endParaRPr sz="1650">
              <a:latin typeface="Calibri"/>
              <a:cs typeface="Calibri"/>
            </a:endParaRPr>
          </a:p>
          <a:p>
            <a:pPr marL="248285" indent="-235585">
              <a:lnSpc>
                <a:spcPct val="100000"/>
              </a:lnSpc>
              <a:buFont typeface="Arial"/>
              <a:buChar char="•"/>
              <a:tabLst>
                <a:tab pos="248285" algn="l"/>
              </a:tabLst>
            </a:pPr>
            <a:r>
              <a:rPr dirty="0" sz="1650">
                <a:latin typeface="Calibri"/>
                <a:cs typeface="Calibri"/>
              </a:rPr>
              <a:t>20</a:t>
            </a:r>
            <a:r>
              <a:rPr dirty="0" sz="1650" spc="-8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Member</a:t>
            </a:r>
            <a:r>
              <a:rPr dirty="0" sz="1650" spc="-3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States</a:t>
            </a:r>
            <a:endParaRPr sz="1650">
              <a:latin typeface="Calibri"/>
              <a:cs typeface="Calibri"/>
            </a:endParaRPr>
          </a:p>
          <a:p>
            <a:pPr marL="248285" marR="5080" indent="-236220">
              <a:lnSpc>
                <a:spcPct val="100000"/>
              </a:lnSpc>
              <a:buFont typeface="Arial"/>
              <a:buChar char="•"/>
              <a:tabLst>
                <a:tab pos="248285" algn="l"/>
              </a:tabLst>
            </a:pPr>
            <a:r>
              <a:rPr dirty="0" sz="1650">
                <a:latin typeface="Calibri"/>
                <a:cs typeface="Calibri"/>
              </a:rPr>
              <a:t>More</a:t>
            </a:r>
            <a:r>
              <a:rPr dirty="0" sz="1650" spc="-4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than</a:t>
            </a:r>
            <a:r>
              <a:rPr dirty="0" sz="1650" spc="-2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45.000</a:t>
            </a:r>
            <a:r>
              <a:rPr dirty="0" sz="1650" spc="-9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people</a:t>
            </a:r>
            <a:r>
              <a:rPr dirty="0" sz="1650" spc="-65">
                <a:latin typeface="Calibri"/>
                <a:cs typeface="Calibri"/>
              </a:rPr>
              <a:t> </a:t>
            </a:r>
            <a:r>
              <a:rPr dirty="0" sz="1650" spc="-45">
                <a:latin typeface="Calibri"/>
                <a:cs typeface="Calibri"/>
              </a:rPr>
              <a:t>participated</a:t>
            </a:r>
            <a:r>
              <a:rPr dirty="0" sz="1650" spc="-9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tsunami</a:t>
            </a:r>
            <a:r>
              <a:rPr dirty="0" sz="1650" spc="-3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evacuation </a:t>
            </a:r>
            <a:r>
              <a:rPr dirty="0" sz="1650">
                <a:latin typeface="Calibri"/>
                <a:cs typeface="Calibri"/>
              </a:rPr>
              <a:t>drill,</a:t>
            </a:r>
            <a:r>
              <a:rPr dirty="0" sz="1650" spc="-4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including</a:t>
            </a:r>
            <a:r>
              <a:rPr dirty="0" sz="1650" spc="-8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disabilities</a:t>
            </a:r>
            <a:r>
              <a:rPr dirty="0" sz="1650" spc="-10">
                <a:latin typeface="Calibri"/>
                <a:cs typeface="Calibri"/>
              </a:rPr>
              <a:t> people</a:t>
            </a:r>
            <a:endParaRPr sz="1650">
              <a:latin typeface="Calibri"/>
              <a:cs typeface="Calibri"/>
            </a:endParaRPr>
          </a:p>
          <a:p>
            <a:pPr marL="248285" indent="-235585">
              <a:lnSpc>
                <a:spcPct val="100000"/>
              </a:lnSpc>
              <a:buFont typeface="Arial"/>
              <a:buChar char="•"/>
              <a:tabLst>
                <a:tab pos="248285" algn="l"/>
              </a:tabLst>
            </a:pPr>
            <a:r>
              <a:rPr dirty="0" sz="1650">
                <a:latin typeface="Calibri"/>
                <a:cs typeface="Calibri"/>
              </a:rPr>
              <a:t>Critical</a:t>
            </a:r>
            <a:r>
              <a:rPr dirty="0" sz="1650" spc="-4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infrastructure</a:t>
            </a:r>
            <a:r>
              <a:rPr dirty="0" sz="1650" spc="-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and</a:t>
            </a:r>
            <a:r>
              <a:rPr dirty="0" sz="1650" spc="-5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decision</a:t>
            </a:r>
            <a:r>
              <a:rPr dirty="0" sz="1650" spc="-8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makers</a:t>
            </a:r>
            <a:endParaRPr sz="16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650" b="1">
                <a:latin typeface="Calibri"/>
                <a:cs typeface="Calibri"/>
              </a:rPr>
              <a:t>Propose</a:t>
            </a:r>
            <a:r>
              <a:rPr dirty="0" sz="1650" spc="-65" b="1">
                <a:latin typeface="Calibri"/>
                <a:cs typeface="Calibri"/>
              </a:rPr>
              <a:t> </a:t>
            </a:r>
            <a:r>
              <a:rPr dirty="0" sz="1650" b="1">
                <a:latin typeface="Calibri"/>
                <a:cs typeface="Calibri"/>
              </a:rPr>
              <a:t>for</a:t>
            </a:r>
            <a:r>
              <a:rPr dirty="0" sz="1650" spc="-70" b="1">
                <a:latin typeface="Calibri"/>
                <a:cs typeface="Calibri"/>
              </a:rPr>
              <a:t> </a:t>
            </a:r>
            <a:r>
              <a:rPr dirty="0" sz="1650" b="1">
                <a:latin typeface="Calibri"/>
                <a:cs typeface="Calibri"/>
              </a:rPr>
              <a:t>the</a:t>
            </a:r>
            <a:r>
              <a:rPr dirty="0" sz="1650" spc="-80" b="1">
                <a:latin typeface="Calibri"/>
                <a:cs typeface="Calibri"/>
              </a:rPr>
              <a:t> </a:t>
            </a:r>
            <a:r>
              <a:rPr dirty="0" sz="1650" b="1">
                <a:latin typeface="Calibri"/>
                <a:cs typeface="Calibri"/>
              </a:rPr>
              <a:t>next</a:t>
            </a:r>
            <a:r>
              <a:rPr dirty="0" sz="1650" spc="-70" b="1">
                <a:latin typeface="Calibri"/>
                <a:cs typeface="Calibri"/>
              </a:rPr>
              <a:t> </a:t>
            </a:r>
            <a:r>
              <a:rPr dirty="0" sz="1650" spc="-10" b="1">
                <a:latin typeface="Calibri"/>
                <a:cs typeface="Calibri"/>
              </a:rPr>
              <a:t>Exercise:</a:t>
            </a:r>
            <a:endParaRPr sz="1650">
              <a:latin typeface="Calibri"/>
              <a:cs typeface="Calibri"/>
            </a:endParaRPr>
          </a:p>
          <a:p>
            <a:pPr marL="248285" marR="42545" indent="-236220">
              <a:lnSpc>
                <a:spcPct val="100000"/>
              </a:lnSpc>
              <a:buFont typeface="Arial"/>
              <a:buChar char="•"/>
              <a:tabLst>
                <a:tab pos="248285" algn="l"/>
              </a:tabLst>
            </a:pPr>
            <a:r>
              <a:rPr dirty="0" sz="1650">
                <a:latin typeface="Calibri"/>
                <a:cs typeface="Calibri"/>
              </a:rPr>
              <a:t>to</a:t>
            </a:r>
            <a:r>
              <a:rPr dirty="0" sz="1650" spc="-5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conduct</a:t>
            </a:r>
            <a:r>
              <a:rPr dirty="0" sz="1650" spc="-8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sub</a:t>
            </a:r>
            <a:r>
              <a:rPr dirty="0" sz="1650" spc="-7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regional</a:t>
            </a:r>
            <a:r>
              <a:rPr dirty="0" sz="1650" spc="-7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exercise,</a:t>
            </a:r>
            <a:r>
              <a:rPr dirty="0" sz="1650" spc="-2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based</a:t>
            </a:r>
            <a:r>
              <a:rPr dirty="0" sz="1650" spc="-6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on</a:t>
            </a:r>
            <a:r>
              <a:rPr dirty="0" sz="1650" spc="-7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-5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needs</a:t>
            </a:r>
            <a:r>
              <a:rPr dirty="0" sz="1650" spc="-80">
                <a:latin typeface="Calibri"/>
                <a:cs typeface="Calibri"/>
              </a:rPr>
              <a:t> </a:t>
            </a:r>
            <a:r>
              <a:rPr dirty="0" sz="1650" spc="-25">
                <a:latin typeface="Calibri"/>
                <a:cs typeface="Calibri"/>
              </a:rPr>
              <a:t>and </a:t>
            </a:r>
            <a:r>
              <a:rPr dirty="0" sz="1650">
                <a:latin typeface="Calibri"/>
                <a:cs typeface="Calibri"/>
              </a:rPr>
              <a:t>potential</a:t>
            </a:r>
            <a:r>
              <a:rPr dirty="0" sz="1650" spc="-6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tsunami</a:t>
            </a:r>
            <a:r>
              <a:rPr dirty="0" sz="1650" spc="-6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hazards</a:t>
            </a:r>
            <a:endParaRPr sz="1650">
              <a:latin typeface="Calibri"/>
              <a:cs typeface="Calibri"/>
            </a:endParaRPr>
          </a:p>
          <a:p>
            <a:pPr marL="248285" indent="-235585">
              <a:lnSpc>
                <a:spcPct val="100000"/>
              </a:lnSpc>
              <a:buFont typeface="Arial"/>
              <a:buChar char="•"/>
              <a:tabLst>
                <a:tab pos="248285" algn="l"/>
              </a:tabLst>
            </a:pPr>
            <a:r>
              <a:rPr dirty="0" sz="1650">
                <a:latin typeface="Calibri"/>
                <a:cs typeface="Calibri"/>
              </a:rPr>
              <a:t>to</a:t>
            </a:r>
            <a:r>
              <a:rPr dirty="0" sz="1650" spc="-4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carry</a:t>
            </a:r>
            <a:r>
              <a:rPr dirty="0" sz="1650" spc="-6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out</a:t>
            </a:r>
            <a:r>
              <a:rPr dirty="0" sz="1650" spc="-6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-5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Multi-</a:t>
            </a:r>
            <a:r>
              <a:rPr dirty="0" sz="1650">
                <a:latin typeface="Calibri"/>
                <a:cs typeface="Calibri"/>
              </a:rPr>
              <a:t>Hazard</a:t>
            </a:r>
            <a:r>
              <a:rPr dirty="0" sz="1650" spc="-5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exercise</a:t>
            </a:r>
            <a:endParaRPr sz="165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007" y="4829555"/>
            <a:ext cx="1543812" cy="1781555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7229855" y="4390644"/>
            <a:ext cx="2577465" cy="2219325"/>
            <a:chOff x="7229855" y="4390644"/>
            <a:chExt cx="2577465" cy="2219325"/>
          </a:xfrm>
        </p:grpSpPr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29855" y="4390644"/>
              <a:ext cx="2577083" cy="1097279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29855" y="5510784"/>
              <a:ext cx="2577083" cy="1098803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9172430" y="6287512"/>
            <a:ext cx="132080" cy="2781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50" spc="-50">
                <a:latin typeface="Calibri"/>
                <a:cs typeface="Calibri"/>
              </a:rPr>
              <a:t>8</a:t>
            </a:r>
            <a:endParaRPr sz="165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437348" y="1935480"/>
            <a:ext cx="4483891" cy="2094401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1691639" y="4823459"/>
            <a:ext cx="5416550" cy="1797050"/>
            <a:chOff x="1691639" y="4823459"/>
            <a:chExt cx="5416550" cy="1797050"/>
          </a:xfrm>
        </p:grpSpPr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1639" y="4823459"/>
              <a:ext cx="3479291" cy="1770887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12080" y="4823459"/>
              <a:ext cx="1895855" cy="179679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5195" y="2775203"/>
            <a:ext cx="5751575" cy="362448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1573" rIns="0" bIns="0" rtlCol="0" vert="horz">
            <a:spAutoFit/>
          </a:bodyPr>
          <a:lstStyle/>
          <a:p>
            <a:pPr marL="40005">
              <a:lnSpc>
                <a:spcPct val="100000"/>
              </a:lnSpc>
              <a:spcBef>
                <a:spcPts val="90"/>
              </a:spcBef>
            </a:pPr>
            <a:r>
              <a:rPr dirty="0" sz="2650"/>
              <a:t>IOTWMS</a:t>
            </a:r>
            <a:r>
              <a:rPr dirty="0" sz="2650" spc="-100"/>
              <a:t> </a:t>
            </a:r>
            <a:r>
              <a:rPr dirty="0" sz="2650" spc="-10"/>
              <a:t>Communication</a:t>
            </a:r>
            <a:r>
              <a:rPr dirty="0" sz="2650" spc="-100"/>
              <a:t> </a:t>
            </a:r>
            <a:r>
              <a:rPr dirty="0" sz="2650" spc="-10"/>
              <a:t>Tests</a:t>
            </a:r>
            <a:endParaRPr sz="2650"/>
          </a:p>
        </p:txBody>
      </p:sp>
      <p:grpSp>
        <p:nvGrpSpPr>
          <p:cNvPr id="4" name="object 4" descr=""/>
          <p:cNvGrpSpPr/>
          <p:nvPr/>
        </p:nvGrpSpPr>
        <p:grpSpPr>
          <a:xfrm>
            <a:off x="6883907" y="1057656"/>
            <a:ext cx="3171190" cy="3733165"/>
            <a:chOff x="6883907" y="1057656"/>
            <a:chExt cx="3171190" cy="373316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83907" y="2939686"/>
              <a:ext cx="3171067" cy="1850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37248" y="1057656"/>
              <a:ext cx="2991611" cy="1949195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941819" y="4837176"/>
            <a:ext cx="3113532" cy="1574291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252512" y="2159010"/>
            <a:ext cx="6216015" cy="62928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248920" indent="-236220">
              <a:lnSpc>
                <a:spcPct val="100000"/>
              </a:lnSpc>
              <a:spcBef>
                <a:spcPts val="120"/>
              </a:spcBef>
              <a:buChar char="•"/>
              <a:tabLst>
                <a:tab pos="248920" algn="l"/>
              </a:tabLst>
            </a:pPr>
            <a:r>
              <a:rPr dirty="0" sz="1300">
                <a:latin typeface="Arial"/>
                <a:cs typeface="Arial"/>
              </a:rPr>
              <a:t>As</a:t>
            </a:r>
            <a:r>
              <a:rPr dirty="0" sz="1300" spc="3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of</a:t>
            </a:r>
            <a:r>
              <a:rPr dirty="0" sz="1300" spc="4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today,</a:t>
            </a:r>
            <a:r>
              <a:rPr dirty="0" sz="1300" spc="6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7</a:t>
            </a:r>
            <a:r>
              <a:rPr dirty="0" sz="1300" spc="3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IOWave</a:t>
            </a:r>
            <a:r>
              <a:rPr dirty="0" sz="1300" spc="1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Exercises</a:t>
            </a:r>
            <a:r>
              <a:rPr dirty="0" sz="1300" spc="5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and</a:t>
            </a:r>
            <a:r>
              <a:rPr dirty="0" sz="1300" spc="2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28</a:t>
            </a:r>
            <a:r>
              <a:rPr dirty="0" sz="1300" spc="3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Communication</a:t>
            </a:r>
            <a:r>
              <a:rPr dirty="0" sz="1300" spc="2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Tests</a:t>
            </a:r>
            <a:r>
              <a:rPr dirty="0" sz="1300" spc="-1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were</a:t>
            </a:r>
            <a:r>
              <a:rPr dirty="0" sz="1300" spc="65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conducted.</a:t>
            </a:r>
            <a:endParaRPr sz="1300">
              <a:latin typeface="Arial"/>
              <a:cs typeface="Arial"/>
            </a:endParaRPr>
          </a:p>
          <a:p>
            <a:pPr marL="248285" marR="12065" indent="-236220">
              <a:lnSpc>
                <a:spcPct val="101499"/>
              </a:lnSpc>
              <a:buChar char="•"/>
              <a:tabLst>
                <a:tab pos="248285" algn="l"/>
              </a:tabLst>
            </a:pPr>
            <a:r>
              <a:rPr dirty="0" sz="1300">
                <a:latin typeface="Arial"/>
                <a:cs typeface="Arial"/>
              </a:rPr>
              <a:t>During</a:t>
            </a:r>
            <a:r>
              <a:rPr dirty="0" sz="1300" spc="2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the</a:t>
            </a:r>
            <a:r>
              <a:rPr dirty="0" sz="1300" spc="3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reporting</a:t>
            </a:r>
            <a:r>
              <a:rPr dirty="0" sz="1300" spc="3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period,</a:t>
            </a:r>
            <a:r>
              <a:rPr dirty="0" sz="1300" spc="3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2</a:t>
            </a:r>
            <a:r>
              <a:rPr dirty="0" sz="1300" spc="3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COMMS</a:t>
            </a:r>
            <a:r>
              <a:rPr dirty="0" sz="1300" spc="5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tests</a:t>
            </a:r>
            <a:r>
              <a:rPr dirty="0" sz="1300" spc="2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were</a:t>
            </a:r>
            <a:r>
              <a:rPr dirty="0" sz="1300" spc="4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conducted</a:t>
            </a:r>
            <a:r>
              <a:rPr dirty="0" sz="1300" spc="15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(June</a:t>
            </a:r>
            <a:r>
              <a:rPr dirty="0" sz="1300" spc="30">
                <a:latin typeface="Arial"/>
                <a:cs typeface="Arial"/>
              </a:rPr>
              <a:t> </a:t>
            </a:r>
            <a:r>
              <a:rPr dirty="0" sz="1300">
                <a:latin typeface="Arial"/>
                <a:cs typeface="Arial"/>
              </a:rPr>
              <a:t>&amp;</a:t>
            </a:r>
            <a:r>
              <a:rPr dirty="0" sz="1300" spc="15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December 2024)</a:t>
            </a:r>
            <a:endParaRPr sz="13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231391" y="3808476"/>
            <a:ext cx="657225" cy="227329"/>
          </a:xfrm>
          <a:prstGeom prst="rect">
            <a:avLst/>
          </a:prstGeom>
          <a:solidFill>
            <a:srgbClr val="001F60"/>
          </a:solidFill>
        </p:spPr>
        <p:txBody>
          <a:bodyPr wrap="square" lIns="0" tIns="29845" rIns="0" bIns="0" rtlCol="0" vert="horz">
            <a:spAutoFit/>
          </a:bodyPr>
          <a:lstStyle/>
          <a:p>
            <a:pPr marL="112395">
              <a:lnSpc>
                <a:spcPts val="1550"/>
              </a:lnSpc>
              <a:spcBef>
                <a:spcPts val="235"/>
              </a:spcBef>
            </a:pPr>
            <a:r>
              <a:rPr dirty="0" sz="1300" b="1">
                <a:solidFill>
                  <a:srgbClr val="FFFFFF"/>
                </a:solidFill>
                <a:latin typeface="Calibri"/>
                <a:cs typeface="Calibri"/>
              </a:rPr>
              <a:t>E-</a:t>
            </a:r>
            <a:r>
              <a:rPr dirty="0" sz="1300" spc="-20" b="1">
                <a:solidFill>
                  <a:srgbClr val="FFFFFF"/>
                </a:solidFill>
                <a:latin typeface="Calibri"/>
                <a:cs typeface="Calibri"/>
              </a:rPr>
              <a:t>mail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231391" y="4315967"/>
            <a:ext cx="657225" cy="227329"/>
          </a:xfrm>
          <a:prstGeom prst="rect">
            <a:avLst/>
          </a:prstGeom>
          <a:solidFill>
            <a:srgbClr val="00FFFF"/>
          </a:solidFill>
        </p:spPr>
        <p:txBody>
          <a:bodyPr wrap="square" lIns="0" tIns="29845" rIns="0" bIns="0" rtlCol="0" vert="horz">
            <a:spAutoFit/>
          </a:bodyPr>
          <a:lstStyle/>
          <a:p>
            <a:pPr marL="194945">
              <a:lnSpc>
                <a:spcPts val="1550"/>
              </a:lnSpc>
              <a:spcBef>
                <a:spcPts val="235"/>
              </a:spcBef>
            </a:pPr>
            <a:r>
              <a:rPr dirty="0" sz="1300" spc="-25" b="1">
                <a:latin typeface="Calibri"/>
                <a:cs typeface="Calibri"/>
              </a:rPr>
              <a:t>GTS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1231391" y="4762500"/>
            <a:ext cx="657225" cy="226060"/>
          </a:xfrm>
          <a:prstGeom prst="rect">
            <a:avLst/>
          </a:prstGeom>
          <a:solidFill>
            <a:srgbClr val="FF00FF"/>
          </a:solidFill>
        </p:spPr>
        <p:txBody>
          <a:bodyPr wrap="square" lIns="0" tIns="29845" rIns="0" bIns="0" rtlCol="0" vert="horz">
            <a:spAutoFit/>
          </a:bodyPr>
          <a:lstStyle/>
          <a:p>
            <a:pPr marL="176530">
              <a:lnSpc>
                <a:spcPts val="1540"/>
              </a:lnSpc>
              <a:spcBef>
                <a:spcPts val="235"/>
              </a:spcBef>
            </a:pPr>
            <a:r>
              <a:rPr dirty="0" sz="1300" spc="-25" b="1">
                <a:solidFill>
                  <a:srgbClr val="FFFFFF"/>
                </a:solidFill>
                <a:latin typeface="Calibri"/>
                <a:cs typeface="Calibri"/>
              </a:rPr>
              <a:t>SMS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229867" y="5157215"/>
            <a:ext cx="658495" cy="227329"/>
          </a:xfrm>
          <a:prstGeom prst="rect">
            <a:avLst/>
          </a:prstGeom>
          <a:solidFill>
            <a:srgbClr val="C3BC97"/>
          </a:solidFill>
        </p:spPr>
        <p:txBody>
          <a:bodyPr wrap="square" lIns="0" tIns="29845" rIns="0" bIns="0" rtlCol="0" vert="horz">
            <a:spAutoFit/>
          </a:bodyPr>
          <a:lstStyle/>
          <a:p>
            <a:pPr marL="193040">
              <a:lnSpc>
                <a:spcPts val="1550"/>
              </a:lnSpc>
              <a:spcBef>
                <a:spcPts val="235"/>
              </a:spcBef>
            </a:pPr>
            <a:r>
              <a:rPr dirty="0" sz="1300" spc="-25" b="1">
                <a:solidFill>
                  <a:srgbClr val="FFFFFF"/>
                </a:solidFill>
                <a:latin typeface="Calibri"/>
                <a:cs typeface="Calibri"/>
              </a:rPr>
              <a:t>FAX</a:t>
            </a:r>
            <a:endParaRPr sz="1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057655"/>
            <a:ext cx="10058400" cy="1156970"/>
            <a:chOff x="0" y="1057655"/>
            <a:chExt cx="10058400" cy="115697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057655"/>
              <a:ext cx="10058400" cy="1156715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15071" y="1179575"/>
              <a:ext cx="2148839" cy="883920"/>
            </a:xfrm>
            <a:prstGeom prst="rect">
              <a:avLst/>
            </a:prstGeom>
          </p:spPr>
        </p:pic>
      </p:grp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204" y="6315455"/>
            <a:ext cx="1064029" cy="329183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0" y="1057655"/>
            <a:ext cx="10058400" cy="1156970"/>
          </a:xfrm>
          <a:prstGeom prst="rect"/>
          <a:ln w="10667">
            <a:solidFill>
              <a:srgbClr val="2F528E"/>
            </a:solidFill>
          </a:ln>
        </p:spPr>
        <p:txBody>
          <a:bodyPr wrap="square" lIns="0" tIns="312420" rIns="0" bIns="0" rtlCol="0" vert="horz">
            <a:spAutoFit/>
          </a:bodyPr>
          <a:lstStyle/>
          <a:p>
            <a:pPr marL="459740">
              <a:lnSpc>
                <a:spcPct val="100000"/>
              </a:lnSpc>
              <a:spcBef>
                <a:spcPts val="2460"/>
              </a:spcBef>
            </a:pPr>
            <a:r>
              <a:rPr dirty="0" spc="-285">
                <a:solidFill>
                  <a:srgbClr val="FFFFFF"/>
                </a:solidFill>
                <a:latin typeface="Gill Sans MT"/>
                <a:cs typeface="Gill Sans MT"/>
              </a:rPr>
              <a:t>IOTIC</a:t>
            </a:r>
            <a:r>
              <a:rPr dirty="0" spc="-114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dirty="0" spc="-90">
                <a:solidFill>
                  <a:srgbClr val="FFFFFF"/>
                </a:solidFill>
                <a:latin typeface="Gill Sans MT"/>
                <a:cs typeface="Gill Sans MT"/>
              </a:rPr>
              <a:t>Achievement</a:t>
            </a:r>
            <a:r>
              <a:rPr dirty="0" spc="-10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dirty="0">
                <a:solidFill>
                  <a:srgbClr val="FFFFFF"/>
                </a:solidFill>
                <a:latin typeface="Gill Sans MT"/>
                <a:cs typeface="Gill Sans MT"/>
              </a:rPr>
              <a:t>in</a:t>
            </a:r>
            <a:r>
              <a:rPr dirty="0" spc="-75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dirty="0" spc="-9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dirty="0">
                <a:solidFill>
                  <a:srgbClr val="FFFFFF"/>
                </a:solidFill>
                <a:latin typeface="Gill Sans MT"/>
                <a:cs typeface="Gill Sans MT"/>
              </a:rPr>
              <a:t>Flash</a:t>
            </a:r>
            <a:r>
              <a:rPr dirty="0" spc="-75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dirty="0">
                <a:solidFill>
                  <a:srgbClr val="FFFFFF"/>
                </a:solidFill>
                <a:latin typeface="Gill Sans MT"/>
                <a:cs typeface="Gill Sans MT"/>
              </a:rPr>
              <a:t>(~</a:t>
            </a:r>
            <a:r>
              <a:rPr dirty="0" spc="-95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dirty="0" spc="-10">
                <a:solidFill>
                  <a:srgbClr val="FFFFFF"/>
                </a:solidFill>
                <a:latin typeface="Gill Sans MT"/>
                <a:cs typeface="Gill Sans MT"/>
              </a:rPr>
              <a:t>2024)</a:t>
            </a: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442" y="2244851"/>
            <a:ext cx="6692053" cy="2988564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6871716" y="2244851"/>
            <a:ext cx="3114040" cy="4438015"/>
            <a:chOff x="6871716" y="2244851"/>
            <a:chExt cx="3114040" cy="4438015"/>
          </a:xfrm>
        </p:grpSpPr>
        <p:sp>
          <p:nvSpPr>
            <p:cNvPr id="9" name="object 9" descr=""/>
            <p:cNvSpPr/>
            <p:nvPr/>
          </p:nvSpPr>
          <p:spPr>
            <a:xfrm>
              <a:off x="6871716" y="2244851"/>
              <a:ext cx="3114040" cy="4438015"/>
            </a:xfrm>
            <a:custGeom>
              <a:avLst/>
              <a:gdLst/>
              <a:ahLst/>
              <a:cxnLst/>
              <a:rect l="l" t="t" r="r" b="b"/>
              <a:pathLst>
                <a:path w="3114040" h="4438015">
                  <a:moveTo>
                    <a:pt x="3113531" y="4437887"/>
                  </a:moveTo>
                  <a:lnTo>
                    <a:pt x="0" y="4437887"/>
                  </a:lnTo>
                  <a:lnTo>
                    <a:pt x="0" y="0"/>
                  </a:lnTo>
                  <a:lnTo>
                    <a:pt x="3113531" y="0"/>
                  </a:lnTo>
                  <a:lnTo>
                    <a:pt x="3113531" y="4437887"/>
                  </a:lnTo>
                  <a:close/>
                </a:path>
              </a:pathLst>
            </a:custGeom>
            <a:solidFill>
              <a:srgbClr val="DDEBF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74764" y="2471927"/>
              <a:ext cx="307848" cy="252983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874764" y="3614927"/>
              <a:ext cx="307848" cy="248411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874764" y="4604003"/>
              <a:ext cx="307848" cy="252983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874764" y="5742431"/>
              <a:ext cx="307848" cy="252983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6871716" y="2244851"/>
            <a:ext cx="3114040" cy="4438015"/>
          </a:xfrm>
          <a:prstGeom prst="rect">
            <a:avLst/>
          </a:prstGeom>
        </p:spPr>
        <p:txBody>
          <a:bodyPr wrap="square" lIns="0" tIns="34925" rIns="0" bIns="0" rtlCol="0" vert="horz">
            <a:spAutoFit/>
          </a:bodyPr>
          <a:lstStyle/>
          <a:p>
            <a:pPr algn="r" marR="1405890">
              <a:lnSpc>
                <a:spcPct val="100000"/>
              </a:lnSpc>
              <a:spcBef>
                <a:spcPts val="275"/>
              </a:spcBef>
            </a:pPr>
            <a:r>
              <a:rPr dirty="0" sz="900" b="1">
                <a:latin typeface="Calibri"/>
                <a:cs typeface="Calibri"/>
              </a:rPr>
              <a:t>Key</a:t>
            </a:r>
            <a:r>
              <a:rPr dirty="0" sz="900" spc="150" b="1">
                <a:latin typeface="Calibri"/>
                <a:cs typeface="Calibri"/>
              </a:rPr>
              <a:t> </a:t>
            </a:r>
            <a:r>
              <a:rPr dirty="0" sz="900" spc="45" b="1">
                <a:latin typeface="Calibri"/>
                <a:cs typeface="Calibri"/>
              </a:rPr>
              <a:t>Achievements</a:t>
            </a:r>
            <a:r>
              <a:rPr dirty="0" sz="900" spc="65" b="1">
                <a:latin typeface="Calibri"/>
                <a:cs typeface="Calibri"/>
              </a:rPr>
              <a:t> </a:t>
            </a:r>
            <a:r>
              <a:rPr dirty="0" sz="900" b="1">
                <a:latin typeface="Calibri"/>
                <a:cs typeface="Calibri"/>
              </a:rPr>
              <a:t>(2023-</a:t>
            </a:r>
            <a:r>
              <a:rPr dirty="0" sz="900" spc="-10" b="1">
                <a:latin typeface="Calibri"/>
                <a:cs typeface="Calibri"/>
              </a:rPr>
              <a:t>2024):</a:t>
            </a:r>
            <a:endParaRPr sz="900">
              <a:latin typeface="Calibri"/>
              <a:cs typeface="Calibri"/>
            </a:endParaRPr>
          </a:p>
          <a:p>
            <a:pPr algn="r" marR="1390015">
              <a:lnSpc>
                <a:spcPct val="100000"/>
              </a:lnSpc>
              <a:spcBef>
                <a:spcPts val="745"/>
              </a:spcBef>
            </a:pPr>
            <a:r>
              <a:rPr dirty="0" sz="900" spc="55" b="1">
                <a:latin typeface="Calibri"/>
                <a:cs typeface="Calibri"/>
              </a:rPr>
              <a:t>Capacity</a:t>
            </a:r>
            <a:r>
              <a:rPr dirty="0" sz="900" spc="50" b="1">
                <a:latin typeface="Calibri"/>
                <a:cs typeface="Calibri"/>
              </a:rPr>
              <a:t> </a:t>
            </a:r>
            <a:r>
              <a:rPr dirty="0" sz="900" b="1">
                <a:latin typeface="Calibri"/>
                <a:cs typeface="Calibri"/>
              </a:rPr>
              <a:t>Building</a:t>
            </a:r>
            <a:r>
              <a:rPr dirty="0" sz="900" spc="70" b="1">
                <a:latin typeface="Calibri"/>
                <a:cs typeface="Calibri"/>
              </a:rPr>
              <a:t> </a:t>
            </a:r>
            <a:r>
              <a:rPr dirty="0" sz="900" b="1">
                <a:latin typeface="Calibri"/>
                <a:cs typeface="Calibri"/>
              </a:rPr>
              <a:t>&amp;</a:t>
            </a:r>
            <a:r>
              <a:rPr dirty="0" sz="900" spc="75" b="1">
                <a:latin typeface="Calibri"/>
                <a:cs typeface="Calibri"/>
              </a:rPr>
              <a:t> </a:t>
            </a:r>
            <a:r>
              <a:rPr dirty="0" sz="900" spc="-10" b="1">
                <a:latin typeface="Calibri"/>
                <a:cs typeface="Calibri"/>
              </a:rPr>
              <a:t>Training</a:t>
            </a:r>
            <a:endParaRPr sz="900">
              <a:latin typeface="Calibri"/>
              <a:cs typeface="Calibri"/>
            </a:endParaRPr>
          </a:p>
          <a:p>
            <a:pPr marL="359410" marR="140335" indent="-283845">
              <a:lnSpc>
                <a:spcPct val="107800"/>
              </a:lnSpc>
              <a:spcBef>
                <a:spcPts val="660"/>
              </a:spcBef>
              <a:buSzPct val="88888"/>
              <a:buFont typeface="Symbol"/>
              <a:buChar char=""/>
              <a:tabLst>
                <a:tab pos="359410" algn="l"/>
              </a:tabLst>
            </a:pPr>
            <a:r>
              <a:rPr dirty="0" sz="900" spc="10">
                <a:latin typeface="Calibri"/>
                <a:cs typeface="Calibri"/>
              </a:rPr>
              <a:t>National</a:t>
            </a:r>
            <a:r>
              <a:rPr dirty="0" sz="900" spc="55">
                <a:latin typeface="Calibri"/>
                <a:cs typeface="Calibri"/>
              </a:rPr>
              <a:t> </a:t>
            </a:r>
            <a:r>
              <a:rPr dirty="0" sz="900" spc="10">
                <a:latin typeface="Calibri"/>
                <a:cs typeface="Calibri"/>
              </a:rPr>
              <a:t>Tsunami</a:t>
            </a:r>
            <a:r>
              <a:rPr dirty="0" sz="900" spc="65">
                <a:latin typeface="Calibri"/>
                <a:cs typeface="Calibri"/>
              </a:rPr>
              <a:t> </a:t>
            </a:r>
            <a:r>
              <a:rPr dirty="0" sz="900" spc="10">
                <a:latin typeface="Calibri"/>
                <a:cs typeface="Calibri"/>
              </a:rPr>
              <a:t>Ready</a:t>
            </a:r>
            <a:r>
              <a:rPr dirty="0" sz="900" spc="2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Training</a:t>
            </a:r>
            <a:r>
              <a:rPr dirty="0" sz="900" spc="80">
                <a:latin typeface="Calibri"/>
                <a:cs typeface="Calibri"/>
              </a:rPr>
              <a:t> </a:t>
            </a:r>
            <a:r>
              <a:rPr dirty="0" sz="900" spc="10">
                <a:latin typeface="Calibri"/>
                <a:cs typeface="Calibri"/>
              </a:rPr>
              <a:t>in</a:t>
            </a:r>
            <a:r>
              <a:rPr dirty="0" sz="900" spc="50">
                <a:latin typeface="Calibri"/>
                <a:cs typeface="Calibri"/>
              </a:rPr>
              <a:t> </a:t>
            </a:r>
            <a:r>
              <a:rPr dirty="0" sz="900" spc="10" b="1">
                <a:latin typeface="Calibri"/>
                <a:cs typeface="Calibri"/>
              </a:rPr>
              <a:t>Timor-</a:t>
            </a:r>
            <a:r>
              <a:rPr dirty="0" sz="900" spc="55" b="1">
                <a:latin typeface="Calibri"/>
                <a:cs typeface="Calibri"/>
              </a:rPr>
              <a:t>Leste</a:t>
            </a:r>
            <a:r>
              <a:rPr dirty="0" sz="900" spc="25" b="1">
                <a:latin typeface="Calibri"/>
                <a:cs typeface="Calibri"/>
              </a:rPr>
              <a:t> </a:t>
            </a:r>
            <a:r>
              <a:rPr dirty="0" sz="900" spc="-20" b="1">
                <a:latin typeface="Calibri"/>
                <a:cs typeface="Calibri"/>
              </a:rPr>
              <a:t>(Jul.</a:t>
            </a:r>
            <a:r>
              <a:rPr dirty="0" sz="900" spc="10" b="1">
                <a:latin typeface="Calibri"/>
                <a:cs typeface="Calibri"/>
              </a:rPr>
              <a:t> 2023),</a:t>
            </a:r>
            <a:r>
              <a:rPr dirty="0" sz="900" spc="35" b="1">
                <a:latin typeface="Calibri"/>
                <a:cs typeface="Calibri"/>
              </a:rPr>
              <a:t> </a:t>
            </a:r>
            <a:r>
              <a:rPr dirty="0" sz="900" spc="60" b="1">
                <a:latin typeface="Calibri"/>
                <a:cs typeface="Calibri"/>
              </a:rPr>
              <a:t>Seychelles </a:t>
            </a:r>
            <a:r>
              <a:rPr dirty="0" sz="900" spc="10" b="1">
                <a:latin typeface="Calibri"/>
                <a:cs typeface="Calibri"/>
              </a:rPr>
              <a:t>(Nov</a:t>
            </a:r>
            <a:r>
              <a:rPr dirty="0" sz="900" spc="60" b="1">
                <a:latin typeface="Calibri"/>
                <a:cs typeface="Calibri"/>
              </a:rPr>
              <a:t> </a:t>
            </a:r>
            <a:r>
              <a:rPr dirty="0" sz="900" spc="10" b="1">
                <a:latin typeface="Calibri"/>
                <a:cs typeface="Calibri"/>
              </a:rPr>
              <a:t>2023),</a:t>
            </a:r>
            <a:r>
              <a:rPr dirty="0" sz="900" spc="40" b="1">
                <a:latin typeface="Calibri"/>
                <a:cs typeface="Calibri"/>
              </a:rPr>
              <a:t> </a:t>
            </a:r>
            <a:r>
              <a:rPr dirty="0" sz="900" spc="10" b="1">
                <a:latin typeface="Calibri"/>
                <a:cs typeface="Calibri"/>
              </a:rPr>
              <a:t>and</a:t>
            </a:r>
            <a:r>
              <a:rPr dirty="0" sz="900" spc="90" b="1">
                <a:latin typeface="Calibri"/>
                <a:cs typeface="Calibri"/>
              </a:rPr>
              <a:t> </a:t>
            </a:r>
            <a:r>
              <a:rPr dirty="0" sz="900" spc="10" b="1">
                <a:latin typeface="Calibri"/>
                <a:cs typeface="Calibri"/>
              </a:rPr>
              <a:t>Maldives</a:t>
            </a:r>
            <a:r>
              <a:rPr dirty="0" sz="900" spc="70" b="1">
                <a:latin typeface="Calibri"/>
                <a:cs typeface="Calibri"/>
              </a:rPr>
              <a:t> </a:t>
            </a:r>
            <a:r>
              <a:rPr dirty="0" sz="900" spc="-20" b="1">
                <a:latin typeface="Calibri"/>
                <a:cs typeface="Calibri"/>
              </a:rPr>
              <a:t>(Aug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sz="900" spc="-10" b="1">
                <a:latin typeface="Calibri"/>
                <a:cs typeface="Calibri"/>
              </a:rPr>
              <a:t>2024)</a:t>
            </a:r>
            <a:endParaRPr sz="900">
              <a:latin typeface="Calibri"/>
              <a:cs typeface="Calibri"/>
            </a:endParaRPr>
          </a:p>
          <a:p>
            <a:pPr marL="359410" marR="226060" indent="-283845">
              <a:lnSpc>
                <a:spcPct val="107800"/>
              </a:lnSpc>
              <a:spcBef>
                <a:spcPts val="660"/>
              </a:spcBef>
              <a:buSzPct val="88888"/>
              <a:buFont typeface="Symbol"/>
              <a:buChar char=""/>
              <a:tabLst>
                <a:tab pos="359410" algn="l"/>
              </a:tabLst>
            </a:pPr>
            <a:r>
              <a:rPr dirty="0" sz="900" spc="10">
                <a:latin typeface="Calibri"/>
                <a:cs typeface="Calibri"/>
              </a:rPr>
              <a:t>Workshops</a:t>
            </a:r>
            <a:r>
              <a:rPr dirty="0" sz="900" spc="95">
                <a:latin typeface="Calibri"/>
                <a:cs typeface="Calibri"/>
              </a:rPr>
              <a:t> </a:t>
            </a:r>
            <a:r>
              <a:rPr dirty="0" sz="900" spc="10">
                <a:latin typeface="Calibri"/>
                <a:cs typeface="Calibri"/>
              </a:rPr>
              <a:t>and</a:t>
            </a:r>
            <a:r>
              <a:rPr dirty="0" sz="900" spc="90">
                <a:latin typeface="Calibri"/>
                <a:cs typeface="Calibri"/>
              </a:rPr>
              <a:t> </a:t>
            </a:r>
            <a:r>
              <a:rPr dirty="0" sz="900" spc="10">
                <a:latin typeface="Calibri"/>
                <a:cs typeface="Calibri"/>
              </a:rPr>
              <a:t>Webinars,</a:t>
            </a:r>
            <a:r>
              <a:rPr dirty="0" sz="900" spc="80">
                <a:latin typeface="Calibri"/>
                <a:cs typeface="Calibri"/>
              </a:rPr>
              <a:t> </a:t>
            </a:r>
            <a:r>
              <a:rPr dirty="0" sz="900" spc="10">
                <a:latin typeface="Calibri"/>
                <a:cs typeface="Calibri"/>
              </a:rPr>
              <a:t>including</a:t>
            </a:r>
            <a:r>
              <a:rPr dirty="0" sz="900" spc="80">
                <a:latin typeface="Calibri"/>
                <a:cs typeface="Calibri"/>
              </a:rPr>
              <a:t> </a:t>
            </a:r>
            <a:r>
              <a:rPr dirty="0" sz="900" spc="10" b="1">
                <a:latin typeface="Calibri"/>
                <a:cs typeface="Calibri"/>
              </a:rPr>
              <a:t>IORW,</a:t>
            </a:r>
            <a:r>
              <a:rPr dirty="0" sz="900" spc="105" b="1">
                <a:latin typeface="Calibri"/>
                <a:cs typeface="Calibri"/>
              </a:rPr>
              <a:t> </a:t>
            </a:r>
            <a:r>
              <a:rPr dirty="0" sz="900" spc="-10" b="1">
                <a:latin typeface="Calibri"/>
                <a:cs typeface="Calibri"/>
              </a:rPr>
              <a:t>IOCAP,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sz="900" b="1">
                <a:latin typeface="Calibri"/>
                <a:cs typeface="Calibri"/>
              </a:rPr>
              <a:t>and</a:t>
            </a:r>
            <a:r>
              <a:rPr dirty="0" sz="900" spc="105" b="1">
                <a:latin typeface="Calibri"/>
                <a:cs typeface="Calibri"/>
              </a:rPr>
              <a:t> </a:t>
            </a:r>
            <a:r>
              <a:rPr dirty="0" sz="900" spc="40" b="1">
                <a:latin typeface="Calibri"/>
                <a:cs typeface="Calibri"/>
              </a:rPr>
              <a:t>IOSAP</a:t>
            </a:r>
            <a:endParaRPr sz="900">
              <a:latin typeface="Calibri"/>
              <a:cs typeface="Calibri"/>
            </a:endParaRPr>
          </a:p>
          <a:p>
            <a:pPr marL="257175">
              <a:lnSpc>
                <a:spcPct val="100000"/>
              </a:lnSpc>
              <a:spcBef>
                <a:spcPts val="755"/>
              </a:spcBef>
            </a:pPr>
            <a:r>
              <a:rPr dirty="0" sz="900" spc="30" b="1">
                <a:latin typeface="Calibri"/>
                <a:cs typeface="Calibri"/>
              </a:rPr>
              <a:t>Tsunami</a:t>
            </a:r>
            <a:r>
              <a:rPr dirty="0" sz="900" spc="45" b="1">
                <a:latin typeface="Calibri"/>
                <a:cs typeface="Calibri"/>
              </a:rPr>
              <a:t> </a:t>
            </a:r>
            <a:r>
              <a:rPr dirty="0" sz="900" spc="30" b="1">
                <a:latin typeface="Calibri"/>
                <a:cs typeface="Calibri"/>
              </a:rPr>
              <a:t>Ready</a:t>
            </a:r>
            <a:r>
              <a:rPr dirty="0" sz="900" spc="60" b="1">
                <a:latin typeface="Calibri"/>
                <a:cs typeface="Calibri"/>
              </a:rPr>
              <a:t> </a:t>
            </a:r>
            <a:r>
              <a:rPr dirty="0" sz="900" spc="30" b="1">
                <a:latin typeface="Calibri"/>
                <a:cs typeface="Calibri"/>
              </a:rPr>
              <a:t>Recognition</a:t>
            </a:r>
            <a:r>
              <a:rPr dirty="0" sz="900" spc="15" b="1">
                <a:latin typeface="Calibri"/>
                <a:cs typeface="Calibri"/>
              </a:rPr>
              <a:t> </a:t>
            </a:r>
            <a:r>
              <a:rPr dirty="0" sz="900" spc="30" b="1">
                <a:latin typeface="Calibri"/>
                <a:cs typeface="Calibri"/>
              </a:rPr>
              <a:t>Programme</a:t>
            </a:r>
            <a:r>
              <a:rPr dirty="0" sz="900" spc="10" b="1">
                <a:latin typeface="Calibri"/>
                <a:cs typeface="Calibri"/>
              </a:rPr>
              <a:t> </a:t>
            </a:r>
            <a:r>
              <a:rPr dirty="0" sz="900" spc="-10" b="1">
                <a:latin typeface="Calibri"/>
                <a:cs typeface="Calibri"/>
              </a:rPr>
              <a:t>(TRRP)</a:t>
            </a:r>
            <a:endParaRPr sz="900">
              <a:latin typeface="Calibri"/>
              <a:cs typeface="Calibri"/>
            </a:endParaRPr>
          </a:p>
          <a:p>
            <a:pPr algn="just" marL="308610" marR="163195" indent="-233679">
              <a:lnSpc>
                <a:spcPct val="107800"/>
              </a:lnSpc>
              <a:spcBef>
                <a:spcPts val="660"/>
              </a:spcBef>
              <a:buSzPct val="88888"/>
              <a:buFont typeface="Courier New"/>
              <a:buChar char="o"/>
              <a:tabLst>
                <a:tab pos="311785" algn="l"/>
              </a:tabLst>
            </a:pPr>
            <a:r>
              <a:rPr dirty="0" sz="900" spc="35" b="1">
                <a:latin typeface="Calibri"/>
                <a:cs typeface="Calibri"/>
              </a:rPr>
              <a:t>48</a:t>
            </a:r>
            <a:r>
              <a:rPr dirty="0" sz="900" spc="-35" b="1">
                <a:latin typeface="Calibri"/>
                <a:cs typeface="Calibri"/>
              </a:rPr>
              <a:t> </a:t>
            </a:r>
            <a:r>
              <a:rPr dirty="0" sz="900" spc="45" b="1">
                <a:latin typeface="Calibri"/>
                <a:cs typeface="Calibri"/>
              </a:rPr>
              <a:t>communities</a:t>
            </a:r>
            <a:r>
              <a:rPr dirty="0" sz="900" spc="-45" b="1">
                <a:latin typeface="Calibri"/>
                <a:cs typeface="Calibri"/>
              </a:rPr>
              <a:t> </a:t>
            </a:r>
            <a:r>
              <a:rPr dirty="0" sz="900" spc="40" b="1">
                <a:latin typeface="Calibri"/>
                <a:cs typeface="Calibri"/>
              </a:rPr>
              <a:t>recognized</a:t>
            </a:r>
            <a:r>
              <a:rPr dirty="0" sz="900" spc="-30" b="1">
                <a:latin typeface="Calibri"/>
                <a:cs typeface="Calibri"/>
              </a:rPr>
              <a:t> </a:t>
            </a:r>
            <a:r>
              <a:rPr dirty="0" sz="900" spc="15">
                <a:latin typeface="Calibri"/>
                <a:cs typeface="Calibri"/>
              </a:rPr>
              <a:t>(India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 spc="25">
                <a:latin typeface="Calibri"/>
                <a:cs typeface="Calibri"/>
              </a:rPr>
              <a:t>-</a:t>
            </a:r>
            <a:r>
              <a:rPr dirty="0" sz="900" spc="35">
                <a:latin typeface="Calibri"/>
                <a:cs typeface="Calibri"/>
              </a:rPr>
              <a:t>26</a:t>
            </a:r>
            <a:r>
              <a:rPr dirty="0" sz="900" spc="160">
                <a:latin typeface="Calibri"/>
                <a:cs typeface="Calibri"/>
              </a:rPr>
              <a:t> </a:t>
            </a:r>
            <a:r>
              <a:rPr dirty="0" sz="900" spc="-35">
                <a:latin typeface="Calibri"/>
                <a:cs typeface="Calibri"/>
              </a:rPr>
              <a:t>&amp;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 spc="30">
                <a:latin typeface="Calibri"/>
                <a:cs typeface="Calibri"/>
              </a:rPr>
              <a:t>Indonesia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 spc="30">
                <a:latin typeface="Calibri"/>
                <a:cs typeface="Calibri"/>
              </a:rPr>
              <a:t>-</a:t>
            </a:r>
            <a:r>
              <a:rPr dirty="0" sz="900" spc="20">
                <a:latin typeface="Calibri"/>
                <a:cs typeface="Calibri"/>
              </a:rPr>
              <a:t> 	22)</a:t>
            </a:r>
            <a:endParaRPr sz="900">
              <a:latin typeface="Calibri"/>
              <a:cs typeface="Calibri"/>
            </a:endParaRPr>
          </a:p>
          <a:p>
            <a:pPr marL="359410" indent="-283845">
              <a:lnSpc>
                <a:spcPct val="100000"/>
              </a:lnSpc>
              <a:spcBef>
                <a:spcPts val="740"/>
              </a:spcBef>
              <a:buSzPct val="88888"/>
              <a:buFont typeface="Symbol"/>
              <a:buChar char=""/>
              <a:tabLst>
                <a:tab pos="359410" algn="l"/>
              </a:tabLst>
            </a:pPr>
            <a:r>
              <a:rPr dirty="0" sz="900" spc="20">
                <a:latin typeface="Calibri"/>
                <a:cs typeface="Calibri"/>
              </a:rPr>
              <a:t>Development</a:t>
            </a:r>
            <a:r>
              <a:rPr dirty="0" sz="900" spc="35">
                <a:latin typeface="Calibri"/>
                <a:cs typeface="Calibri"/>
              </a:rPr>
              <a:t> </a:t>
            </a:r>
            <a:r>
              <a:rPr dirty="0" sz="900" spc="10">
                <a:latin typeface="Calibri"/>
                <a:cs typeface="Calibri"/>
              </a:rPr>
              <a:t>of</a:t>
            </a:r>
            <a:r>
              <a:rPr dirty="0" sz="900" spc="35">
                <a:latin typeface="Calibri"/>
                <a:cs typeface="Calibri"/>
              </a:rPr>
              <a:t> </a:t>
            </a:r>
            <a:r>
              <a:rPr dirty="0" sz="900" spc="20" b="1">
                <a:latin typeface="Calibri"/>
                <a:cs typeface="Calibri"/>
              </a:rPr>
              <a:t>Tsunami</a:t>
            </a:r>
            <a:r>
              <a:rPr dirty="0" sz="900" spc="15" b="1">
                <a:latin typeface="Calibri"/>
                <a:cs typeface="Calibri"/>
              </a:rPr>
              <a:t> </a:t>
            </a:r>
            <a:r>
              <a:rPr dirty="0" sz="900" spc="20" b="1">
                <a:latin typeface="Calibri"/>
                <a:cs typeface="Calibri"/>
              </a:rPr>
              <a:t>Ready</a:t>
            </a:r>
            <a:r>
              <a:rPr dirty="0" sz="900" spc="60" b="1">
                <a:latin typeface="Calibri"/>
                <a:cs typeface="Calibri"/>
              </a:rPr>
              <a:t> </a:t>
            </a:r>
            <a:r>
              <a:rPr dirty="0" sz="900" spc="10" b="1">
                <a:latin typeface="Calibri"/>
                <a:cs typeface="Calibri"/>
              </a:rPr>
              <a:t>Training</a:t>
            </a:r>
            <a:r>
              <a:rPr dirty="0" sz="900" spc="35" b="1">
                <a:latin typeface="Calibri"/>
                <a:cs typeface="Calibri"/>
              </a:rPr>
              <a:t> </a:t>
            </a:r>
            <a:r>
              <a:rPr dirty="0" sz="900" spc="20" b="1">
                <a:latin typeface="Calibri"/>
                <a:cs typeface="Calibri"/>
              </a:rPr>
              <a:t>Modules</a:t>
            </a:r>
            <a:r>
              <a:rPr dirty="0" sz="900" spc="30" b="1">
                <a:latin typeface="Calibri"/>
                <a:cs typeface="Calibri"/>
              </a:rPr>
              <a:t> </a:t>
            </a:r>
            <a:r>
              <a:rPr dirty="0" sz="900" spc="-50" b="1">
                <a:latin typeface="Calibri"/>
                <a:cs typeface="Calibri"/>
              </a:rPr>
              <a:t>&amp;</a:t>
            </a:r>
            <a:endParaRPr sz="900">
              <a:latin typeface="Calibri"/>
              <a:cs typeface="Calibri"/>
            </a:endParaRPr>
          </a:p>
          <a:p>
            <a:pPr marL="359410">
              <a:lnSpc>
                <a:spcPct val="100000"/>
              </a:lnSpc>
              <a:spcBef>
                <a:spcPts val="85"/>
              </a:spcBef>
            </a:pPr>
            <a:r>
              <a:rPr dirty="0" sz="900" spc="10">
                <a:latin typeface="Calibri"/>
                <a:cs typeface="Calibri"/>
              </a:rPr>
              <a:t>Tsunami</a:t>
            </a:r>
            <a:r>
              <a:rPr dirty="0" sz="900" spc="80">
                <a:latin typeface="Calibri"/>
                <a:cs typeface="Calibri"/>
              </a:rPr>
              <a:t> </a:t>
            </a:r>
            <a:r>
              <a:rPr dirty="0" sz="900" spc="10">
                <a:latin typeface="Calibri"/>
                <a:cs typeface="Calibri"/>
              </a:rPr>
              <a:t>Ready</a:t>
            </a:r>
            <a:r>
              <a:rPr dirty="0" sz="900" spc="45">
                <a:latin typeface="Calibri"/>
                <a:cs typeface="Calibri"/>
              </a:rPr>
              <a:t> </a:t>
            </a:r>
            <a:r>
              <a:rPr dirty="0" sz="900" spc="10" b="1">
                <a:latin typeface="Calibri"/>
                <a:cs typeface="Calibri"/>
              </a:rPr>
              <a:t>Board</a:t>
            </a:r>
            <a:r>
              <a:rPr dirty="0" sz="900" spc="55" b="1">
                <a:latin typeface="Calibri"/>
                <a:cs typeface="Calibri"/>
              </a:rPr>
              <a:t> </a:t>
            </a:r>
            <a:r>
              <a:rPr dirty="0" sz="900" spc="60" b="1">
                <a:latin typeface="Calibri"/>
                <a:cs typeface="Calibri"/>
              </a:rPr>
              <a:t>Game</a:t>
            </a:r>
            <a:r>
              <a:rPr dirty="0" sz="900" spc="45" b="1">
                <a:latin typeface="Calibri"/>
                <a:cs typeface="Calibri"/>
              </a:rPr>
              <a:t> </a:t>
            </a:r>
            <a:r>
              <a:rPr dirty="0" sz="900" spc="-10" b="1">
                <a:latin typeface="Calibri"/>
                <a:cs typeface="Calibri"/>
              </a:rPr>
              <a:t>(RUNAMI)</a:t>
            </a:r>
            <a:endParaRPr sz="900">
              <a:latin typeface="Calibri"/>
              <a:cs typeface="Calibri"/>
            </a:endParaRPr>
          </a:p>
          <a:p>
            <a:pPr marL="257175">
              <a:lnSpc>
                <a:spcPct val="100000"/>
              </a:lnSpc>
              <a:spcBef>
                <a:spcPts val="745"/>
              </a:spcBef>
            </a:pPr>
            <a:r>
              <a:rPr dirty="0" sz="900" b="1">
                <a:latin typeface="Calibri"/>
                <a:cs typeface="Calibri"/>
              </a:rPr>
              <a:t>Engagement</a:t>
            </a:r>
            <a:r>
              <a:rPr dirty="0" sz="900" spc="140" b="1">
                <a:latin typeface="Calibri"/>
                <a:cs typeface="Calibri"/>
              </a:rPr>
              <a:t> </a:t>
            </a:r>
            <a:r>
              <a:rPr dirty="0" sz="900" b="1">
                <a:latin typeface="Calibri"/>
                <a:cs typeface="Calibri"/>
              </a:rPr>
              <a:t>&amp;</a:t>
            </a:r>
            <a:r>
              <a:rPr dirty="0" sz="900" spc="195" b="1">
                <a:latin typeface="Calibri"/>
                <a:cs typeface="Calibri"/>
              </a:rPr>
              <a:t> </a:t>
            </a:r>
            <a:r>
              <a:rPr dirty="0" sz="900" spc="-10" b="1">
                <a:latin typeface="Calibri"/>
                <a:cs typeface="Calibri"/>
              </a:rPr>
              <a:t>Outreach</a:t>
            </a:r>
            <a:endParaRPr sz="900">
              <a:latin typeface="Calibri"/>
              <a:cs typeface="Calibri"/>
            </a:endParaRPr>
          </a:p>
          <a:p>
            <a:pPr marL="359410" marR="493395" indent="-283845">
              <a:lnSpc>
                <a:spcPct val="107800"/>
              </a:lnSpc>
              <a:spcBef>
                <a:spcPts val="660"/>
              </a:spcBef>
              <a:buSzPct val="88888"/>
              <a:buFont typeface="Symbol"/>
              <a:buChar char=""/>
              <a:tabLst>
                <a:tab pos="359410" algn="l"/>
              </a:tabLst>
            </a:pPr>
            <a:r>
              <a:rPr dirty="0" sz="900" spc="10" b="1">
                <a:latin typeface="Calibri"/>
                <a:cs typeface="Calibri"/>
              </a:rPr>
              <a:t>TSUNAMI</a:t>
            </a:r>
            <a:r>
              <a:rPr dirty="0" sz="900" spc="30" b="1">
                <a:latin typeface="Calibri"/>
                <a:cs typeface="Calibri"/>
              </a:rPr>
              <a:t> </a:t>
            </a:r>
            <a:r>
              <a:rPr dirty="0" sz="900" spc="45" b="1">
                <a:latin typeface="Calibri"/>
                <a:cs typeface="Calibri"/>
              </a:rPr>
              <a:t>UNITED</a:t>
            </a:r>
            <a:r>
              <a:rPr dirty="0" sz="900" spc="45">
                <a:latin typeface="Calibri"/>
                <a:cs typeface="Calibri"/>
              </a:rPr>
              <a:t>:</a:t>
            </a:r>
            <a:r>
              <a:rPr dirty="0" sz="900">
                <a:latin typeface="Calibri"/>
                <a:cs typeface="Calibri"/>
              </a:rPr>
              <a:t> </a:t>
            </a:r>
            <a:r>
              <a:rPr dirty="0" sz="900" spc="10">
                <a:latin typeface="Calibri"/>
                <a:cs typeface="Calibri"/>
              </a:rPr>
              <a:t>Indian</a:t>
            </a:r>
            <a:r>
              <a:rPr dirty="0" sz="900" spc="30">
                <a:latin typeface="Calibri"/>
                <a:cs typeface="Calibri"/>
              </a:rPr>
              <a:t> </a:t>
            </a:r>
            <a:r>
              <a:rPr dirty="0" sz="900" spc="50">
                <a:latin typeface="Calibri"/>
                <a:cs typeface="Calibri"/>
              </a:rPr>
              <a:t>Ocean</a:t>
            </a:r>
            <a:r>
              <a:rPr dirty="0" sz="900" spc="15">
                <a:latin typeface="Calibri"/>
                <a:cs typeface="Calibri"/>
              </a:rPr>
              <a:t> </a:t>
            </a:r>
            <a:r>
              <a:rPr dirty="0" sz="900" spc="10">
                <a:latin typeface="Calibri"/>
                <a:cs typeface="Calibri"/>
              </a:rPr>
              <a:t>Youth</a:t>
            </a:r>
            <a:r>
              <a:rPr dirty="0" sz="900">
                <a:latin typeface="Calibri"/>
                <a:cs typeface="Calibri"/>
              </a:rPr>
              <a:t> </a:t>
            </a:r>
            <a:r>
              <a:rPr dirty="0" sz="900" spc="-20">
                <a:latin typeface="Calibri"/>
                <a:cs typeface="Calibri"/>
              </a:rPr>
              <a:t>Video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Competition</a:t>
            </a:r>
            <a:endParaRPr sz="900">
              <a:latin typeface="Calibri"/>
              <a:cs typeface="Calibri"/>
            </a:endParaRPr>
          </a:p>
          <a:p>
            <a:pPr algn="just" marL="359410" marR="133985" indent="-283845">
              <a:lnSpc>
                <a:spcPct val="108300"/>
              </a:lnSpc>
              <a:spcBef>
                <a:spcPts val="655"/>
              </a:spcBef>
              <a:buSzPct val="88888"/>
              <a:buFont typeface="Symbol"/>
              <a:buChar char=""/>
              <a:tabLst>
                <a:tab pos="359410" algn="l"/>
              </a:tabLst>
            </a:pPr>
            <a:r>
              <a:rPr dirty="0" sz="900" spc="75" b="1">
                <a:latin typeface="Calibri"/>
                <a:cs typeface="Calibri"/>
              </a:rPr>
              <a:t>UNESCAP</a:t>
            </a:r>
            <a:r>
              <a:rPr dirty="0" sz="900" spc="-40" b="1">
                <a:latin typeface="Calibri"/>
                <a:cs typeface="Calibri"/>
              </a:rPr>
              <a:t> </a:t>
            </a:r>
            <a:r>
              <a:rPr dirty="0" sz="900" spc="35" b="1">
                <a:latin typeface="Calibri"/>
                <a:cs typeface="Calibri"/>
              </a:rPr>
              <a:t>Project</a:t>
            </a:r>
            <a:r>
              <a:rPr dirty="0" sz="900" spc="35">
                <a:latin typeface="Calibri"/>
                <a:cs typeface="Calibri"/>
              </a:rPr>
              <a:t>:</a:t>
            </a:r>
            <a:r>
              <a:rPr dirty="0" sz="900" spc="-45">
                <a:latin typeface="Calibri"/>
                <a:cs typeface="Calibri"/>
              </a:rPr>
              <a:t> </a:t>
            </a:r>
            <a:r>
              <a:rPr dirty="0" sz="900" spc="25">
                <a:latin typeface="Calibri"/>
                <a:cs typeface="Calibri"/>
              </a:rPr>
              <a:t>Workshops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 spc="20">
                <a:latin typeface="Calibri"/>
                <a:cs typeface="Calibri"/>
              </a:rPr>
              <a:t>on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 spc="30">
                <a:latin typeface="Calibri"/>
                <a:cs typeface="Calibri"/>
              </a:rPr>
              <a:t>tsunami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 spc="20">
                <a:latin typeface="Calibri"/>
                <a:cs typeface="Calibri"/>
              </a:rPr>
              <a:t>modeling</a:t>
            </a:r>
            <a:r>
              <a:rPr dirty="0" sz="900" spc="5">
                <a:latin typeface="Calibri"/>
                <a:cs typeface="Calibri"/>
              </a:rPr>
              <a:t> </a:t>
            </a:r>
            <a:r>
              <a:rPr dirty="0" sz="900" spc="-35">
                <a:latin typeface="Calibri"/>
                <a:cs typeface="Calibri"/>
              </a:rPr>
              <a:t>&amp;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 spc="25">
                <a:latin typeface="Calibri"/>
                <a:cs typeface="Calibri"/>
              </a:rPr>
              <a:t>evacuation</a:t>
            </a:r>
            <a:r>
              <a:rPr dirty="0" sz="900" spc="-5">
                <a:latin typeface="Calibri"/>
                <a:cs typeface="Calibri"/>
              </a:rPr>
              <a:t> </a:t>
            </a:r>
            <a:r>
              <a:rPr dirty="0" sz="900" spc="20">
                <a:latin typeface="Calibri"/>
                <a:cs typeface="Calibri"/>
              </a:rPr>
              <a:t>planning</a:t>
            </a:r>
            <a:r>
              <a:rPr dirty="0" sz="900" spc="-30">
                <a:latin typeface="Calibri"/>
                <a:cs typeface="Calibri"/>
              </a:rPr>
              <a:t> </a:t>
            </a:r>
            <a:r>
              <a:rPr dirty="0" sz="900" spc="20">
                <a:latin typeface="Calibri"/>
                <a:cs typeface="Calibri"/>
              </a:rPr>
              <a:t>;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 spc="15" b="1">
                <a:latin typeface="Calibri"/>
                <a:cs typeface="Calibri"/>
              </a:rPr>
              <a:t>WTAD</a:t>
            </a:r>
            <a:r>
              <a:rPr dirty="0" sz="900" spc="-10" b="1">
                <a:latin typeface="Calibri"/>
                <a:cs typeface="Calibri"/>
              </a:rPr>
              <a:t> </a:t>
            </a:r>
            <a:r>
              <a:rPr dirty="0" sz="900" spc="30" b="1">
                <a:latin typeface="Calibri"/>
                <a:cs typeface="Calibri"/>
              </a:rPr>
              <a:t>Webinars</a:t>
            </a:r>
            <a:r>
              <a:rPr dirty="0" sz="900" spc="30">
                <a:latin typeface="Calibri"/>
                <a:cs typeface="Calibri"/>
              </a:rPr>
              <a:t>: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 spc="15">
                <a:latin typeface="Calibri"/>
                <a:cs typeface="Calibri"/>
              </a:rPr>
              <a:t>Promoting</a:t>
            </a:r>
            <a:r>
              <a:rPr dirty="0" sz="900" spc="5">
                <a:latin typeface="Calibri"/>
                <a:cs typeface="Calibri"/>
              </a:rPr>
              <a:t> </a:t>
            </a:r>
            <a:r>
              <a:rPr dirty="0" sz="900" spc="50">
                <a:latin typeface="Calibri"/>
                <a:cs typeface="Calibri"/>
              </a:rPr>
              <a:t>accessible</a:t>
            </a:r>
            <a:r>
              <a:rPr dirty="0" sz="900" spc="-55">
                <a:latin typeface="Calibri"/>
                <a:cs typeface="Calibri"/>
              </a:rPr>
              <a:t> </a:t>
            </a:r>
            <a:r>
              <a:rPr dirty="0" sz="900" spc="15">
                <a:latin typeface="Calibri"/>
                <a:cs typeface="Calibri"/>
              </a:rPr>
              <a:t>early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 spc="10">
                <a:latin typeface="Calibri"/>
                <a:cs typeface="Calibri"/>
              </a:rPr>
              <a:t>warning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 spc="45">
                <a:latin typeface="Calibri"/>
                <a:cs typeface="Calibri"/>
              </a:rPr>
              <a:t>systems</a:t>
            </a:r>
            <a:endParaRPr sz="900">
              <a:latin typeface="Calibri"/>
              <a:cs typeface="Calibri"/>
            </a:endParaRPr>
          </a:p>
          <a:p>
            <a:pPr marL="257175">
              <a:lnSpc>
                <a:spcPct val="100000"/>
              </a:lnSpc>
              <a:spcBef>
                <a:spcPts val="745"/>
              </a:spcBef>
            </a:pPr>
            <a:r>
              <a:rPr dirty="0" sz="900" spc="30" b="1">
                <a:latin typeface="Calibri"/>
                <a:cs typeface="Calibri"/>
              </a:rPr>
              <a:t>Preserving Past</a:t>
            </a:r>
            <a:r>
              <a:rPr dirty="0" sz="900" spc="25" b="1">
                <a:latin typeface="Calibri"/>
                <a:cs typeface="Calibri"/>
              </a:rPr>
              <a:t> </a:t>
            </a:r>
            <a:r>
              <a:rPr dirty="0" sz="900" spc="30" b="1">
                <a:latin typeface="Calibri"/>
                <a:cs typeface="Calibri"/>
              </a:rPr>
              <a:t>Tsunami</a:t>
            </a:r>
            <a:r>
              <a:rPr dirty="0" sz="900" spc="40" b="1">
                <a:latin typeface="Calibri"/>
                <a:cs typeface="Calibri"/>
              </a:rPr>
              <a:t> </a:t>
            </a:r>
            <a:r>
              <a:rPr dirty="0" sz="900" spc="-10" b="1">
                <a:latin typeface="Calibri"/>
                <a:cs typeface="Calibri"/>
              </a:rPr>
              <a:t>Information</a:t>
            </a:r>
            <a:endParaRPr sz="900">
              <a:latin typeface="Calibri"/>
              <a:cs typeface="Calibri"/>
            </a:endParaRPr>
          </a:p>
          <a:p>
            <a:pPr marL="359410" marR="189865" indent="-283845">
              <a:lnSpc>
                <a:spcPct val="107800"/>
              </a:lnSpc>
              <a:spcBef>
                <a:spcPts val="660"/>
              </a:spcBef>
              <a:buSzPct val="88888"/>
              <a:buFont typeface="Symbol"/>
              <a:buChar char=""/>
              <a:tabLst>
                <a:tab pos="359410" algn="l"/>
              </a:tabLst>
            </a:pPr>
            <a:r>
              <a:rPr dirty="0" sz="900" b="1">
                <a:latin typeface="Calibri"/>
                <a:cs typeface="Calibri"/>
              </a:rPr>
              <a:t>39</a:t>
            </a:r>
            <a:r>
              <a:rPr dirty="0" sz="900" spc="130" b="1">
                <a:latin typeface="Calibri"/>
                <a:cs typeface="Calibri"/>
              </a:rPr>
              <a:t> </a:t>
            </a:r>
            <a:r>
              <a:rPr dirty="0" sz="900" b="1">
                <a:latin typeface="Calibri"/>
                <a:cs typeface="Calibri"/>
              </a:rPr>
              <a:t>new</a:t>
            </a:r>
            <a:r>
              <a:rPr dirty="0" sz="900" spc="150" b="1">
                <a:latin typeface="Calibri"/>
                <a:cs typeface="Calibri"/>
              </a:rPr>
              <a:t> </a:t>
            </a:r>
            <a:r>
              <a:rPr dirty="0" sz="900" spc="45" b="1">
                <a:latin typeface="Calibri"/>
                <a:cs typeface="Calibri"/>
              </a:rPr>
              <a:t>documented</a:t>
            </a:r>
            <a:r>
              <a:rPr dirty="0" sz="900" spc="95" b="1">
                <a:latin typeface="Calibri"/>
                <a:cs typeface="Calibri"/>
              </a:rPr>
              <a:t> </a:t>
            </a:r>
            <a:r>
              <a:rPr dirty="0" sz="900" b="1">
                <a:latin typeface="Calibri"/>
                <a:cs typeface="Calibri"/>
              </a:rPr>
              <a:t>eyewitness</a:t>
            </a:r>
            <a:r>
              <a:rPr dirty="0" sz="900" spc="120" b="1">
                <a:latin typeface="Calibri"/>
                <a:cs typeface="Calibri"/>
              </a:rPr>
              <a:t> </a:t>
            </a:r>
            <a:r>
              <a:rPr dirty="0" sz="900" b="1">
                <a:latin typeface="Calibri"/>
                <a:cs typeface="Calibri"/>
              </a:rPr>
              <a:t>stories</a:t>
            </a:r>
            <a:r>
              <a:rPr dirty="0" sz="900" spc="100" b="1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from</a:t>
            </a:r>
            <a:r>
              <a:rPr dirty="0" sz="900" spc="155">
                <a:latin typeface="Calibri"/>
                <a:cs typeface="Calibri"/>
              </a:rPr>
              <a:t> </a:t>
            </a:r>
            <a:r>
              <a:rPr dirty="0" sz="900" spc="-20">
                <a:latin typeface="Calibri"/>
                <a:cs typeface="Calibri"/>
              </a:rPr>
              <a:t>past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Indian</a:t>
            </a:r>
            <a:r>
              <a:rPr dirty="0" sz="900" spc="70">
                <a:latin typeface="Calibri"/>
                <a:cs typeface="Calibri"/>
              </a:rPr>
              <a:t> </a:t>
            </a:r>
            <a:r>
              <a:rPr dirty="0" sz="900" spc="50">
                <a:latin typeface="Calibri"/>
                <a:cs typeface="Calibri"/>
              </a:rPr>
              <a:t>Ocean</a:t>
            </a:r>
            <a:r>
              <a:rPr dirty="0" sz="900" spc="5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tsunamis</a:t>
            </a:r>
            <a:r>
              <a:rPr dirty="0" sz="900" spc="5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were</a:t>
            </a:r>
            <a:r>
              <a:rPr dirty="0" sz="900" spc="5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recorded</a:t>
            </a:r>
            <a:r>
              <a:rPr dirty="0" sz="900" spc="31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in</a:t>
            </a:r>
            <a:r>
              <a:rPr dirty="0" sz="900" spc="7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the</a:t>
            </a:r>
            <a:r>
              <a:rPr dirty="0" sz="900" spc="80">
                <a:latin typeface="Calibri"/>
                <a:cs typeface="Calibri"/>
              </a:rPr>
              <a:t> </a:t>
            </a:r>
            <a:r>
              <a:rPr dirty="0" sz="900" spc="-20">
                <a:latin typeface="Calibri"/>
                <a:cs typeface="Calibri"/>
              </a:rPr>
              <a:t>year</a:t>
            </a:r>
            <a:r>
              <a:rPr dirty="0" sz="900" spc="30">
                <a:latin typeface="Calibri"/>
                <a:cs typeface="Calibri"/>
              </a:rPr>
              <a:t> 2024</a:t>
            </a:r>
            <a:r>
              <a:rPr dirty="0" sz="900" spc="20">
                <a:latin typeface="Calibri"/>
                <a:cs typeface="Calibri"/>
              </a:rPr>
              <a:t> </a:t>
            </a:r>
            <a:r>
              <a:rPr dirty="0" sz="900" spc="30">
                <a:latin typeface="Calibri"/>
                <a:cs typeface="Calibri"/>
              </a:rPr>
              <a:t>;</a:t>
            </a:r>
            <a:r>
              <a:rPr dirty="0" sz="900" spc="45">
                <a:latin typeface="Calibri"/>
                <a:cs typeface="Calibri"/>
              </a:rPr>
              <a:t> </a:t>
            </a:r>
            <a:r>
              <a:rPr dirty="0" sz="900" spc="30" b="1">
                <a:latin typeface="Calibri"/>
                <a:cs typeface="Calibri"/>
              </a:rPr>
              <a:t>Development</a:t>
            </a:r>
            <a:r>
              <a:rPr dirty="0" sz="900" spc="10" b="1">
                <a:latin typeface="Calibri"/>
                <a:cs typeface="Calibri"/>
              </a:rPr>
              <a:t> </a:t>
            </a:r>
            <a:r>
              <a:rPr dirty="0" sz="900" spc="30" b="1">
                <a:latin typeface="Calibri"/>
                <a:cs typeface="Calibri"/>
              </a:rPr>
              <a:t>of</a:t>
            </a:r>
            <a:r>
              <a:rPr dirty="0" sz="900" spc="20" b="1">
                <a:latin typeface="Calibri"/>
                <a:cs typeface="Calibri"/>
              </a:rPr>
              <a:t> </a:t>
            </a:r>
            <a:r>
              <a:rPr dirty="0" sz="900" spc="30" b="1">
                <a:latin typeface="Calibri"/>
                <a:cs typeface="Calibri"/>
              </a:rPr>
              <a:t>educational</a:t>
            </a:r>
            <a:r>
              <a:rPr dirty="0" sz="900" spc="20" b="1">
                <a:latin typeface="Calibri"/>
                <a:cs typeface="Calibri"/>
              </a:rPr>
              <a:t> </a:t>
            </a:r>
            <a:r>
              <a:rPr dirty="0" sz="900" spc="30" b="1">
                <a:latin typeface="Calibri"/>
                <a:cs typeface="Calibri"/>
              </a:rPr>
              <a:t>materials</a:t>
            </a:r>
            <a:r>
              <a:rPr dirty="0" sz="900" spc="15" b="1">
                <a:latin typeface="Calibri"/>
                <a:cs typeface="Calibri"/>
              </a:rPr>
              <a:t> </a:t>
            </a:r>
            <a:r>
              <a:rPr dirty="0" sz="900" spc="-25">
                <a:latin typeface="Calibri"/>
                <a:cs typeface="Calibri"/>
              </a:rPr>
              <a:t>on</a:t>
            </a:r>
            <a:r>
              <a:rPr dirty="0" sz="900" spc="20">
                <a:latin typeface="Calibri"/>
                <a:cs typeface="Calibri"/>
              </a:rPr>
              <a:t> non-</a:t>
            </a:r>
            <a:r>
              <a:rPr dirty="0" sz="900" spc="50">
                <a:latin typeface="Calibri"/>
                <a:cs typeface="Calibri"/>
              </a:rPr>
              <a:t>seismic</a:t>
            </a:r>
            <a:r>
              <a:rPr dirty="0" sz="900" spc="20">
                <a:latin typeface="Calibri"/>
                <a:cs typeface="Calibri"/>
              </a:rPr>
              <a:t> tsunami</a:t>
            </a:r>
            <a:r>
              <a:rPr dirty="0" sz="900" spc="1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warnings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0" y="5294376"/>
            <a:ext cx="6776084" cy="1262380"/>
            <a:chOff x="0" y="5294376"/>
            <a:chExt cx="6776084" cy="1262380"/>
          </a:xfrm>
        </p:grpSpPr>
        <p:pic>
          <p:nvPicPr>
            <p:cNvPr id="16" name="object 16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843783" y="5294376"/>
              <a:ext cx="3931919" cy="1261871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0" y="5458968"/>
              <a:ext cx="2817875" cy="60350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4448" y="1110515"/>
            <a:ext cx="5842000" cy="62928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1499"/>
              </a:lnSpc>
              <a:spcBef>
                <a:spcPts val="95"/>
              </a:spcBef>
            </a:pP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Strengthening</a:t>
            </a:r>
            <a:r>
              <a:rPr dirty="0" sz="1950" spc="1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tsunami</a:t>
            </a:r>
            <a:r>
              <a:rPr dirty="0" sz="1950" spc="2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warning</a:t>
            </a:r>
            <a:r>
              <a:rPr dirty="0" sz="1950" spc="1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in</a:t>
            </a:r>
            <a:r>
              <a:rPr dirty="0" sz="1950" spc="1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the</a:t>
            </a:r>
            <a:r>
              <a:rPr dirty="0" sz="1950" spc="4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 spc="-10">
                <a:solidFill>
                  <a:srgbClr val="001F60"/>
                </a:solidFill>
                <a:latin typeface="Arial"/>
                <a:cs typeface="Arial"/>
              </a:rPr>
              <a:t>North-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West</a:t>
            </a:r>
            <a:r>
              <a:rPr dirty="0" sz="1950" spc="6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Indian</a:t>
            </a:r>
            <a:r>
              <a:rPr dirty="0" sz="1950" spc="2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Ocean</a:t>
            </a:r>
            <a:r>
              <a:rPr dirty="0" sz="1950" spc="4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through</a:t>
            </a:r>
            <a:r>
              <a:rPr dirty="0" sz="1950" spc="4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>
                <a:solidFill>
                  <a:srgbClr val="001F60"/>
                </a:solidFill>
                <a:latin typeface="Arial"/>
                <a:cs typeface="Arial"/>
              </a:rPr>
              <a:t>regional</a:t>
            </a:r>
            <a:r>
              <a:rPr dirty="0" sz="1950" spc="2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z="1950" spc="-10">
                <a:solidFill>
                  <a:srgbClr val="001F60"/>
                </a:solidFill>
                <a:latin typeface="Arial"/>
                <a:cs typeface="Arial"/>
              </a:rPr>
              <a:t>cooperation</a:t>
            </a:r>
            <a:endParaRPr sz="1950">
              <a:latin typeface="Arial"/>
              <a:cs typeface="Arial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5783579" y="3384803"/>
            <a:ext cx="4171315" cy="3272154"/>
            <a:chOff x="5783579" y="3384803"/>
            <a:chExt cx="4171315" cy="3272154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83579" y="4837176"/>
              <a:ext cx="4066031" cy="181965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83579" y="3384803"/>
              <a:ext cx="4171187" cy="1412748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18655" y="1560576"/>
            <a:ext cx="3918491" cy="1701452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Phase 1,</a:t>
            </a:r>
            <a:r>
              <a:rPr dirty="0" spc="-10"/>
              <a:t> </a:t>
            </a:r>
            <a:r>
              <a:rPr dirty="0"/>
              <a:t>2a</a:t>
            </a:r>
            <a:r>
              <a:rPr dirty="0" spc="-5"/>
              <a:t> </a:t>
            </a:r>
            <a:r>
              <a:rPr dirty="0"/>
              <a:t>&amp;</a:t>
            </a:r>
            <a:r>
              <a:rPr dirty="0" spc="-25"/>
              <a:t> </a:t>
            </a:r>
            <a:r>
              <a:rPr dirty="0"/>
              <a:t>2b</a:t>
            </a:r>
            <a:r>
              <a:rPr dirty="0" spc="-10"/>
              <a:t> Achievements:</a:t>
            </a:r>
          </a:p>
          <a:p>
            <a:pPr marL="12700" marR="51435" indent="227965">
              <a:lnSpc>
                <a:spcPts val="1190"/>
              </a:lnSpc>
              <a:spcBef>
                <a:spcPts val="1040"/>
              </a:spcBef>
              <a:buFont typeface="Wingdings"/>
              <a:buChar char=""/>
              <a:tabLst>
                <a:tab pos="240665" algn="l"/>
              </a:tabLst>
            </a:pPr>
            <a:r>
              <a:rPr dirty="0" sz="1000">
                <a:solidFill>
                  <a:srgbClr val="000000"/>
                </a:solidFill>
              </a:rPr>
              <a:t>PTHA</a:t>
            </a:r>
            <a:r>
              <a:rPr dirty="0" sz="1000" spc="-1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for</a:t>
            </a:r>
            <a:r>
              <a:rPr dirty="0" sz="1000" spc="-10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NW</a:t>
            </a:r>
            <a:r>
              <a:rPr dirty="0" sz="1000" spc="-20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Indian</a:t>
            </a:r>
            <a:r>
              <a:rPr dirty="0" sz="1000" spc="-1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Ocean</a:t>
            </a:r>
            <a:r>
              <a:rPr dirty="0" sz="1000" spc="-40">
                <a:solidFill>
                  <a:srgbClr val="000000"/>
                </a:solidFill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Completed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:</a:t>
            </a:r>
            <a:r>
              <a:rPr dirty="0" sz="1000" spc="-4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Supported</a:t>
            </a:r>
            <a:r>
              <a:rPr dirty="0" sz="1000" spc="-4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by</a:t>
            </a:r>
            <a:r>
              <a:rPr dirty="0" sz="1000" spc="-3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experts</a:t>
            </a:r>
            <a:r>
              <a:rPr dirty="0" sz="1000" spc="-2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(GFZ,</a:t>
            </a:r>
            <a:r>
              <a:rPr dirty="0" sz="1000" spc="-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INGV,</a:t>
            </a:r>
            <a:r>
              <a:rPr dirty="0" sz="1000" spc="-2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NGI,</a:t>
            </a:r>
            <a:r>
              <a:rPr dirty="0" sz="1000" spc="-2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INCOIS);</a:t>
            </a:r>
            <a:r>
              <a:rPr dirty="0" sz="1000" spc="-3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PTHA</a:t>
            </a:r>
            <a:r>
              <a:rPr dirty="0" sz="1000" spc="-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results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will</a:t>
            </a:r>
            <a:r>
              <a:rPr dirty="0" sz="1000" spc="-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be</a:t>
            </a:r>
            <a:r>
              <a:rPr dirty="0" sz="1000" spc="-1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hosted</a:t>
            </a:r>
            <a:r>
              <a:rPr dirty="0" sz="1000" spc="-2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by</a:t>
            </a:r>
            <a:r>
              <a:rPr dirty="0" sz="1000" spc="-2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INCOIS</a:t>
            </a:r>
            <a:r>
              <a:rPr dirty="0" sz="1000" spc="-3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for</a:t>
            </a:r>
            <a:r>
              <a:rPr dirty="0" sz="1000" spc="-2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NWIO</a:t>
            </a:r>
            <a:r>
              <a:rPr dirty="0" sz="1000" spc="-3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countries.</a:t>
            </a:r>
            <a:endParaRPr sz="1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940"/>
              </a:spcBef>
              <a:buFont typeface="Wingdings"/>
              <a:buChar char=""/>
              <a:tabLst>
                <a:tab pos="240665" algn="l"/>
              </a:tabLst>
            </a:pPr>
            <a:r>
              <a:rPr dirty="0" sz="1000" spc="-10">
                <a:solidFill>
                  <a:srgbClr val="000000"/>
                </a:solidFill>
              </a:rPr>
              <a:t>Workshops/Trainings</a:t>
            </a:r>
            <a:r>
              <a:rPr dirty="0" sz="1000" spc="20">
                <a:solidFill>
                  <a:srgbClr val="000000"/>
                </a:solidFill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Conducted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:</a:t>
            </a:r>
            <a:endParaRPr sz="1000">
              <a:latin typeface="Calibri"/>
              <a:cs typeface="Calibri"/>
            </a:endParaRPr>
          </a:p>
          <a:p>
            <a:pPr lvl="1" marL="390525" marR="5080" indent="-230504">
              <a:lnSpc>
                <a:spcPts val="1190"/>
              </a:lnSpc>
              <a:spcBef>
                <a:spcPts val="1019"/>
              </a:spcBef>
              <a:buFont typeface="Arial"/>
              <a:buChar char="•"/>
              <a:tabLst>
                <a:tab pos="390525" algn="l"/>
              </a:tabLst>
            </a:pPr>
            <a:r>
              <a:rPr dirty="0" sz="1000" i="1">
                <a:latin typeface="Calibri"/>
                <a:cs typeface="Calibri"/>
              </a:rPr>
              <a:t>“Makran</a:t>
            </a:r>
            <a:r>
              <a:rPr dirty="0" sz="1000" spc="20" i="1">
                <a:latin typeface="Calibri"/>
                <a:cs typeface="Calibri"/>
              </a:rPr>
              <a:t> </a:t>
            </a:r>
            <a:r>
              <a:rPr dirty="0" sz="1000" spc="-10" i="1">
                <a:latin typeface="Calibri"/>
                <a:cs typeface="Calibri"/>
              </a:rPr>
              <a:t>Subduction</a:t>
            </a:r>
            <a:r>
              <a:rPr dirty="0" sz="1000" spc="10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Zone</a:t>
            </a:r>
            <a:r>
              <a:rPr dirty="0" sz="1000" spc="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Science</a:t>
            </a:r>
            <a:r>
              <a:rPr dirty="0" sz="1000" spc="10" i="1">
                <a:latin typeface="Calibri"/>
                <a:cs typeface="Calibri"/>
              </a:rPr>
              <a:t> </a:t>
            </a:r>
            <a:r>
              <a:rPr dirty="0" sz="1000" spc="-10" i="1">
                <a:latin typeface="Calibri"/>
                <a:cs typeface="Calibri"/>
              </a:rPr>
              <a:t>Strengthening</a:t>
            </a:r>
            <a:r>
              <a:rPr dirty="0" sz="1000" spc="1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Tsunami</a:t>
            </a:r>
            <a:r>
              <a:rPr dirty="0" sz="1000" spc="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Warning</a:t>
            </a:r>
            <a:r>
              <a:rPr dirty="0" sz="1000" spc="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and</a:t>
            </a:r>
            <a:r>
              <a:rPr dirty="0" sz="1000" spc="10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Preparedness”:</a:t>
            </a:r>
            <a:r>
              <a:rPr dirty="0" sz="1000" spc="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14–16</a:t>
            </a:r>
            <a:r>
              <a:rPr dirty="0" sz="1000" spc="15" i="1">
                <a:latin typeface="Calibri"/>
                <a:cs typeface="Calibri"/>
              </a:rPr>
              <a:t> </a:t>
            </a:r>
            <a:r>
              <a:rPr dirty="0" sz="1000" spc="-25" i="1">
                <a:latin typeface="Calibri"/>
                <a:cs typeface="Calibri"/>
              </a:rPr>
              <a:t>Nov</a:t>
            </a:r>
            <a:r>
              <a:rPr dirty="0" sz="1000" i="1">
                <a:latin typeface="Calibri"/>
                <a:cs typeface="Calibri"/>
              </a:rPr>
              <a:t> 2023,</a:t>
            </a:r>
            <a:r>
              <a:rPr dirty="0" sz="1000" spc="-3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Abu</a:t>
            </a:r>
            <a:r>
              <a:rPr dirty="0" sz="1000" spc="-4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Dhabi,</a:t>
            </a:r>
            <a:r>
              <a:rPr dirty="0" sz="1000" spc="-55" i="1">
                <a:latin typeface="Calibri"/>
                <a:cs typeface="Calibri"/>
              </a:rPr>
              <a:t> </a:t>
            </a:r>
            <a:r>
              <a:rPr dirty="0" sz="1000" spc="-20" i="1">
                <a:latin typeface="Calibri"/>
                <a:cs typeface="Calibri"/>
              </a:rPr>
              <a:t>UAE.</a:t>
            </a:r>
            <a:endParaRPr sz="1000">
              <a:latin typeface="Calibri"/>
              <a:cs typeface="Calibri"/>
            </a:endParaRPr>
          </a:p>
          <a:p>
            <a:pPr algn="r" lvl="1" marL="229870" marR="285115" indent="-229870">
              <a:lnSpc>
                <a:spcPct val="100000"/>
              </a:lnSpc>
              <a:spcBef>
                <a:spcPts val="944"/>
              </a:spcBef>
              <a:buFont typeface="Arial"/>
              <a:buChar char="•"/>
              <a:tabLst>
                <a:tab pos="229870" algn="l"/>
              </a:tabLst>
            </a:pPr>
            <a:r>
              <a:rPr dirty="0" sz="1000" spc="-10" i="1">
                <a:latin typeface="Calibri"/>
                <a:cs typeface="Calibri"/>
              </a:rPr>
              <a:t>UNESCO-</a:t>
            </a:r>
            <a:r>
              <a:rPr dirty="0" sz="1000" i="1">
                <a:latin typeface="Calibri"/>
                <a:cs typeface="Calibri"/>
              </a:rPr>
              <a:t>IOC</a:t>
            </a:r>
            <a:r>
              <a:rPr dirty="0" sz="1000" spc="-25" i="1">
                <a:latin typeface="Calibri"/>
                <a:cs typeface="Calibri"/>
              </a:rPr>
              <a:t> </a:t>
            </a:r>
            <a:r>
              <a:rPr dirty="0" sz="1000" spc="-10" i="1">
                <a:latin typeface="Calibri"/>
                <a:cs typeface="Calibri"/>
              </a:rPr>
              <a:t>Indian</a:t>
            </a:r>
            <a:r>
              <a:rPr dirty="0" sz="1000" spc="-4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Ocean</a:t>
            </a:r>
            <a:r>
              <a:rPr dirty="0" sz="1000" spc="-20" i="1">
                <a:latin typeface="Calibri"/>
                <a:cs typeface="Calibri"/>
              </a:rPr>
              <a:t> </a:t>
            </a:r>
            <a:r>
              <a:rPr dirty="0" sz="1000" spc="-10" i="1">
                <a:latin typeface="Calibri"/>
                <a:cs typeface="Calibri"/>
              </a:rPr>
              <a:t>Tsunami</a:t>
            </a:r>
            <a:r>
              <a:rPr dirty="0" sz="1000" spc="-40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Ready</a:t>
            </a:r>
            <a:r>
              <a:rPr dirty="0" sz="1000" spc="-30" i="1">
                <a:latin typeface="Calibri"/>
                <a:cs typeface="Calibri"/>
              </a:rPr>
              <a:t> </a:t>
            </a:r>
            <a:r>
              <a:rPr dirty="0" sz="1000" spc="-10" i="1">
                <a:latin typeface="Calibri"/>
                <a:cs typeface="Calibri"/>
              </a:rPr>
              <a:t>Hybrid</a:t>
            </a:r>
            <a:r>
              <a:rPr dirty="0" sz="1000" spc="-35" i="1">
                <a:latin typeface="Calibri"/>
                <a:cs typeface="Calibri"/>
              </a:rPr>
              <a:t> </a:t>
            </a:r>
            <a:r>
              <a:rPr dirty="0" sz="1000" spc="-10" i="1">
                <a:latin typeface="Calibri"/>
                <a:cs typeface="Calibri"/>
              </a:rPr>
              <a:t>Workshop:</a:t>
            </a:r>
            <a:r>
              <a:rPr dirty="0" sz="1000" spc="-40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22–26</a:t>
            </a:r>
            <a:r>
              <a:rPr dirty="0" sz="1000" spc="1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Nov</a:t>
            </a:r>
            <a:r>
              <a:rPr dirty="0" sz="1000" spc="-30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2022,</a:t>
            </a:r>
            <a:r>
              <a:rPr dirty="0" sz="1000" spc="10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Bali,</a:t>
            </a:r>
            <a:r>
              <a:rPr dirty="0" sz="1000" spc="-25" i="1">
                <a:latin typeface="Calibri"/>
                <a:cs typeface="Calibri"/>
              </a:rPr>
              <a:t> </a:t>
            </a:r>
            <a:r>
              <a:rPr dirty="0" sz="1000" spc="-10" i="1">
                <a:latin typeface="Calibri"/>
                <a:cs typeface="Calibri"/>
              </a:rPr>
              <a:t>Indonesia.</a:t>
            </a:r>
            <a:endParaRPr sz="1000">
              <a:latin typeface="Calibri"/>
              <a:cs typeface="Calibri"/>
            </a:endParaRPr>
          </a:p>
          <a:p>
            <a:pPr lvl="1" marL="390525" marR="6350" indent="-230504">
              <a:lnSpc>
                <a:spcPts val="1190"/>
              </a:lnSpc>
              <a:spcBef>
                <a:spcPts val="1019"/>
              </a:spcBef>
              <a:buFont typeface="Arial"/>
              <a:buChar char="•"/>
              <a:tabLst>
                <a:tab pos="390525" algn="l"/>
              </a:tabLst>
            </a:pPr>
            <a:r>
              <a:rPr dirty="0" sz="1000" i="1">
                <a:latin typeface="Calibri"/>
                <a:cs typeface="Calibri"/>
              </a:rPr>
              <a:t>Training</a:t>
            </a:r>
            <a:r>
              <a:rPr dirty="0" sz="1000" spc="9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in</a:t>
            </a:r>
            <a:r>
              <a:rPr dirty="0" sz="1000" spc="100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tsunami</a:t>
            </a:r>
            <a:r>
              <a:rPr dirty="0" sz="1000" spc="90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inundation</a:t>
            </a:r>
            <a:r>
              <a:rPr dirty="0" sz="1000" spc="100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mapping,</a:t>
            </a:r>
            <a:r>
              <a:rPr dirty="0" sz="1000" spc="8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“Enhancing</a:t>
            </a:r>
            <a:r>
              <a:rPr dirty="0" sz="1000" spc="100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Capacities</a:t>
            </a:r>
            <a:r>
              <a:rPr dirty="0" sz="1000" spc="9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in</a:t>
            </a:r>
            <a:r>
              <a:rPr dirty="0" sz="1000" spc="9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Tsunami</a:t>
            </a:r>
            <a:r>
              <a:rPr dirty="0" sz="1000" spc="10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Modelling”,</a:t>
            </a:r>
            <a:r>
              <a:rPr dirty="0" sz="1000" spc="85" i="1">
                <a:latin typeface="Calibri"/>
                <a:cs typeface="Calibri"/>
              </a:rPr>
              <a:t> </a:t>
            </a:r>
            <a:r>
              <a:rPr dirty="0" sz="1000" spc="-10" i="1">
                <a:latin typeface="Calibri"/>
                <a:cs typeface="Calibri"/>
              </a:rPr>
              <a:t>Muscat,</a:t>
            </a:r>
            <a:r>
              <a:rPr dirty="0" sz="1000" spc="-10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Oman</a:t>
            </a:r>
            <a:r>
              <a:rPr dirty="0" sz="1000" spc="-30" i="1">
                <a:latin typeface="Calibri"/>
                <a:cs typeface="Calibri"/>
              </a:rPr>
              <a:t> </a:t>
            </a:r>
            <a:r>
              <a:rPr dirty="0" sz="1000" spc="-10" i="1">
                <a:latin typeface="Calibri"/>
                <a:cs typeface="Calibri"/>
              </a:rPr>
              <a:t>(19–23</a:t>
            </a:r>
            <a:r>
              <a:rPr dirty="0" sz="1000" spc="-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Apr</a:t>
            </a:r>
            <a:r>
              <a:rPr dirty="0" sz="1000" spc="-10" i="1">
                <a:latin typeface="Calibri"/>
                <a:cs typeface="Calibri"/>
              </a:rPr>
              <a:t> 2024).</a:t>
            </a:r>
            <a:endParaRPr sz="1000">
              <a:latin typeface="Calibri"/>
              <a:cs typeface="Calibri"/>
            </a:endParaRPr>
          </a:p>
          <a:p>
            <a:pPr algn="r" marL="235585" marR="230504" indent="-235585">
              <a:lnSpc>
                <a:spcPct val="100000"/>
              </a:lnSpc>
              <a:spcBef>
                <a:spcPts val="944"/>
              </a:spcBef>
              <a:buFont typeface="Wingdings"/>
              <a:buChar char=""/>
              <a:tabLst>
                <a:tab pos="235585" algn="l"/>
              </a:tabLst>
            </a:pPr>
            <a:r>
              <a:rPr dirty="0" sz="1000" spc="-10">
                <a:solidFill>
                  <a:srgbClr val="000000"/>
                </a:solidFill>
              </a:rPr>
              <a:t>Tsunami</a:t>
            </a:r>
            <a:r>
              <a:rPr dirty="0" sz="1000" spc="-20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Ready </a:t>
            </a:r>
            <a:r>
              <a:rPr dirty="0" sz="1000" spc="-10">
                <a:solidFill>
                  <a:srgbClr val="000000"/>
                </a:solidFill>
              </a:rPr>
              <a:t>Recognition</a:t>
            </a:r>
            <a:r>
              <a:rPr dirty="0" sz="1000" spc="-20">
                <a:solidFill>
                  <a:srgbClr val="000000"/>
                </a:solidFill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Programme</a:t>
            </a:r>
            <a:r>
              <a:rPr dirty="0" sz="1000" spc="-25">
                <a:solidFill>
                  <a:srgbClr val="000000"/>
                </a:solidFill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(TRRP):</a:t>
            </a:r>
            <a:r>
              <a:rPr dirty="0" sz="1000" spc="-5">
                <a:solidFill>
                  <a:srgbClr val="000000"/>
                </a:solidFill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Guide</a:t>
            </a:r>
            <a:r>
              <a:rPr dirty="0" sz="1000" spc="1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countries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to</a:t>
            </a:r>
            <a:r>
              <a:rPr dirty="0" sz="1000" spc="1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prepare</a:t>
            </a:r>
            <a:r>
              <a:rPr dirty="0" sz="1000" spc="-2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at-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risk</a:t>
            </a:r>
            <a:r>
              <a:rPr dirty="0" sz="1000" spc="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communities.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80"/>
              </a:spcBef>
            </a:pPr>
            <a:r>
              <a:rPr dirty="0"/>
              <a:t>Phase</a:t>
            </a:r>
            <a:r>
              <a:rPr dirty="0" spc="5"/>
              <a:t> </a:t>
            </a:r>
            <a:r>
              <a:rPr dirty="0"/>
              <a:t>2c</a:t>
            </a:r>
            <a:r>
              <a:rPr dirty="0" spc="-10"/>
              <a:t> </a:t>
            </a:r>
            <a:r>
              <a:rPr dirty="0"/>
              <a:t>ongoing/planned</a:t>
            </a:r>
            <a:r>
              <a:rPr dirty="0" spc="-40"/>
              <a:t> </a:t>
            </a:r>
            <a:r>
              <a:rPr dirty="0" spc="-10"/>
              <a:t>activities:</a:t>
            </a:r>
          </a:p>
          <a:p>
            <a:pPr algn="just" marL="259079" marR="8890" indent="-236220">
              <a:lnSpc>
                <a:spcPts val="1190"/>
              </a:lnSpc>
              <a:spcBef>
                <a:spcPts val="1035"/>
              </a:spcBef>
              <a:buFont typeface="Wingdings"/>
              <a:buChar char=""/>
              <a:tabLst>
                <a:tab pos="259079" algn="l"/>
              </a:tabLst>
            </a:pP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The project</a:t>
            </a:r>
            <a:r>
              <a:rPr dirty="0" sz="1000" spc="-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on</a:t>
            </a:r>
            <a:r>
              <a:rPr dirty="0" sz="1000" spc="1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“Strengthening</a:t>
            </a:r>
            <a:r>
              <a:rPr dirty="0" sz="1000" spc="-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tsunami</a:t>
            </a:r>
            <a:r>
              <a:rPr dirty="0" sz="1000" spc="10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warning</a:t>
            </a:r>
            <a:r>
              <a:rPr dirty="0" sz="1000" spc="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in</a:t>
            </a:r>
            <a:r>
              <a:rPr dirty="0" sz="1000" spc="10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the</a:t>
            </a:r>
            <a:r>
              <a:rPr dirty="0" sz="1000" spc="-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North-</a:t>
            </a:r>
            <a:r>
              <a:rPr dirty="0" sz="1000" spc="229">
                <a:solidFill>
                  <a:srgbClr val="000000"/>
                </a:solidFill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West</a:t>
            </a:r>
            <a:r>
              <a:rPr dirty="0" sz="1000" spc="-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Indian</a:t>
            </a:r>
            <a:r>
              <a:rPr dirty="0" sz="1000" spc="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Ocean</a:t>
            </a:r>
            <a:r>
              <a:rPr dirty="0" sz="1000" spc="-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through</a:t>
            </a:r>
            <a:r>
              <a:rPr dirty="0" sz="1000" spc="10">
                <a:solidFill>
                  <a:srgbClr val="000000"/>
                </a:solidFill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regional cooperation</a:t>
            </a:r>
            <a:r>
              <a:rPr dirty="0" sz="1000" spc="-2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–</a:t>
            </a:r>
            <a:r>
              <a:rPr dirty="0" sz="1000" spc="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Phase</a:t>
            </a:r>
            <a:r>
              <a:rPr dirty="0" sz="1000" spc="215">
                <a:solidFill>
                  <a:srgbClr val="000000"/>
                </a:solidFill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2c”,</a:t>
            </a:r>
            <a:r>
              <a:rPr dirty="0" sz="1000" spc="-40">
                <a:solidFill>
                  <a:srgbClr val="000000"/>
                </a:solidFill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was</a:t>
            </a:r>
            <a:r>
              <a:rPr dirty="0" sz="1000" spc="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launched</a:t>
            </a:r>
            <a:r>
              <a:rPr dirty="0" sz="1000" spc="-6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on</a:t>
            </a:r>
            <a:r>
              <a:rPr dirty="0" sz="1000" spc="-2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15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 November</a:t>
            </a:r>
            <a:r>
              <a:rPr dirty="0" sz="1000" spc="-4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20" b="0">
                <a:solidFill>
                  <a:srgbClr val="000000"/>
                </a:solidFill>
                <a:latin typeface="Calibri"/>
                <a:cs typeface="Calibri"/>
              </a:rPr>
              <a:t>2023</a:t>
            </a:r>
            <a:endParaRPr sz="1000">
              <a:latin typeface="Calibri"/>
              <a:cs typeface="Calibri"/>
            </a:endParaRPr>
          </a:p>
          <a:p>
            <a:pPr marL="258445" indent="-235585">
              <a:lnSpc>
                <a:spcPct val="100000"/>
              </a:lnSpc>
              <a:spcBef>
                <a:spcPts val="944"/>
              </a:spcBef>
              <a:buFont typeface="Wingdings"/>
              <a:buChar char=""/>
              <a:tabLst>
                <a:tab pos="258445" algn="l"/>
              </a:tabLst>
            </a:pPr>
            <a:r>
              <a:rPr dirty="0" sz="1000" spc="-10">
                <a:solidFill>
                  <a:srgbClr val="000000"/>
                </a:solidFill>
              </a:rPr>
              <a:t>Phase</a:t>
            </a:r>
            <a:r>
              <a:rPr dirty="0" sz="1000" spc="-20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2c </a:t>
            </a:r>
            <a:r>
              <a:rPr dirty="0" sz="1000" spc="-10">
                <a:solidFill>
                  <a:srgbClr val="000000"/>
                </a:solidFill>
              </a:rPr>
              <a:t>funded</a:t>
            </a:r>
            <a:r>
              <a:rPr dirty="0" sz="1000" spc="-30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by</a:t>
            </a:r>
            <a:r>
              <a:rPr dirty="0" sz="1000" spc="-1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the</a:t>
            </a:r>
            <a:r>
              <a:rPr dirty="0" sz="1000" spc="-20">
                <a:solidFill>
                  <a:srgbClr val="000000"/>
                </a:solidFill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ESCAP</a:t>
            </a:r>
            <a:r>
              <a:rPr dirty="0" sz="1000" spc="-75">
                <a:solidFill>
                  <a:srgbClr val="000000"/>
                </a:solidFill>
              </a:rPr>
              <a:t> </a:t>
            </a:r>
            <a:r>
              <a:rPr dirty="0" sz="1000" spc="-35">
                <a:solidFill>
                  <a:srgbClr val="000000"/>
                </a:solidFill>
              </a:rPr>
              <a:t>Tsunami</a:t>
            </a:r>
            <a:r>
              <a:rPr dirty="0" sz="1000" spc="-85">
                <a:solidFill>
                  <a:srgbClr val="000000"/>
                </a:solidFill>
              </a:rPr>
              <a:t> </a:t>
            </a:r>
            <a:r>
              <a:rPr dirty="0" sz="1000" spc="-20">
                <a:solidFill>
                  <a:srgbClr val="000000"/>
                </a:solidFill>
              </a:rPr>
              <a:t>Trust</a:t>
            </a:r>
            <a:r>
              <a:rPr dirty="0" sz="1000" spc="-60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Fund</a:t>
            </a:r>
            <a:r>
              <a:rPr dirty="0" sz="1000" spc="5">
                <a:solidFill>
                  <a:srgbClr val="000000"/>
                </a:solidFill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over</a:t>
            </a:r>
            <a:r>
              <a:rPr dirty="0" sz="1000" spc="-40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a</a:t>
            </a:r>
            <a:r>
              <a:rPr dirty="0" sz="1000" spc="5">
                <a:solidFill>
                  <a:srgbClr val="000000"/>
                </a:solidFill>
              </a:rPr>
              <a:t> </a:t>
            </a:r>
            <a:r>
              <a:rPr dirty="0" sz="1000" spc="-20">
                <a:solidFill>
                  <a:srgbClr val="000000"/>
                </a:solidFill>
              </a:rPr>
              <a:t>12-</a:t>
            </a:r>
            <a:r>
              <a:rPr dirty="0" sz="1000" spc="-10">
                <a:solidFill>
                  <a:srgbClr val="000000"/>
                </a:solidFill>
              </a:rPr>
              <a:t>month</a:t>
            </a:r>
            <a:r>
              <a:rPr dirty="0" sz="1000" spc="-35">
                <a:solidFill>
                  <a:srgbClr val="000000"/>
                </a:solidFill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period</a:t>
            </a:r>
            <a:endParaRPr sz="1000"/>
          </a:p>
          <a:p>
            <a:pPr algn="just" marL="247650" marR="5080" indent="-235585">
              <a:lnSpc>
                <a:spcPts val="1190"/>
              </a:lnSpc>
              <a:spcBef>
                <a:spcPts val="1019"/>
              </a:spcBef>
              <a:buFont typeface="Wingdings"/>
              <a:buChar char=""/>
              <a:tabLst>
                <a:tab pos="248920" algn="l"/>
              </a:tabLst>
            </a:pP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dirty="0" sz="1000" spc="10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capacity-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building</a:t>
            </a:r>
            <a:r>
              <a:rPr dirty="0" sz="1000" spc="10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workshop</a:t>
            </a:r>
            <a:r>
              <a:rPr dirty="0" sz="1000" spc="10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on</a:t>
            </a:r>
            <a:r>
              <a:rPr dirty="0" sz="1000" spc="114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Tsunami</a:t>
            </a:r>
            <a:r>
              <a:rPr dirty="0" sz="1000" spc="9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Evacuation</a:t>
            </a:r>
            <a:r>
              <a:rPr dirty="0" sz="1000" spc="11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Maps,</a:t>
            </a:r>
            <a:r>
              <a:rPr dirty="0" sz="1000" spc="44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Plans,</a:t>
            </a:r>
            <a:r>
              <a:rPr dirty="0" sz="1000" spc="114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dirty="0" sz="1000" spc="114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Procedures</a:t>
            </a:r>
            <a:r>
              <a:rPr dirty="0" sz="1000" spc="10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is</a:t>
            </a:r>
            <a:r>
              <a:rPr dirty="0" sz="1000" spc="11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planned</a:t>
            </a:r>
            <a:r>
              <a:rPr dirty="0" sz="1000" spc="11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25" b="0">
                <a:solidFill>
                  <a:srgbClr val="000000"/>
                </a:solidFill>
                <a:latin typeface="Calibri"/>
                <a:cs typeface="Calibri"/>
              </a:rPr>
              <a:t>for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 	early</a:t>
            </a:r>
            <a:r>
              <a:rPr dirty="0" sz="1000" spc="20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2025</a:t>
            </a:r>
            <a:r>
              <a:rPr dirty="0" sz="1000" spc="19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supported</a:t>
            </a:r>
            <a:r>
              <a:rPr dirty="0" sz="1000" spc="204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by</a:t>
            </a:r>
            <a:r>
              <a:rPr dirty="0" sz="1000" spc="19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IOTIC,</a:t>
            </a:r>
            <a:r>
              <a:rPr dirty="0" sz="1000" spc="21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UNESCAP,</a:t>
            </a:r>
            <a:r>
              <a:rPr dirty="0" sz="1000" spc="21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20" b="0">
                <a:solidFill>
                  <a:srgbClr val="000000"/>
                </a:solidFill>
                <a:latin typeface="Calibri"/>
                <a:cs typeface="Calibri"/>
              </a:rPr>
              <a:t>UNESCO-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IOC,</a:t>
            </a:r>
            <a:r>
              <a:rPr dirty="0" sz="1000" spc="19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INCOIS</a:t>
            </a:r>
            <a:r>
              <a:rPr dirty="0" sz="1000" spc="19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dirty="0" sz="1000" spc="204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BMKG.</a:t>
            </a:r>
            <a:r>
              <a:rPr dirty="0" sz="1000" spc="20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000000"/>
                </a:solidFill>
              </a:rPr>
              <a:t>India</a:t>
            </a:r>
            <a:r>
              <a:rPr dirty="0" sz="1000" spc="19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will</a:t>
            </a:r>
            <a:r>
              <a:rPr dirty="0" sz="1000" spc="19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host</a:t>
            </a:r>
            <a:r>
              <a:rPr dirty="0" sz="1000" spc="190">
                <a:solidFill>
                  <a:srgbClr val="000000"/>
                </a:solidFill>
              </a:rPr>
              <a:t> </a:t>
            </a:r>
            <a:r>
              <a:rPr dirty="0" sz="1000" spc="-20">
                <a:solidFill>
                  <a:srgbClr val="000000"/>
                </a:solidFill>
              </a:rPr>
              <a:t>this </a:t>
            </a:r>
            <a:r>
              <a:rPr dirty="0" sz="1000" spc="-20">
                <a:solidFill>
                  <a:srgbClr val="000000"/>
                </a:solidFill>
              </a:rPr>
              <a:t>	</a:t>
            </a:r>
            <a:r>
              <a:rPr dirty="0" sz="1000" spc="-10">
                <a:solidFill>
                  <a:srgbClr val="000000"/>
                </a:solidFill>
              </a:rPr>
              <a:t>training</a:t>
            </a:r>
            <a:r>
              <a:rPr dirty="0" sz="1000" spc="-1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at</a:t>
            </a:r>
            <a:r>
              <a:rPr dirty="0" sz="1000" spc="-5">
                <a:solidFill>
                  <a:srgbClr val="000000"/>
                </a:solidFill>
              </a:rPr>
              <a:t> </a:t>
            </a:r>
            <a:r>
              <a:rPr dirty="0" sz="1000">
                <a:solidFill>
                  <a:srgbClr val="000000"/>
                </a:solidFill>
              </a:rPr>
              <a:t>the</a:t>
            </a:r>
            <a:r>
              <a:rPr dirty="0" sz="1000" spc="-20">
                <a:solidFill>
                  <a:srgbClr val="000000"/>
                </a:solidFill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INCOIS</a:t>
            </a:r>
            <a:endParaRPr sz="1000">
              <a:latin typeface="Calibri"/>
              <a:cs typeface="Calibri"/>
            </a:endParaRPr>
          </a:p>
          <a:p>
            <a:pPr marL="248285" indent="-235585">
              <a:lnSpc>
                <a:spcPct val="100000"/>
              </a:lnSpc>
              <a:spcBef>
                <a:spcPts val="940"/>
              </a:spcBef>
              <a:buFont typeface="Wingdings"/>
              <a:buChar char=""/>
              <a:tabLst>
                <a:tab pos="248285" algn="l"/>
              </a:tabLst>
            </a:pP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Translate</a:t>
            </a:r>
            <a:r>
              <a:rPr dirty="0" sz="1000" spc="-1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Manual</a:t>
            </a:r>
            <a:r>
              <a:rPr dirty="0" sz="1000" spc="-3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dirty="0" sz="1000" spc="-1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Guides</a:t>
            </a:r>
            <a:r>
              <a:rPr dirty="0" sz="1000" spc="-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–</a:t>
            </a:r>
            <a:r>
              <a:rPr dirty="0" sz="1000" spc="1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Ongoing</a:t>
            </a:r>
            <a:endParaRPr sz="1000">
              <a:latin typeface="Calibri"/>
              <a:cs typeface="Calibri"/>
            </a:endParaRPr>
          </a:p>
          <a:p>
            <a:pPr algn="just" marL="247650" marR="6350" indent="-235585">
              <a:lnSpc>
                <a:spcPts val="1190"/>
              </a:lnSpc>
              <a:spcBef>
                <a:spcPts val="1019"/>
              </a:spcBef>
              <a:buFont typeface="Wingdings"/>
              <a:buChar char=""/>
              <a:tabLst>
                <a:tab pos="248920" algn="l"/>
              </a:tabLst>
            </a:pP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Engaged</a:t>
            </a:r>
            <a:r>
              <a:rPr dirty="0" sz="1000" spc="7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National</a:t>
            </a:r>
            <a:r>
              <a:rPr dirty="0" sz="1000" spc="6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Consultants</a:t>
            </a:r>
            <a:r>
              <a:rPr dirty="0" sz="1000" spc="6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to</a:t>
            </a:r>
            <a:r>
              <a:rPr dirty="0" sz="1000" spc="7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support</a:t>
            </a:r>
            <a:r>
              <a:rPr dirty="0" sz="1000" spc="6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dirty="0" sz="1000" spc="7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facilitation</a:t>
            </a:r>
            <a:r>
              <a:rPr dirty="0" sz="1000" spc="6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coordination</a:t>
            </a:r>
            <a:r>
              <a:rPr dirty="0" sz="1000" spc="7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at</a:t>
            </a:r>
            <a:r>
              <a:rPr dirty="0" sz="1000" spc="7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dirty="0" sz="1000" spc="6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local</a:t>
            </a:r>
            <a:r>
              <a:rPr dirty="0" sz="1000" spc="7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level</a:t>
            </a:r>
            <a:r>
              <a:rPr dirty="0" sz="1000" spc="6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to</a:t>
            </a:r>
            <a:r>
              <a:rPr dirty="0" sz="1000" spc="7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Pilot</a:t>
            </a:r>
            <a:r>
              <a:rPr dirty="0" sz="1000" spc="7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25" b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 	Tsunami</a:t>
            </a:r>
            <a:r>
              <a:rPr dirty="0" sz="1000" spc="-2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Evacuation</a:t>
            </a:r>
            <a:r>
              <a:rPr dirty="0" sz="1000" spc="-4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Plan</a:t>
            </a:r>
            <a:r>
              <a:rPr dirty="0" sz="1000" spc="-1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in</a:t>
            </a:r>
            <a:r>
              <a:rPr dirty="0" sz="1000" spc="-3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selected</a:t>
            </a:r>
            <a:r>
              <a:rPr dirty="0" sz="1000" spc="-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sites</a:t>
            </a:r>
            <a:r>
              <a:rPr dirty="0" sz="1000" spc="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in</a:t>
            </a:r>
            <a:r>
              <a:rPr dirty="0" sz="1000" spc="-2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dirty="0" sz="1000" spc="-3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country.</a:t>
            </a:r>
            <a:r>
              <a:rPr dirty="0" sz="1000" spc="-4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 b="0">
                <a:solidFill>
                  <a:srgbClr val="000000"/>
                </a:solidFill>
                <a:latin typeface="Calibri"/>
                <a:cs typeface="Calibri"/>
              </a:rPr>
              <a:t>–</a:t>
            </a:r>
            <a:r>
              <a:rPr dirty="0" sz="1000" spc="-1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000">
                <a:solidFill>
                  <a:srgbClr val="000000"/>
                </a:solidFill>
              </a:rPr>
              <a:t>On</a:t>
            </a:r>
            <a:r>
              <a:rPr dirty="0" sz="1000" spc="-15">
                <a:solidFill>
                  <a:srgbClr val="000000"/>
                </a:solidFill>
              </a:rPr>
              <a:t> </a:t>
            </a:r>
            <a:r>
              <a:rPr dirty="0" sz="1000" spc="-10">
                <a:solidFill>
                  <a:srgbClr val="000000"/>
                </a:solidFill>
              </a:rPr>
              <a:t>Going</a:t>
            </a:r>
            <a:endParaRPr sz="1000">
              <a:latin typeface="Calibri"/>
              <a:cs typeface="Calibri"/>
            </a:endParaRPr>
          </a:p>
          <a:p>
            <a:pPr marL="274320">
              <a:lnSpc>
                <a:spcPct val="100000"/>
              </a:lnSpc>
              <a:spcBef>
                <a:spcPts val="355"/>
              </a:spcBef>
            </a:pPr>
            <a:r>
              <a:rPr dirty="0" sz="1450">
                <a:solidFill>
                  <a:srgbClr val="000000"/>
                </a:solidFill>
                <a:latin typeface="Arial"/>
                <a:cs typeface="Arial"/>
              </a:rPr>
              <a:t>Phase</a:t>
            </a:r>
            <a:r>
              <a:rPr dirty="0" sz="1450" spc="-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1450">
                <a:solidFill>
                  <a:srgbClr val="000000"/>
                </a:solidFill>
              </a:rPr>
              <a:t>2a,</a:t>
            </a:r>
            <a:r>
              <a:rPr dirty="0" sz="1450" spc="45">
                <a:solidFill>
                  <a:srgbClr val="000000"/>
                </a:solidFill>
              </a:rPr>
              <a:t> </a:t>
            </a:r>
            <a:r>
              <a:rPr dirty="0" sz="1450">
                <a:solidFill>
                  <a:srgbClr val="000000"/>
                </a:solidFill>
              </a:rPr>
              <a:t>2b,</a:t>
            </a:r>
            <a:r>
              <a:rPr dirty="0" sz="1450" spc="10">
                <a:solidFill>
                  <a:srgbClr val="000000"/>
                </a:solidFill>
              </a:rPr>
              <a:t> </a:t>
            </a:r>
            <a:r>
              <a:rPr dirty="0" sz="1450">
                <a:solidFill>
                  <a:srgbClr val="000000"/>
                </a:solidFill>
              </a:rPr>
              <a:t>2c</a:t>
            </a:r>
            <a:r>
              <a:rPr dirty="0" sz="1450" spc="25">
                <a:solidFill>
                  <a:srgbClr val="000000"/>
                </a:solidFill>
              </a:rPr>
              <a:t> </a:t>
            </a:r>
            <a:r>
              <a:rPr dirty="0" sz="1450" b="0">
                <a:solidFill>
                  <a:srgbClr val="000000"/>
                </a:solidFill>
                <a:latin typeface="Wingdings"/>
                <a:cs typeface="Wingdings"/>
              </a:rPr>
              <a:t></a:t>
            </a:r>
            <a:r>
              <a:rPr dirty="0" sz="1450" spc="-40" b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50" spc="-50">
                <a:solidFill>
                  <a:srgbClr val="000000"/>
                </a:solidFill>
              </a:rPr>
              <a:t>3</a:t>
            </a:r>
            <a:endParaRPr sz="14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282690" y="2173985"/>
            <a:ext cx="3394710" cy="4173220"/>
            <a:chOff x="6282690" y="2173985"/>
            <a:chExt cx="3394710" cy="41732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86500" y="3095243"/>
              <a:ext cx="3390900" cy="2970275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89548" y="2180844"/>
              <a:ext cx="3371087" cy="4157471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286500" y="2177795"/>
              <a:ext cx="3377565" cy="4165600"/>
            </a:xfrm>
            <a:custGeom>
              <a:avLst/>
              <a:gdLst/>
              <a:ahLst/>
              <a:cxnLst/>
              <a:rect l="l" t="t" r="r" b="b"/>
              <a:pathLst>
                <a:path w="3377565" h="4165600">
                  <a:moveTo>
                    <a:pt x="0" y="0"/>
                  </a:moveTo>
                  <a:lnTo>
                    <a:pt x="3377183" y="0"/>
                  </a:lnTo>
                  <a:lnTo>
                    <a:pt x="3377183" y="4165091"/>
                  </a:lnTo>
                  <a:lnTo>
                    <a:pt x="0" y="4165091"/>
                  </a:lnTo>
                  <a:lnTo>
                    <a:pt x="0" y="0"/>
                  </a:lnTo>
                  <a:close/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224771" y="1235963"/>
            <a:ext cx="670560" cy="630935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4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650" spc="-10">
                <a:solidFill>
                  <a:srgbClr val="1F497C"/>
                </a:solidFill>
                <a:latin typeface="Arial"/>
                <a:cs typeface="Arial"/>
              </a:rPr>
              <a:t>ICG/IOTWMS</a:t>
            </a:r>
            <a:r>
              <a:rPr dirty="0" sz="2650" spc="-135">
                <a:solidFill>
                  <a:srgbClr val="1F497C"/>
                </a:solidFill>
                <a:latin typeface="Arial"/>
                <a:cs typeface="Arial"/>
              </a:rPr>
              <a:t> </a:t>
            </a:r>
            <a:r>
              <a:rPr dirty="0" sz="2650">
                <a:solidFill>
                  <a:srgbClr val="1F497C"/>
                </a:solidFill>
                <a:latin typeface="Arial"/>
                <a:cs typeface="Arial"/>
              </a:rPr>
              <a:t>2024</a:t>
            </a:r>
            <a:r>
              <a:rPr dirty="0" sz="2650" spc="-80">
                <a:solidFill>
                  <a:srgbClr val="1F497C"/>
                </a:solidFill>
                <a:latin typeface="Arial"/>
                <a:cs typeface="Arial"/>
              </a:rPr>
              <a:t> </a:t>
            </a:r>
            <a:r>
              <a:rPr dirty="0" sz="2650" spc="-20">
                <a:solidFill>
                  <a:srgbClr val="1F497C"/>
                </a:solidFill>
                <a:latin typeface="Arial"/>
                <a:cs typeface="Arial"/>
              </a:rPr>
              <a:t>Capacity</a:t>
            </a:r>
            <a:r>
              <a:rPr dirty="0" sz="2650" spc="-165">
                <a:solidFill>
                  <a:srgbClr val="1F497C"/>
                </a:solidFill>
                <a:latin typeface="Arial"/>
                <a:cs typeface="Arial"/>
              </a:rPr>
              <a:t> </a:t>
            </a:r>
            <a:r>
              <a:rPr dirty="0" sz="2650" spc="-10">
                <a:solidFill>
                  <a:srgbClr val="1F497C"/>
                </a:solidFill>
                <a:latin typeface="Arial"/>
                <a:cs typeface="Arial"/>
              </a:rPr>
              <a:t>Assessment</a:t>
            </a:r>
            <a:r>
              <a:rPr dirty="0" sz="2650" spc="-80">
                <a:solidFill>
                  <a:srgbClr val="1F497C"/>
                </a:solidFill>
                <a:latin typeface="Arial"/>
                <a:cs typeface="Arial"/>
              </a:rPr>
              <a:t> </a:t>
            </a:r>
            <a:r>
              <a:rPr dirty="0" sz="2650" spc="-10">
                <a:solidFill>
                  <a:srgbClr val="1F497C"/>
                </a:solidFill>
                <a:latin typeface="Arial"/>
                <a:cs typeface="Arial"/>
              </a:rPr>
              <a:t>Survey</a:t>
            </a:r>
            <a:endParaRPr sz="265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238791" y="1985269"/>
            <a:ext cx="5744845" cy="43014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295910" marR="141605" indent="-283845">
              <a:lnSpc>
                <a:spcPct val="100000"/>
              </a:lnSpc>
              <a:spcBef>
                <a:spcPts val="105"/>
              </a:spcBef>
              <a:buChar char="•"/>
              <a:tabLst>
                <a:tab pos="295910" algn="l"/>
              </a:tabLst>
            </a:pPr>
            <a:r>
              <a:rPr dirty="0" sz="1650">
                <a:latin typeface="Calibri"/>
                <a:cs typeface="Calibri"/>
              </a:rPr>
              <a:t>ICG/IOTWMS</a:t>
            </a:r>
            <a:r>
              <a:rPr dirty="0" sz="1650" spc="200">
                <a:latin typeface="Calibri"/>
                <a:cs typeface="Calibri"/>
              </a:rPr>
              <a:t>  </a:t>
            </a:r>
            <a:r>
              <a:rPr dirty="0" sz="1650">
                <a:latin typeface="Calibri"/>
                <a:cs typeface="Calibri"/>
              </a:rPr>
              <a:t>conducted</a:t>
            </a:r>
            <a:r>
              <a:rPr dirty="0" sz="1650" spc="215">
                <a:latin typeface="Calibri"/>
                <a:cs typeface="Calibri"/>
              </a:rPr>
              <a:t> 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215">
                <a:latin typeface="Calibri"/>
                <a:cs typeface="Calibri"/>
              </a:rPr>
              <a:t>  </a:t>
            </a:r>
            <a:r>
              <a:rPr dirty="0" sz="1650">
                <a:latin typeface="Calibri"/>
                <a:cs typeface="Calibri"/>
              </a:rPr>
              <a:t>2024</a:t>
            </a:r>
            <a:r>
              <a:rPr dirty="0" sz="1650" spc="204">
                <a:latin typeface="Calibri"/>
                <a:cs typeface="Calibri"/>
              </a:rPr>
              <a:t>  </a:t>
            </a:r>
            <a:r>
              <a:rPr dirty="0" sz="1650" spc="-20">
                <a:latin typeface="Calibri"/>
                <a:cs typeface="Calibri"/>
              </a:rPr>
              <a:t>UNESCO-</a:t>
            </a:r>
            <a:r>
              <a:rPr dirty="0" sz="1650">
                <a:latin typeface="Calibri"/>
                <a:cs typeface="Calibri"/>
              </a:rPr>
              <a:t>IOC</a:t>
            </a:r>
            <a:r>
              <a:rPr dirty="0" sz="1650" spc="215">
                <a:latin typeface="Calibri"/>
                <a:cs typeface="Calibri"/>
              </a:rPr>
              <a:t>  </a:t>
            </a:r>
            <a:r>
              <a:rPr dirty="0" sz="1650" spc="-10">
                <a:latin typeface="Calibri"/>
                <a:cs typeface="Calibri"/>
              </a:rPr>
              <a:t>Capacity </a:t>
            </a:r>
            <a:r>
              <a:rPr dirty="0" sz="1650">
                <a:latin typeface="Calibri"/>
                <a:cs typeface="Calibri"/>
              </a:rPr>
              <a:t>Assessment</a:t>
            </a:r>
            <a:r>
              <a:rPr dirty="0" sz="1650" spc="6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of</a:t>
            </a:r>
            <a:r>
              <a:rPr dirty="0" sz="1650" spc="6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Tsunami</a:t>
            </a:r>
            <a:r>
              <a:rPr dirty="0" sz="1650" spc="484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Preparedness</a:t>
            </a:r>
            <a:r>
              <a:rPr dirty="0" sz="1650" spc="5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in</a:t>
            </a:r>
            <a:r>
              <a:rPr dirty="0" sz="1650" spc="7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5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Indian</a:t>
            </a:r>
            <a:r>
              <a:rPr dirty="0" sz="1650" spc="5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Ocean</a:t>
            </a:r>
            <a:r>
              <a:rPr dirty="0" sz="1650" spc="70">
                <a:latin typeface="Calibri"/>
                <a:cs typeface="Calibri"/>
              </a:rPr>
              <a:t> </a:t>
            </a:r>
            <a:r>
              <a:rPr dirty="0" sz="1650" spc="-25">
                <a:latin typeface="Calibri"/>
                <a:cs typeface="Calibri"/>
              </a:rPr>
              <a:t>to </a:t>
            </a:r>
            <a:r>
              <a:rPr dirty="0" sz="1650">
                <a:latin typeface="Calibri"/>
                <a:cs typeface="Calibri"/>
              </a:rPr>
              <a:t>track</a:t>
            </a:r>
            <a:r>
              <a:rPr dirty="0" sz="1650" spc="1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regional change</a:t>
            </a:r>
            <a:r>
              <a:rPr dirty="0" sz="1650" spc="-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and to</a:t>
            </a:r>
            <a:r>
              <a:rPr dirty="0" sz="1650" spc="-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identify</a:t>
            </a:r>
            <a:r>
              <a:rPr dirty="0" sz="1650" spc="-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gaps</a:t>
            </a:r>
            <a:r>
              <a:rPr dirty="0" sz="1650" spc="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and challenges </a:t>
            </a:r>
            <a:r>
              <a:rPr dirty="0" sz="1650" spc="-20">
                <a:latin typeface="Calibri"/>
                <a:cs typeface="Calibri"/>
              </a:rPr>
              <a:t>that </a:t>
            </a:r>
            <a:r>
              <a:rPr dirty="0" sz="1650">
                <a:latin typeface="Calibri"/>
                <a:cs typeface="Calibri"/>
              </a:rPr>
              <a:t>could</a:t>
            </a:r>
            <a:r>
              <a:rPr dirty="0" sz="1650" spc="-6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be</a:t>
            </a:r>
            <a:r>
              <a:rPr dirty="0" sz="1650" spc="-5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addressed</a:t>
            </a:r>
            <a:r>
              <a:rPr dirty="0" sz="1650" spc="-1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through</a:t>
            </a:r>
            <a:r>
              <a:rPr dirty="0" sz="1650" spc="-6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future</a:t>
            </a:r>
            <a:r>
              <a:rPr dirty="0" sz="1650" spc="-6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projects</a:t>
            </a:r>
            <a:r>
              <a:rPr dirty="0" sz="1650" spc="-5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and</a:t>
            </a:r>
            <a:r>
              <a:rPr dirty="0" sz="1650" spc="-4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activities.</a:t>
            </a:r>
            <a:endParaRPr sz="1650">
              <a:latin typeface="Calibri"/>
              <a:cs typeface="Calibri"/>
            </a:endParaRPr>
          </a:p>
          <a:p>
            <a:pPr algn="just" marL="295910" marR="245745" indent="-283845">
              <a:lnSpc>
                <a:spcPct val="100000"/>
              </a:lnSpc>
              <a:spcBef>
                <a:spcPts val="985"/>
              </a:spcBef>
              <a:buChar char="•"/>
              <a:tabLst>
                <a:tab pos="295910" algn="l"/>
              </a:tabLst>
            </a:pPr>
            <a:r>
              <a:rPr dirty="0" sz="1650">
                <a:latin typeface="Calibri"/>
                <a:cs typeface="Calibri"/>
              </a:rPr>
              <a:t>Survey</a:t>
            </a:r>
            <a:r>
              <a:rPr dirty="0" sz="1650" spc="1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responses</a:t>
            </a:r>
            <a:r>
              <a:rPr dirty="0" sz="1650" spc="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from</a:t>
            </a:r>
            <a:r>
              <a:rPr dirty="0" sz="1650" spc="25">
                <a:latin typeface="Calibri"/>
                <a:cs typeface="Calibri"/>
              </a:rPr>
              <a:t> </a:t>
            </a:r>
            <a:r>
              <a:rPr dirty="0" sz="1650" spc="-30">
                <a:latin typeface="Calibri"/>
                <a:cs typeface="Calibri"/>
              </a:rPr>
              <a:t>twenty-</a:t>
            </a:r>
            <a:r>
              <a:rPr dirty="0" sz="1650">
                <a:latin typeface="Calibri"/>
                <a:cs typeface="Calibri"/>
              </a:rPr>
              <a:t>two</a:t>
            </a:r>
            <a:r>
              <a:rPr dirty="0" sz="1650" spc="1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(22)</a:t>
            </a:r>
            <a:r>
              <a:rPr dirty="0" sz="1650" spc="3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Member</a:t>
            </a:r>
            <a:r>
              <a:rPr dirty="0" sz="1650" spc="2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States</a:t>
            </a:r>
            <a:r>
              <a:rPr dirty="0" sz="1650" spc="20">
                <a:latin typeface="Calibri"/>
                <a:cs typeface="Calibri"/>
              </a:rPr>
              <a:t> </a:t>
            </a:r>
            <a:r>
              <a:rPr dirty="0" sz="1650" spc="-20">
                <a:latin typeface="Calibri"/>
                <a:cs typeface="Calibri"/>
              </a:rPr>
              <a:t>have </a:t>
            </a:r>
            <a:r>
              <a:rPr dirty="0" sz="1650">
                <a:latin typeface="Calibri"/>
                <a:cs typeface="Calibri"/>
              </a:rPr>
              <a:t>been</a:t>
            </a:r>
            <a:r>
              <a:rPr dirty="0" sz="1650" spc="-6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received.</a:t>
            </a:r>
            <a:endParaRPr sz="1650">
              <a:latin typeface="Calibri"/>
              <a:cs typeface="Calibri"/>
            </a:endParaRPr>
          </a:p>
          <a:p>
            <a:pPr algn="just" marL="295910" marR="5080" indent="-283845">
              <a:lnSpc>
                <a:spcPct val="100000"/>
              </a:lnSpc>
              <a:spcBef>
                <a:spcPts val="994"/>
              </a:spcBef>
              <a:buChar char="•"/>
              <a:tabLst>
                <a:tab pos="295910" algn="l"/>
              </a:tabLst>
            </a:pP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University</a:t>
            </a:r>
            <a:r>
              <a:rPr dirty="0" sz="1650" spc="-1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of</a:t>
            </a:r>
            <a:r>
              <a:rPr dirty="0" sz="1650" spc="-2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Huddersfield</a:t>
            </a:r>
            <a:r>
              <a:rPr dirty="0" sz="1650">
                <a:latin typeface="Calibri"/>
                <a:cs typeface="Calibri"/>
              </a:rPr>
              <a:t> analysed</a:t>
            </a:r>
            <a:r>
              <a:rPr dirty="0" sz="1650" spc="-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-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data</a:t>
            </a:r>
            <a:r>
              <a:rPr dirty="0" sz="1650" spc="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and</a:t>
            </a:r>
            <a:r>
              <a:rPr dirty="0" sz="1650" spc="-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compared </a:t>
            </a:r>
            <a:r>
              <a:rPr dirty="0" sz="1650">
                <a:latin typeface="Calibri"/>
                <a:cs typeface="Calibri"/>
              </a:rPr>
              <a:t>with</a:t>
            </a:r>
            <a:r>
              <a:rPr dirty="0" sz="1650" spc="31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31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results</a:t>
            </a:r>
            <a:r>
              <a:rPr dirty="0" sz="1650" spc="31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of</a:t>
            </a:r>
            <a:r>
              <a:rPr dirty="0" sz="1650" spc="31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33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2018</a:t>
            </a:r>
            <a:r>
              <a:rPr dirty="0" sz="1650" spc="29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Assessment</a:t>
            </a:r>
            <a:r>
              <a:rPr dirty="0" sz="1650" spc="32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to</a:t>
            </a:r>
            <a:r>
              <a:rPr dirty="0" sz="1650" spc="32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produce</a:t>
            </a:r>
            <a:r>
              <a:rPr dirty="0" sz="1650" spc="31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</a:t>
            </a:r>
            <a:r>
              <a:rPr dirty="0" sz="1650" spc="32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draft report.</a:t>
            </a:r>
            <a:endParaRPr sz="1650">
              <a:latin typeface="Calibri"/>
              <a:cs typeface="Calibri"/>
            </a:endParaRPr>
          </a:p>
          <a:p>
            <a:pPr algn="just" marL="295910" marR="375920" indent="-283845">
              <a:lnSpc>
                <a:spcPct val="100000"/>
              </a:lnSpc>
              <a:spcBef>
                <a:spcPts val="985"/>
              </a:spcBef>
              <a:buChar char="•"/>
              <a:tabLst>
                <a:tab pos="295910" algn="l"/>
              </a:tabLst>
            </a:pP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24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Capacity</a:t>
            </a:r>
            <a:r>
              <a:rPr dirty="0" sz="1650" spc="24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Assessment</a:t>
            </a:r>
            <a:r>
              <a:rPr dirty="0" sz="1650" spc="24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Team,</a:t>
            </a:r>
            <a:r>
              <a:rPr dirty="0" sz="1650" spc="25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supported</a:t>
            </a:r>
            <a:r>
              <a:rPr dirty="0" sz="1650" spc="22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by</a:t>
            </a:r>
            <a:r>
              <a:rPr dirty="0" sz="1650" spc="23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22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ESCAP </a:t>
            </a:r>
            <a:r>
              <a:rPr dirty="0" sz="1650">
                <a:latin typeface="Calibri"/>
                <a:cs typeface="Calibri"/>
              </a:rPr>
              <a:t>Tsunami</a:t>
            </a:r>
            <a:r>
              <a:rPr dirty="0" sz="1650" spc="48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Trust</a:t>
            </a:r>
            <a:r>
              <a:rPr dirty="0" sz="1650" spc="49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Fund</a:t>
            </a:r>
            <a:r>
              <a:rPr dirty="0" sz="1650" spc="47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and</a:t>
            </a:r>
            <a:r>
              <a:rPr dirty="0" sz="1650" spc="47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484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Asian</a:t>
            </a:r>
            <a:r>
              <a:rPr dirty="0" sz="1650" spc="47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Development</a:t>
            </a:r>
            <a:r>
              <a:rPr dirty="0" sz="1650" spc="47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Bank, </a:t>
            </a:r>
            <a:r>
              <a:rPr dirty="0" sz="1650">
                <a:latin typeface="Calibri"/>
                <a:cs typeface="Calibri"/>
              </a:rPr>
              <a:t>convened</a:t>
            </a:r>
            <a:r>
              <a:rPr dirty="0" sz="1650" spc="26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</a:t>
            </a:r>
            <a:r>
              <a:rPr dirty="0" sz="1650" spc="28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meeting</a:t>
            </a:r>
            <a:r>
              <a:rPr dirty="0" sz="1650" spc="27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in</a:t>
            </a:r>
            <a:r>
              <a:rPr dirty="0" sz="1650" spc="28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Bangkok</a:t>
            </a:r>
            <a:r>
              <a:rPr dirty="0" sz="1650" spc="28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from</a:t>
            </a:r>
            <a:r>
              <a:rPr dirty="0" sz="1650" spc="254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4–6</a:t>
            </a:r>
            <a:r>
              <a:rPr dirty="0" sz="1650" spc="28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September</a:t>
            </a:r>
            <a:r>
              <a:rPr dirty="0" sz="1650" spc="280">
                <a:latin typeface="Calibri"/>
                <a:cs typeface="Calibri"/>
              </a:rPr>
              <a:t> </a:t>
            </a:r>
            <a:r>
              <a:rPr dirty="0" sz="1650" spc="-25">
                <a:latin typeface="Calibri"/>
                <a:cs typeface="Calibri"/>
              </a:rPr>
              <a:t>to </a:t>
            </a:r>
            <a:r>
              <a:rPr dirty="0" sz="1650" spc="-10">
                <a:latin typeface="Calibri"/>
                <a:cs typeface="Calibri"/>
              </a:rPr>
              <a:t>formulate</a:t>
            </a:r>
            <a:r>
              <a:rPr dirty="0" sz="1650" spc="-2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recommendations.</a:t>
            </a:r>
            <a:endParaRPr sz="1650">
              <a:latin typeface="Calibri"/>
              <a:cs typeface="Calibri"/>
            </a:endParaRPr>
          </a:p>
          <a:p>
            <a:pPr algn="just" marL="295910" marR="376555" indent="-283845">
              <a:lnSpc>
                <a:spcPct val="100000"/>
              </a:lnSpc>
              <a:spcBef>
                <a:spcPts val="994"/>
              </a:spcBef>
              <a:buChar char="•"/>
              <a:tabLst>
                <a:tab pos="295910" algn="l"/>
              </a:tabLst>
            </a:pP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17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preliminary</a:t>
            </a:r>
            <a:r>
              <a:rPr dirty="0" sz="1650" spc="17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draft</a:t>
            </a:r>
            <a:r>
              <a:rPr dirty="0" sz="1650" spc="18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report</a:t>
            </a:r>
            <a:r>
              <a:rPr dirty="0" sz="1650" spc="18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are</a:t>
            </a:r>
            <a:r>
              <a:rPr dirty="0" sz="1650" spc="18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now</a:t>
            </a:r>
            <a:r>
              <a:rPr dirty="0" sz="1650" spc="18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available</a:t>
            </a:r>
            <a:r>
              <a:rPr dirty="0" sz="1650" spc="18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for</a:t>
            </a:r>
            <a:r>
              <a:rPr dirty="0" sz="1650" spc="19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review </a:t>
            </a:r>
            <a:r>
              <a:rPr dirty="0" sz="1650">
                <a:latin typeface="Calibri"/>
                <a:cs typeface="Calibri"/>
              </a:rPr>
              <a:t>on</a:t>
            </a:r>
            <a:r>
              <a:rPr dirty="0" sz="1650" spc="-5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-4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meeting</a:t>
            </a:r>
            <a:r>
              <a:rPr dirty="0" sz="1650" spc="-7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website.</a:t>
            </a:r>
            <a:endParaRPr sz="16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6437376"/>
            <a:ext cx="10058400" cy="279400"/>
          </a:xfrm>
          <a:custGeom>
            <a:avLst/>
            <a:gdLst/>
            <a:ahLst/>
            <a:cxnLst/>
            <a:rect l="l" t="t" r="r" b="b"/>
            <a:pathLst>
              <a:path w="10058400" h="279400">
                <a:moveTo>
                  <a:pt x="10058400" y="278891"/>
                </a:moveTo>
                <a:lnTo>
                  <a:pt x="0" y="278891"/>
                </a:lnTo>
                <a:lnTo>
                  <a:pt x="0" y="0"/>
                </a:lnTo>
                <a:lnTo>
                  <a:pt x="10058400" y="0"/>
                </a:lnTo>
                <a:lnTo>
                  <a:pt x="10058400" y="278891"/>
                </a:lnTo>
                <a:close/>
              </a:path>
            </a:pathLst>
          </a:custGeom>
          <a:solidFill>
            <a:srgbClr val="0070B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3161789" y="6456673"/>
            <a:ext cx="3736340" cy="252729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18th</a:t>
            </a:r>
            <a:r>
              <a:rPr dirty="0" sz="1450" spc="65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session</a:t>
            </a:r>
            <a:r>
              <a:rPr dirty="0" sz="1450" spc="55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450" spc="5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TOWS-WG,</a:t>
            </a:r>
            <a:r>
              <a:rPr dirty="0" sz="1450" spc="35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24-25</a:t>
            </a:r>
            <a:r>
              <a:rPr dirty="0" sz="1450" spc="5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i="1">
                <a:solidFill>
                  <a:srgbClr val="FFFFFF"/>
                </a:solidFill>
                <a:latin typeface="Arial"/>
                <a:cs typeface="Arial"/>
              </a:rPr>
              <a:t>Feb</a:t>
            </a:r>
            <a:r>
              <a:rPr dirty="0" sz="1450" spc="70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450" spc="-20" i="1">
                <a:solidFill>
                  <a:srgbClr val="FFFFFF"/>
                </a:solidFill>
                <a:latin typeface="Arial"/>
                <a:cs typeface="Arial"/>
              </a:rPr>
              <a:t>2025</a:t>
            </a:r>
            <a:endParaRPr sz="145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24771" y="1235963"/>
            <a:ext cx="670560" cy="630935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4677917" y="2370582"/>
            <a:ext cx="1757680" cy="2281555"/>
            <a:chOff x="4677917" y="2370582"/>
            <a:chExt cx="1757680" cy="2281555"/>
          </a:xfrm>
        </p:grpSpPr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06111" y="2397251"/>
              <a:ext cx="1703832" cy="222656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77917" y="2370582"/>
              <a:ext cx="1757171" cy="2281428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4693919" y="2386584"/>
              <a:ext cx="1725295" cy="2249805"/>
            </a:xfrm>
            <a:custGeom>
              <a:avLst/>
              <a:gdLst/>
              <a:ahLst/>
              <a:cxnLst/>
              <a:rect l="l" t="t" r="r" b="b"/>
              <a:pathLst>
                <a:path w="1725295" h="2249804">
                  <a:moveTo>
                    <a:pt x="0" y="0"/>
                  </a:moveTo>
                  <a:lnTo>
                    <a:pt x="1725167" y="0"/>
                  </a:lnTo>
                  <a:lnTo>
                    <a:pt x="1725167" y="2249424"/>
                  </a:lnTo>
                  <a:lnTo>
                    <a:pt x="0" y="2249424"/>
                  </a:lnTo>
                  <a:lnTo>
                    <a:pt x="0" y="0"/>
                  </a:lnTo>
                  <a:close/>
                </a:path>
              </a:pathLst>
            </a:custGeom>
            <a:ln w="3200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216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/>
              <a:t>UN</a:t>
            </a:r>
            <a:r>
              <a:rPr dirty="0" spc="-10"/>
              <a:t> </a:t>
            </a:r>
            <a:r>
              <a:rPr dirty="0"/>
              <a:t>Ocean</a:t>
            </a:r>
            <a:r>
              <a:rPr dirty="0" spc="-30"/>
              <a:t> </a:t>
            </a:r>
            <a:r>
              <a:rPr dirty="0"/>
              <a:t>Decade</a:t>
            </a:r>
            <a:r>
              <a:rPr dirty="0" spc="-5"/>
              <a:t> </a:t>
            </a:r>
            <a:r>
              <a:rPr dirty="0"/>
              <a:t>Tsunami</a:t>
            </a:r>
            <a:r>
              <a:rPr dirty="0" spc="-65"/>
              <a:t> </a:t>
            </a:r>
            <a:r>
              <a:rPr dirty="0" spc="-10"/>
              <a:t>Programme</a:t>
            </a:r>
          </a:p>
        </p:txBody>
      </p:sp>
      <p:pic>
        <p:nvPicPr>
          <p:cNvPr id="10" name="object 10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5740" y="3977640"/>
            <a:ext cx="4134611" cy="1522475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116856" y="1907497"/>
            <a:ext cx="6554470" cy="3016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800" b="1">
                <a:solidFill>
                  <a:srgbClr val="1A80B1"/>
                </a:solidFill>
                <a:latin typeface="Century Gothic"/>
                <a:cs typeface="Century Gothic"/>
              </a:rPr>
              <a:t>Decade</a:t>
            </a:r>
            <a:r>
              <a:rPr dirty="0" sz="1800" spc="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800" b="1">
                <a:solidFill>
                  <a:srgbClr val="1A80B1"/>
                </a:solidFill>
                <a:latin typeface="Century Gothic"/>
                <a:cs typeface="Century Gothic"/>
              </a:rPr>
              <a:t>Collaborative</a:t>
            </a:r>
            <a:r>
              <a:rPr dirty="0" sz="1800" spc="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800" b="1">
                <a:solidFill>
                  <a:srgbClr val="1A80B1"/>
                </a:solidFill>
                <a:latin typeface="Century Gothic"/>
                <a:cs typeface="Century Gothic"/>
              </a:rPr>
              <a:t>Centre</a:t>
            </a:r>
            <a:r>
              <a:rPr dirty="0" sz="1800" spc="2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800" b="1">
                <a:solidFill>
                  <a:srgbClr val="1A80B1"/>
                </a:solidFill>
                <a:latin typeface="Century Gothic"/>
                <a:cs typeface="Century Gothic"/>
              </a:rPr>
              <a:t>for</a:t>
            </a:r>
            <a:r>
              <a:rPr dirty="0" sz="1800" spc="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800" b="1">
                <a:solidFill>
                  <a:srgbClr val="1A80B1"/>
                </a:solidFill>
                <a:latin typeface="Century Gothic"/>
                <a:cs typeface="Century Gothic"/>
              </a:rPr>
              <a:t>the</a:t>
            </a:r>
            <a:r>
              <a:rPr dirty="0" sz="1800" spc="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800" b="1">
                <a:solidFill>
                  <a:srgbClr val="1A80B1"/>
                </a:solidFill>
                <a:latin typeface="Century Gothic"/>
                <a:cs typeface="Century Gothic"/>
              </a:rPr>
              <a:t>Indian</a:t>
            </a:r>
            <a:r>
              <a:rPr dirty="0" sz="1800" spc="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800" b="1">
                <a:solidFill>
                  <a:srgbClr val="1A80B1"/>
                </a:solidFill>
                <a:latin typeface="Century Gothic"/>
                <a:cs typeface="Century Gothic"/>
              </a:rPr>
              <a:t>Ocean</a:t>
            </a:r>
            <a:r>
              <a:rPr dirty="0" sz="1800" spc="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800" spc="-10" b="1">
                <a:solidFill>
                  <a:srgbClr val="1A80B1"/>
                </a:solidFill>
                <a:latin typeface="Century Gothic"/>
                <a:cs typeface="Century Gothic"/>
              </a:rPr>
              <a:t>Region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95527" y="3652543"/>
            <a:ext cx="4556760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 b="1">
                <a:solidFill>
                  <a:srgbClr val="1A80B1"/>
                </a:solidFill>
                <a:latin typeface="Century Gothic"/>
                <a:cs typeface="Century Gothic"/>
              </a:rPr>
              <a:t>Indian</a:t>
            </a:r>
            <a:r>
              <a:rPr dirty="0" sz="1150" spc="-50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150" b="1">
                <a:solidFill>
                  <a:srgbClr val="1A80B1"/>
                </a:solidFill>
                <a:latin typeface="Century Gothic"/>
                <a:cs typeface="Century Gothic"/>
              </a:rPr>
              <a:t>Ocean</a:t>
            </a:r>
            <a:r>
              <a:rPr dirty="0" sz="1150" spc="-3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150" b="1">
                <a:solidFill>
                  <a:srgbClr val="1A80B1"/>
                </a:solidFill>
                <a:latin typeface="Century Gothic"/>
                <a:cs typeface="Century Gothic"/>
              </a:rPr>
              <a:t>Regional</a:t>
            </a:r>
            <a:r>
              <a:rPr dirty="0" sz="1150" spc="-1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150" b="1">
                <a:solidFill>
                  <a:srgbClr val="1A80B1"/>
                </a:solidFill>
                <a:latin typeface="Century Gothic"/>
                <a:cs typeface="Century Gothic"/>
              </a:rPr>
              <a:t>Ocean</a:t>
            </a:r>
            <a:r>
              <a:rPr dirty="0" sz="1150" spc="-3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150" b="1">
                <a:solidFill>
                  <a:srgbClr val="1A80B1"/>
                </a:solidFill>
                <a:latin typeface="Century Gothic"/>
                <a:cs typeface="Century Gothic"/>
              </a:rPr>
              <a:t>Decade</a:t>
            </a:r>
            <a:r>
              <a:rPr dirty="0" sz="1150" spc="-20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150" b="1">
                <a:solidFill>
                  <a:srgbClr val="1A80B1"/>
                </a:solidFill>
                <a:latin typeface="Century Gothic"/>
                <a:cs typeface="Century Gothic"/>
              </a:rPr>
              <a:t>Conference</a:t>
            </a:r>
            <a:r>
              <a:rPr dirty="0" sz="1150" spc="-2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150" spc="-10" b="1">
                <a:solidFill>
                  <a:srgbClr val="1A80B1"/>
                </a:solidFill>
                <a:latin typeface="Century Gothic"/>
                <a:cs typeface="Century Gothic"/>
              </a:rPr>
              <a:t>(IOCon-</a:t>
            </a:r>
            <a:r>
              <a:rPr dirty="0" sz="1150" spc="-25" b="1">
                <a:solidFill>
                  <a:srgbClr val="1A80B1"/>
                </a:solidFill>
                <a:latin typeface="Century Gothic"/>
                <a:cs typeface="Century Gothic"/>
              </a:rPr>
              <a:t>24)</a:t>
            </a:r>
            <a:endParaRPr sz="1150">
              <a:latin typeface="Century Gothic"/>
              <a:cs typeface="Century Gothic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29031" y="2216935"/>
            <a:ext cx="3476625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 b="1">
                <a:solidFill>
                  <a:srgbClr val="389ED1"/>
                </a:solidFill>
                <a:latin typeface="Gadugi"/>
                <a:cs typeface="Gadugi"/>
              </a:rPr>
              <a:t>National</a:t>
            </a:r>
            <a:r>
              <a:rPr dirty="0" sz="1150" spc="-40" b="1">
                <a:solidFill>
                  <a:srgbClr val="389ED1"/>
                </a:solidFill>
                <a:latin typeface="Gadugi"/>
                <a:cs typeface="Gadugi"/>
              </a:rPr>
              <a:t> </a:t>
            </a:r>
            <a:r>
              <a:rPr dirty="0" sz="1150" b="1">
                <a:solidFill>
                  <a:srgbClr val="389ED1"/>
                </a:solidFill>
                <a:latin typeface="Gadugi"/>
                <a:cs typeface="Gadugi"/>
              </a:rPr>
              <a:t>Decade</a:t>
            </a:r>
            <a:r>
              <a:rPr dirty="0" sz="1150" spc="-25" b="1">
                <a:solidFill>
                  <a:srgbClr val="389ED1"/>
                </a:solidFill>
                <a:latin typeface="Gadugi"/>
                <a:cs typeface="Gadugi"/>
              </a:rPr>
              <a:t> </a:t>
            </a:r>
            <a:r>
              <a:rPr dirty="0" sz="1150" b="1">
                <a:solidFill>
                  <a:srgbClr val="389ED1"/>
                </a:solidFill>
                <a:latin typeface="Gadugi"/>
                <a:cs typeface="Gadugi"/>
              </a:rPr>
              <a:t>Coordination</a:t>
            </a:r>
            <a:r>
              <a:rPr dirty="0" sz="1150" spc="-30" b="1">
                <a:solidFill>
                  <a:srgbClr val="389ED1"/>
                </a:solidFill>
                <a:latin typeface="Gadugi"/>
                <a:cs typeface="Gadugi"/>
              </a:rPr>
              <a:t> </a:t>
            </a:r>
            <a:r>
              <a:rPr dirty="0" sz="1150" b="1">
                <a:solidFill>
                  <a:srgbClr val="389ED1"/>
                </a:solidFill>
                <a:latin typeface="Gadugi"/>
                <a:cs typeface="Gadugi"/>
              </a:rPr>
              <a:t>Committee</a:t>
            </a:r>
            <a:r>
              <a:rPr dirty="0" sz="1150" spc="5" b="1">
                <a:solidFill>
                  <a:srgbClr val="389ED1"/>
                </a:solidFill>
                <a:latin typeface="Gadugi"/>
                <a:cs typeface="Gadugi"/>
              </a:rPr>
              <a:t> </a:t>
            </a:r>
            <a:r>
              <a:rPr dirty="0" sz="1150" spc="-10" b="1">
                <a:solidFill>
                  <a:srgbClr val="389ED1"/>
                </a:solidFill>
                <a:latin typeface="Gadugi"/>
                <a:cs typeface="Gadugi"/>
              </a:rPr>
              <a:t>(NDCC)</a:t>
            </a:r>
            <a:endParaRPr sz="1150">
              <a:latin typeface="Gadugi"/>
              <a:cs typeface="Gadugi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134112" y="2455164"/>
            <a:ext cx="4209415" cy="1172210"/>
            <a:chOff x="134112" y="2455164"/>
            <a:chExt cx="4209415" cy="1172210"/>
          </a:xfrm>
        </p:grpSpPr>
        <p:pic>
          <p:nvPicPr>
            <p:cNvPr id="15" name="object 15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4112" y="2459735"/>
              <a:ext cx="2014728" cy="115062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179320" y="2455164"/>
              <a:ext cx="2164079" cy="1171955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260335" y="4349496"/>
            <a:ext cx="2424683" cy="1383791"/>
          </a:xfrm>
          <a:prstGeom prst="rect">
            <a:avLst/>
          </a:prstGeom>
        </p:spPr>
      </p:pic>
      <p:grpSp>
        <p:nvGrpSpPr>
          <p:cNvPr id="18" name="object 18" descr=""/>
          <p:cNvGrpSpPr/>
          <p:nvPr/>
        </p:nvGrpSpPr>
        <p:grpSpPr>
          <a:xfrm>
            <a:off x="7071359" y="1764792"/>
            <a:ext cx="2931160" cy="2278380"/>
            <a:chOff x="7071359" y="1764792"/>
            <a:chExt cx="2931160" cy="2278380"/>
          </a:xfrm>
        </p:grpSpPr>
        <p:pic>
          <p:nvPicPr>
            <p:cNvPr id="19" name="object 19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283195" y="2436876"/>
              <a:ext cx="2392679" cy="1606295"/>
            </a:xfrm>
            <a:prstGeom prst="rect">
              <a:avLst/>
            </a:prstGeom>
          </p:spPr>
        </p:pic>
        <p:sp>
          <p:nvSpPr>
            <p:cNvPr id="20" name="object 20" descr=""/>
            <p:cNvSpPr/>
            <p:nvPr/>
          </p:nvSpPr>
          <p:spPr>
            <a:xfrm>
              <a:off x="7071359" y="1764792"/>
              <a:ext cx="2931160" cy="746760"/>
            </a:xfrm>
            <a:custGeom>
              <a:avLst/>
              <a:gdLst/>
              <a:ahLst/>
              <a:cxnLst/>
              <a:rect l="l" t="t" r="r" b="b"/>
              <a:pathLst>
                <a:path w="2931159" h="746760">
                  <a:moveTo>
                    <a:pt x="2930651" y="746759"/>
                  </a:moveTo>
                  <a:lnTo>
                    <a:pt x="0" y="746759"/>
                  </a:lnTo>
                  <a:lnTo>
                    <a:pt x="0" y="0"/>
                  </a:lnTo>
                  <a:lnTo>
                    <a:pt x="2930651" y="0"/>
                  </a:lnTo>
                  <a:lnTo>
                    <a:pt x="2930651" y="74675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 descr=""/>
          <p:cNvSpPr txBox="1"/>
          <p:nvPr/>
        </p:nvSpPr>
        <p:spPr>
          <a:xfrm>
            <a:off x="7310208" y="1761284"/>
            <a:ext cx="2453005" cy="721360"/>
          </a:xfrm>
          <a:prstGeom prst="rect">
            <a:avLst/>
          </a:prstGeom>
        </p:spPr>
        <p:txBody>
          <a:bodyPr wrap="square" lIns="0" tIns="37465" rIns="0" bIns="0" rtlCol="0" vert="horz">
            <a:spAutoFit/>
          </a:bodyPr>
          <a:lstStyle/>
          <a:p>
            <a:pPr algn="ctr" marL="12065" marR="5080" indent="1905">
              <a:lnSpc>
                <a:spcPct val="91700"/>
              </a:lnSpc>
              <a:spcBef>
                <a:spcPts val="295"/>
              </a:spcBef>
            </a:pPr>
            <a:r>
              <a:rPr dirty="0" sz="1700" b="1">
                <a:solidFill>
                  <a:srgbClr val="1A80B1"/>
                </a:solidFill>
                <a:latin typeface="Century Gothic"/>
                <a:cs typeface="Century Gothic"/>
              </a:rPr>
              <a:t>UN</a:t>
            </a:r>
            <a:r>
              <a:rPr dirty="0" sz="1700" spc="4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700" b="1">
                <a:solidFill>
                  <a:srgbClr val="1A80B1"/>
                </a:solidFill>
                <a:latin typeface="Century Gothic"/>
                <a:cs typeface="Century Gothic"/>
              </a:rPr>
              <a:t>Ocean</a:t>
            </a:r>
            <a:r>
              <a:rPr dirty="0" sz="1700" spc="6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700" spc="-10" b="1">
                <a:solidFill>
                  <a:srgbClr val="1A80B1"/>
                </a:solidFill>
                <a:latin typeface="Century Gothic"/>
                <a:cs typeface="Century Gothic"/>
              </a:rPr>
              <a:t>Decade </a:t>
            </a:r>
            <a:r>
              <a:rPr dirty="0" sz="1700" b="1">
                <a:solidFill>
                  <a:srgbClr val="1A80B1"/>
                </a:solidFill>
                <a:latin typeface="Century Gothic"/>
                <a:cs typeface="Century Gothic"/>
              </a:rPr>
              <a:t>Barcelona</a:t>
            </a:r>
            <a:r>
              <a:rPr dirty="0" sz="1700" spc="9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700" spc="-10" b="1">
                <a:solidFill>
                  <a:srgbClr val="1A80B1"/>
                </a:solidFill>
                <a:latin typeface="Century Gothic"/>
                <a:cs typeface="Century Gothic"/>
              </a:rPr>
              <a:t>Conference </a:t>
            </a:r>
            <a:r>
              <a:rPr dirty="0" sz="1400" b="1">
                <a:solidFill>
                  <a:srgbClr val="1A80B1"/>
                </a:solidFill>
                <a:latin typeface="Century Gothic"/>
                <a:cs typeface="Century Gothic"/>
              </a:rPr>
              <a:t>Indian</a:t>
            </a:r>
            <a:r>
              <a:rPr dirty="0" sz="1400" spc="-2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400" b="1">
                <a:solidFill>
                  <a:srgbClr val="1A80B1"/>
                </a:solidFill>
                <a:latin typeface="Century Gothic"/>
                <a:cs typeface="Century Gothic"/>
              </a:rPr>
              <a:t>Ocean</a:t>
            </a:r>
            <a:r>
              <a:rPr dirty="0" sz="1400" spc="-25" b="1">
                <a:solidFill>
                  <a:srgbClr val="1A80B1"/>
                </a:solidFill>
                <a:latin typeface="Century Gothic"/>
                <a:cs typeface="Century Gothic"/>
              </a:rPr>
              <a:t> </a:t>
            </a:r>
            <a:r>
              <a:rPr dirty="0" sz="1400" spc="-20" b="1">
                <a:solidFill>
                  <a:srgbClr val="1A80B1"/>
                </a:solidFill>
                <a:latin typeface="Century Gothic"/>
                <a:cs typeface="Century Gothic"/>
              </a:rPr>
              <a:t>Event</a:t>
            </a:r>
            <a:endParaRPr sz="1400">
              <a:latin typeface="Century Gothic"/>
              <a:cs typeface="Century Gothic"/>
            </a:endParaRPr>
          </a:p>
        </p:txBody>
      </p:sp>
      <p:sp>
        <p:nvSpPr>
          <p:cNvPr id="22" name="object 22" descr=""/>
          <p:cNvSpPr/>
          <p:nvPr/>
        </p:nvSpPr>
        <p:spPr>
          <a:xfrm>
            <a:off x="7094219" y="6294120"/>
            <a:ext cx="2883535" cy="304800"/>
          </a:xfrm>
          <a:custGeom>
            <a:avLst/>
            <a:gdLst/>
            <a:ahLst/>
            <a:cxnLst/>
            <a:rect l="l" t="t" r="r" b="b"/>
            <a:pathLst>
              <a:path w="2883534" h="304800">
                <a:moveTo>
                  <a:pt x="2883408" y="304800"/>
                </a:moveTo>
                <a:lnTo>
                  <a:pt x="0" y="304800"/>
                </a:lnTo>
                <a:lnTo>
                  <a:pt x="0" y="0"/>
                </a:lnTo>
                <a:lnTo>
                  <a:pt x="2883408" y="0"/>
                </a:lnTo>
                <a:lnTo>
                  <a:pt x="2883408" y="3048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 descr=""/>
          <p:cNvSpPr txBox="1"/>
          <p:nvPr/>
        </p:nvSpPr>
        <p:spPr>
          <a:xfrm>
            <a:off x="7207908" y="6316393"/>
            <a:ext cx="2654300" cy="1390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750" b="1">
                <a:solidFill>
                  <a:srgbClr val="1175A3"/>
                </a:solidFill>
                <a:latin typeface="Gill Sans MT"/>
                <a:cs typeface="Gill Sans MT"/>
              </a:rPr>
              <a:t>2630</a:t>
            </a:r>
            <a:r>
              <a:rPr dirty="0" sz="750" spc="-15" b="1">
                <a:solidFill>
                  <a:srgbClr val="1175A3"/>
                </a:solidFill>
                <a:latin typeface="Gill Sans MT"/>
                <a:cs typeface="Gill Sans MT"/>
              </a:rPr>
              <a:t> </a:t>
            </a:r>
            <a:r>
              <a:rPr dirty="0" sz="750" b="1">
                <a:solidFill>
                  <a:srgbClr val="1175A3"/>
                </a:solidFill>
                <a:latin typeface="Gill Sans MT"/>
                <a:cs typeface="Gill Sans MT"/>
              </a:rPr>
              <a:t>onsite</a:t>
            </a:r>
            <a:r>
              <a:rPr dirty="0" sz="750" spc="-15" b="1">
                <a:solidFill>
                  <a:srgbClr val="1175A3"/>
                </a:solidFill>
                <a:latin typeface="Gill Sans MT"/>
                <a:cs typeface="Gill Sans MT"/>
              </a:rPr>
              <a:t> </a:t>
            </a:r>
            <a:r>
              <a:rPr dirty="0" sz="750" b="1">
                <a:solidFill>
                  <a:srgbClr val="1175A3"/>
                </a:solidFill>
                <a:latin typeface="Gill Sans MT"/>
                <a:cs typeface="Gill Sans MT"/>
              </a:rPr>
              <a:t>&amp;</a:t>
            </a:r>
            <a:r>
              <a:rPr dirty="0" sz="750" spc="-15" b="1">
                <a:solidFill>
                  <a:srgbClr val="1175A3"/>
                </a:solidFill>
                <a:latin typeface="Gill Sans MT"/>
                <a:cs typeface="Gill Sans MT"/>
              </a:rPr>
              <a:t> </a:t>
            </a:r>
            <a:r>
              <a:rPr dirty="0" sz="750" b="1">
                <a:solidFill>
                  <a:srgbClr val="1175A3"/>
                </a:solidFill>
                <a:latin typeface="Gill Sans MT"/>
                <a:cs typeface="Gill Sans MT"/>
              </a:rPr>
              <a:t>3000+</a:t>
            </a:r>
            <a:r>
              <a:rPr dirty="0" sz="750" spc="-25" b="1">
                <a:solidFill>
                  <a:srgbClr val="1175A3"/>
                </a:solidFill>
                <a:latin typeface="Gill Sans MT"/>
                <a:cs typeface="Gill Sans MT"/>
              </a:rPr>
              <a:t> </a:t>
            </a:r>
            <a:r>
              <a:rPr dirty="0" sz="750" b="1">
                <a:solidFill>
                  <a:srgbClr val="1175A3"/>
                </a:solidFill>
                <a:latin typeface="Gill Sans MT"/>
                <a:cs typeface="Gill Sans MT"/>
              </a:rPr>
              <a:t>online</a:t>
            </a:r>
            <a:r>
              <a:rPr dirty="0" sz="750" spc="-10" b="1">
                <a:solidFill>
                  <a:srgbClr val="1175A3"/>
                </a:solidFill>
                <a:latin typeface="Gill Sans MT"/>
                <a:cs typeface="Gill Sans MT"/>
              </a:rPr>
              <a:t> participants</a:t>
            </a:r>
            <a:r>
              <a:rPr dirty="0" sz="750" spc="-30" b="1">
                <a:solidFill>
                  <a:srgbClr val="1175A3"/>
                </a:solidFill>
                <a:latin typeface="Gill Sans MT"/>
                <a:cs typeface="Gill Sans MT"/>
              </a:rPr>
              <a:t> </a:t>
            </a:r>
            <a:r>
              <a:rPr dirty="0" sz="750" b="1">
                <a:solidFill>
                  <a:srgbClr val="1175A3"/>
                </a:solidFill>
                <a:latin typeface="Gill Sans MT"/>
                <a:cs typeface="Gill Sans MT"/>
              </a:rPr>
              <a:t>from</a:t>
            </a:r>
            <a:r>
              <a:rPr dirty="0" sz="750" spc="-45" b="1">
                <a:solidFill>
                  <a:srgbClr val="1175A3"/>
                </a:solidFill>
                <a:latin typeface="Gill Sans MT"/>
                <a:cs typeface="Gill Sans MT"/>
              </a:rPr>
              <a:t> </a:t>
            </a:r>
            <a:r>
              <a:rPr dirty="0" sz="750" b="1">
                <a:solidFill>
                  <a:srgbClr val="1175A3"/>
                </a:solidFill>
                <a:latin typeface="Gill Sans MT"/>
                <a:cs typeface="Gill Sans MT"/>
              </a:rPr>
              <a:t>124</a:t>
            </a:r>
            <a:r>
              <a:rPr dirty="0" sz="750" spc="-10" b="1">
                <a:solidFill>
                  <a:srgbClr val="1175A3"/>
                </a:solidFill>
                <a:latin typeface="Gill Sans MT"/>
                <a:cs typeface="Gill Sans MT"/>
              </a:rPr>
              <a:t> countries,</a:t>
            </a:r>
            <a:endParaRPr sz="750">
              <a:latin typeface="Gill Sans MT"/>
              <a:cs typeface="Gill Sans MT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8100959" y="6429138"/>
            <a:ext cx="871219" cy="1390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750" b="1">
                <a:solidFill>
                  <a:srgbClr val="1175A3"/>
                </a:solidFill>
                <a:latin typeface="Gill Sans MT"/>
                <a:cs typeface="Gill Sans MT"/>
              </a:rPr>
              <a:t>165</a:t>
            </a:r>
            <a:r>
              <a:rPr dirty="0" sz="750" spc="-35" b="1">
                <a:solidFill>
                  <a:srgbClr val="1175A3"/>
                </a:solidFill>
                <a:latin typeface="Gill Sans MT"/>
                <a:cs typeface="Gill Sans MT"/>
              </a:rPr>
              <a:t> </a:t>
            </a:r>
            <a:r>
              <a:rPr dirty="0" sz="750" b="1">
                <a:solidFill>
                  <a:srgbClr val="1175A3"/>
                </a:solidFill>
                <a:latin typeface="Gill Sans MT"/>
                <a:cs typeface="Gill Sans MT"/>
              </a:rPr>
              <a:t>satellite</a:t>
            </a:r>
            <a:r>
              <a:rPr dirty="0" sz="750" spc="-20" b="1">
                <a:solidFill>
                  <a:srgbClr val="1175A3"/>
                </a:solidFill>
                <a:latin typeface="Gill Sans MT"/>
                <a:cs typeface="Gill Sans MT"/>
              </a:rPr>
              <a:t> </a:t>
            </a:r>
            <a:r>
              <a:rPr dirty="0" sz="750" spc="-10" b="1">
                <a:solidFill>
                  <a:srgbClr val="1175A3"/>
                </a:solidFill>
                <a:latin typeface="Gill Sans MT"/>
                <a:cs typeface="Gill Sans MT"/>
              </a:rPr>
              <a:t>events</a:t>
            </a:r>
            <a:endParaRPr sz="750">
              <a:latin typeface="Gill Sans MT"/>
              <a:cs typeface="Gill Sans MT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7244546" y="5743362"/>
            <a:ext cx="2525395" cy="513080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algn="ctr" marL="114300" marR="104139">
              <a:lnSpc>
                <a:spcPts val="1190"/>
              </a:lnSpc>
              <a:spcBef>
                <a:spcPts val="140"/>
              </a:spcBef>
            </a:pPr>
            <a:r>
              <a:rPr dirty="0" sz="1000" b="1">
                <a:latin typeface="Gill Sans MT"/>
                <a:cs typeface="Gill Sans MT"/>
              </a:rPr>
              <a:t>Coastal</a:t>
            </a:r>
            <a:r>
              <a:rPr dirty="0" sz="1000" spc="5" b="1">
                <a:latin typeface="Gill Sans MT"/>
                <a:cs typeface="Gill Sans MT"/>
              </a:rPr>
              <a:t> </a:t>
            </a:r>
            <a:r>
              <a:rPr dirty="0" sz="1000" spc="-10" b="1">
                <a:latin typeface="Gill Sans MT"/>
                <a:cs typeface="Gill Sans MT"/>
              </a:rPr>
              <a:t>Futures:</a:t>
            </a:r>
            <a:r>
              <a:rPr dirty="0" sz="1000" spc="-15" b="1">
                <a:latin typeface="Gill Sans MT"/>
                <a:cs typeface="Gill Sans MT"/>
              </a:rPr>
              <a:t> </a:t>
            </a:r>
            <a:r>
              <a:rPr dirty="0" sz="1000" spc="-10" b="1">
                <a:latin typeface="Gill Sans MT"/>
                <a:cs typeface="Gill Sans MT"/>
              </a:rPr>
              <a:t>Charting</a:t>
            </a:r>
            <a:r>
              <a:rPr dirty="0" sz="1000" spc="-20" b="1">
                <a:latin typeface="Gill Sans MT"/>
                <a:cs typeface="Gill Sans MT"/>
              </a:rPr>
              <a:t> </a:t>
            </a:r>
            <a:r>
              <a:rPr dirty="0" sz="1000" spc="-10" b="1">
                <a:latin typeface="Gill Sans MT"/>
                <a:cs typeface="Gill Sans MT"/>
              </a:rPr>
              <a:t>priorities</a:t>
            </a:r>
            <a:r>
              <a:rPr dirty="0" sz="1000" spc="-45" b="1">
                <a:latin typeface="Gill Sans MT"/>
                <a:cs typeface="Gill Sans MT"/>
              </a:rPr>
              <a:t> </a:t>
            </a:r>
            <a:r>
              <a:rPr dirty="0" sz="1000" spc="-25" b="1">
                <a:latin typeface="Gill Sans MT"/>
                <a:cs typeface="Gill Sans MT"/>
              </a:rPr>
              <a:t>for </a:t>
            </a:r>
            <a:r>
              <a:rPr dirty="0" sz="1000" b="1">
                <a:latin typeface="Gill Sans MT"/>
                <a:cs typeface="Gill Sans MT"/>
              </a:rPr>
              <a:t>Coastal</a:t>
            </a:r>
            <a:r>
              <a:rPr dirty="0" sz="1000" spc="-55" b="1">
                <a:latin typeface="Gill Sans MT"/>
                <a:cs typeface="Gill Sans MT"/>
              </a:rPr>
              <a:t> </a:t>
            </a:r>
            <a:r>
              <a:rPr dirty="0" sz="1000" spc="-10" b="1">
                <a:latin typeface="Gill Sans MT"/>
                <a:cs typeface="Gill Sans MT"/>
              </a:rPr>
              <a:t>Resilience</a:t>
            </a:r>
            <a:endParaRPr sz="1000">
              <a:latin typeface="Gill Sans MT"/>
              <a:cs typeface="Gill Sans MT"/>
            </a:endParaRPr>
          </a:p>
          <a:p>
            <a:pPr algn="ctr">
              <a:lnSpc>
                <a:spcPct val="100000"/>
              </a:lnSpc>
              <a:spcBef>
                <a:spcPts val="215"/>
              </a:spcBef>
            </a:pPr>
            <a:r>
              <a:rPr dirty="0" sz="1000" spc="-10" b="1">
                <a:latin typeface="Gill Sans MT"/>
                <a:cs typeface="Gill Sans MT"/>
              </a:rPr>
              <a:t>Tsunami</a:t>
            </a:r>
            <a:r>
              <a:rPr dirty="0" sz="1000" spc="-20" b="1">
                <a:latin typeface="Gill Sans MT"/>
                <a:cs typeface="Gill Sans MT"/>
              </a:rPr>
              <a:t> </a:t>
            </a:r>
            <a:r>
              <a:rPr dirty="0" sz="1000" b="1">
                <a:latin typeface="Gill Sans MT"/>
                <a:cs typeface="Gill Sans MT"/>
              </a:rPr>
              <a:t>Night:</a:t>
            </a:r>
            <a:r>
              <a:rPr dirty="0" sz="1000" spc="-30" b="1">
                <a:latin typeface="Gill Sans MT"/>
                <a:cs typeface="Gill Sans MT"/>
              </a:rPr>
              <a:t> </a:t>
            </a:r>
            <a:r>
              <a:rPr dirty="0" sz="1000" b="1">
                <a:latin typeface="Gill Sans MT"/>
                <a:cs typeface="Gill Sans MT"/>
              </a:rPr>
              <a:t>3</a:t>
            </a:r>
            <a:r>
              <a:rPr dirty="0" sz="1000" spc="-15" b="1">
                <a:latin typeface="Gill Sans MT"/>
                <a:cs typeface="Gill Sans MT"/>
              </a:rPr>
              <a:t> </a:t>
            </a:r>
            <a:r>
              <a:rPr dirty="0" sz="1000" b="1">
                <a:latin typeface="Gill Sans MT"/>
                <a:cs typeface="Gill Sans MT"/>
              </a:rPr>
              <a:t>Films</a:t>
            </a:r>
            <a:r>
              <a:rPr dirty="0" sz="1000" spc="-45" b="1">
                <a:latin typeface="Gill Sans MT"/>
                <a:cs typeface="Gill Sans MT"/>
              </a:rPr>
              <a:t> </a:t>
            </a:r>
            <a:r>
              <a:rPr dirty="0" sz="1000" spc="-10" b="1">
                <a:latin typeface="Gill Sans MT"/>
                <a:cs typeface="Gill Sans MT"/>
              </a:rPr>
              <a:t>related</a:t>
            </a:r>
            <a:r>
              <a:rPr dirty="0" sz="1000" spc="-45" b="1">
                <a:latin typeface="Gill Sans MT"/>
                <a:cs typeface="Gill Sans MT"/>
              </a:rPr>
              <a:t> </a:t>
            </a:r>
            <a:r>
              <a:rPr dirty="0" sz="1000" b="1">
                <a:latin typeface="Gill Sans MT"/>
                <a:cs typeface="Gill Sans MT"/>
              </a:rPr>
              <a:t>to</a:t>
            </a:r>
            <a:r>
              <a:rPr dirty="0" sz="1000" spc="-15" b="1">
                <a:latin typeface="Gill Sans MT"/>
                <a:cs typeface="Gill Sans MT"/>
              </a:rPr>
              <a:t> </a:t>
            </a:r>
            <a:r>
              <a:rPr dirty="0" sz="1000" spc="-10" b="1">
                <a:latin typeface="Gill Sans MT"/>
                <a:cs typeface="Gill Sans MT"/>
              </a:rPr>
              <a:t>tsunami</a:t>
            </a:r>
            <a:endParaRPr sz="1000">
              <a:latin typeface="Gill Sans MT"/>
              <a:cs typeface="Gill Sans MT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7332906" y="4024339"/>
            <a:ext cx="2291715" cy="328295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marL="692150" marR="5080" indent="-680085">
              <a:lnSpc>
                <a:spcPts val="1190"/>
              </a:lnSpc>
              <a:spcBef>
                <a:spcPts val="140"/>
              </a:spcBef>
            </a:pPr>
            <a:r>
              <a:rPr dirty="0" sz="1000" b="1">
                <a:latin typeface="Gill Sans MT"/>
                <a:cs typeface="Gill Sans MT"/>
              </a:rPr>
              <a:t>Coastal</a:t>
            </a:r>
            <a:r>
              <a:rPr dirty="0" sz="1000" spc="-25" b="1">
                <a:latin typeface="Gill Sans MT"/>
                <a:cs typeface="Gill Sans MT"/>
              </a:rPr>
              <a:t> </a:t>
            </a:r>
            <a:r>
              <a:rPr dirty="0" sz="1000" b="1">
                <a:latin typeface="Gill Sans MT"/>
                <a:cs typeface="Gill Sans MT"/>
              </a:rPr>
              <a:t>cities</a:t>
            </a:r>
            <a:r>
              <a:rPr dirty="0" sz="1000" spc="-65" b="1">
                <a:latin typeface="Gill Sans MT"/>
                <a:cs typeface="Gill Sans MT"/>
              </a:rPr>
              <a:t> </a:t>
            </a:r>
            <a:r>
              <a:rPr dirty="0" sz="1000" b="1">
                <a:latin typeface="Gill Sans MT"/>
                <a:cs typeface="Gill Sans MT"/>
              </a:rPr>
              <a:t>and</a:t>
            </a:r>
            <a:r>
              <a:rPr dirty="0" sz="1000" spc="-30" b="1">
                <a:latin typeface="Gill Sans MT"/>
                <a:cs typeface="Gill Sans MT"/>
              </a:rPr>
              <a:t> </a:t>
            </a:r>
            <a:r>
              <a:rPr dirty="0" sz="1000" spc="-10" b="1">
                <a:latin typeface="Gill Sans MT"/>
                <a:cs typeface="Gill Sans MT"/>
              </a:rPr>
              <a:t>communities</a:t>
            </a:r>
            <a:r>
              <a:rPr dirty="0" sz="1000" spc="-55" b="1">
                <a:latin typeface="Gill Sans MT"/>
                <a:cs typeface="Gill Sans MT"/>
              </a:rPr>
              <a:t> </a:t>
            </a:r>
            <a:r>
              <a:rPr dirty="0" sz="1000" spc="-10" b="1">
                <a:latin typeface="Gill Sans MT"/>
                <a:cs typeface="Gill Sans MT"/>
              </a:rPr>
              <a:t>joining Tsunami</a:t>
            </a:r>
            <a:r>
              <a:rPr dirty="0" sz="1000" spc="-20" b="1">
                <a:latin typeface="Gill Sans MT"/>
                <a:cs typeface="Gill Sans MT"/>
              </a:rPr>
              <a:t> Ready</a:t>
            </a:r>
            <a:endParaRPr sz="1000">
              <a:latin typeface="Gill Sans MT"/>
              <a:cs typeface="Gill Sans MT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312398" y="5737340"/>
            <a:ext cx="483298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b="1">
                <a:solidFill>
                  <a:srgbClr val="FF0000"/>
                </a:solidFill>
                <a:latin typeface="Arial"/>
                <a:cs typeface="Arial"/>
              </a:rPr>
              <a:t>As</a:t>
            </a:r>
            <a:r>
              <a:rPr dirty="0" sz="1000" spc="-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b="1">
                <a:solidFill>
                  <a:srgbClr val="FF0000"/>
                </a:solidFill>
                <a:latin typeface="Arial"/>
                <a:cs typeface="Arial"/>
              </a:rPr>
              <a:t>part</a:t>
            </a:r>
            <a:r>
              <a:rPr dirty="0" sz="10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b="1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dirty="0" sz="10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b="1">
                <a:solidFill>
                  <a:srgbClr val="FF0000"/>
                </a:solidFill>
                <a:latin typeface="Arial"/>
                <a:cs typeface="Arial"/>
              </a:rPr>
              <a:t>Call</a:t>
            </a:r>
            <a:r>
              <a:rPr dirty="0" sz="10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b="1">
                <a:solidFill>
                  <a:srgbClr val="FF0000"/>
                </a:solidFill>
                <a:latin typeface="Arial"/>
                <a:cs typeface="Arial"/>
              </a:rPr>
              <a:t>for</a:t>
            </a:r>
            <a:r>
              <a:rPr dirty="0" sz="10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spc="-10" b="1">
                <a:solidFill>
                  <a:srgbClr val="FF0000"/>
                </a:solidFill>
                <a:latin typeface="Arial"/>
                <a:cs typeface="Arial"/>
              </a:rPr>
              <a:t>Decade</a:t>
            </a:r>
            <a:r>
              <a:rPr dirty="0" sz="10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b="1">
                <a:solidFill>
                  <a:srgbClr val="FF0000"/>
                </a:solidFill>
                <a:latin typeface="Arial"/>
                <a:cs typeface="Arial"/>
              </a:rPr>
              <a:t>Actions</a:t>
            </a:r>
            <a:r>
              <a:rPr dirty="0" sz="1000" spc="-1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b="1">
                <a:solidFill>
                  <a:srgbClr val="FF0000"/>
                </a:solidFill>
                <a:latin typeface="Arial"/>
                <a:cs typeface="Arial"/>
              </a:rPr>
              <a:t>No.</a:t>
            </a:r>
            <a:r>
              <a:rPr dirty="0" sz="10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spc="-10" b="1">
                <a:solidFill>
                  <a:srgbClr val="FF0000"/>
                </a:solidFill>
                <a:latin typeface="Arial"/>
                <a:cs typeface="Arial"/>
              </a:rPr>
              <a:t>07/2024,</a:t>
            </a:r>
            <a:r>
              <a:rPr dirty="0" sz="1000" spc="-4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b="1">
                <a:solidFill>
                  <a:srgbClr val="FF0000"/>
                </a:solidFill>
                <a:latin typeface="Arial"/>
                <a:cs typeface="Arial"/>
              </a:rPr>
              <a:t>India</a:t>
            </a:r>
            <a:r>
              <a:rPr dirty="0" sz="10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spc="-10" b="1">
                <a:solidFill>
                  <a:srgbClr val="FF0000"/>
                </a:solidFill>
                <a:latin typeface="Arial"/>
                <a:cs typeface="Arial"/>
              </a:rPr>
              <a:t>proposed</a:t>
            </a:r>
            <a:r>
              <a:rPr dirty="0" sz="10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b="1">
                <a:solidFill>
                  <a:srgbClr val="FF0000"/>
                </a:solidFill>
                <a:latin typeface="Arial"/>
                <a:cs typeface="Arial"/>
              </a:rPr>
              <a:t>3</a:t>
            </a:r>
            <a:r>
              <a:rPr dirty="0" sz="10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b="1">
                <a:solidFill>
                  <a:srgbClr val="FF0000"/>
                </a:solidFill>
                <a:latin typeface="Arial"/>
                <a:cs typeface="Arial"/>
              </a:rPr>
              <a:t>projects</a:t>
            </a:r>
            <a:r>
              <a:rPr dirty="0" sz="10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000" spc="-10" b="1">
                <a:solidFill>
                  <a:srgbClr val="FF0000"/>
                </a:solidFill>
                <a:latin typeface="Arial"/>
                <a:cs typeface="Arial"/>
              </a:rPr>
              <a:t>namely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312398" y="5888158"/>
            <a:ext cx="4445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-50">
                <a:solidFill>
                  <a:srgbClr val="0070BF"/>
                </a:solidFill>
                <a:latin typeface="Arial"/>
                <a:cs typeface="Arial"/>
              </a:rPr>
              <a:t>•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29" name="object 29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60624" y="5936557"/>
            <a:ext cx="3611839" cy="92027"/>
          </a:xfrm>
          <a:prstGeom prst="rect">
            <a:avLst/>
          </a:prstGeom>
        </p:spPr>
      </p:pic>
      <p:sp>
        <p:nvSpPr>
          <p:cNvPr id="30" name="object 30" descr=""/>
          <p:cNvSpPr txBox="1"/>
          <p:nvPr/>
        </p:nvSpPr>
        <p:spPr>
          <a:xfrm>
            <a:off x="299698" y="6039053"/>
            <a:ext cx="2215515" cy="3282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8285" indent="-235585">
              <a:lnSpc>
                <a:spcPts val="1195"/>
              </a:lnSpc>
              <a:spcBef>
                <a:spcPts val="95"/>
              </a:spcBef>
              <a:buFont typeface="Arial"/>
              <a:buChar char="•"/>
              <a:tabLst>
                <a:tab pos="248285" algn="l"/>
              </a:tabLst>
            </a:pPr>
            <a:r>
              <a:rPr dirty="0" sz="1000" spc="-10" b="1">
                <a:solidFill>
                  <a:srgbClr val="0070BF"/>
                </a:solidFill>
                <a:latin typeface="Arial"/>
                <a:cs typeface="Arial"/>
              </a:rPr>
              <a:t>TSUNAMI</a:t>
            </a:r>
            <a:r>
              <a:rPr dirty="0" sz="1000" spc="-30" b="1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z="1000" spc="-10" b="1">
                <a:solidFill>
                  <a:srgbClr val="0070BF"/>
                </a:solidFill>
                <a:latin typeface="Arial"/>
                <a:cs typeface="Arial"/>
              </a:rPr>
              <a:t>READY</a:t>
            </a:r>
            <a:r>
              <a:rPr dirty="0" sz="1000" spc="-15" b="1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z="1000" spc="-10" b="1">
                <a:solidFill>
                  <a:srgbClr val="0070BF"/>
                </a:solidFill>
                <a:latin typeface="Arial"/>
                <a:cs typeface="Arial"/>
              </a:rPr>
              <a:t>ODISHA</a:t>
            </a:r>
            <a:r>
              <a:rPr dirty="0" sz="1000" spc="-60" b="1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z="1000" spc="-20" b="1">
                <a:solidFill>
                  <a:srgbClr val="0070BF"/>
                </a:solidFill>
                <a:latin typeface="Arial"/>
                <a:cs typeface="Arial"/>
              </a:rPr>
              <a:t>(TRO)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95"/>
              </a:lnSpc>
            </a:pPr>
            <a:r>
              <a:rPr dirty="0" sz="1000" spc="-50">
                <a:solidFill>
                  <a:srgbClr val="0070BF"/>
                </a:solidFill>
                <a:latin typeface="Arial"/>
                <a:cs typeface="Arial"/>
              </a:rPr>
              <a:t>•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1" name="object 31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60130" y="6238309"/>
            <a:ext cx="3257978" cy="9202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691935" y="1111979"/>
            <a:ext cx="8617585" cy="2781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dirty="0" sz="1650" spc="-35" b="1">
                <a:solidFill>
                  <a:srgbClr val="003399"/>
                </a:solidFill>
                <a:latin typeface="Arial"/>
                <a:cs typeface="Arial"/>
              </a:rPr>
              <a:t>UNESCO-</a:t>
            </a:r>
            <a:r>
              <a:rPr dirty="0" sz="1650" b="1">
                <a:solidFill>
                  <a:srgbClr val="003399"/>
                </a:solidFill>
                <a:latin typeface="Arial"/>
                <a:cs typeface="Arial"/>
              </a:rPr>
              <a:t>IOC</a:t>
            </a:r>
            <a:r>
              <a:rPr dirty="0" sz="1650" spc="-40" b="1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1650" b="1">
                <a:solidFill>
                  <a:srgbClr val="003399"/>
                </a:solidFill>
                <a:latin typeface="Arial"/>
                <a:cs typeface="Arial"/>
              </a:rPr>
              <a:t>2</a:t>
            </a:r>
            <a:r>
              <a:rPr dirty="0" baseline="20202" sz="1650" b="1">
                <a:solidFill>
                  <a:srgbClr val="003399"/>
                </a:solidFill>
                <a:latin typeface="Arial"/>
                <a:cs typeface="Arial"/>
              </a:rPr>
              <a:t>nd</a:t>
            </a:r>
            <a:r>
              <a:rPr dirty="0" baseline="20202" sz="1650" spc="-37" b="1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1650" spc="-10" b="1">
                <a:solidFill>
                  <a:srgbClr val="003399"/>
                </a:solidFill>
                <a:latin typeface="Arial"/>
                <a:cs typeface="Arial"/>
              </a:rPr>
              <a:t>Global</a:t>
            </a:r>
            <a:r>
              <a:rPr dirty="0" sz="1650" spc="-100" b="1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1650" spc="-30" b="1">
                <a:solidFill>
                  <a:srgbClr val="003399"/>
                </a:solidFill>
                <a:latin typeface="Arial"/>
                <a:cs typeface="Arial"/>
              </a:rPr>
              <a:t>Tsunami</a:t>
            </a:r>
            <a:r>
              <a:rPr dirty="0" sz="1650" spc="-75" b="1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1650" spc="-10" b="1">
                <a:solidFill>
                  <a:srgbClr val="003399"/>
                </a:solidFill>
                <a:latin typeface="Arial"/>
                <a:cs typeface="Arial"/>
              </a:rPr>
              <a:t>Symposium,</a:t>
            </a:r>
            <a:r>
              <a:rPr dirty="0" sz="1650" spc="-45" b="1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1650" spc="-10" b="1">
                <a:solidFill>
                  <a:srgbClr val="003399"/>
                </a:solidFill>
                <a:latin typeface="Arial"/>
                <a:cs typeface="Arial"/>
              </a:rPr>
              <a:t>Banda</a:t>
            </a:r>
            <a:r>
              <a:rPr dirty="0" sz="1650" spc="-125" b="1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1650" spc="-10" b="1">
                <a:solidFill>
                  <a:srgbClr val="003399"/>
                </a:solidFill>
                <a:latin typeface="Arial"/>
                <a:cs typeface="Arial"/>
              </a:rPr>
              <a:t>Aceh,</a:t>
            </a:r>
            <a:r>
              <a:rPr dirty="0" sz="1650" spc="-30" b="1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1650" spc="-25" b="1">
                <a:solidFill>
                  <a:srgbClr val="003399"/>
                </a:solidFill>
                <a:latin typeface="Arial"/>
                <a:cs typeface="Arial"/>
              </a:rPr>
              <a:t>Indonesia</a:t>
            </a:r>
            <a:r>
              <a:rPr dirty="0" sz="1650" spc="-75" b="1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1650" spc="-15" b="1">
                <a:solidFill>
                  <a:srgbClr val="003399"/>
                </a:solidFill>
                <a:latin typeface="Arial"/>
                <a:cs typeface="Arial"/>
              </a:rPr>
              <a:t>(10-</a:t>
            </a:r>
            <a:r>
              <a:rPr dirty="0" sz="1650" b="1">
                <a:solidFill>
                  <a:srgbClr val="003399"/>
                </a:solidFill>
                <a:latin typeface="Arial"/>
                <a:cs typeface="Arial"/>
              </a:rPr>
              <a:t>14</a:t>
            </a:r>
            <a:r>
              <a:rPr dirty="0" sz="1650" spc="-80" b="1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1650" b="1">
                <a:solidFill>
                  <a:srgbClr val="003399"/>
                </a:solidFill>
                <a:latin typeface="Arial"/>
                <a:cs typeface="Arial"/>
              </a:rPr>
              <a:t>Nov</a:t>
            </a:r>
            <a:r>
              <a:rPr dirty="0" sz="1650" spc="-55" b="1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1650" spc="-10" b="1">
                <a:solidFill>
                  <a:srgbClr val="003399"/>
                </a:solidFill>
                <a:latin typeface="Arial"/>
                <a:cs typeface="Arial"/>
              </a:rPr>
              <a:t>2024)</a:t>
            </a:r>
            <a:endParaRPr sz="165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393480" y="1419191"/>
            <a:ext cx="3270250" cy="2541905"/>
          </a:xfrm>
          <a:prstGeom prst="rect">
            <a:avLst/>
          </a:prstGeom>
        </p:spPr>
        <p:txBody>
          <a:bodyPr wrap="square" lIns="0" tIns="139065" rIns="0" bIns="0" rtlCol="0" vert="horz">
            <a:spAutoFit/>
          </a:bodyPr>
          <a:lstStyle/>
          <a:p>
            <a:pPr marL="1017905">
              <a:lnSpc>
                <a:spcPct val="100000"/>
              </a:lnSpc>
              <a:spcBef>
                <a:spcPts val="1095"/>
              </a:spcBef>
            </a:pPr>
            <a:r>
              <a:rPr dirty="0" sz="1650" spc="-10" b="1">
                <a:latin typeface="Calibri"/>
                <a:cs typeface="Calibri"/>
              </a:rPr>
              <a:t>Outcomes</a:t>
            </a:r>
            <a:r>
              <a:rPr dirty="0" sz="1650" spc="-10">
                <a:latin typeface="Calibri"/>
                <a:cs typeface="Calibri"/>
              </a:rPr>
              <a:t>:</a:t>
            </a:r>
            <a:endParaRPr sz="1650">
              <a:latin typeface="Calibri"/>
              <a:cs typeface="Calibri"/>
            </a:endParaRPr>
          </a:p>
          <a:p>
            <a:pPr marL="294005" marR="88900" indent="-281940">
              <a:lnSpc>
                <a:spcPct val="100000"/>
              </a:lnSpc>
              <a:spcBef>
                <a:spcPts val="994"/>
              </a:spcBef>
              <a:buFont typeface="Arial"/>
              <a:buChar char="•"/>
              <a:tabLst>
                <a:tab pos="294005" algn="l"/>
              </a:tabLst>
            </a:pPr>
            <a:r>
              <a:rPr dirty="0" sz="1650">
                <a:latin typeface="Calibri"/>
                <a:cs typeface="Calibri"/>
              </a:rPr>
              <a:t>Showing</a:t>
            </a:r>
            <a:r>
              <a:rPr dirty="0" sz="1650" spc="-9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-5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achievement</a:t>
            </a:r>
            <a:r>
              <a:rPr dirty="0" sz="1650" spc="-2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of</a:t>
            </a:r>
            <a:r>
              <a:rPr dirty="0" sz="1650" spc="-50">
                <a:latin typeface="Calibri"/>
                <a:cs typeface="Calibri"/>
              </a:rPr>
              <a:t> </a:t>
            </a:r>
            <a:r>
              <a:rPr dirty="0" sz="1650" spc="-25">
                <a:latin typeface="Calibri"/>
                <a:cs typeface="Calibri"/>
              </a:rPr>
              <a:t>the </a:t>
            </a:r>
            <a:r>
              <a:rPr dirty="0" sz="1650">
                <a:latin typeface="Calibri"/>
                <a:cs typeface="Calibri"/>
              </a:rPr>
              <a:t>technical</a:t>
            </a:r>
            <a:r>
              <a:rPr dirty="0" sz="1650" spc="-30">
                <a:latin typeface="Calibri"/>
                <a:cs typeface="Calibri"/>
              </a:rPr>
              <a:t> </a:t>
            </a:r>
            <a:r>
              <a:rPr dirty="0" sz="1650" spc="-20">
                <a:latin typeface="Calibri"/>
                <a:cs typeface="Calibri"/>
              </a:rPr>
              <a:t>development</a:t>
            </a:r>
            <a:r>
              <a:rPr dirty="0" sz="1650" spc="-3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of</a:t>
            </a:r>
            <a:r>
              <a:rPr dirty="0" sz="1650" spc="-40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tsunami </a:t>
            </a:r>
            <a:r>
              <a:rPr dirty="0" sz="1650">
                <a:latin typeface="Calibri"/>
                <a:cs typeface="Calibri"/>
              </a:rPr>
              <a:t>warning</a:t>
            </a:r>
            <a:r>
              <a:rPr dirty="0" sz="1650" spc="-9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and</a:t>
            </a:r>
            <a:r>
              <a:rPr dirty="0" sz="1650" spc="-8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mitigation</a:t>
            </a:r>
            <a:r>
              <a:rPr dirty="0" sz="1650" spc="-5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system</a:t>
            </a:r>
            <a:endParaRPr sz="1650">
              <a:latin typeface="Calibri"/>
              <a:cs typeface="Calibri"/>
            </a:endParaRPr>
          </a:p>
          <a:p>
            <a:pPr marL="248285" marR="5080" indent="-236220">
              <a:lnSpc>
                <a:spcPct val="100000"/>
              </a:lnSpc>
              <a:buFont typeface="Arial"/>
              <a:buChar char="•"/>
              <a:tabLst>
                <a:tab pos="248285" algn="l"/>
              </a:tabLst>
            </a:pPr>
            <a:r>
              <a:rPr dirty="0" sz="1650">
                <a:latin typeface="Calibri"/>
                <a:cs typeface="Calibri"/>
              </a:rPr>
              <a:t>Showing</a:t>
            </a:r>
            <a:r>
              <a:rPr dirty="0" sz="1650" spc="-9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the</a:t>
            </a:r>
            <a:r>
              <a:rPr dirty="0" sz="1650" spc="-5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achievement</a:t>
            </a:r>
            <a:r>
              <a:rPr dirty="0" sz="1650" spc="-2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of</a:t>
            </a:r>
            <a:r>
              <a:rPr dirty="0" sz="1650" spc="-50">
                <a:latin typeface="Calibri"/>
                <a:cs typeface="Calibri"/>
              </a:rPr>
              <a:t> </a:t>
            </a:r>
            <a:r>
              <a:rPr dirty="0" sz="1650" spc="-25">
                <a:latin typeface="Calibri"/>
                <a:cs typeface="Calibri"/>
              </a:rPr>
              <a:t>the </a:t>
            </a:r>
            <a:r>
              <a:rPr dirty="0" sz="1650" spc="-20">
                <a:latin typeface="Calibri"/>
                <a:cs typeface="Calibri"/>
              </a:rPr>
              <a:t>community’s</a:t>
            </a:r>
            <a:r>
              <a:rPr dirty="0" sz="1650" spc="-2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engagement</a:t>
            </a:r>
            <a:r>
              <a:rPr dirty="0" sz="1650" spc="-2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in</a:t>
            </a:r>
            <a:r>
              <a:rPr dirty="0" sz="1650" spc="-10">
                <a:latin typeface="Calibri"/>
                <a:cs typeface="Calibri"/>
              </a:rPr>
              <a:t> </a:t>
            </a:r>
            <a:r>
              <a:rPr dirty="0" sz="1650" spc="-25">
                <a:latin typeface="Calibri"/>
                <a:cs typeface="Calibri"/>
              </a:rPr>
              <a:t>the </a:t>
            </a:r>
            <a:r>
              <a:rPr dirty="0" sz="1650" spc="-20">
                <a:latin typeface="Calibri"/>
                <a:cs typeface="Calibri"/>
              </a:rPr>
              <a:t>Tsunami</a:t>
            </a:r>
            <a:r>
              <a:rPr dirty="0" sz="1650" spc="-7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Preparedness</a:t>
            </a:r>
            <a:r>
              <a:rPr dirty="0" sz="1650" spc="-3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capacity</a:t>
            </a:r>
            <a:r>
              <a:rPr dirty="0" sz="1650" spc="-60">
                <a:latin typeface="Calibri"/>
                <a:cs typeface="Calibri"/>
              </a:rPr>
              <a:t> </a:t>
            </a:r>
            <a:r>
              <a:rPr dirty="0" sz="1650" spc="-25">
                <a:latin typeface="Calibri"/>
                <a:cs typeface="Calibri"/>
              </a:rPr>
              <a:t>and </a:t>
            </a:r>
            <a:r>
              <a:rPr dirty="0" sz="1650" spc="-10">
                <a:latin typeface="Calibri"/>
                <a:cs typeface="Calibri"/>
              </a:rPr>
              <a:t>response</a:t>
            </a:r>
            <a:endParaRPr sz="1650">
              <a:latin typeface="Calibri"/>
              <a:cs typeface="Calibri"/>
            </a:endParaRPr>
          </a:p>
          <a:p>
            <a:pPr marL="248285" indent="-235585">
              <a:lnSpc>
                <a:spcPct val="100000"/>
              </a:lnSpc>
              <a:buFont typeface="Arial"/>
              <a:buChar char="•"/>
              <a:tabLst>
                <a:tab pos="248285" algn="l"/>
              </a:tabLst>
            </a:pPr>
            <a:r>
              <a:rPr dirty="0" sz="1650">
                <a:latin typeface="Calibri"/>
                <a:cs typeface="Calibri"/>
              </a:rPr>
              <a:t>Identifying</a:t>
            </a:r>
            <a:r>
              <a:rPr dirty="0" sz="1650" spc="-11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priorities</a:t>
            </a:r>
            <a:r>
              <a:rPr dirty="0" sz="1650" spc="-5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and</a:t>
            </a:r>
            <a:r>
              <a:rPr dirty="0" sz="1650" spc="-75">
                <a:latin typeface="Calibri"/>
                <a:cs typeface="Calibri"/>
              </a:rPr>
              <a:t> </a:t>
            </a:r>
            <a:r>
              <a:rPr dirty="0" sz="1650" spc="-20">
                <a:latin typeface="Calibri"/>
                <a:cs typeface="Calibri"/>
              </a:rPr>
              <a:t>gaps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24496" y="1608801"/>
            <a:ext cx="1387475" cy="2781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94005" indent="-28130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294005" algn="l"/>
              </a:tabLst>
            </a:pPr>
            <a:r>
              <a:rPr dirty="0" sz="1650" spc="-10" b="1">
                <a:latin typeface="Calibri"/>
                <a:cs typeface="Calibri"/>
              </a:rPr>
              <a:t>Participants: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97245" y="1870973"/>
            <a:ext cx="2143760" cy="9582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47015" algn="l"/>
              </a:tabLst>
            </a:pPr>
            <a:r>
              <a:rPr dirty="0" sz="1650" spc="-50">
                <a:latin typeface="Calibri"/>
                <a:cs typeface="Calibri"/>
              </a:rPr>
              <a:t>−</a:t>
            </a:r>
            <a:r>
              <a:rPr dirty="0" sz="1650">
                <a:latin typeface="Calibri"/>
                <a:cs typeface="Calibri"/>
              </a:rPr>
              <a:t>	</a:t>
            </a:r>
            <a:r>
              <a:rPr dirty="0" sz="1450">
                <a:latin typeface="Calibri"/>
                <a:cs typeface="Calibri"/>
              </a:rPr>
              <a:t>682</a:t>
            </a:r>
            <a:r>
              <a:rPr dirty="0" sz="1450" spc="10">
                <a:latin typeface="Calibri"/>
                <a:cs typeface="Calibri"/>
              </a:rPr>
              <a:t> </a:t>
            </a:r>
            <a:r>
              <a:rPr dirty="0" sz="1450" spc="-10">
                <a:latin typeface="Calibri"/>
                <a:cs typeface="Calibri"/>
              </a:rPr>
              <a:t>participants</a:t>
            </a:r>
            <a:endParaRPr sz="14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  <a:tabLst>
                <a:tab pos="246379" algn="l"/>
              </a:tabLst>
            </a:pPr>
            <a:r>
              <a:rPr dirty="0" sz="1450" spc="-50">
                <a:latin typeface="Calibri"/>
                <a:cs typeface="Calibri"/>
              </a:rPr>
              <a:t>−</a:t>
            </a:r>
            <a:r>
              <a:rPr dirty="0" sz="1450">
                <a:latin typeface="Calibri"/>
                <a:cs typeface="Calibri"/>
              </a:rPr>
              <a:t>	170</a:t>
            </a:r>
            <a:r>
              <a:rPr dirty="0" sz="1450" spc="20">
                <a:latin typeface="Calibri"/>
                <a:cs typeface="Calibri"/>
              </a:rPr>
              <a:t> </a:t>
            </a:r>
            <a:r>
              <a:rPr dirty="0" sz="1450">
                <a:latin typeface="Calibri"/>
                <a:cs typeface="Calibri"/>
              </a:rPr>
              <a:t>online</a:t>
            </a:r>
            <a:r>
              <a:rPr dirty="0" sz="1450" spc="55">
                <a:latin typeface="Calibri"/>
                <a:cs typeface="Calibri"/>
              </a:rPr>
              <a:t> </a:t>
            </a:r>
            <a:r>
              <a:rPr dirty="0" sz="1450" spc="-10">
                <a:latin typeface="Calibri"/>
                <a:cs typeface="Calibri"/>
              </a:rPr>
              <a:t>participants</a:t>
            </a:r>
            <a:endParaRPr sz="14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  <a:tabLst>
                <a:tab pos="246379" algn="l"/>
              </a:tabLst>
            </a:pPr>
            <a:r>
              <a:rPr dirty="0" sz="1450" spc="-50">
                <a:latin typeface="Calibri"/>
                <a:cs typeface="Calibri"/>
              </a:rPr>
              <a:t>−</a:t>
            </a:r>
            <a:r>
              <a:rPr dirty="0" sz="1450">
                <a:latin typeface="Calibri"/>
                <a:cs typeface="Calibri"/>
              </a:rPr>
              <a:t>	1200</a:t>
            </a:r>
            <a:r>
              <a:rPr dirty="0" sz="1450" spc="-15">
                <a:latin typeface="Calibri"/>
                <a:cs typeface="Calibri"/>
              </a:rPr>
              <a:t> </a:t>
            </a:r>
            <a:r>
              <a:rPr dirty="0" sz="1450">
                <a:latin typeface="Calibri"/>
                <a:cs typeface="Calibri"/>
              </a:rPr>
              <a:t>viewers</a:t>
            </a:r>
            <a:r>
              <a:rPr dirty="0" sz="1450" spc="35">
                <a:latin typeface="Calibri"/>
                <a:cs typeface="Calibri"/>
              </a:rPr>
              <a:t> </a:t>
            </a:r>
            <a:r>
              <a:rPr dirty="0" sz="1450">
                <a:latin typeface="Calibri"/>
                <a:cs typeface="Calibri"/>
              </a:rPr>
              <a:t>of</a:t>
            </a:r>
            <a:r>
              <a:rPr dirty="0" sz="1450" spc="50">
                <a:latin typeface="Calibri"/>
                <a:cs typeface="Calibri"/>
              </a:rPr>
              <a:t> </a:t>
            </a:r>
            <a:r>
              <a:rPr dirty="0" sz="1450" spc="-10">
                <a:latin typeface="Calibri"/>
                <a:cs typeface="Calibri"/>
              </a:rPr>
              <a:t>Youtube</a:t>
            </a:r>
            <a:endParaRPr sz="14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246379" algn="l"/>
              </a:tabLst>
            </a:pPr>
            <a:r>
              <a:rPr dirty="0" sz="1450" spc="-50">
                <a:latin typeface="Calibri"/>
                <a:cs typeface="Calibri"/>
              </a:rPr>
              <a:t>−</a:t>
            </a:r>
            <a:r>
              <a:rPr dirty="0" sz="1450">
                <a:latin typeface="Calibri"/>
                <a:cs typeface="Calibri"/>
              </a:rPr>
              <a:t>	From</a:t>
            </a:r>
            <a:r>
              <a:rPr dirty="0" sz="1450" spc="20">
                <a:latin typeface="Calibri"/>
                <a:cs typeface="Calibri"/>
              </a:rPr>
              <a:t> </a:t>
            </a:r>
            <a:r>
              <a:rPr dirty="0" sz="1450">
                <a:latin typeface="Calibri"/>
                <a:cs typeface="Calibri"/>
              </a:rPr>
              <a:t>about</a:t>
            </a:r>
            <a:r>
              <a:rPr dirty="0" sz="1450" spc="45">
                <a:latin typeface="Calibri"/>
                <a:cs typeface="Calibri"/>
              </a:rPr>
              <a:t> </a:t>
            </a:r>
            <a:r>
              <a:rPr dirty="0" sz="1450">
                <a:latin typeface="Calibri"/>
                <a:cs typeface="Calibri"/>
              </a:rPr>
              <a:t>32</a:t>
            </a:r>
            <a:r>
              <a:rPr dirty="0" sz="1450" spc="10">
                <a:latin typeface="Calibri"/>
                <a:cs typeface="Calibri"/>
              </a:rPr>
              <a:t> </a:t>
            </a:r>
            <a:r>
              <a:rPr dirty="0" sz="1450" spc="-10">
                <a:latin typeface="Calibri"/>
                <a:cs typeface="Calibri"/>
              </a:rPr>
              <a:t>countries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24496" y="2811321"/>
            <a:ext cx="3034665" cy="14458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94005" indent="-28130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294005" algn="l"/>
              </a:tabLst>
            </a:pPr>
            <a:r>
              <a:rPr dirty="0" sz="1650">
                <a:latin typeface="Calibri"/>
                <a:cs typeface="Calibri"/>
              </a:rPr>
              <a:t>Engaged</a:t>
            </a:r>
            <a:r>
              <a:rPr dirty="0" sz="1650" spc="-120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many</a:t>
            </a:r>
            <a:r>
              <a:rPr dirty="0" sz="1650" spc="-85">
                <a:latin typeface="Calibri"/>
                <a:cs typeface="Calibri"/>
              </a:rPr>
              <a:t> </a:t>
            </a:r>
            <a:r>
              <a:rPr dirty="0" sz="1650">
                <a:latin typeface="Calibri"/>
                <a:cs typeface="Calibri"/>
              </a:rPr>
              <a:t>parties</a:t>
            </a:r>
            <a:r>
              <a:rPr dirty="0" sz="1650" spc="-55">
                <a:latin typeface="Calibri"/>
                <a:cs typeface="Calibri"/>
              </a:rPr>
              <a:t> </a:t>
            </a:r>
            <a:r>
              <a:rPr dirty="0" sz="1650" spc="-10">
                <a:latin typeface="Calibri"/>
                <a:cs typeface="Calibri"/>
              </a:rPr>
              <a:t>including:</a:t>
            </a:r>
            <a:endParaRPr sz="1650">
              <a:latin typeface="Calibri"/>
              <a:cs typeface="Calibri"/>
            </a:endParaRPr>
          </a:p>
          <a:p>
            <a:pPr marL="520065" marR="329565" indent="-234950">
              <a:lnSpc>
                <a:spcPct val="102299"/>
              </a:lnSpc>
              <a:spcBef>
                <a:spcPts val="40"/>
              </a:spcBef>
              <a:tabLst>
                <a:tab pos="520065" algn="l"/>
              </a:tabLst>
            </a:pPr>
            <a:r>
              <a:rPr dirty="0" sz="1650" spc="-50">
                <a:latin typeface="Calibri"/>
                <a:cs typeface="Calibri"/>
              </a:rPr>
              <a:t>−</a:t>
            </a:r>
            <a:r>
              <a:rPr dirty="0" sz="1650">
                <a:latin typeface="Calibri"/>
                <a:cs typeface="Calibri"/>
              </a:rPr>
              <a:t>	</a:t>
            </a:r>
            <a:r>
              <a:rPr dirty="0" sz="1450">
                <a:latin typeface="Calibri"/>
                <a:cs typeface="Calibri"/>
              </a:rPr>
              <a:t>Scientists,</a:t>
            </a:r>
            <a:r>
              <a:rPr dirty="0" sz="1450" spc="5">
                <a:latin typeface="Calibri"/>
                <a:cs typeface="Calibri"/>
              </a:rPr>
              <a:t> </a:t>
            </a:r>
            <a:r>
              <a:rPr dirty="0" sz="1450">
                <a:latin typeface="Calibri"/>
                <a:cs typeface="Calibri"/>
              </a:rPr>
              <a:t>Policy</a:t>
            </a:r>
            <a:r>
              <a:rPr dirty="0" sz="1450" spc="40">
                <a:latin typeface="Calibri"/>
                <a:cs typeface="Calibri"/>
              </a:rPr>
              <a:t> </a:t>
            </a:r>
            <a:r>
              <a:rPr dirty="0" sz="1450" spc="-10">
                <a:latin typeface="Calibri"/>
                <a:cs typeface="Calibri"/>
              </a:rPr>
              <a:t>Makers, </a:t>
            </a:r>
            <a:r>
              <a:rPr dirty="0" sz="1450">
                <a:latin typeface="Calibri"/>
                <a:cs typeface="Calibri"/>
              </a:rPr>
              <a:t>Academia,</a:t>
            </a:r>
            <a:r>
              <a:rPr dirty="0" sz="1450" spc="15">
                <a:latin typeface="Calibri"/>
                <a:cs typeface="Calibri"/>
              </a:rPr>
              <a:t> </a:t>
            </a:r>
            <a:r>
              <a:rPr dirty="0" sz="1450" spc="-10">
                <a:latin typeface="Calibri"/>
                <a:cs typeface="Calibri"/>
              </a:rPr>
              <a:t>Professionals, Practitioners,</a:t>
            </a:r>
            <a:r>
              <a:rPr dirty="0" sz="1450" spc="-45">
                <a:latin typeface="Calibri"/>
                <a:cs typeface="Calibri"/>
              </a:rPr>
              <a:t> </a:t>
            </a:r>
            <a:r>
              <a:rPr dirty="0" sz="1450">
                <a:latin typeface="Calibri"/>
                <a:cs typeface="Calibri"/>
              </a:rPr>
              <a:t>Private</a:t>
            </a:r>
            <a:r>
              <a:rPr dirty="0" sz="1450" spc="170">
                <a:latin typeface="Calibri"/>
                <a:cs typeface="Calibri"/>
              </a:rPr>
              <a:t> </a:t>
            </a:r>
            <a:r>
              <a:rPr dirty="0" sz="1450" spc="-10">
                <a:latin typeface="Calibri"/>
                <a:cs typeface="Calibri"/>
              </a:rPr>
              <a:t>Sector, </a:t>
            </a:r>
            <a:r>
              <a:rPr dirty="0" sz="1450">
                <a:latin typeface="Calibri"/>
                <a:cs typeface="Calibri"/>
              </a:rPr>
              <a:t>School,</a:t>
            </a:r>
            <a:r>
              <a:rPr dirty="0" sz="1450" spc="20">
                <a:latin typeface="Calibri"/>
                <a:cs typeface="Calibri"/>
              </a:rPr>
              <a:t> </a:t>
            </a:r>
            <a:r>
              <a:rPr dirty="0" sz="1450">
                <a:latin typeface="Calibri"/>
                <a:cs typeface="Calibri"/>
              </a:rPr>
              <a:t>Communities,</a:t>
            </a:r>
            <a:r>
              <a:rPr dirty="0" sz="1450" spc="25">
                <a:latin typeface="Calibri"/>
                <a:cs typeface="Calibri"/>
              </a:rPr>
              <a:t> </a:t>
            </a:r>
            <a:r>
              <a:rPr dirty="0" sz="1450" spc="-10">
                <a:latin typeface="Calibri"/>
                <a:cs typeface="Calibri"/>
              </a:rPr>
              <a:t>Youth, </a:t>
            </a:r>
            <a:r>
              <a:rPr dirty="0" sz="1450">
                <a:latin typeface="Calibri"/>
                <a:cs typeface="Calibri"/>
              </a:rPr>
              <a:t>NGO,</a:t>
            </a:r>
            <a:r>
              <a:rPr dirty="0" sz="1450" spc="114">
                <a:latin typeface="Calibri"/>
                <a:cs typeface="Calibri"/>
              </a:rPr>
              <a:t>  </a:t>
            </a:r>
            <a:r>
              <a:rPr dirty="0" sz="1450">
                <a:latin typeface="Calibri"/>
                <a:cs typeface="Calibri"/>
              </a:rPr>
              <a:t>UN</a:t>
            </a:r>
            <a:r>
              <a:rPr dirty="0" sz="1450" spc="-10">
                <a:latin typeface="Calibri"/>
                <a:cs typeface="Calibri"/>
              </a:rPr>
              <a:t> Organizations</a:t>
            </a:r>
            <a:endParaRPr sz="145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84447" y="4515611"/>
            <a:ext cx="2753867" cy="1851659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6854486" y="1489987"/>
            <a:ext cx="2056764" cy="2781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50" b="1">
                <a:latin typeface="Calibri"/>
                <a:cs typeface="Calibri"/>
              </a:rPr>
              <a:t>Banda</a:t>
            </a:r>
            <a:r>
              <a:rPr dirty="0" sz="1650" spc="-50" b="1">
                <a:latin typeface="Calibri"/>
                <a:cs typeface="Calibri"/>
              </a:rPr>
              <a:t> </a:t>
            </a:r>
            <a:r>
              <a:rPr dirty="0" sz="1650" b="1">
                <a:latin typeface="Calibri"/>
                <a:cs typeface="Calibri"/>
              </a:rPr>
              <a:t>Aceh</a:t>
            </a:r>
            <a:r>
              <a:rPr dirty="0" sz="1650" spc="-50" b="1">
                <a:latin typeface="Calibri"/>
                <a:cs typeface="Calibri"/>
              </a:rPr>
              <a:t> </a:t>
            </a:r>
            <a:r>
              <a:rPr dirty="0" sz="1650" spc="-10" b="1">
                <a:latin typeface="Calibri"/>
                <a:cs typeface="Calibri"/>
              </a:rPr>
              <a:t>Statement: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6849862" y="1924307"/>
            <a:ext cx="2912110" cy="9309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2299"/>
              </a:lnSpc>
              <a:spcBef>
                <a:spcPts val="95"/>
              </a:spcBef>
            </a:pPr>
            <a:r>
              <a:rPr dirty="0" sz="1450" b="1">
                <a:latin typeface="Calibri"/>
                <a:cs typeface="Calibri"/>
              </a:rPr>
              <a:t>Global</a:t>
            </a:r>
            <a:r>
              <a:rPr dirty="0" sz="1450" spc="3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Tsunami</a:t>
            </a:r>
            <a:r>
              <a:rPr dirty="0" sz="1450" spc="-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Warning</a:t>
            </a:r>
            <a:r>
              <a:rPr dirty="0" sz="1450" spc="15" b="1">
                <a:latin typeface="Calibri"/>
                <a:cs typeface="Calibri"/>
              </a:rPr>
              <a:t> </a:t>
            </a:r>
            <a:r>
              <a:rPr dirty="0" sz="1450" spc="-25" b="1">
                <a:latin typeface="Calibri"/>
                <a:cs typeface="Calibri"/>
              </a:rPr>
              <a:t>and </a:t>
            </a:r>
            <a:r>
              <a:rPr dirty="0" sz="1450" b="1">
                <a:latin typeface="Calibri"/>
                <a:cs typeface="Calibri"/>
              </a:rPr>
              <a:t>Mitigation:</a:t>
            </a:r>
            <a:r>
              <a:rPr dirty="0" sz="1450" spc="1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Building</a:t>
            </a:r>
            <a:r>
              <a:rPr dirty="0" sz="1450" spc="2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Sustainability</a:t>
            </a:r>
            <a:r>
              <a:rPr dirty="0" sz="1450" spc="145" b="1">
                <a:latin typeface="Calibri"/>
                <a:cs typeface="Calibri"/>
              </a:rPr>
              <a:t> </a:t>
            </a:r>
            <a:r>
              <a:rPr dirty="0" sz="1450" spc="-25" b="1">
                <a:latin typeface="Calibri"/>
                <a:cs typeface="Calibri"/>
              </a:rPr>
              <a:t>for </a:t>
            </a:r>
            <a:r>
              <a:rPr dirty="0" sz="1450" b="1">
                <a:latin typeface="Calibri"/>
                <a:cs typeface="Calibri"/>
              </a:rPr>
              <a:t>The</a:t>
            </a:r>
            <a:r>
              <a:rPr dirty="0" sz="1450" spc="2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next</a:t>
            </a:r>
            <a:r>
              <a:rPr dirty="0" sz="1450" spc="4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decade</a:t>
            </a:r>
            <a:r>
              <a:rPr dirty="0" sz="1450" spc="5" b="1">
                <a:latin typeface="Calibri"/>
                <a:cs typeface="Calibri"/>
              </a:rPr>
              <a:t> </a:t>
            </a:r>
            <a:r>
              <a:rPr dirty="0" sz="1450" spc="-10" b="1">
                <a:latin typeface="Calibri"/>
                <a:cs typeface="Calibri"/>
              </a:rPr>
              <a:t>through </a:t>
            </a:r>
            <a:r>
              <a:rPr dirty="0" sz="1450" b="1">
                <a:latin typeface="Calibri"/>
                <a:cs typeface="Calibri"/>
              </a:rPr>
              <a:t>Transformation</a:t>
            </a:r>
            <a:r>
              <a:rPr dirty="0" sz="1450" spc="2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and</a:t>
            </a:r>
            <a:r>
              <a:rPr dirty="0" sz="1450" spc="-10" b="1">
                <a:latin typeface="Calibri"/>
                <a:cs typeface="Calibri"/>
              </a:rPr>
              <a:t> Innovation.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6854476" y="3000218"/>
            <a:ext cx="3115945" cy="11576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95"/>
              </a:spcBef>
            </a:pPr>
            <a:r>
              <a:rPr dirty="0" sz="1450" b="1">
                <a:latin typeface="Calibri"/>
                <a:cs typeface="Calibri"/>
              </a:rPr>
              <a:t>UNESCO</a:t>
            </a:r>
            <a:r>
              <a:rPr dirty="0" sz="1450" spc="-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and</a:t>
            </a:r>
            <a:r>
              <a:rPr dirty="0" sz="1450" spc="5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its</a:t>
            </a:r>
            <a:r>
              <a:rPr dirty="0" sz="1450" spc="1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partners</a:t>
            </a:r>
            <a:r>
              <a:rPr dirty="0" sz="1450" spc="1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call</a:t>
            </a:r>
            <a:r>
              <a:rPr dirty="0" sz="1450" spc="3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on</a:t>
            </a:r>
            <a:r>
              <a:rPr dirty="0" sz="1450" spc="15" b="1">
                <a:latin typeface="Calibri"/>
                <a:cs typeface="Calibri"/>
              </a:rPr>
              <a:t> </a:t>
            </a:r>
            <a:r>
              <a:rPr dirty="0" sz="1450" spc="-10" b="1">
                <a:latin typeface="Calibri"/>
                <a:cs typeface="Calibri"/>
              </a:rPr>
              <a:t>States </a:t>
            </a:r>
            <a:r>
              <a:rPr dirty="0" sz="1450" b="1">
                <a:latin typeface="Calibri"/>
                <a:cs typeface="Calibri"/>
              </a:rPr>
              <a:t>and</a:t>
            </a:r>
            <a:r>
              <a:rPr dirty="0" sz="1450" spc="1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civil</a:t>
            </a:r>
            <a:r>
              <a:rPr dirty="0" sz="1450" spc="-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society</a:t>
            </a:r>
            <a:r>
              <a:rPr dirty="0" sz="1450" spc="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to</a:t>
            </a:r>
            <a:r>
              <a:rPr dirty="0" sz="1450" spc="2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drastically</a:t>
            </a:r>
            <a:r>
              <a:rPr dirty="0" sz="1450" spc="6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step</a:t>
            </a:r>
            <a:r>
              <a:rPr dirty="0" sz="1450" spc="5" b="1">
                <a:latin typeface="Calibri"/>
                <a:cs typeface="Calibri"/>
              </a:rPr>
              <a:t> </a:t>
            </a:r>
            <a:r>
              <a:rPr dirty="0" sz="1450" spc="-25" b="1">
                <a:latin typeface="Calibri"/>
                <a:cs typeface="Calibri"/>
              </a:rPr>
              <a:t>up </a:t>
            </a:r>
            <a:r>
              <a:rPr dirty="0" sz="1450" b="1">
                <a:latin typeface="Calibri"/>
                <a:cs typeface="Calibri"/>
              </a:rPr>
              <a:t>their</a:t>
            </a:r>
            <a:r>
              <a:rPr dirty="0" sz="1450" spc="1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investments</a:t>
            </a:r>
            <a:r>
              <a:rPr dirty="0" sz="1450" spc="1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and</a:t>
            </a:r>
            <a:r>
              <a:rPr dirty="0" sz="1450" spc="1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efforts</a:t>
            </a:r>
            <a:r>
              <a:rPr dirty="0" sz="1450" spc="3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to</a:t>
            </a:r>
            <a:r>
              <a:rPr dirty="0" sz="1450" spc="30" b="1">
                <a:latin typeface="Calibri"/>
                <a:cs typeface="Calibri"/>
              </a:rPr>
              <a:t> </a:t>
            </a:r>
            <a:r>
              <a:rPr dirty="0" sz="1450" spc="-10" b="1">
                <a:latin typeface="Calibri"/>
                <a:cs typeface="Calibri"/>
              </a:rPr>
              <a:t>achieve </a:t>
            </a:r>
            <a:r>
              <a:rPr dirty="0" sz="1450" b="1">
                <a:latin typeface="Calibri"/>
                <a:cs typeface="Calibri"/>
              </a:rPr>
              <a:t>100%</a:t>
            </a:r>
            <a:r>
              <a:rPr dirty="0" sz="1450" spc="1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of</a:t>
            </a:r>
            <a:r>
              <a:rPr dirty="0" sz="1450" spc="2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Tsunami</a:t>
            </a:r>
            <a:r>
              <a:rPr dirty="0" sz="1450" spc="5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Ready </a:t>
            </a:r>
            <a:r>
              <a:rPr dirty="0" sz="1450" spc="-10" b="1">
                <a:latin typeface="Calibri"/>
                <a:cs typeface="Calibri"/>
              </a:rPr>
              <a:t>Communities </a:t>
            </a:r>
            <a:r>
              <a:rPr dirty="0" sz="1450" b="1">
                <a:latin typeface="Calibri"/>
                <a:cs typeface="Calibri"/>
              </a:rPr>
              <a:t>across</a:t>
            </a:r>
            <a:r>
              <a:rPr dirty="0" sz="1450" spc="-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the</a:t>
            </a:r>
            <a:r>
              <a:rPr dirty="0" sz="1450" spc="20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world</a:t>
            </a:r>
            <a:r>
              <a:rPr dirty="0" sz="1450" spc="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by</a:t>
            </a:r>
            <a:r>
              <a:rPr dirty="0" sz="1450" spc="40" b="1">
                <a:latin typeface="Calibri"/>
                <a:cs typeface="Calibri"/>
              </a:rPr>
              <a:t> </a:t>
            </a:r>
            <a:r>
              <a:rPr dirty="0" sz="1450" spc="-10" b="1">
                <a:latin typeface="Calibri"/>
                <a:cs typeface="Calibri"/>
              </a:rPr>
              <a:t>2030.</a:t>
            </a:r>
            <a:endParaRPr sz="1450">
              <a:latin typeface="Calibri"/>
              <a:cs typeface="Calibri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2919" y="4515611"/>
            <a:ext cx="2668523" cy="1799843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978396" y="4515611"/>
            <a:ext cx="2549651" cy="185165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0651" y="1078514"/>
            <a:ext cx="6668134" cy="378460"/>
          </a:xfrm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114"/>
              </a:spcBef>
            </a:pPr>
            <a:r>
              <a:rPr dirty="0" sz="2300">
                <a:solidFill>
                  <a:srgbClr val="001F60"/>
                </a:solidFill>
                <a:latin typeface="Calibri"/>
                <a:cs typeface="Calibri"/>
              </a:rPr>
              <a:t>Major</a:t>
            </a:r>
            <a:r>
              <a:rPr dirty="0" sz="2300" spc="5">
                <a:solidFill>
                  <a:srgbClr val="001F60"/>
                </a:solidFill>
                <a:latin typeface="Calibri"/>
                <a:cs typeface="Calibri"/>
              </a:rPr>
              <a:t> </a:t>
            </a:r>
            <a:r>
              <a:rPr dirty="0" sz="2300">
                <a:solidFill>
                  <a:srgbClr val="001F60"/>
                </a:solidFill>
                <a:latin typeface="Calibri"/>
                <a:cs typeface="Calibri"/>
              </a:rPr>
              <a:t>Decisions</a:t>
            </a:r>
            <a:r>
              <a:rPr dirty="0" sz="2300" spc="-30">
                <a:solidFill>
                  <a:srgbClr val="001F60"/>
                </a:solidFill>
                <a:latin typeface="Calibri"/>
                <a:cs typeface="Calibri"/>
              </a:rPr>
              <a:t> </a:t>
            </a:r>
            <a:r>
              <a:rPr dirty="0" sz="2300">
                <a:solidFill>
                  <a:srgbClr val="001F60"/>
                </a:solidFill>
                <a:latin typeface="Calibri"/>
                <a:cs typeface="Calibri"/>
              </a:rPr>
              <a:t>from</a:t>
            </a:r>
            <a:r>
              <a:rPr dirty="0" sz="2300" spc="-15">
                <a:solidFill>
                  <a:srgbClr val="001F60"/>
                </a:solidFill>
                <a:latin typeface="Calibri"/>
                <a:cs typeface="Calibri"/>
              </a:rPr>
              <a:t> </a:t>
            </a:r>
            <a:r>
              <a:rPr dirty="0" sz="2300">
                <a:solidFill>
                  <a:srgbClr val="001F60"/>
                </a:solidFill>
                <a:latin typeface="Calibri"/>
                <a:cs typeface="Calibri"/>
              </a:rPr>
              <a:t>the</a:t>
            </a:r>
            <a:r>
              <a:rPr dirty="0" sz="2300" spc="-15">
                <a:solidFill>
                  <a:srgbClr val="001F60"/>
                </a:solidFill>
                <a:latin typeface="Calibri"/>
                <a:cs typeface="Calibri"/>
              </a:rPr>
              <a:t> </a:t>
            </a:r>
            <a:r>
              <a:rPr dirty="0" sz="2300">
                <a:solidFill>
                  <a:srgbClr val="001F60"/>
                </a:solidFill>
                <a:latin typeface="Calibri"/>
                <a:cs typeface="Calibri"/>
              </a:rPr>
              <a:t>14</a:t>
            </a:r>
            <a:r>
              <a:rPr dirty="0" baseline="25925" sz="2250">
                <a:solidFill>
                  <a:srgbClr val="001F60"/>
                </a:solidFill>
                <a:latin typeface="Calibri"/>
                <a:cs typeface="Calibri"/>
              </a:rPr>
              <a:t>th</a:t>
            </a:r>
            <a:r>
              <a:rPr dirty="0" baseline="25925" sz="2250" spc="315">
                <a:solidFill>
                  <a:srgbClr val="001F60"/>
                </a:solidFill>
                <a:latin typeface="Calibri"/>
                <a:cs typeface="Calibri"/>
              </a:rPr>
              <a:t> </a:t>
            </a:r>
            <a:r>
              <a:rPr dirty="0" sz="2300">
                <a:solidFill>
                  <a:srgbClr val="001F60"/>
                </a:solidFill>
                <a:latin typeface="Calibri"/>
                <a:cs typeface="Calibri"/>
              </a:rPr>
              <a:t>Session of </a:t>
            </a:r>
            <a:r>
              <a:rPr dirty="0" sz="2300" spc="-10">
                <a:solidFill>
                  <a:srgbClr val="001F60"/>
                </a:solidFill>
                <a:latin typeface="Calibri"/>
                <a:cs typeface="Calibri"/>
              </a:rPr>
              <a:t>ICG/IOTWMS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78954" y="1438118"/>
            <a:ext cx="9354185" cy="489648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algn="ctr" marR="236854">
              <a:lnSpc>
                <a:spcPct val="100000"/>
              </a:lnSpc>
              <a:spcBef>
                <a:spcPts val="135"/>
              </a:spcBef>
            </a:pPr>
            <a:r>
              <a:rPr dirty="0" sz="1450" b="1">
                <a:solidFill>
                  <a:srgbClr val="001F60"/>
                </a:solidFill>
                <a:latin typeface="Calibri"/>
                <a:cs typeface="Calibri"/>
              </a:rPr>
              <a:t>(14-19</a:t>
            </a:r>
            <a:r>
              <a:rPr dirty="0" sz="1450" spc="55" b="1">
                <a:solidFill>
                  <a:srgbClr val="001F60"/>
                </a:solidFill>
                <a:latin typeface="Calibri"/>
                <a:cs typeface="Calibri"/>
              </a:rPr>
              <a:t> </a:t>
            </a:r>
            <a:r>
              <a:rPr dirty="0" sz="1450" b="1">
                <a:solidFill>
                  <a:srgbClr val="001F60"/>
                </a:solidFill>
                <a:latin typeface="Calibri"/>
                <a:cs typeface="Calibri"/>
              </a:rPr>
              <a:t>Nov</a:t>
            </a:r>
            <a:r>
              <a:rPr dirty="0" sz="1450" spc="60" b="1">
                <a:solidFill>
                  <a:srgbClr val="001F60"/>
                </a:solidFill>
                <a:latin typeface="Calibri"/>
                <a:cs typeface="Calibri"/>
              </a:rPr>
              <a:t> </a:t>
            </a:r>
            <a:r>
              <a:rPr dirty="0" sz="1450" b="1">
                <a:solidFill>
                  <a:srgbClr val="001F60"/>
                </a:solidFill>
                <a:latin typeface="Calibri"/>
                <a:cs typeface="Calibri"/>
              </a:rPr>
              <a:t>2024,</a:t>
            </a:r>
            <a:r>
              <a:rPr dirty="0" sz="1450" spc="75" b="1">
                <a:solidFill>
                  <a:srgbClr val="001F60"/>
                </a:solidFill>
                <a:latin typeface="Calibri"/>
                <a:cs typeface="Calibri"/>
              </a:rPr>
              <a:t> </a:t>
            </a:r>
            <a:r>
              <a:rPr dirty="0" sz="1450" b="1">
                <a:solidFill>
                  <a:srgbClr val="001F60"/>
                </a:solidFill>
                <a:latin typeface="Calibri"/>
                <a:cs typeface="Calibri"/>
              </a:rPr>
              <a:t>Jakarta,</a:t>
            </a:r>
            <a:r>
              <a:rPr dirty="0" sz="1450" spc="75" b="1">
                <a:solidFill>
                  <a:srgbClr val="001F60"/>
                </a:solidFill>
                <a:latin typeface="Calibri"/>
                <a:cs typeface="Calibri"/>
              </a:rPr>
              <a:t> </a:t>
            </a:r>
            <a:r>
              <a:rPr dirty="0" sz="1450" spc="-10" b="1">
                <a:solidFill>
                  <a:srgbClr val="001F60"/>
                </a:solidFill>
                <a:latin typeface="Calibri"/>
                <a:cs typeface="Calibri"/>
              </a:rPr>
              <a:t>Indonesia)</a:t>
            </a:r>
            <a:endParaRPr sz="1450">
              <a:latin typeface="Calibri"/>
              <a:cs typeface="Calibri"/>
            </a:endParaRPr>
          </a:p>
          <a:p>
            <a:pPr marL="139065" marR="100965" indent="-88900">
              <a:lnSpc>
                <a:spcPct val="100000"/>
              </a:lnSpc>
              <a:spcBef>
                <a:spcPts val="1535"/>
              </a:spcBef>
              <a:buSzPct val="78260"/>
              <a:buChar char="•"/>
              <a:tabLst>
                <a:tab pos="140335" algn="l"/>
              </a:tabLst>
            </a:pPr>
            <a:r>
              <a:rPr dirty="0" sz="1150">
                <a:latin typeface="Arial"/>
                <a:cs typeface="Arial"/>
              </a:rPr>
              <a:t>Include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instructions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from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57</a:t>
            </a:r>
            <a:r>
              <a:rPr dirty="0" baseline="25925" sz="1125">
                <a:latin typeface="Arial"/>
                <a:cs typeface="Arial"/>
              </a:rPr>
              <a:t>th</a:t>
            </a:r>
            <a:r>
              <a:rPr dirty="0" baseline="25925" sz="1125" spc="15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Session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of</a:t>
            </a:r>
            <a:r>
              <a:rPr dirty="0" sz="1150" spc="-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IOC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Executive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Council,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and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recommendations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from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 spc="-10">
                <a:latin typeface="Arial"/>
                <a:cs typeface="Arial"/>
              </a:rPr>
              <a:t>TOWS-</a:t>
            </a:r>
            <a:r>
              <a:rPr dirty="0" sz="1150">
                <a:latin typeface="Arial"/>
                <a:cs typeface="Arial"/>
              </a:rPr>
              <a:t>WG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XVI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and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XVII</a:t>
            </a:r>
            <a:r>
              <a:rPr dirty="0" sz="1150" spc="-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in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10">
                <a:latin typeface="Arial"/>
                <a:cs typeface="Arial"/>
              </a:rPr>
              <a:t> </a:t>
            </a:r>
            <a:r>
              <a:rPr dirty="0" sz="1150" spc="-20">
                <a:latin typeface="Arial"/>
                <a:cs typeface="Arial"/>
              </a:rPr>
              <a:t>work </a:t>
            </a:r>
            <a:r>
              <a:rPr dirty="0" sz="1150" spc="-20">
                <a:latin typeface="Arial"/>
                <a:cs typeface="Arial"/>
              </a:rPr>
              <a:t>	</a:t>
            </a:r>
            <a:r>
              <a:rPr dirty="0" sz="1150">
                <a:latin typeface="Arial"/>
                <a:cs typeface="Arial"/>
              </a:rPr>
              <a:t>plans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of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ICG</a:t>
            </a:r>
            <a:r>
              <a:rPr dirty="0" sz="1150" spc="-3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for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3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next </a:t>
            </a:r>
            <a:r>
              <a:rPr dirty="0" sz="1150" spc="-10">
                <a:latin typeface="Arial"/>
                <a:cs typeface="Arial"/>
              </a:rPr>
              <a:t>inter-</a:t>
            </a:r>
            <a:r>
              <a:rPr dirty="0" sz="1150">
                <a:latin typeface="Arial"/>
                <a:cs typeface="Arial"/>
              </a:rPr>
              <a:t>sessional</a:t>
            </a:r>
            <a:r>
              <a:rPr dirty="0" sz="1150" spc="15">
                <a:latin typeface="Arial"/>
                <a:cs typeface="Arial"/>
              </a:rPr>
              <a:t> </a:t>
            </a:r>
            <a:r>
              <a:rPr dirty="0" sz="1150" spc="-10">
                <a:latin typeface="Arial"/>
                <a:cs typeface="Arial"/>
              </a:rPr>
              <a:t>period;</a:t>
            </a:r>
            <a:endParaRPr sz="1150">
              <a:latin typeface="Arial"/>
              <a:cs typeface="Arial"/>
            </a:endParaRPr>
          </a:p>
          <a:p>
            <a:pPr marL="139065" marR="99060" indent="-88900">
              <a:lnSpc>
                <a:spcPct val="100000"/>
              </a:lnSpc>
              <a:spcBef>
                <a:spcPts val="505"/>
              </a:spcBef>
              <a:buSzPct val="78260"/>
              <a:buChar char="•"/>
              <a:tabLst>
                <a:tab pos="140335" algn="l"/>
              </a:tabLst>
            </a:pPr>
            <a:r>
              <a:rPr dirty="0" sz="1150">
                <a:latin typeface="Arial"/>
                <a:cs typeface="Arial"/>
              </a:rPr>
              <a:t>ICG/IOTWMS</a:t>
            </a:r>
            <a:r>
              <a:rPr dirty="0" sz="1150" spc="3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Steering</a:t>
            </a:r>
            <a:r>
              <a:rPr dirty="0" sz="1150" spc="4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Group</a:t>
            </a:r>
            <a:r>
              <a:rPr dirty="0" sz="1150" spc="5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released</a:t>
            </a:r>
            <a:r>
              <a:rPr dirty="0" sz="1150" spc="4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45"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Service</a:t>
            </a:r>
            <a:r>
              <a:rPr dirty="0" sz="1150" spc="5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Definition</a:t>
            </a:r>
            <a:r>
              <a:rPr dirty="0" sz="1150" spc="5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Document</a:t>
            </a:r>
            <a:r>
              <a:rPr dirty="0" sz="1150" spc="5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version</a:t>
            </a:r>
            <a:r>
              <a:rPr dirty="0" sz="1150" spc="5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5.0</a:t>
            </a:r>
            <a:r>
              <a:rPr dirty="0" sz="1150" spc="4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that</a:t>
            </a:r>
            <a:r>
              <a:rPr dirty="0" sz="1150" spc="6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covers</a:t>
            </a:r>
            <a:r>
              <a:rPr dirty="0" sz="1150" spc="5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templates</a:t>
            </a:r>
            <a:r>
              <a:rPr dirty="0" sz="1150" spc="4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for</a:t>
            </a:r>
            <a:r>
              <a:rPr dirty="0" sz="1150" spc="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NAVAREA</a:t>
            </a:r>
            <a:r>
              <a:rPr dirty="0" sz="1150" spc="5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and</a:t>
            </a:r>
            <a:r>
              <a:rPr dirty="0" sz="1150" spc="5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Non-Seismic 	templates.</a:t>
            </a:r>
            <a:endParaRPr sz="1150">
              <a:latin typeface="Arial"/>
              <a:cs typeface="Arial"/>
            </a:endParaRPr>
          </a:p>
          <a:p>
            <a:pPr marL="139700" indent="-88900">
              <a:lnSpc>
                <a:spcPct val="100000"/>
              </a:lnSpc>
              <a:spcBef>
                <a:spcPts val="505"/>
              </a:spcBef>
              <a:buSzPct val="78260"/>
              <a:buChar char="•"/>
              <a:tabLst>
                <a:tab pos="139700" algn="l"/>
              </a:tabLst>
            </a:pPr>
            <a:r>
              <a:rPr dirty="0" sz="1150">
                <a:latin typeface="Arial"/>
                <a:cs typeface="Arial"/>
              </a:rPr>
              <a:t>Extend</a:t>
            </a:r>
            <a:r>
              <a:rPr dirty="0" sz="1150" spc="-4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35"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TSP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services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to</a:t>
            </a:r>
            <a:r>
              <a:rPr dirty="0" sz="1150" spc="-4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include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tsunamis</a:t>
            </a:r>
            <a:r>
              <a:rPr dirty="0" sz="1150" spc="-6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generated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by</a:t>
            </a:r>
            <a:r>
              <a:rPr dirty="0" sz="1150" spc="-5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non-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seismic</a:t>
            </a:r>
            <a:r>
              <a:rPr dirty="0" sz="1150" spc="-5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and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complex</a:t>
            </a:r>
            <a:r>
              <a:rPr dirty="0" sz="1150" spc="-4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sources</a:t>
            </a:r>
            <a:endParaRPr sz="1150">
              <a:latin typeface="Arial"/>
              <a:cs typeface="Arial"/>
            </a:endParaRPr>
          </a:p>
          <a:p>
            <a:pPr marL="139065" marR="43180" indent="-88900">
              <a:lnSpc>
                <a:spcPct val="100000"/>
              </a:lnSpc>
              <a:spcBef>
                <a:spcPts val="505"/>
              </a:spcBef>
              <a:buSzPct val="78260"/>
              <a:buChar char="•"/>
              <a:tabLst>
                <a:tab pos="140335" algn="l"/>
              </a:tabLst>
            </a:pPr>
            <a:r>
              <a:rPr dirty="0" sz="1150">
                <a:latin typeface="Arial"/>
                <a:cs typeface="Arial"/>
              </a:rPr>
              <a:t>Instructs</a:t>
            </a:r>
            <a:r>
              <a:rPr dirty="0" sz="1150" spc="4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3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Steering</a:t>
            </a:r>
            <a:r>
              <a:rPr dirty="0" sz="1150" spc="5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Group</a:t>
            </a:r>
            <a:r>
              <a:rPr dirty="0" sz="1150" spc="4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to</a:t>
            </a:r>
            <a:r>
              <a:rPr dirty="0" sz="1150" spc="40"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finalize</a:t>
            </a:r>
            <a:r>
              <a:rPr dirty="0" sz="1150" spc="4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the</a:t>
            </a:r>
            <a:r>
              <a:rPr dirty="0" sz="1150" spc="4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2024</a:t>
            </a:r>
            <a:r>
              <a:rPr dirty="0" sz="1150" spc="5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Capacity</a:t>
            </a:r>
            <a:r>
              <a:rPr dirty="0" sz="1150" spc="4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Assessment</a:t>
            </a:r>
            <a:r>
              <a:rPr dirty="0" sz="1150" spc="3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Report</a:t>
            </a:r>
            <a:r>
              <a:rPr dirty="0" sz="1150" spc="4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and</a:t>
            </a:r>
            <a:r>
              <a:rPr dirty="0" sz="1150" spc="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Executive</a:t>
            </a:r>
            <a:r>
              <a:rPr dirty="0" sz="1150" spc="6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Summary</a:t>
            </a:r>
            <a:r>
              <a:rPr dirty="0" sz="1150" spc="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in</a:t>
            </a:r>
            <a:r>
              <a:rPr dirty="0" sz="1150" spc="3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4</a:t>
            </a:r>
            <a:r>
              <a:rPr dirty="0" sz="1150" spc="5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weeks,</a:t>
            </a:r>
            <a:r>
              <a:rPr dirty="0" sz="1150" spc="5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for</a:t>
            </a:r>
            <a:r>
              <a:rPr dirty="0" sz="1150" spc="4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further</a:t>
            </a:r>
            <a:r>
              <a:rPr dirty="0" sz="1150" spc="4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review</a:t>
            </a:r>
            <a:r>
              <a:rPr dirty="0" sz="1150" spc="3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by</a:t>
            </a:r>
            <a:r>
              <a:rPr dirty="0" sz="1150" spc="25">
                <a:latin typeface="Arial"/>
                <a:cs typeface="Arial"/>
              </a:rPr>
              <a:t> </a:t>
            </a:r>
            <a:r>
              <a:rPr dirty="0" sz="1150" spc="-25">
                <a:latin typeface="Arial"/>
                <a:cs typeface="Arial"/>
              </a:rPr>
              <a:t>the </a:t>
            </a:r>
            <a:r>
              <a:rPr dirty="0" sz="1150" spc="-25">
                <a:latin typeface="Arial"/>
                <a:cs typeface="Arial"/>
              </a:rPr>
              <a:t>	</a:t>
            </a:r>
            <a:r>
              <a:rPr dirty="0" sz="1150">
                <a:latin typeface="Arial"/>
                <a:cs typeface="Arial"/>
              </a:rPr>
              <a:t>Member</a:t>
            </a:r>
            <a:r>
              <a:rPr dirty="0" sz="1150" spc="-3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States,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incorporate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feedback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if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any, and</a:t>
            </a:r>
            <a:r>
              <a:rPr dirty="0" sz="1150" spc="-3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endorse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final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report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for</a:t>
            </a:r>
            <a:r>
              <a:rPr dirty="0" sz="1150" spc="-4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publication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as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 spc="-10">
                <a:latin typeface="Arial"/>
                <a:cs typeface="Arial"/>
              </a:rPr>
              <a:t>UNESCO-</a:t>
            </a:r>
            <a:r>
              <a:rPr dirty="0" sz="1150">
                <a:latin typeface="Arial"/>
                <a:cs typeface="Arial"/>
              </a:rPr>
              <a:t>IOC</a:t>
            </a:r>
            <a:r>
              <a:rPr dirty="0" sz="1150" spc="5">
                <a:latin typeface="Arial"/>
                <a:cs typeface="Arial"/>
              </a:rPr>
              <a:t> </a:t>
            </a:r>
            <a:r>
              <a:rPr dirty="0" sz="1150" spc="-10">
                <a:latin typeface="Arial"/>
                <a:cs typeface="Arial"/>
              </a:rPr>
              <a:t>Document</a:t>
            </a:r>
            <a:endParaRPr sz="1150">
              <a:latin typeface="Arial"/>
              <a:cs typeface="Arial"/>
            </a:endParaRPr>
          </a:p>
          <a:p>
            <a:pPr marL="139700" indent="-88900">
              <a:lnSpc>
                <a:spcPct val="100000"/>
              </a:lnSpc>
              <a:spcBef>
                <a:spcPts val="505"/>
              </a:spcBef>
              <a:buSzPct val="78260"/>
              <a:buChar char="•"/>
              <a:tabLst>
                <a:tab pos="139700" algn="l"/>
              </a:tabLst>
            </a:pPr>
            <a:r>
              <a:rPr dirty="0" sz="1150">
                <a:latin typeface="Arial"/>
                <a:cs typeface="Arial"/>
              </a:rPr>
              <a:t>Establish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a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new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intersessional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Task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Team</a:t>
            </a:r>
            <a:r>
              <a:rPr dirty="0" sz="1150" spc="-3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on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Indian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Ocean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Wave</a:t>
            </a:r>
            <a:r>
              <a:rPr dirty="0" sz="1150" spc="-5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25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Exercise</a:t>
            </a:r>
            <a:r>
              <a:rPr dirty="0" sz="1150" spc="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(IOWave25)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reporting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to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3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Steering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 spc="-10">
                <a:latin typeface="Arial"/>
                <a:cs typeface="Arial"/>
              </a:rPr>
              <a:t>Group</a:t>
            </a:r>
            <a:endParaRPr sz="1150">
              <a:latin typeface="Arial"/>
              <a:cs typeface="Arial"/>
            </a:endParaRPr>
          </a:p>
          <a:p>
            <a:pPr marL="139700" indent="-88900">
              <a:lnSpc>
                <a:spcPct val="100000"/>
              </a:lnSpc>
              <a:spcBef>
                <a:spcPts val="500"/>
              </a:spcBef>
              <a:buSzPct val="78260"/>
              <a:buChar char="•"/>
              <a:tabLst>
                <a:tab pos="139700" algn="l"/>
              </a:tabLst>
            </a:pPr>
            <a:r>
              <a:rPr dirty="0" sz="1150">
                <a:latin typeface="Arial"/>
                <a:cs typeface="Arial"/>
              </a:rPr>
              <a:t>Establish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a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new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intersessional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Task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Team</a:t>
            </a:r>
            <a:r>
              <a:rPr dirty="0" sz="1150" spc="-4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on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New/Emerging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Technologies</a:t>
            </a:r>
            <a:r>
              <a:rPr dirty="0" sz="1150" spc="-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for</a:t>
            </a:r>
            <a:r>
              <a:rPr dirty="0" sz="1150" spc="-3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Observations</a:t>
            </a:r>
            <a:r>
              <a:rPr dirty="0" sz="1150" spc="-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and</a:t>
            </a:r>
            <a:r>
              <a:rPr dirty="0" sz="1150" spc="-3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Forecasting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under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45">
                <a:latin typeface="Arial"/>
                <a:cs typeface="Arial"/>
              </a:rPr>
              <a:t> </a:t>
            </a:r>
            <a:r>
              <a:rPr dirty="0" sz="1150" spc="-25">
                <a:latin typeface="Arial"/>
                <a:cs typeface="Arial"/>
              </a:rPr>
              <a:t>WG2</a:t>
            </a:r>
            <a:endParaRPr sz="1150">
              <a:latin typeface="Arial"/>
              <a:cs typeface="Arial"/>
            </a:endParaRPr>
          </a:p>
          <a:p>
            <a:pPr marL="139700" indent="-88900">
              <a:lnSpc>
                <a:spcPct val="100000"/>
              </a:lnSpc>
              <a:spcBef>
                <a:spcPts val="505"/>
              </a:spcBef>
              <a:buSzPct val="78260"/>
              <a:buChar char="•"/>
              <a:tabLst>
                <a:tab pos="139700" algn="l"/>
              </a:tabLst>
            </a:pPr>
            <a:r>
              <a:rPr dirty="0" sz="1150">
                <a:latin typeface="Arial"/>
                <a:cs typeface="Arial"/>
              </a:rPr>
              <a:t>Establish</a:t>
            </a:r>
            <a:r>
              <a:rPr dirty="0" sz="1150" spc="-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a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new</a:t>
            </a:r>
            <a:r>
              <a:rPr dirty="0" sz="1150" spc="-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intersessional</a:t>
            </a:r>
            <a:r>
              <a:rPr dirty="0" sz="1150" spc="-5"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Task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Team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on</a:t>
            </a:r>
            <a:r>
              <a:rPr dirty="0" sz="1150" spc="-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Mid-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Term</a:t>
            </a:r>
            <a:r>
              <a:rPr dirty="0" sz="1150" spc="-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Strategy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(MTS)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to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prepare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a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draft</a:t>
            </a:r>
            <a:r>
              <a:rPr dirty="0" sz="1150" spc="-25">
                <a:latin typeface="Arial"/>
                <a:cs typeface="Arial"/>
              </a:rPr>
              <a:t> MTS</a:t>
            </a:r>
            <a:endParaRPr sz="1150">
              <a:latin typeface="Arial"/>
              <a:cs typeface="Arial"/>
            </a:endParaRPr>
          </a:p>
          <a:p>
            <a:pPr marL="139700" indent="-88900">
              <a:lnSpc>
                <a:spcPct val="100000"/>
              </a:lnSpc>
              <a:spcBef>
                <a:spcPts val="495"/>
              </a:spcBef>
              <a:buSzPct val="78260"/>
              <a:buChar char="•"/>
              <a:tabLst>
                <a:tab pos="139700" algn="l"/>
              </a:tabLst>
            </a:pPr>
            <a:r>
              <a:rPr dirty="0" sz="1150">
                <a:latin typeface="Arial"/>
                <a:cs typeface="Arial"/>
              </a:rPr>
              <a:t>Request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Steering</a:t>
            </a:r>
            <a:r>
              <a:rPr dirty="0" sz="1150" spc="-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Group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to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supervise</a:t>
            </a:r>
            <a:r>
              <a:rPr dirty="0" sz="1150" spc="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work of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Task</a:t>
            </a:r>
            <a:r>
              <a:rPr dirty="0" sz="1150" spc="-3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Team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and</a:t>
            </a:r>
            <a:r>
              <a:rPr dirty="0" sz="1150" spc="-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to</a:t>
            </a:r>
            <a:r>
              <a:rPr dirty="0" sz="1150" spc="-35"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finalise</a:t>
            </a:r>
            <a:r>
              <a:rPr dirty="0" sz="1150" spc="-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the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MTS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2025-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2030</a:t>
            </a:r>
            <a:r>
              <a:rPr dirty="0" sz="1150" spc="-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by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early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half</a:t>
            </a:r>
            <a:r>
              <a:rPr dirty="0" sz="1150" spc="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of</a:t>
            </a:r>
            <a:r>
              <a:rPr dirty="0" sz="1150" spc="-30">
                <a:latin typeface="Arial"/>
                <a:cs typeface="Arial"/>
              </a:rPr>
              <a:t> </a:t>
            </a:r>
            <a:r>
              <a:rPr dirty="0" sz="1150" spc="-20">
                <a:latin typeface="Arial"/>
                <a:cs typeface="Arial"/>
              </a:rPr>
              <a:t>2025</a:t>
            </a:r>
            <a:endParaRPr sz="1150">
              <a:latin typeface="Arial"/>
              <a:cs typeface="Arial"/>
            </a:endParaRPr>
          </a:p>
          <a:p>
            <a:pPr marL="139065" marR="485140" indent="-88900">
              <a:lnSpc>
                <a:spcPct val="100800"/>
              </a:lnSpc>
              <a:spcBef>
                <a:spcPts val="490"/>
              </a:spcBef>
              <a:buChar char="•"/>
              <a:tabLst>
                <a:tab pos="140335" algn="l"/>
              </a:tabLst>
            </a:pPr>
            <a:r>
              <a:rPr dirty="0" sz="1150">
                <a:latin typeface="Arial"/>
                <a:cs typeface="Arial"/>
              </a:rPr>
              <a:t>Instructs</a:t>
            </a:r>
            <a:r>
              <a:rPr dirty="0" sz="1150" spc="-3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Steering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Group,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Working</a:t>
            </a:r>
            <a:r>
              <a:rPr dirty="0" sz="1150" spc="-4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Groups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and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Task</a:t>
            </a:r>
            <a:r>
              <a:rPr dirty="0" sz="1150" spc="-3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Teams</a:t>
            </a:r>
            <a:r>
              <a:rPr dirty="0" sz="1150" spc="-4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to</a:t>
            </a:r>
            <a:r>
              <a:rPr dirty="0" sz="1150" spc="-40"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consider</a:t>
            </a:r>
            <a:r>
              <a:rPr dirty="0" sz="1150" spc="-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the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recommendations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of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the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ODTP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RDIP,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IOWave23,</a:t>
            </a:r>
            <a:r>
              <a:rPr dirty="0" sz="1150" spc="-4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2024 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	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Capacity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Assessment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and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2</a:t>
            </a:r>
            <a:r>
              <a:rPr dirty="0" baseline="25925" sz="1125">
                <a:solidFill>
                  <a:srgbClr val="BF0000"/>
                </a:solidFill>
                <a:latin typeface="Arial"/>
                <a:cs typeface="Arial"/>
              </a:rPr>
              <a:t>nd</a:t>
            </a:r>
            <a:r>
              <a:rPr dirty="0" baseline="25925" sz="1125" spc="142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Global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Tsunami</a:t>
            </a:r>
            <a:r>
              <a:rPr dirty="0" sz="1150" spc="-4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Symposium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into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their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work </a:t>
            </a:r>
            <a:r>
              <a:rPr dirty="0" sz="1150" spc="-10">
                <a:latin typeface="Arial"/>
                <a:cs typeface="Arial"/>
              </a:rPr>
              <a:t>plans.</a:t>
            </a:r>
            <a:endParaRPr sz="1150">
              <a:latin typeface="Arial"/>
              <a:cs typeface="Arial"/>
            </a:endParaRPr>
          </a:p>
          <a:p>
            <a:pPr marL="139065" marR="68580" indent="-88900">
              <a:lnSpc>
                <a:spcPct val="100899"/>
              </a:lnSpc>
              <a:spcBef>
                <a:spcPts val="480"/>
              </a:spcBef>
              <a:buSzPct val="78260"/>
              <a:buChar char="•"/>
              <a:tabLst>
                <a:tab pos="140335" algn="l"/>
              </a:tabLst>
            </a:pPr>
            <a:r>
              <a:rPr dirty="0" sz="1150">
                <a:latin typeface="Arial"/>
                <a:cs typeface="Arial"/>
              </a:rPr>
              <a:t>Decides</a:t>
            </a:r>
            <a:r>
              <a:rPr dirty="0" sz="1150" spc="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to</a:t>
            </a:r>
            <a:r>
              <a:rPr dirty="0" sz="1150" spc="-50"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continue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the</a:t>
            </a:r>
            <a:r>
              <a:rPr dirty="0" sz="1150" spc="-3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capacity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development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initiatives</a:t>
            </a:r>
            <a:r>
              <a:rPr dirty="0" sz="1150" spc="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related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to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SOPs,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TEMPP,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TRRP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and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 on-the-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job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training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for</a:t>
            </a:r>
            <a:r>
              <a:rPr dirty="0" sz="1150" spc="-4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warning</a:t>
            </a:r>
            <a:r>
              <a:rPr dirty="0" sz="1150" spc="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center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 spc="-10">
                <a:latin typeface="Arial"/>
                <a:cs typeface="Arial"/>
              </a:rPr>
              <a:t>operators </a:t>
            </a:r>
            <a:r>
              <a:rPr dirty="0" sz="1150" spc="-10">
                <a:latin typeface="Arial"/>
                <a:cs typeface="Arial"/>
              </a:rPr>
              <a:t>	</a:t>
            </a:r>
            <a:r>
              <a:rPr dirty="0" sz="1150">
                <a:latin typeface="Arial"/>
                <a:cs typeface="Arial"/>
              </a:rPr>
              <a:t>by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TSPs.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TEMPP, hosted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by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INCOIS,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is</a:t>
            </a:r>
            <a:r>
              <a:rPr dirty="0" sz="1150" spc="-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scheduled to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take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place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in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April</a:t>
            </a:r>
            <a:r>
              <a:rPr dirty="0" sz="1150" spc="-5">
                <a:latin typeface="Arial"/>
                <a:cs typeface="Arial"/>
              </a:rPr>
              <a:t> </a:t>
            </a:r>
            <a:r>
              <a:rPr dirty="0" sz="1150" spc="-10">
                <a:latin typeface="Arial"/>
                <a:cs typeface="Arial"/>
              </a:rPr>
              <a:t>2025.</a:t>
            </a:r>
            <a:endParaRPr sz="1150">
              <a:latin typeface="Arial"/>
              <a:cs typeface="Arial"/>
            </a:endParaRPr>
          </a:p>
          <a:p>
            <a:pPr marL="139065" marR="172720" indent="-88900">
              <a:lnSpc>
                <a:spcPct val="100000"/>
              </a:lnSpc>
              <a:spcBef>
                <a:spcPts val="505"/>
              </a:spcBef>
              <a:buSzPct val="78260"/>
              <a:buChar char="•"/>
              <a:tabLst>
                <a:tab pos="140335" algn="l"/>
              </a:tabLst>
            </a:pPr>
            <a:r>
              <a:rPr dirty="0" sz="1150">
                <a:latin typeface="Arial"/>
                <a:cs typeface="Arial"/>
              </a:rPr>
              <a:t>Request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Steering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Group</a:t>
            </a:r>
            <a:r>
              <a:rPr dirty="0" sz="1150" spc="-3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to</a:t>
            </a:r>
            <a:r>
              <a:rPr dirty="0" sz="1150" spc="-30"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explore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if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there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is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need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of</a:t>
            </a:r>
            <a:r>
              <a:rPr dirty="0" sz="1150" spc="-3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expanding</a:t>
            </a:r>
            <a:r>
              <a:rPr dirty="0" sz="1150" spc="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sub-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regional</a:t>
            </a:r>
            <a:r>
              <a:rPr dirty="0" sz="1150" spc="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working</a:t>
            </a:r>
            <a:r>
              <a:rPr dirty="0" sz="1150" spc="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groups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to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address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regional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gaps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and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strengthen 	collaborations.</a:t>
            </a:r>
            <a:endParaRPr sz="1150">
              <a:latin typeface="Arial"/>
              <a:cs typeface="Arial"/>
            </a:endParaRPr>
          </a:p>
          <a:p>
            <a:pPr marL="139065" marR="144780" indent="-88900">
              <a:lnSpc>
                <a:spcPct val="100000"/>
              </a:lnSpc>
              <a:spcBef>
                <a:spcPts val="505"/>
              </a:spcBef>
              <a:buSzPct val="78260"/>
              <a:buChar char="•"/>
              <a:tabLst>
                <a:tab pos="140335" algn="l"/>
              </a:tabLst>
            </a:pPr>
            <a:r>
              <a:rPr dirty="0" sz="1150">
                <a:latin typeface="Arial"/>
                <a:cs typeface="Arial"/>
              </a:rPr>
              <a:t>Develop</a:t>
            </a:r>
            <a:r>
              <a:rPr dirty="0" sz="1150" spc="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25"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summary</a:t>
            </a:r>
            <a:r>
              <a:rPr dirty="0" sz="1150" spc="-5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statement</a:t>
            </a:r>
            <a:r>
              <a:rPr dirty="0" sz="1150" spc="-4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of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the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2nd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UNESCO-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IOC</a:t>
            </a:r>
            <a:r>
              <a:rPr dirty="0" sz="1150" spc="-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Global</a:t>
            </a:r>
            <a:r>
              <a:rPr dirty="0" sz="1150" spc="-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Tsunami</a:t>
            </a:r>
            <a:r>
              <a:rPr dirty="0" sz="1150" spc="-5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Symposium</a:t>
            </a:r>
            <a:r>
              <a:rPr dirty="0" sz="1150" spc="-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together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with</a:t>
            </a:r>
            <a:r>
              <a:rPr dirty="0" sz="1150" spc="-1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the</a:t>
            </a:r>
            <a:r>
              <a:rPr dirty="0" sz="1150" spc="-2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Program</a:t>
            </a:r>
            <a:r>
              <a:rPr dirty="0" sz="1150" spc="-15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Committee</a:t>
            </a:r>
            <a:r>
              <a:rPr dirty="0" sz="1150" spc="-50">
                <a:latin typeface="Arial"/>
                <a:cs typeface="Arial"/>
              </a:rPr>
              <a:t> </a:t>
            </a:r>
            <a:r>
              <a:rPr dirty="0" sz="1150">
                <a:latin typeface="Arial"/>
                <a:cs typeface="Arial"/>
              </a:rPr>
              <a:t>for</a:t>
            </a:r>
            <a:r>
              <a:rPr dirty="0" sz="1150" spc="-40">
                <a:latin typeface="Arial"/>
                <a:cs typeface="Arial"/>
              </a:rPr>
              <a:t> </a:t>
            </a:r>
            <a:r>
              <a:rPr dirty="0" sz="1150" spc="-10">
                <a:latin typeface="Arial"/>
                <a:cs typeface="Arial"/>
              </a:rPr>
              <a:t>publication </a:t>
            </a:r>
            <a:r>
              <a:rPr dirty="0" sz="1150" spc="-10">
                <a:latin typeface="Arial"/>
                <a:cs typeface="Arial"/>
              </a:rPr>
              <a:t>	</a:t>
            </a:r>
            <a:r>
              <a:rPr dirty="0" sz="1150">
                <a:latin typeface="Arial"/>
                <a:cs typeface="Arial"/>
              </a:rPr>
              <a:t>as a</a:t>
            </a:r>
            <a:r>
              <a:rPr dirty="0" sz="1150" spc="5">
                <a:latin typeface="Arial"/>
                <a:cs typeface="Arial"/>
              </a:rPr>
              <a:t> </a:t>
            </a:r>
            <a:r>
              <a:rPr dirty="0" sz="1150" spc="-10">
                <a:latin typeface="Arial"/>
                <a:cs typeface="Arial"/>
              </a:rPr>
              <a:t>UNESCO-</a:t>
            </a:r>
            <a:r>
              <a:rPr dirty="0" sz="1150">
                <a:latin typeface="Arial"/>
                <a:cs typeface="Arial"/>
              </a:rPr>
              <a:t>IOC</a:t>
            </a:r>
            <a:r>
              <a:rPr dirty="0" sz="1150" spc="20">
                <a:latin typeface="Arial"/>
                <a:cs typeface="Arial"/>
              </a:rPr>
              <a:t> </a:t>
            </a:r>
            <a:r>
              <a:rPr dirty="0" sz="1150" spc="-10">
                <a:latin typeface="Arial"/>
                <a:cs typeface="Arial"/>
              </a:rPr>
              <a:t>document.</a:t>
            </a:r>
            <a:endParaRPr sz="1150">
              <a:latin typeface="Arial"/>
              <a:cs typeface="Arial"/>
            </a:endParaRPr>
          </a:p>
          <a:p>
            <a:pPr marL="139065" marR="43180" indent="-88900">
              <a:lnSpc>
                <a:spcPct val="100899"/>
              </a:lnSpc>
              <a:spcBef>
                <a:spcPts val="490"/>
              </a:spcBef>
              <a:buSzPct val="78260"/>
              <a:buChar char="•"/>
              <a:tabLst>
                <a:tab pos="140335" algn="l"/>
              </a:tabLst>
            </a:pP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Optimal</a:t>
            </a:r>
            <a:r>
              <a:rPr dirty="0" sz="1150" spc="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sea</a:t>
            </a:r>
            <a:r>
              <a:rPr dirty="0" sz="1150" spc="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level</a:t>
            </a:r>
            <a:r>
              <a:rPr dirty="0" sz="1150" spc="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and</a:t>
            </a:r>
            <a:r>
              <a:rPr dirty="0" sz="1150" spc="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seismic</a:t>
            </a:r>
            <a:r>
              <a:rPr dirty="0" sz="1150" spc="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network</a:t>
            </a:r>
            <a:r>
              <a:rPr dirty="0" sz="1150" spc="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design</a:t>
            </a:r>
            <a:r>
              <a:rPr dirty="0" sz="1150" spc="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for</a:t>
            </a:r>
            <a:r>
              <a:rPr dirty="0" sz="1150" spc="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the</a:t>
            </a:r>
            <a:r>
              <a:rPr dirty="0" sz="1150" spc="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Area</a:t>
            </a:r>
            <a:r>
              <a:rPr dirty="0" sz="1150" spc="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of</a:t>
            </a:r>
            <a:r>
              <a:rPr dirty="0" sz="1150" spc="4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Service</a:t>
            </a:r>
            <a:r>
              <a:rPr dirty="0" sz="1150" spc="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(AoS)</a:t>
            </a:r>
            <a:r>
              <a:rPr dirty="0" sz="1150" spc="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and</a:t>
            </a:r>
            <a:r>
              <a:rPr dirty="0" sz="1150" spc="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work</a:t>
            </a:r>
            <a:r>
              <a:rPr dirty="0" sz="1150" spc="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with</a:t>
            </a:r>
            <a:r>
              <a:rPr dirty="0" sz="1150" spc="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Member</a:t>
            </a:r>
            <a:r>
              <a:rPr dirty="0" sz="1150" spc="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States</a:t>
            </a:r>
            <a:r>
              <a:rPr dirty="0" sz="1150" spc="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to</a:t>
            </a:r>
            <a:r>
              <a:rPr dirty="0" sz="1150" spc="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fill</a:t>
            </a:r>
            <a:r>
              <a:rPr dirty="0" sz="1150" spc="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identified</a:t>
            </a:r>
            <a:r>
              <a:rPr dirty="0" sz="1150" spc="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gaps,</a:t>
            </a:r>
            <a:r>
              <a:rPr dirty="0" sz="1150" spc="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including</a:t>
            </a:r>
            <a:r>
              <a:rPr dirty="0" sz="1150" spc="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the 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	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strategic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and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coordinated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submission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of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projects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to</a:t>
            </a:r>
            <a:r>
              <a:rPr dirty="0" sz="1150" spc="-4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the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UN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Ocean</a:t>
            </a:r>
            <a:r>
              <a:rPr dirty="0" sz="1150" spc="-2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Decade</a:t>
            </a:r>
            <a:r>
              <a:rPr dirty="0" sz="1150" spc="-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and</a:t>
            </a:r>
            <a:r>
              <a:rPr dirty="0" sz="1150" spc="-3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potential</a:t>
            </a:r>
            <a:r>
              <a:rPr dirty="0" sz="1150" spc="-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funding</a:t>
            </a:r>
            <a:r>
              <a:rPr dirty="0" sz="1150" spc="-1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sources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>
                <a:solidFill>
                  <a:srgbClr val="BF0000"/>
                </a:solidFill>
                <a:latin typeface="Arial"/>
                <a:cs typeface="Arial"/>
              </a:rPr>
              <a:t>for</a:t>
            </a:r>
            <a:r>
              <a:rPr dirty="0" sz="1150" spc="-25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z="1150" spc="-10">
                <a:solidFill>
                  <a:srgbClr val="BF0000"/>
                </a:solidFill>
                <a:latin typeface="Arial"/>
                <a:cs typeface="Arial"/>
              </a:rPr>
              <a:t>support.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02407" y="3427476"/>
            <a:ext cx="5981700" cy="701040"/>
          </a:xfrm>
          <a:prstGeom prst="rect"/>
          <a:solidFill>
            <a:srgbClr val="001F5E"/>
          </a:solidFill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4175"/>
              </a:lnSpc>
            </a:pPr>
            <a:r>
              <a:rPr dirty="0" sz="3600" b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dirty="0" sz="3600" spc="-40" b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 spc="-25" b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9690521" y="6346943"/>
            <a:ext cx="15049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5">
                <a:solidFill>
                  <a:srgbClr val="878787"/>
                </a:solidFill>
                <a:latin typeface="Calibri"/>
                <a:cs typeface="Calibri"/>
              </a:rPr>
              <a:t>13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4158529" y="5534698"/>
            <a:ext cx="2242185" cy="85598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dirty="0" sz="1450" b="1">
                <a:latin typeface="Calibri"/>
                <a:cs typeface="Calibri"/>
              </a:rPr>
              <a:t>Mr.</a:t>
            </a:r>
            <a:r>
              <a:rPr dirty="0" sz="1450" spc="8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Eluri</a:t>
            </a:r>
            <a:r>
              <a:rPr dirty="0" sz="1450" spc="9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Pattabhi</a:t>
            </a:r>
            <a:r>
              <a:rPr dirty="0" sz="1450" spc="75" b="1">
                <a:latin typeface="Calibri"/>
                <a:cs typeface="Calibri"/>
              </a:rPr>
              <a:t> </a:t>
            </a:r>
            <a:r>
              <a:rPr dirty="0" sz="1450" b="1">
                <a:latin typeface="Calibri"/>
                <a:cs typeface="Calibri"/>
              </a:rPr>
              <a:t>Rama</a:t>
            </a:r>
            <a:r>
              <a:rPr dirty="0" sz="1450" spc="75" b="1">
                <a:latin typeface="Calibri"/>
                <a:cs typeface="Calibri"/>
              </a:rPr>
              <a:t> </a:t>
            </a:r>
            <a:r>
              <a:rPr dirty="0" sz="1450" spc="-25" b="1">
                <a:latin typeface="Calibri"/>
                <a:cs typeface="Calibri"/>
              </a:rPr>
              <a:t>Rao</a:t>
            </a:r>
            <a:endParaRPr sz="145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30"/>
              </a:spcBef>
            </a:pPr>
            <a:r>
              <a:rPr dirty="0" sz="1300" b="1">
                <a:latin typeface="Calibri"/>
                <a:cs typeface="Calibri"/>
              </a:rPr>
              <a:t>Chair,</a:t>
            </a:r>
            <a:r>
              <a:rPr dirty="0" sz="1300" spc="30" b="1">
                <a:latin typeface="Calibri"/>
                <a:cs typeface="Calibri"/>
              </a:rPr>
              <a:t> </a:t>
            </a:r>
            <a:r>
              <a:rPr dirty="0" sz="1300" spc="-10" b="1">
                <a:latin typeface="Calibri"/>
                <a:cs typeface="Calibri"/>
              </a:rPr>
              <a:t>ICG/IOTWMS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3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dirty="0" sz="1300" spc="-10" b="1">
                <a:latin typeface="Calibri"/>
                <a:cs typeface="Calibri"/>
                <a:hlinkClick r:id="rId2"/>
              </a:rPr>
              <a:t>pattabhi@incois.gov.in</a:t>
            </a:r>
            <a:endParaRPr sz="1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PowerPoint - ICG_IOTWMS_Report_TOWS-WG2025</dc:title>
  <dcterms:created xsi:type="dcterms:W3CDTF">2025-02-21T17:16:51Z</dcterms:created>
  <dcterms:modified xsi:type="dcterms:W3CDTF">2025-02-21T17:16:51Z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2025-02-21T00:00:00Z</vt:filetime>
  </property>
  <property fmtid="{D5CDD505-2E9C-101B-9397-08002B2CF9AE}" pid="3" name="LastSaved">
    <vt:filetime>2025-02-21T00:00:00Z</vt:filetime>
  </property>
  <property fmtid="{D5CDD505-2E9C-101B-9397-08002B2CF9AE}" pid="4" name="Producer">
    <vt:lpwstr>Microsoft: Print To PDF</vt:lpwstr>
  </property>
</Properties>
</file>