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655" r:id="rId5"/>
    <p:sldMasterId id="2147483667" r:id="rId6"/>
    <p:sldMasterId id="2147483675" r:id="rId7"/>
    <p:sldMasterId id="2147483691" r:id="rId8"/>
    <p:sldMasterId id="2147483693" r:id="rId9"/>
    <p:sldMasterId id="2147483688" r:id="rId10"/>
    <p:sldMasterId id="2147483676" r:id="rId11"/>
    <p:sldMasterId id="2147483697" r:id="rId12"/>
    <p:sldMasterId id="2147483699" r:id="rId13"/>
    <p:sldMasterId id="2147483700" r:id="rId14"/>
  </p:sldMasterIdLst>
  <p:notesMasterIdLst>
    <p:notesMasterId r:id="rId20"/>
  </p:notesMasterIdLst>
  <p:handoutMasterIdLst>
    <p:handoutMasterId r:id="rId21"/>
  </p:handoutMasterIdLst>
  <p:sldIdLst>
    <p:sldId id="269" r:id="rId15"/>
    <p:sldId id="284" r:id="rId16"/>
    <p:sldId id="291" r:id="rId17"/>
    <p:sldId id="292" r:id="rId18"/>
    <p:sldId id="29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183254"/>
    <a:srgbClr val="0069B4"/>
    <a:srgbClr val="FCC002"/>
    <a:srgbClr val="67BB89"/>
    <a:srgbClr val="41B7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3" autoAdjust="0"/>
    <p:restoredTop sz="94660"/>
  </p:normalViewPr>
  <p:slideViewPr>
    <p:cSldViewPr snapToGrid="0">
      <p:cViewPr varScale="1">
        <p:scale>
          <a:sx n="116" d="100"/>
          <a:sy n="116" d="100"/>
        </p:scale>
        <p:origin x="496" y="17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AE6A58-4FB4-4CC6-96D2-704E647E1F92}" type="datetimeFigureOut">
              <a:rPr lang="fr-FR" smtClean="0"/>
              <a:t>19/02/2025</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DCC70-1736-4198-B3CB-0BBF381B4215}" type="datetimeFigureOut">
              <a:rPr lang="fr-FR" smtClean="0"/>
              <a:t>19/02/2025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4C09-06E6-EC4E-BDC8-F8CE7451FAA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9475AF4-7C76-F84A-BB03-3750F9EBBB3F}"/>
              </a:ext>
            </a:extLst>
          </p:cNvPr>
          <p:cNvSpPr>
            <a:spLocks noGrp="1"/>
          </p:cNvSpPr>
          <p:nvPr>
            <p:ph sz="quarter" idx="10"/>
          </p:nvPr>
        </p:nvSpPr>
        <p:spPr>
          <a:xfrm>
            <a:off x="1494146" y="1680651"/>
            <a:ext cx="10491787" cy="451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dirty="0"/>
          </a:p>
        </p:txBody>
      </p:sp>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710858"/>
            <a:ext cx="12192000" cy="4539343"/>
          </a:xfrm>
          <a:prstGeom prst="rect">
            <a:avLst/>
          </a:prstGeom>
        </p:spPr>
      </p:pic>
      <p:sp>
        <p:nvSpPr>
          <p:cNvPr id="5" name="Rectangle 4"/>
          <p:cNvSpPr/>
          <p:nvPr userDrawn="1"/>
        </p:nvSpPr>
        <p:spPr>
          <a:xfrm>
            <a:off x="2031714" y="2171125"/>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2061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BF371C-B563-7143-AB92-E7DA8E41A57E}"/>
              </a:ext>
            </a:extLst>
          </p:cNvPr>
          <p:cNvSpPr>
            <a:spLocks noGrp="1"/>
          </p:cNvSpPr>
          <p:nvPr>
            <p:ph sz="quarter" idx="10"/>
          </p:nvPr>
        </p:nvSpPr>
        <p:spPr>
          <a:xfrm>
            <a:off x="382741" y="1298268"/>
            <a:ext cx="11474450" cy="5289550"/>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2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9FA098D7-84A4-0A45-938C-E934A08034D6}"/>
              </a:ext>
            </a:extLst>
          </p:cNvPr>
          <p:cNvSpPr>
            <a:spLocks noGrp="1"/>
          </p:cNvSpPr>
          <p:nvPr>
            <p:ph type="title"/>
          </p:nvPr>
        </p:nvSpPr>
        <p:spPr>
          <a:xfrm>
            <a:off x="376084" y="188144"/>
            <a:ext cx="10515600" cy="922901"/>
          </a:xfrm>
          <a:prstGeom prst="rect">
            <a:avLst/>
          </a:prstGeom>
        </p:spPr>
        <p:txBody>
          <a:bodyPr/>
          <a:lstStyle>
            <a:lvl1pPr>
              <a:defRPr sz="4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733108" y="1990017"/>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353742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6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1333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1.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19/02/2025</a:t>
            </a:fld>
            <a:endParaRPr lang="fr-FR" dirty="0"/>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userDrawn="1"/>
        </p:nvSpPr>
        <p:spPr>
          <a:xfrm rot="5400000">
            <a:off x="1001943"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userDrawn="1"/>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userDrawn="1"/>
        </p:nvSpPr>
        <p:spPr>
          <a:xfrm>
            <a:off x="518275" y="185580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13" name="Oval 8">
            <a:extLst>
              <a:ext uri="{FF2B5EF4-FFF2-40B4-BE49-F238E27FC236}">
                <a16:creationId xmlns:a16="http://schemas.microsoft.com/office/drawing/2014/main" id="{3FB3321D-09B7-419A-8BAF-CB3FBE47F72F}"/>
              </a:ext>
            </a:extLst>
          </p:cNvPr>
          <p:cNvSpPr/>
          <p:nvPr userDrawn="1"/>
        </p:nvSpPr>
        <p:spPr>
          <a:xfrm>
            <a:off x="502508" y="3269246"/>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userDrawn="1"/>
        </p:nvSpPr>
        <p:spPr>
          <a:xfrm>
            <a:off x="518275" y="468269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7FB5224F-0AA0-4C49-8F64-DD3B5D186CA5}"/>
              </a:ext>
            </a:extLst>
          </p:cNvPr>
          <p:cNvSpPr>
            <a:spLocks noGrp="1"/>
          </p:cNvSpPr>
          <p:nvPr>
            <p:ph type="title"/>
          </p:nvPr>
        </p:nvSpPr>
        <p:spPr>
          <a:xfrm>
            <a:off x="518160" y="-7378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1AEA1C-9B6B-A84D-9758-4CC2AFAEED9E}"/>
              </a:ext>
            </a:extLst>
          </p:cNvPr>
          <p:cNvSpPr>
            <a:spLocks noGrp="1"/>
          </p:cNvSpPr>
          <p:nvPr>
            <p:ph type="body" idx="1"/>
          </p:nvPr>
        </p:nvSpPr>
        <p:spPr>
          <a:xfrm>
            <a:off x="1387037" y="1748344"/>
            <a:ext cx="10515600" cy="40428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0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userDrawn="1"/>
        </p:nvSpPr>
        <p:spPr>
          <a:xfrm>
            <a:off x="4585098" y="2105715"/>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dirty="0"/>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rgbClr val="183254"/>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9" name="Oval 8"/>
          <p:cNvSpPr/>
          <p:nvPr userDrawn="1"/>
        </p:nvSpPr>
        <p:spPr>
          <a:xfrm>
            <a:off x="4731524" y="4539439"/>
            <a:ext cx="1025586" cy="1024496"/>
          </a:xfrm>
          <a:prstGeom prst="ellipse">
            <a:avLst/>
          </a:prstGeom>
          <a:solidFill>
            <a:srgbClr val="67BB89"/>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20" name="Oval 8"/>
          <p:cNvSpPr/>
          <p:nvPr userDrawn="1"/>
        </p:nvSpPr>
        <p:spPr>
          <a:xfrm>
            <a:off x="582903" y="1846397"/>
            <a:ext cx="1025586" cy="1024496"/>
          </a:xfrm>
          <a:prstGeom prst="ellipse">
            <a:avLst/>
          </a:prstGeom>
          <a:solidFill>
            <a:srgbClr val="FCC002"/>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24" name="Rectangle 23">
            <a:extLst>
              <a:ext uri="{FF2B5EF4-FFF2-40B4-BE49-F238E27FC236}">
                <a16:creationId xmlns:a16="http://schemas.microsoft.com/office/drawing/2014/main" id="{A4F40950-1C56-4BF3-A2DD-AF830DAE5D27}"/>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558706" y="1744852"/>
            <a:ext cx="11074588" cy="4768934"/>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userDrawn="1"/>
        </p:nvSpPr>
        <p:spPr>
          <a:xfrm>
            <a:off x="8909764" y="3829971"/>
            <a:ext cx="1774525" cy="116156"/>
          </a:xfrm>
          <a:prstGeom prst="rect">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0069B4"/>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0069B4"/>
            </a:solidFill>
            <a:miter/>
          </a:ln>
        </p:spPr>
      </p:cxnSp>
      <p:sp>
        <p:nvSpPr>
          <p:cNvPr id="14" name="Oval 67"/>
          <p:cNvSpPr/>
          <p:nvPr userDrawn="1"/>
        </p:nvSpPr>
        <p:spPr>
          <a:xfrm>
            <a:off x="5823631" y="2112580"/>
            <a:ext cx="848697" cy="794330"/>
          </a:xfrm>
          <a:prstGeom prst="ellipse">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67BB89"/>
            </a:solidFill>
            <a:miter/>
          </a:ln>
        </p:spPr>
      </p:cxnSp>
      <p:sp>
        <p:nvSpPr>
          <p:cNvPr id="16" name="Oval 72"/>
          <p:cNvSpPr/>
          <p:nvPr userDrawn="1"/>
        </p:nvSpPr>
        <p:spPr>
          <a:xfrm>
            <a:off x="9335364" y="2112580"/>
            <a:ext cx="848697" cy="794330"/>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0069B4"/>
            </a:solidFill>
            <a:miter/>
          </a:ln>
        </p:spPr>
      </p:cxnSp>
      <p:sp>
        <p:nvSpPr>
          <p:cNvPr id="18" name="Oval 76"/>
          <p:cNvSpPr/>
          <p:nvPr userDrawn="1"/>
        </p:nvSpPr>
        <p:spPr>
          <a:xfrm>
            <a:off x="4049105" y="4859415"/>
            <a:ext cx="848697" cy="794330"/>
          </a:xfrm>
          <a:prstGeom prst="ellipse">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3254"/>
            </a:solidFill>
            <a:miter/>
          </a:ln>
        </p:spPr>
      </p:cxnSp>
      <p:sp>
        <p:nvSpPr>
          <p:cNvPr id="20" name="Oval 80"/>
          <p:cNvSpPr/>
          <p:nvPr userDrawn="1"/>
        </p:nvSpPr>
        <p:spPr>
          <a:xfrm>
            <a:off x="7560837" y="4859415"/>
            <a:ext cx="848697" cy="794330"/>
          </a:xfrm>
          <a:prstGeom prst="ellipse">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rgbClr val="FCC002"/>
            </a:solidFill>
            <a:miter/>
          </a:ln>
        </p:spPr>
      </p:cxnSp>
      <p:sp>
        <p:nvSpPr>
          <p:cNvPr id="32" name="Rectangle 59"/>
          <p:cNvSpPr/>
          <p:nvPr userDrawn="1"/>
        </p:nvSpPr>
        <p:spPr>
          <a:xfrm>
            <a:off x="3594066" y="3829971"/>
            <a:ext cx="1774525" cy="116156"/>
          </a:xfrm>
          <a:prstGeom prst="rect">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0069B4"/>
          </a:solidFill>
          <a:ln w="12700">
            <a:miter lim="400000"/>
          </a:ln>
        </p:spPr>
        <p:txBody>
          <a:bodyPr lIns="65023" tIns="65023" rIns="65023" bIns="65023" anchor="ctr"/>
          <a:lstStyle/>
          <a:p>
            <a:pPr algn="ctr">
              <a:defRPr sz="1800">
                <a:solidFill>
                  <a:srgbClr val="FFFFFF"/>
                </a:solidFill>
              </a:defRPr>
            </a:pPr>
            <a:endParaRPr/>
          </a:p>
        </p:txBody>
      </p:sp>
      <p:sp>
        <p:nvSpPr>
          <p:cNvPr id="22" name="Rectangle">
            <a:extLst>
              <a:ext uri="{FF2B5EF4-FFF2-40B4-BE49-F238E27FC236}">
                <a16:creationId xmlns:a16="http://schemas.microsoft.com/office/drawing/2014/main" id="{AA509E63-55CD-40EB-85AD-92344A66B7D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714" r:id="rId4"/>
    <p:sldLayoutId id="2147483695" r:id="rId5"/>
    <p:sldLayoutId id="214748369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01949" y="362662"/>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5" name="Picture 4">
            <a:extLst>
              <a:ext uri="{FF2B5EF4-FFF2-40B4-BE49-F238E27FC236}">
                <a16:creationId xmlns:a16="http://schemas.microsoft.com/office/drawing/2014/main" id="{A98383C4-C2B5-4C73-B449-6D166856C7AA}"/>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0120" y="2012599"/>
            <a:ext cx="5330185" cy="2308324"/>
          </a:xfrm>
          <a:prstGeom prst="rect">
            <a:avLst/>
          </a:prstGeom>
        </p:spPr>
        <p:txBody>
          <a:bodyPr wrap="square">
            <a:spAutoFit/>
          </a:bodyPr>
          <a:lstStyle/>
          <a:p>
            <a:pPr algn="ctr"/>
            <a:r>
              <a:rPr lang="en-US" sz="4800" b="1" dirty="0">
                <a:solidFill>
                  <a:srgbClr val="FFFF00"/>
                </a:solidFill>
                <a:latin typeface="Arial" panose="020B0604020202020204" pitchFamily="34" charset="0"/>
                <a:cs typeface="Arial" panose="020B0604020202020204" pitchFamily="34" charset="0"/>
              </a:rPr>
              <a:t>Tsunami Glossary</a:t>
            </a:r>
          </a:p>
          <a:p>
            <a:pPr algn="ctr"/>
            <a:r>
              <a:rPr lang="en-US" sz="4800" b="1" dirty="0">
                <a:solidFill>
                  <a:srgbClr val="FFFF00"/>
                </a:solidFill>
                <a:latin typeface="Arial" panose="020B0604020202020204" pitchFamily="34" charset="0"/>
                <a:cs typeface="Arial" panose="020B0604020202020204" pitchFamily="34" charset="0"/>
              </a:rPr>
              <a:t>Update</a:t>
            </a:r>
          </a:p>
        </p:txBody>
      </p:sp>
      <p:sp>
        <p:nvSpPr>
          <p:cNvPr id="5" name="Rectangle 4"/>
          <p:cNvSpPr/>
          <p:nvPr/>
        </p:nvSpPr>
        <p:spPr>
          <a:xfrm>
            <a:off x="3727724" y="5303083"/>
            <a:ext cx="5600957" cy="923330"/>
          </a:xfrm>
          <a:prstGeom prst="rect">
            <a:avLst/>
          </a:prstGeom>
        </p:spPr>
        <p:txBody>
          <a:bodyPr wrap="none">
            <a:spAutoFit/>
          </a:bodyPr>
          <a:lstStyle/>
          <a:p>
            <a:pPr algn="ctr"/>
            <a:r>
              <a:rPr lang="en-US" b="1" dirty="0">
                <a:solidFill>
                  <a:schemeClr val="bg1"/>
                </a:solidFill>
                <a:latin typeface="Arial" panose="020B0604020202020204" pitchFamily="34" charset="0"/>
                <a:cs typeface="Arial" panose="020B0604020202020204" pitchFamily="34" charset="0"/>
              </a:rPr>
              <a:t>TOWS Joint TT TWO - TT DMP, 20 Feb 2025, Paris</a:t>
            </a:r>
          </a:p>
          <a:p>
            <a:pPr algn="ctr"/>
            <a:r>
              <a:rPr lang="en-US" b="1" dirty="0">
                <a:solidFill>
                  <a:schemeClr val="bg1"/>
                </a:solidFill>
                <a:latin typeface="Arial" panose="020B0604020202020204" pitchFamily="34" charset="0"/>
                <a:cs typeface="Arial" panose="020B0604020202020204" pitchFamily="34" charset="0"/>
              </a:rPr>
              <a:t>Agenda J6</a:t>
            </a:r>
          </a:p>
          <a:p>
            <a:pPr algn="ctr"/>
            <a:r>
              <a:rPr lang="en-US" b="1" dirty="0">
                <a:solidFill>
                  <a:schemeClr val="bg1"/>
                </a:solidFill>
                <a:latin typeface="Arial" panose="020B0604020202020204" pitchFamily="34" charset="0"/>
                <a:cs typeface="Arial" panose="020B0604020202020204" pitchFamily="34" charset="0"/>
              </a:rPr>
              <a:t>Laura Kong, ITIC</a:t>
            </a:r>
          </a:p>
        </p:txBody>
      </p:sp>
      <p:pic>
        <p:nvPicPr>
          <p:cNvPr id="7" name="Picture 6">
            <a:extLst>
              <a:ext uri="{FF2B5EF4-FFF2-40B4-BE49-F238E27FC236}">
                <a16:creationId xmlns:a16="http://schemas.microsoft.com/office/drawing/2014/main" id="{D3A2B111-BCAA-E545-A17F-8587485A80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67149" y="5021129"/>
            <a:ext cx="1269243" cy="1288231"/>
          </a:xfrm>
          <a:prstGeom prst="rect">
            <a:avLst/>
          </a:prstGeom>
        </p:spPr>
      </p:pic>
    </p:spTree>
    <p:extLst>
      <p:ext uri="{BB962C8B-B14F-4D97-AF65-F5344CB8AC3E}">
        <p14:creationId xmlns:p14="http://schemas.microsoft.com/office/powerpoint/2010/main" val="163882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86294" y="97875"/>
            <a:ext cx="10515600" cy="838133"/>
          </a:xfrm>
        </p:spPr>
        <p:txBody>
          <a:bodyPr>
            <a:normAutofit/>
          </a:bodyPr>
          <a:lstStyle/>
          <a:p>
            <a:r>
              <a:rPr lang="en-US" sz="3600" dirty="0"/>
              <a:t>Tsunami Glossary – History</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416590" y="832732"/>
            <a:ext cx="8667678" cy="5407690"/>
          </a:xfrm>
        </p:spPr>
        <p:txBody>
          <a:bodyPr>
            <a:normAutofit/>
          </a:bodyPr>
          <a:lstStyle/>
          <a:p>
            <a:pPr>
              <a:spcBef>
                <a:spcPts val="1500"/>
              </a:spcBef>
            </a:pPr>
            <a:r>
              <a:rPr lang="en-US" sz="2000" dirty="0"/>
              <a:t>1st ed, 1991, IOC TS 37 (IOC and ITIC) – 2000 terms</a:t>
            </a:r>
          </a:p>
          <a:p>
            <a:pPr>
              <a:spcBef>
                <a:spcPts val="1500"/>
              </a:spcBef>
            </a:pPr>
            <a:r>
              <a:rPr lang="en-US" sz="2000" dirty="0"/>
              <a:t>Updates by ITIC (USA, Chile) through expert review,                      English, Spanish. Other </a:t>
            </a:r>
            <a:r>
              <a:rPr lang="en-US" sz="2000" dirty="0" err="1"/>
              <a:t>lang</a:t>
            </a:r>
            <a:r>
              <a:rPr lang="en-US" sz="2000" dirty="0"/>
              <a:t> by MS</a:t>
            </a:r>
          </a:p>
          <a:p>
            <a:pPr>
              <a:spcBef>
                <a:spcPts val="1500"/>
              </a:spcBef>
            </a:pPr>
            <a:r>
              <a:rPr lang="en-US" sz="2000" dirty="0"/>
              <a:t>After 2004, Bahasa Indonesia, Thai, Tagalog, Timor </a:t>
            </a:r>
            <a:r>
              <a:rPr lang="en-US" sz="2000" dirty="0" err="1"/>
              <a:t>Leste</a:t>
            </a:r>
            <a:r>
              <a:rPr lang="en-US" sz="2000" dirty="0"/>
              <a:t>,               through IOTIC (formerly JTIC)</a:t>
            </a:r>
          </a:p>
          <a:p>
            <a:pPr>
              <a:spcBef>
                <a:spcPts val="1500"/>
              </a:spcBef>
            </a:pPr>
            <a:r>
              <a:rPr lang="en-US" sz="2000" dirty="0"/>
              <a:t>2008 – IOC 85. ITIC-led update incl global system.                          Include IUGG WG on Terminology recommendations</a:t>
            </a:r>
          </a:p>
          <a:p>
            <a:pPr>
              <a:spcBef>
                <a:spcPts val="1500"/>
              </a:spcBef>
            </a:pPr>
            <a:r>
              <a:rPr lang="en-US" sz="2000" dirty="0"/>
              <a:t>2016, 2019 – TOWS WG approval of updates, translate UN languages</a:t>
            </a:r>
          </a:p>
          <a:p>
            <a:pPr>
              <a:spcBef>
                <a:spcPts val="1500"/>
              </a:spcBef>
            </a:pPr>
            <a:r>
              <a:rPr lang="en-US" sz="2400" b="1" dirty="0">
                <a:solidFill>
                  <a:srgbClr val="C00000"/>
                </a:solidFill>
              </a:rPr>
              <a:t>2025 – Feb 2024 - TOWS WG approval of 2019 updates;                                          </a:t>
            </a:r>
          </a:p>
          <a:p>
            <a:pPr marL="0" indent="0">
              <a:spcBef>
                <a:spcPts val="0"/>
              </a:spcBef>
              <a:buNone/>
            </a:pPr>
            <a:r>
              <a:rPr lang="en-US" sz="2400" b="1" dirty="0">
                <a:solidFill>
                  <a:srgbClr val="C00000"/>
                </a:solidFill>
              </a:rPr>
              <a:t>               Feb 2025 - IOC publishing (IOC TS 85, rev 5, 2025)</a:t>
            </a:r>
          </a:p>
        </p:txBody>
      </p:sp>
      <p:pic>
        <p:nvPicPr>
          <p:cNvPr id="9" name="Picture 8">
            <a:extLst>
              <a:ext uri="{FF2B5EF4-FFF2-40B4-BE49-F238E27FC236}">
                <a16:creationId xmlns:a16="http://schemas.microsoft.com/office/drawing/2014/main" id="{1D05F81C-9570-DB4F-9FE9-008B918AE3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6646" y="68826"/>
            <a:ext cx="878641" cy="891786"/>
          </a:xfrm>
          <a:prstGeom prst="rect">
            <a:avLst/>
          </a:prstGeom>
        </p:spPr>
      </p:pic>
      <p:pic>
        <p:nvPicPr>
          <p:cNvPr id="3" name="Picture 2">
            <a:extLst>
              <a:ext uri="{FF2B5EF4-FFF2-40B4-BE49-F238E27FC236}">
                <a16:creationId xmlns:a16="http://schemas.microsoft.com/office/drawing/2014/main" id="{24224276-5986-644D-83F8-B0996322C6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834" y="1641521"/>
            <a:ext cx="2877054" cy="4070360"/>
          </a:xfrm>
          <a:prstGeom prst="rect">
            <a:avLst/>
          </a:prstGeom>
        </p:spPr>
      </p:pic>
      <p:sp>
        <p:nvSpPr>
          <p:cNvPr id="6" name="TextBox 5">
            <a:extLst>
              <a:ext uri="{FF2B5EF4-FFF2-40B4-BE49-F238E27FC236}">
                <a16:creationId xmlns:a16="http://schemas.microsoft.com/office/drawing/2014/main" id="{7205CBB8-FB63-4F15-8C4D-8E02A4A1E0E0}"/>
              </a:ext>
            </a:extLst>
          </p:cNvPr>
          <p:cNvSpPr txBox="1"/>
          <p:nvPr/>
        </p:nvSpPr>
        <p:spPr>
          <a:xfrm>
            <a:off x="2753207" y="4562950"/>
            <a:ext cx="897362" cy="346760"/>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1" u="none" strike="noStrike" cap="none" spc="0" normalizeH="0" baseline="0" dirty="0">
                <a:ln>
                  <a:noFill/>
                </a:ln>
                <a:solidFill>
                  <a:schemeClr val="bg1"/>
                </a:solidFill>
                <a:effectLst/>
                <a:uFillTx/>
                <a:latin typeface="Arial Narrow" panose="020B0604020202020204" pitchFamily="34" charset="0"/>
                <a:cs typeface="Arial Narrow" panose="020B0604020202020204" pitchFamily="34" charset="0"/>
                <a:sym typeface="Roboto"/>
              </a:rPr>
              <a:t>2025</a:t>
            </a:r>
          </a:p>
        </p:txBody>
      </p:sp>
      <p:sp>
        <p:nvSpPr>
          <p:cNvPr id="12" name="TextBox 11">
            <a:extLst>
              <a:ext uri="{FF2B5EF4-FFF2-40B4-BE49-F238E27FC236}">
                <a16:creationId xmlns:a16="http://schemas.microsoft.com/office/drawing/2014/main" id="{BB7725DC-8D67-462F-0FF3-C56D6AC27764}"/>
              </a:ext>
            </a:extLst>
          </p:cNvPr>
          <p:cNvSpPr txBox="1"/>
          <p:nvPr/>
        </p:nvSpPr>
        <p:spPr>
          <a:xfrm>
            <a:off x="353006" y="5404104"/>
            <a:ext cx="162371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Arial" panose="020B0604020202020204" pitchFamily="34" charset="0"/>
                <a:cs typeface="Arial" panose="020B0604020202020204" pitchFamily="34" charset="0"/>
              </a:rPr>
              <a:t>English</a:t>
            </a:r>
            <a:endParaRPr lang="en-US" sz="1400" dirty="0"/>
          </a:p>
        </p:txBody>
      </p:sp>
      <p:grpSp>
        <p:nvGrpSpPr>
          <p:cNvPr id="15" name="Group 14">
            <a:extLst>
              <a:ext uri="{FF2B5EF4-FFF2-40B4-BE49-F238E27FC236}">
                <a16:creationId xmlns:a16="http://schemas.microsoft.com/office/drawing/2014/main" id="{824A4A74-7191-7F57-783E-58E54F6C5750}"/>
              </a:ext>
            </a:extLst>
          </p:cNvPr>
          <p:cNvGrpSpPr/>
          <p:nvPr/>
        </p:nvGrpSpPr>
        <p:grpSpPr>
          <a:xfrm>
            <a:off x="4754840" y="4819754"/>
            <a:ext cx="6225157" cy="1898416"/>
            <a:chOff x="5180148" y="4793384"/>
            <a:chExt cx="6535270" cy="1992988"/>
          </a:xfrm>
        </p:grpSpPr>
        <p:pic>
          <p:nvPicPr>
            <p:cNvPr id="4" name="Picture 3">
              <a:extLst>
                <a:ext uri="{FF2B5EF4-FFF2-40B4-BE49-F238E27FC236}">
                  <a16:creationId xmlns:a16="http://schemas.microsoft.com/office/drawing/2014/main" id="{341D9584-8207-D747-9FEE-6304DEB946AE}"/>
                </a:ext>
              </a:extLst>
            </p:cNvPr>
            <p:cNvPicPr>
              <a:picLocks noChangeAspect="1"/>
            </p:cNvPicPr>
            <p:nvPr/>
          </p:nvPicPr>
          <p:blipFill>
            <a:blip r:embed="rId4"/>
            <a:stretch>
              <a:fillRect/>
            </a:stretch>
          </p:blipFill>
          <p:spPr>
            <a:xfrm>
              <a:off x="5180148" y="4793384"/>
              <a:ext cx="5709454" cy="1992988"/>
            </a:xfrm>
            <a:prstGeom prst="rect">
              <a:avLst/>
            </a:prstGeom>
          </p:spPr>
        </p:pic>
        <p:sp>
          <p:nvSpPr>
            <p:cNvPr id="14" name="TextBox 13">
              <a:extLst>
                <a:ext uri="{FF2B5EF4-FFF2-40B4-BE49-F238E27FC236}">
                  <a16:creationId xmlns:a16="http://schemas.microsoft.com/office/drawing/2014/main" id="{A3BB4644-D6B2-EE7E-5FCE-8E589E2FBF73}"/>
                </a:ext>
              </a:extLst>
            </p:cNvPr>
            <p:cNvSpPr txBox="1"/>
            <p:nvPr/>
          </p:nvSpPr>
          <p:spPr>
            <a:xfrm>
              <a:off x="5180148" y="6447486"/>
              <a:ext cx="6535270" cy="323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Arial" panose="020B0604020202020204" pitchFamily="34" charset="0"/>
                  <a:cs typeface="Arial" panose="020B0604020202020204" pitchFamily="34" charset="0"/>
                </a:rPr>
                <a:t>French                  Spanish              Arabic                 Chinese</a:t>
              </a:r>
              <a:endParaRPr lang="en-US" sz="1400" dirty="0"/>
            </a:p>
          </p:txBody>
        </p:sp>
      </p:grpSp>
    </p:spTree>
    <p:extLst>
      <p:ext uri="{BB962C8B-B14F-4D97-AF65-F5344CB8AC3E}">
        <p14:creationId xmlns:p14="http://schemas.microsoft.com/office/powerpoint/2010/main" val="12549421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64863" y="122479"/>
            <a:ext cx="10515600" cy="838133"/>
          </a:xfrm>
        </p:spPr>
        <p:txBody>
          <a:bodyPr>
            <a:normAutofit/>
          </a:bodyPr>
          <a:lstStyle/>
          <a:p>
            <a:r>
              <a:rPr lang="en-US" sz="3600" dirty="0"/>
              <a:t>2019 Tsunami Glossary – updates</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64863" y="1304598"/>
            <a:ext cx="11677484" cy="5553402"/>
          </a:xfrm>
          <a:solidFill>
            <a:schemeClr val="bg1"/>
          </a:solidFill>
        </p:spPr>
        <p:txBody>
          <a:bodyPr>
            <a:noAutofit/>
          </a:bodyPr>
          <a:lstStyle/>
          <a:p>
            <a:pPr marL="346075" indent="-346075">
              <a:lnSpc>
                <a:spcPct val="110000"/>
              </a:lnSpc>
              <a:spcBef>
                <a:spcPts val="600"/>
              </a:spcBef>
            </a:pPr>
            <a:r>
              <a:rPr lang="en-US" sz="2600" b="1" dirty="0"/>
              <a:t>Edits to existing definitions – approved </a:t>
            </a:r>
          </a:p>
          <a:p>
            <a:pPr marL="693738" lvl="1" indent="-373063">
              <a:spcBef>
                <a:spcPts val="0"/>
              </a:spcBef>
              <a:buFont typeface="Courier New" panose="02070309020205020404" pitchFamily="49" charset="0"/>
              <a:buChar char="o"/>
            </a:pPr>
            <a:r>
              <a:rPr lang="en-US" sz="2300" dirty="0"/>
              <a:t>Update: Global, Regional, Deadly tsunami maps / tables, Tsunami Service Provider </a:t>
            </a:r>
          </a:p>
          <a:p>
            <a:pPr marL="693738" lvl="1" indent="-373063">
              <a:lnSpc>
                <a:spcPct val="85000"/>
              </a:lnSpc>
              <a:spcBef>
                <a:spcPts val="600"/>
              </a:spcBef>
              <a:buFont typeface="Courier New" panose="02070309020205020404" pitchFamily="49" charset="0"/>
              <a:buChar char="o"/>
            </a:pPr>
            <a:r>
              <a:rPr lang="en-US" sz="2400" dirty="0"/>
              <a:t>Simplify/ clarify: Tsunami Generation Theory, Tsunami Numerical Modeling, </a:t>
            </a:r>
          </a:p>
          <a:p>
            <a:pPr marL="320675" lvl="1" indent="0">
              <a:lnSpc>
                <a:spcPct val="85000"/>
              </a:lnSpc>
              <a:spcBef>
                <a:spcPts val="600"/>
              </a:spcBef>
              <a:buNone/>
            </a:pPr>
            <a:r>
              <a:rPr lang="en-US" sz="2400" dirty="0"/>
              <a:t>			Eddy, arrival time</a:t>
            </a:r>
          </a:p>
          <a:p>
            <a:pPr marL="693738" lvl="1" indent="-373063">
              <a:lnSpc>
                <a:spcPct val="85000"/>
              </a:lnSpc>
              <a:spcBef>
                <a:spcPts val="600"/>
              </a:spcBef>
              <a:buFont typeface="Courier New" panose="02070309020205020404" pitchFamily="49" charset="0"/>
              <a:buChar char="o"/>
            </a:pPr>
            <a:r>
              <a:rPr lang="en-US" sz="2400" dirty="0"/>
              <a:t>Minor word edits (no change in meaning)</a:t>
            </a:r>
          </a:p>
          <a:p>
            <a:pPr marL="293688" indent="-293688">
              <a:lnSpc>
                <a:spcPct val="110000"/>
              </a:lnSpc>
              <a:spcBef>
                <a:spcPts val="900"/>
              </a:spcBef>
            </a:pPr>
            <a:r>
              <a:rPr lang="en-US" sz="2600" b="1" dirty="0"/>
              <a:t>New - approved</a:t>
            </a:r>
          </a:p>
          <a:p>
            <a:pPr marL="641350" lvl="1" indent="-320675">
              <a:lnSpc>
                <a:spcPct val="85000"/>
              </a:lnSpc>
              <a:spcBef>
                <a:spcPts val="0"/>
              </a:spcBef>
              <a:buFont typeface="Courier New" panose="02070309020205020404" pitchFamily="49" charset="0"/>
              <a:buChar char="o"/>
            </a:pPr>
            <a:r>
              <a:rPr lang="en-US" sz="2400" dirty="0"/>
              <a:t>Lamb Wave</a:t>
            </a:r>
          </a:p>
          <a:p>
            <a:pPr marL="641350" lvl="1" indent="-320675">
              <a:lnSpc>
                <a:spcPct val="85000"/>
              </a:lnSpc>
              <a:spcBef>
                <a:spcPts val="600"/>
              </a:spcBef>
              <a:buFont typeface="Courier New" panose="02070309020205020404" pitchFamily="49" charset="0"/>
              <a:buChar char="o"/>
            </a:pPr>
            <a:r>
              <a:rPr lang="en-US" sz="2400" dirty="0"/>
              <a:t>Tsunami Ready Recognition </a:t>
            </a:r>
            <a:r>
              <a:rPr lang="en-US" sz="2400" dirty="0" err="1"/>
              <a:t>Programme</a:t>
            </a:r>
            <a:endParaRPr lang="en-US" sz="2400" dirty="0"/>
          </a:p>
          <a:p>
            <a:pPr marL="641350" lvl="1" indent="-320675">
              <a:lnSpc>
                <a:spcPct val="85000"/>
              </a:lnSpc>
              <a:spcBef>
                <a:spcPts val="600"/>
              </a:spcBef>
              <a:buFont typeface="Courier New" panose="02070309020205020404" pitchFamily="49" charset="0"/>
              <a:buChar char="o"/>
            </a:pPr>
            <a:r>
              <a:rPr lang="en-US" sz="2400" dirty="0"/>
              <a:t>Volcanic Tsunamis</a:t>
            </a:r>
          </a:p>
          <a:p>
            <a:pPr marL="293688" indent="-293688">
              <a:lnSpc>
                <a:spcPct val="110000"/>
              </a:lnSpc>
              <a:spcBef>
                <a:spcPts val="1800"/>
              </a:spcBef>
            </a:pPr>
            <a:r>
              <a:rPr lang="en-US" sz="2600" b="1" dirty="0">
                <a:solidFill>
                  <a:srgbClr val="0070C0"/>
                </a:solidFill>
              </a:rPr>
              <a:t>Not approved - deferred to next update (2027+)</a:t>
            </a:r>
          </a:p>
          <a:p>
            <a:pPr marL="641350" lvl="1" indent="-320675">
              <a:lnSpc>
                <a:spcPct val="85000"/>
              </a:lnSpc>
              <a:spcBef>
                <a:spcPts val="600"/>
              </a:spcBef>
              <a:buFont typeface="Courier New" panose="02070309020205020404" pitchFamily="49" charset="0"/>
              <a:buChar char="o"/>
            </a:pPr>
            <a:r>
              <a:rPr lang="en-US" sz="2400" dirty="0"/>
              <a:t>Clarify:  </a:t>
            </a:r>
            <a:r>
              <a:rPr lang="en-US" sz="2400" dirty="0" err="1"/>
              <a:t>Meteotsunami</a:t>
            </a:r>
            <a:r>
              <a:rPr lang="en-US" sz="2400" dirty="0"/>
              <a:t> (revised, plus add image)</a:t>
            </a:r>
          </a:p>
          <a:p>
            <a:pPr marL="641350" lvl="1" indent="-320675">
              <a:spcBef>
                <a:spcPts val="600"/>
              </a:spcBef>
              <a:buFont typeface="Courier New" panose="02070309020205020404" pitchFamily="49" charset="0"/>
              <a:buChar char="o"/>
            </a:pPr>
            <a:r>
              <a:rPr lang="en-US" sz="2400" dirty="0"/>
              <a:t>Further discussion through JCB in 2024.  Publication of TS 200 (2025):     </a:t>
            </a:r>
            <a:r>
              <a:rPr lang="en-US" sz="2400" dirty="0" err="1"/>
              <a:t>Meteotsunamis</a:t>
            </a:r>
            <a:r>
              <a:rPr lang="en-US" sz="2400" dirty="0"/>
              <a:t>: definition, detection and alerting services</a:t>
            </a:r>
          </a:p>
        </p:txBody>
      </p:sp>
      <p:pic>
        <p:nvPicPr>
          <p:cNvPr id="9" name="Picture 8">
            <a:extLst>
              <a:ext uri="{FF2B5EF4-FFF2-40B4-BE49-F238E27FC236}">
                <a16:creationId xmlns:a16="http://schemas.microsoft.com/office/drawing/2014/main" id="{1D05F81C-9570-DB4F-9FE9-008B918AE3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6646" y="68826"/>
            <a:ext cx="878641" cy="891786"/>
          </a:xfrm>
          <a:prstGeom prst="rect">
            <a:avLst/>
          </a:prstGeom>
        </p:spPr>
      </p:pic>
    </p:spTree>
    <p:extLst>
      <p:ext uri="{BB962C8B-B14F-4D97-AF65-F5344CB8AC3E}">
        <p14:creationId xmlns:p14="http://schemas.microsoft.com/office/powerpoint/2010/main" val="7507054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2440" y="167148"/>
            <a:ext cx="10515600" cy="838133"/>
          </a:xfrm>
        </p:spPr>
        <p:txBody>
          <a:bodyPr>
            <a:normAutofit/>
          </a:bodyPr>
          <a:lstStyle/>
          <a:p>
            <a:r>
              <a:rPr lang="en-US" sz="3600" dirty="0"/>
              <a:t>2025 TOWS action</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449093" y="1315140"/>
            <a:ext cx="11317083" cy="5233577"/>
          </a:xfrm>
          <a:solidFill>
            <a:schemeClr val="bg1"/>
          </a:solidFill>
        </p:spPr>
        <p:txBody>
          <a:bodyPr>
            <a:noAutofit/>
          </a:bodyPr>
          <a:lstStyle/>
          <a:p>
            <a:pPr marL="346075" indent="-346075">
              <a:spcBef>
                <a:spcPts val="0"/>
              </a:spcBef>
            </a:pPr>
            <a:r>
              <a:rPr lang="en-US" sz="2400" b="1" dirty="0"/>
              <a:t>Pending from TOWS WG 2023:</a:t>
            </a:r>
          </a:p>
          <a:p>
            <a:pPr marL="357813" lvl="1" indent="0">
              <a:spcBef>
                <a:spcPts val="1200"/>
              </a:spcBef>
              <a:spcAft>
                <a:spcPts val="1200"/>
              </a:spcAft>
              <a:buNone/>
            </a:pPr>
            <a:r>
              <a:rPr lang="en-US" sz="2400" b="1" dirty="0"/>
              <a:t>IUGG JTC and ITIC to undertake review </a:t>
            </a:r>
            <a:r>
              <a:rPr lang="en-US" sz="2400" dirty="0"/>
              <a:t>to advise the next meeting of the TOWS Inter-agency Task Teams in 2024: Is the existing 2023 tsunami glossary is sufficient to meet the needs of the scientific community, tsunami stakeholders, and other practitioners, or is a new version or versions required? </a:t>
            </a:r>
          </a:p>
          <a:p>
            <a:pPr>
              <a:spcBef>
                <a:spcPts val="1200"/>
              </a:spcBef>
              <a:buFont typeface="Wingdings" pitchFamily="2" charset="2"/>
              <a:buChar char="Ø"/>
            </a:pPr>
            <a:r>
              <a:rPr lang="en-US" sz="2400" dirty="0">
                <a:solidFill>
                  <a:srgbClr val="0070C0"/>
                </a:solidFill>
              </a:rPr>
              <a:t> At 2024 TOWS:  postponed as Glossary update was in progress</a:t>
            </a:r>
          </a:p>
          <a:p>
            <a:pPr>
              <a:spcBef>
                <a:spcPts val="1200"/>
              </a:spcBef>
              <a:buFont typeface="Wingdings" pitchFamily="2" charset="2"/>
              <a:buChar char="Ø"/>
            </a:pPr>
            <a:r>
              <a:rPr lang="en-US" sz="2400" b="1" dirty="0">
                <a:solidFill>
                  <a:srgbClr val="C00000"/>
                </a:solidFill>
              </a:rPr>
              <a:t> </a:t>
            </a:r>
            <a:r>
              <a:rPr lang="en-US" sz="2400" dirty="0">
                <a:solidFill>
                  <a:srgbClr val="C00000"/>
                </a:solidFill>
              </a:rPr>
              <a:t>For 2025 TOWS, considering 2025 Tsunami Glossary, no new version needed:  </a:t>
            </a:r>
          </a:p>
          <a:p>
            <a:pPr lvl="1"/>
            <a:r>
              <a:rPr lang="en-US" sz="2400" b="0" i="0" dirty="0">
                <a:solidFill>
                  <a:srgbClr val="C00000"/>
                </a:solidFill>
                <a:effectLst/>
                <a:latin typeface="Arial" panose="020B0604020202020204" pitchFamily="34" charset="0"/>
              </a:rPr>
              <a:t>ITIC's view is there is not a compelling need nor request for additional versions.  This was confirmed by the IOC Tsunami Resilience Section.  </a:t>
            </a:r>
          </a:p>
          <a:p>
            <a:pPr lvl="1"/>
            <a:r>
              <a:rPr lang="en-US" sz="2400" b="0" i="0" dirty="0">
                <a:solidFill>
                  <a:srgbClr val="C00000"/>
                </a:solidFill>
                <a:effectLst/>
                <a:latin typeface="Arial" panose="020B0604020202020204" pitchFamily="34" charset="0"/>
              </a:rPr>
              <a:t>Practically, it will likely be difficult to agree on short clear, simple definitions for words in the Glossary.  Further, given that there are many many existing ‘simple’ versions, it would be difficult to require everyone to change</a:t>
            </a:r>
            <a:r>
              <a:rPr lang="en-US" sz="2400" b="0" i="0" dirty="0">
                <a:solidFill>
                  <a:srgbClr val="222222"/>
                </a:solidFill>
                <a:effectLst/>
                <a:latin typeface="Arial" panose="020B0604020202020204" pitchFamily="34" charset="0"/>
              </a:rPr>
              <a:t>.</a:t>
            </a:r>
          </a:p>
        </p:txBody>
      </p:sp>
      <p:pic>
        <p:nvPicPr>
          <p:cNvPr id="9" name="Picture 8">
            <a:extLst>
              <a:ext uri="{FF2B5EF4-FFF2-40B4-BE49-F238E27FC236}">
                <a16:creationId xmlns:a16="http://schemas.microsoft.com/office/drawing/2014/main" id="{1D05F81C-9570-DB4F-9FE9-008B918AE3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6646" y="68826"/>
            <a:ext cx="878641" cy="891786"/>
          </a:xfrm>
          <a:prstGeom prst="rect">
            <a:avLst/>
          </a:prstGeom>
        </p:spPr>
      </p:pic>
    </p:spTree>
    <p:extLst>
      <p:ext uri="{BB962C8B-B14F-4D97-AF65-F5344CB8AC3E}">
        <p14:creationId xmlns:p14="http://schemas.microsoft.com/office/powerpoint/2010/main" val="4730700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19431" y="157402"/>
            <a:ext cx="10515600" cy="838133"/>
          </a:xfrm>
        </p:spPr>
        <p:txBody>
          <a:bodyPr>
            <a:normAutofit/>
          </a:bodyPr>
          <a:lstStyle/>
          <a:p>
            <a:r>
              <a:rPr lang="en-US" sz="3600" dirty="0"/>
              <a:t>2025 TOWS TT Recommendation </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550128" y="1437919"/>
            <a:ext cx="11091743" cy="4843612"/>
          </a:xfrm>
          <a:solidFill>
            <a:schemeClr val="bg1"/>
          </a:solidFill>
        </p:spPr>
        <p:txBody>
          <a:bodyPr>
            <a:noAutofit/>
          </a:bodyPr>
          <a:lstStyle/>
          <a:p>
            <a:pPr marL="0" indent="0" algn="l">
              <a:lnSpc>
                <a:spcPct val="100000"/>
              </a:lnSpc>
              <a:buNone/>
            </a:pPr>
            <a:r>
              <a:rPr lang="en-US" sz="2800" b="1" dirty="0"/>
              <a:t>Tsunami Glossary </a:t>
            </a:r>
          </a:p>
          <a:p>
            <a:pPr marL="342900" indent="-342900" algn="l">
              <a:lnSpc>
                <a:spcPct val="100000"/>
              </a:lnSpc>
            </a:pPr>
            <a:r>
              <a:rPr lang="en-US" sz="2800" i="0" dirty="0">
                <a:solidFill>
                  <a:srgbClr val="222222"/>
                </a:solidFill>
                <a:effectLst/>
                <a:latin typeface="Arial" panose="020B0604020202020204" pitchFamily="34" charset="0"/>
              </a:rPr>
              <a:t>Welcomes the publication of the the 2025 IOC Tsunami Glossary which includes important additions on</a:t>
            </a:r>
            <a:r>
              <a:rPr lang="en-US" sz="2800" dirty="0">
                <a:solidFill>
                  <a:srgbClr val="222222"/>
                </a:solidFill>
              </a:rPr>
              <a:t> </a:t>
            </a:r>
            <a:r>
              <a:rPr lang="en-US" sz="2800" i="0" dirty="0">
                <a:solidFill>
                  <a:srgbClr val="222222"/>
                </a:solidFill>
                <a:effectLst/>
                <a:latin typeface="Arial" panose="020B0604020202020204" pitchFamily="34" charset="0"/>
              </a:rPr>
              <a:t>tsunamis generated by volcanoes, lamb waves, and the UNESCO-IOC Tsunami Ready Recognition </a:t>
            </a:r>
            <a:r>
              <a:rPr lang="en-US" sz="2800" i="0" dirty="0" err="1">
                <a:solidFill>
                  <a:srgbClr val="222222"/>
                </a:solidFill>
                <a:effectLst/>
                <a:latin typeface="Arial" panose="020B0604020202020204" pitchFamily="34" charset="0"/>
              </a:rPr>
              <a:t>Programme</a:t>
            </a:r>
            <a:endParaRPr lang="en-US" sz="2800" i="0" dirty="0">
              <a:solidFill>
                <a:srgbClr val="222222"/>
              </a:solidFill>
              <a:effectLst/>
              <a:latin typeface="Arial" panose="020B0604020202020204" pitchFamily="34" charset="0"/>
            </a:endParaRPr>
          </a:p>
          <a:p>
            <a:pPr marL="342900" indent="-342900" algn="l">
              <a:lnSpc>
                <a:spcPct val="100000"/>
              </a:lnSpc>
              <a:spcBef>
                <a:spcPts val="2400"/>
              </a:spcBef>
            </a:pPr>
            <a:r>
              <a:rPr lang="en-US" sz="2800" i="0" dirty="0">
                <a:solidFill>
                  <a:schemeClr val="tx1"/>
                </a:solidFill>
                <a:effectLst/>
                <a:latin typeface="Arial" panose="020B0604020202020204" pitchFamily="34" charset="0"/>
              </a:rPr>
              <a:t>Advises that the </a:t>
            </a:r>
            <a:r>
              <a:rPr lang="en-US" sz="2800" dirty="0">
                <a:solidFill>
                  <a:schemeClr val="tx1"/>
                </a:solidFill>
              </a:rPr>
              <a:t>2025 IOC Tsunami Glossary is sufficient to meet the needs of the community, and no additional versions are recommended at this time.</a:t>
            </a:r>
          </a:p>
        </p:txBody>
      </p:sp>
      <p:pic>
        <p:nvPicPr>
          <p:cNvPr id="9" name="Picture 8">
            <a:extLst>
              <a:ext uri="{FF2B5EF4-FFF2-40B4-BE49-F238E27FC236}">
                <a16:creationId xmlns:a16="http://schemas.microsoft.com/office/drawing/2014/main" id="{1D05F81C-9570-DB4F-9FE9-008B918AE3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6646" y="68826"/>
            <a:ext cx="878641" cy="891786"/>
          </a:xfrm>
          <a:prstGeom prst="rect">
            <a:avLst/>
          </a:prstGeom>
        </p:spPr>
      </p:pic>
    </p:spTree>
    <p:extLst>
      <p:ext uri="{BB962C8B-B14F-4D97-AF65-F5344CB8AC3E}">
        <p14:creationId xmlns:p14="http://schemas.microsoft.com/office/powerpoint/2010/main" val="3946781759"/>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2" ma:contentTypeDescription="Create a new document." ma:contentTypeScope="" ma:versionID="16b783511206b153c03d5fefde4531b3">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b267013bc9d140bdaaf8e2e8bc6d8858"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B465B-9A16-414B-90F3-46AB976AC41C}">
  <ds:schemaRefs>
    <ds:schemaRef ds:uri="http://schemas.microsoft.com/sharepoint/v3/contenttype/forms"/>
  </ds:schemaRefs>
</ds:datastoreItem>
</file>

<file path=customXml/itemProps2.xml><?xml version="1.0" encoding="utf-8"?>
<ds:datastoreItem xmlns:ds="http://schemas.openxmlformats.org/officeDocument/2006/customXml" ds:itemID="{CCDD4463-9D06-478E-926D-3B182891514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66E7957-B5E5-46CF-AD8A-11A4E998B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1163</TotalTime>
  <Words>475</Words>
  <Application>Microsoft Macintosh PowerPoint</Application>
  <PresentationFormat>Widescreen</PresentationFormat>
  <Paragraphs>40</Paragraphs>
  <Slides>5</Slides>
  <Notes>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5</vt:i4>
      </vt:variant>
    </vt:vector>
  </HeadingPairs>
  <TitlesOfParts>
    <vt:vector size="24" baseType="lpstr">
      <vt:lpstr>Arial</vt:lpstr>
      <vt:lpstr>Arial Narrow</vt:lpstr>
      <vt:lpstr>Calibri</vt:lpstr>
      <vt:lpstr>Calibri Light</vt:lpstr>
      <vt:lpstr>Courier New</vt:lpstr>
      <vt:lpstr>Open Sans</vt:lpstr>
      <vt:lpstr>Roboto</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PowerPoint Presentation</vt:lpstr>
      <vt:lpstr>Tsunami Glossary – History</vt:lpstr>
      <vt:lpstr>2019 Tsunami Glossary – updates</vt:lpstr>
      <vt:lpstr>2025 TOWS action</vt:lpstr>
      <vt:lpstr>2025 TOWS TT Recommendation </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Laura Kong</cp:lastModifiedBy>
  <cp:revision>100</cp:revision>
  <dcterms:created xsi:type="dcterms:W3CDTF">2019-09-03T09:02:06Z</dcterms:created>
  <dcterms:modified xsi:type="dcterms:W3CDTF">2025-02-19T22:55:58Z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