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78" r:id="rId4"/>
  </p:sldMasterIdLst>
  <p:notesMasterIdLst>
    <p:notesMasterId r:id="rId23"/>
  </p:notesMasterIdLst>
  <p:sldIdLst>
    <p:sldId id="845" r:id="rId5"/>
    <p:sldId id="258" r:id="rId6"/>
    <p:sldId id="837" r:id="rId7"/>
    <p:sldId id="268" r:id="rId8"/>
    <p:sldId id="260" r:id="rId9"/>
    <p:sldId id="271" r:id="rId10"/>
    <p:sldId id="850" r:id="rId11"/>
    <p:sldId id="846" r:id="rId12"/>
    <p:sldId id="261" r:id="rId13"/>
    <p:sldId id="262" r:id="rId14"/>
    <p:sldId id="852" r:id="rId15"/>
    <p:sldId id="851" r:id="rId16"/>
    <p:sldId id="847" r:id="rId17"/>
    <p:sldId id="278" r:id="rId18"/>
    <p:sldId id="4274" r:id="rId19"/>
    <p:sldId id="4268" r:id="rId20"/>
    <p:sldId id="4273" r:id="rId21"/>
    <p:sldId id="849" r:id="rId22"/>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988" autoAdjust="0"/>
  </p:normalViewPr>
  <p:slideViewPr>
    <p:cSldViewPr snapToGrid="0">
      <p:cViewPr varScale="1">
        <p:scale>
          <a:sx n="55" d="100"/>
          <a:sy n="55" d="100"/>
        </p:scale>
        <p:origin x="109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8F8394-0B88-4CD0-9D5D-DD78B8F0A589}" type="doc">
      <dgm:prSet loTypeId="urn:microsoft.com/office/officeart/2005/8/layout/cycle6" loCatId="cycle" qsTypeId="urn:microsoft.com/office/officeart/2005/8/quickstyle/simple1" qsCatId="simple" csTypeId="urn:microsoft.com/office/officeart/2005/8/colors/colorful5" csCatId="colorful" phldr="1"/>
      <dgm:spPr/>
      <dgm:t>
        <a:bodyPr/>
        <a:lstStyle/>
        <a:p>
          <a:endParaRPr lang="en-US"/>
        </a:p>
      </dgm:t>
    </dgm:pt>
    <dgm:pt modelId="{9D249C55-66F7-4351-8113-2C546A225309}">
      <dgm:prSet/>
      <dgm:spPr/>
      <dgm:t>
        <a:bodyPr/>
        <a:lstStyle/>
        <a:p>
          <a:r>
            <a:rPr lang="en-US"/>
            <a:t>Establishment</a:t>
          </a:r>
        </a:p>
      </dgm:t>
    </dgm:pt>
    <dgm:pt modelId="{BC3E890C-B77F-4A74-9143-82C7D2D4E52A}" type="parTrans" cxnId="{F033F8CB-1D5D-4D6A-A042-178AF1EEFB53}">
      <dgm:prSet/>
      <dgm:spPr/>
      <dgm:t>
        <a:bodyPr/>
        <a:lstStyle/>
        <a:p>
          <a:endParaRPr lang="en-US"/>
        </a:p>
      </dgm:t>
    </dgm:pt>
    <dgm:pt modelId="{B871B675-33B4-4CF3-A717-1C777EDD67FF}" type="sibTrans" cxnId="{F033F8CB-1D5D-4D6A-A042-178AF1EEFB53}">
      <dgm:prSet/>
      <dgm:spPr/>
      <dgm:t>
        <a:bodyPr/>
        <a:lstStyle/>
        <a:p>
          <a:endParaRPr lang="en-US"/>
        </a:p>
      </dgm:t>
    </dgm:pt>
    <dgm:pt modelId="{5F10B89E-47E2-4C23-A0FE-BD958E6E16EF}">
      <dgm:prSet/>
      <dgm:spPr/>
      <dgm:t>
        <a:bodyPr/>
        <a:lstStyle/>
        <a:p>
          <a:r>
            <a:rPr lang="en-US" dirty="0"/>
            <a:t>M &amp; G 74, (5.2.2) States that a National Tsunami Ready Board (NTRB) has to be established.</a:t>
          </a:r>
        </a:p>
      </dgm:t>
    </dgm:pt>
    <dgm:pt modelId="{C53D2856-80C7-422E-B2D4-9D3755066ACA}" type="parTrans" cxnId="{6F5D1521-3FBD-42F3-88DC-F4AE3EAD8599}">
      <dgm:prSet/>
      <dgm:spPr/>
      <dgm:t>
        <a:bodyPr/>
        <a:lstStyle/>
        <a:p>
          <a:endParaRPr lang="en-US"/>
        </a:p>
      </dgm:t>
    </dgm:pt>
    <dgm:pt modelId="{42A3AC38-5615-4497-A7C2-C75C7B213DA5}" type="sibTrans" cxnId="{6F5D1521-3FBD-42F3-88DC-F4AE3EAD8599}">
      <dgm:prSet/>
      <dgm:spPr/>
      <dgm:t>
        <a:bodyPr/>
        <a:lstStyle/>
        <a:p>
          <a:endParaRPr lang="en-US"/>
        </a:p>
      </dgm:t>
    </dgm:pt>
    <dgm:pt modelId="{92051EC2-F23B-463B-A1DE-3D7DAF886820}" type="pres">
      <dgm:prSet presAssocID="{D28F8394-0B88-4CD0-9D5D-DD78B8F0A589}" presName="cycle" presStyleCnt="0">
        <dgm:presLayoutVars>
          <dgm:dir/>
          <dgm:resizeHandles val="exact"/>
        </dgm:presLayoutVars>
      </dgm:prSet>
      <dgm:spPr/>
    </dgm:pt>
    <dgm:pt modelId="{540DD034-EB09-4343-AA08-02979F84A201}" type="pres">
      <dgm:prSet presAssocID="{9D249C55-66F7-4351-8113-2C546A225309}" presName="node" presStyleLbl="node1" presStyleIdx="0" presStyleCnt="2">
        <dgm:presLayoutVars>
          <dgm:bulletEnabled val="1"/>
        </dgm:presLayoutVars>
      </dgm:prSet>
      <dgm:spPr/>
    </dgm:pt>
    <dgm:pt modelId="{4954B039-6769-46A4-AD91-44C10DB9F3F1}" type="pres">
      <dgm:prSet presAssocID="{9D249C55-66F7-4351-8113-2C546A225309}" presName="spNode" presStyleCnt="0"/>
      <dgm:spPr/>
    </dgm:pt>
    <dgm:pt modelId="{C7703577-C2B2-4D3E-9B61-AD423F761D3F}" type="pres">
      <dgm:prSet presAssocID="{B871B675-33B4-4CF3-A717-1C777EDD67FF}" presName="sibTrans" presStyleLbl="sibTrans1D1" presStyleIdx="0" presStyleCnt="2"/>
      <dgm:spPr/>
    </dgm:pt>
    <dgm:pt modelId="{F94F3C26-0D8C-4760-B973-488508A45DB3}" type="pres">
      <dgm:prSet presAssocID="{5F10B89E-47E2-4C23-A0FE-BD958E6E16EF}" presName="node" presStyleLbl="node1" presStyleIdx="1" presStyleCnt="2">
        <dgm:presLayoutVars>
          <dgm:bulletEnabled val="1"/>
        </dgm:presLayoutVars>
      </dgm:prSet>
      <dgm:spPr/>
    </dgm:pt>
    <dgm:pt modelId="{AECA2C78-852D-47E1-8020-6F1F04DE93DD}" type="pres">
      <dgm:prSet presAssocID="{5F10B89E-47E2-4C23-A0FE-BD958E6E16EF}" presName="spNode" presStyleCnt="0"/>
      <dgm:spPr/>
    </dgm:pt>
    <dgm:pt modelId="{9E9CCE7B-315D-4749-B7E4-5257C0B1D144}" type="pres">
      <dgm:prSet presAssocID="{42A3AC38-5615-4497-A7C2-C75C7B213DA5}" presName="sibTrans" presStyleLbl="sibTrans1D1" presStyleIdx="1" presStyleCnt="2"/>
      <dgm:spPr/>
    </dgm:pt>
  </dgm:ptLst>
  <dgm:cxnLst>
    <dgm:cxn modelId="{6F5D1521-3FBD-42F3-88DC-F4AE3EAD8599}" srcId="{D28F8394-0B88-4CD0-9D5D-DD78B8F0A589}" destId="{5F10B89E-47E2-4C23-A0FE-BD958E6E16EF}" srcOrd="1" destOrd="0" parTransId="{C53D2856-80C7-422E-B2D4-9D3755066ACA}" sibTransId="{42A3AC38-5615-4497-A7C2-C75C7B213DA5}"/>
    <dgm:cxn modelId="{A1C0CF32-629D-4FAC-B6AC-94B786A9766A}" type="presOf" srcId="{9D249C55-66F7-4351-8113-2C546A225309}" destId="{540DD034-EB09-4343-AA08-02979F84A201}" srcOrd="0" destOrd="0" presId="urn:microsoft.com/office/officeart/2005/8/layout/cycle6"/>
    <dgm:cxn modelId="{573FF148-9D34-4602-ABF9-3DF746B095CD}" type="presOf" srcId="{5F10B89E-47E2-4C23-A0FE-BD958E6E16EF}" destId="{F94F3C26-0D8C-4760-B973-488508A45DB3}" srcOrd="0" destOrd="0" presId="urn:microsoft.com/office/officeart/2005/8/layout/cycle6"/>
    <dgm:cxn modelId="{E6E9D978-CD48-42A1-8FD6-BD947F998661}" type="presOf" srcId="{B871B675-33B4-4CF3-A717-1C777EDD67FF}" destId="{C7703577-C2B2-4D3E-9B61-AD423F761D3F}" srcOrd="0" destOrd="0" presId="urn:microsoft.com/office/officeart/2005/8/layout/cycle6"/>
    <dgm:cxn modelId="{B42A08AF-684B-43EC-A175-E380B4228899}" type="presOf" srcId="{D28F8394-0B88-4CD0-9D5D-DD78B8F0A589}" destId="{92051EC2-F23B-463B-A1DE-3D7DAF886820}" srcOrd="0" destOrd="0" presId="urn:microsoft.com/office/officeart/2005/8/layout/cycle6"/>
    <dgm:cxn modelId="{F033F8CB-1D5D-4D6A-A042-178AF1EEFB53}" srcId="{D28F8394-0B88-4CD0-9D5D-DD78B8F0A589}" destId="{9D249C55-66F7-4351-8113-2C546A225309}" srcOrd="0" destOrd="0" parTransId="{BC3E890C-B77F-4A74-9143-82C7D2D4E52A}" sibTransId="{B871B675-33B4-4CF3-A717-1C777EDD67FF}"/>
    <dgm:cxn modelId="{519B4DFA-4029-447A-B705-3D9E7E5F4057}" type="presOf" srcId="{42A3AC38-5615-4497-A7C2-C75C7B213DA5}" destId="{9E9CCE7B-315D-4749-B7E4-5257C0B1D144}" srcOrd="0" destOrd="0" presId="urn:microsoft.com/office/officeart/2005/8/layout/cycle6"/>
    <dgm:cxn modelId="{1ECFB51C-EC22-40CE-836A-249B6CA8D0B5}" type="presParOf" srcId="{92051EC2-F23B-463B-A1DE-3D7DAF886820}" destId="{540DD034-EB09-4343-AA08-02979F84A201}" srcOrd="0" destOrd="0" presId="urn:microsoft.com/office/officeart/2005/8/layout/cycle6"/>
    <dgm:cxn modelId="{0C50B7E9-137F-4763-A540-4F5714A832F2}" type="presParOf" srcId="{92051EC2-F23B-463B-A1DE-3D7DAF886820}" destId="{4954B039-6769-46A4-AD91-44C10DB9F3F1}" srcOrd="1" destOrd="0" presId="urn:microsoft.com/office/officeart/2005/8/layout/cycle6"/>
    <dgm:cxn modelId="{528F1FC8-BE29-423E-A98A-707AA3213E98}" type="presParOf" srcId="{92051EC2-F23B-463B-A1DE-3D7DAF886820}" destId="{C7703577-C2B2-4D3E-9B61-AD423F761D3F}" srcOrd="2" destOrd="0" presId="urn:microsoft.com/office/officeart/2005/8/layout/cycle6"/>
    <dgm:cxn modelId="{B116E60C-28B6-4D16-BE7C-7E727AC30911}" type="presParOf" srcId="{92051EC2-F23B-463B-A1DE-3D7DAF886820}" destId="{F94F3C26-0D8C-4760-B973-488508A45DB3}" srcOrd="3" destOrd="0" presId="urn:microsoft.com/office/officeart/2005/8/layout/cycle6"/>
    <dgm:cxn modelId="{456F0628-F900-484D-8128-8C650DBA877F}" type="presParOf" srcId="{92051EC2-F23B-463B-A1DE-3D7DAF886820}" destId="{AECA2C78-852D-47E1-8020-6F1F04DE93DD}" srcOrd="4" destOrd="0" presId="urn:microsoft.com/office/officeart/2005/8/layout/cycle6"/>
    <dgm:cxn modelId="{597D3B34-3A52-48F9-9274-AA4A1863B211}" type="presParOf" srcId="{92051EC2-F23B-463B-A1DE-3D7DAF886820}" destId="{9E9CCE7B-315D-4749-B7E4-5257C0B1D144}" srcOrd="5"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0DA149-A0D0-4472-8E65-4102357BBA0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F3A9A9B-89A4-47C4-9BB6-C10BB7AF4BD6}">
      <dgm:prSet custT="1"/>
      <dgm:spPr/>
      <dgm:t>
        <a:bodyPr/>
        <a:lstStyle/>
        <a:p>
          <a:pPr>
            <a:lnSpc>
              <a:spcPct val="100000"/>
            </a:lnSpc>
          </a:pPr>
          <a:r>
            <a:rPr lang="en-US" sz="1200" b="1" dirty="0"/>
            <a:t>National and Local Disaster Management Office (NDMO and LDMO)</a:t>
          </a:r>
          <a:endParaRPr lang="en-US" sz="1200" dirty="0"/>
        </a:p>
      </dgm:t>
    </dgm:pt>
    <dgm:pt modelId="{288A3CC0-5855-4B61-996B-6278A57F8294}" type="parTrans" cxnId="{6EDDED06-0830-4D46-AC52-1FCC83966C57}">
      <dgm:prSet/>
      <dgm:spPr/>
      <dgm:t>
        <a:bodyPr/>
        <a:lstStyle/>
        <a:p>
          <a:endParaRPr lang="en-US" sz="1200"/>
        </a:p>
      </dgm:t>
    </dgm:pt>
    <dgm:pt modelId="{F68EA83A-11D8-48B6-BAF7-964A4A3FB83C}" type="sibTrans" cxnId="{6EDDED06-0830-4D46-AC52-1FCC83966C57}">
      <dgm:prSet/>
      <dgm:spPr/>
      <dgm:t>
        <a:bodyPr/>
        <a:lstStyle/>
        <a:p>
          <a:endParaRPr lang="en-US" sz="1200"/>
        </a:p>
      </dgm:t>
    </dgm:pt>
    <dgm:pt modelId="{3DC51B8E-A816-46EB-B396-E234F4BDAD05}">
      <dgm:prSet custT="1"/>
      <dgm:spPr/>
      <dgm:t>
        <a:bodyPr/>
        <a:lstStyle/>
        <a:p>
          <a:pPr>
            <a:lnSpc>
              <a:spcPct val="100000"/>
            </a:lnSpc>
          </a:pPr>
          <a:r>
            <a:rPr lang="en-US" sz="1200" b="1" dirty="0"/>
            <a:t>National Tsunami Warning Centre (NTWC)</a:t>
          </a:r>
        </a:p>
      </dgm:t>
    </dgm:pt>
    <dgm:pt modelId="{3B4AFA41-30B0-4D95-8ACF-F5843213494E}" type="parTrans" cxnId="{F46B3361-486C-4E1C-84E4-FE0DB900C2A3}">
      <dgm:prSet/>
      <dgm:spPr/>
      <dgm:t>
        <a:bodyPr/>
        <a:lstStyle/>
        <a:p>
          <a:endParaRPr lang="en-US" sz="1200"/>
        </a:p>
      </dgm:t>
    </dgm:pt>
    <dgm:pt modelId="{63A6A479-CCEE-4E50-850D-1BCE492917CF}" type="sibTrans" cxnId="{F46B3361-486C-4E1C-84E4-FE0DB900C2A3}">
      <dgm:prSet/>
      <dgm:spPr/>
      <dgm:t>
        <a:bodyPr/>
        <a:lstStyle/>
        <a:p>
          <a:endParaRPr lang="en-US" sz="1200"/>
        </a:p>
      </dgm:t>
    </dgm:pt>
    <dgm:pt modelId="{A8A36E56-C309-4F54-9E2A-735F949E04A0}">
      <dgm:prSet custT="1"/>
      <dgm:spPr/>
      <dgm:t>
        <a:bodyPr/>
        <a:lstStyle/>
        <a:p>
          <a:pPr>
            <a:lnSpc>
              <a:spcPct val="100000"/>
            </a:lnSpc>
          </a:pPr>
          <a:r>
            <a:rPr lang="en-US" sz="1200" b="1" dirty="0"/>
            <a:t>Ministries, national agencies, institutions and other relevant organizations</a:t>
          </a:r>
          <a:r>
            <a:rPr lang="en-US" sz="1200" dirty="0"/>
            <a:t>, </a:t>
          </a:r>
        </a:p>
      </dgm:t>
    </dgm:pt>
    <dgm:pt modelId="{0A1854E4-4319-4F31-9CF3-456582407CE3}" type="parTrans" cxnId="{EEE7BCF1-DFD4-48A4-B8EE-727C7C6D56B8}">
      <dgm:prSet/>
      <dgm:spPr/>
      <dgm:t>
        <a:bodyPr/>
        <a:lstStyle/>
        <a:p>
          <a:endParaRPr lang="en-US" sz="1200"/>
        </a:p>
      </dgm:t>
    </dgm:pt>
    <dgm:pt modelId="{67A2D53B-D8D0-48BA-B946-00DC18976BA4}" type="sibTrans" cxnId="{EEE7BCF1-DFD4-48A4-B8EE-727C7C6D56B8}">
      <dgm:prSet/>
      <dgm:spPr/>
      <dgm:t>
        <a:bodyPr/>
        <a:lstStyle/>
        <a:p>
          <a:endParaRPr lang="en-US" sz="1200"/>
        </a:p>
      </dgm:t>
    </dgm:pt>
    <dgm:pt modelId="{8961683C-471E-46BB-BBFE-9D0B544F92CE}">
      <dgm:prSet custT="1"/>
      <dgm:spPr/>
      <dgm:t>
        <a:bodyPr/>
        <a:lstStyle/>
        <a:p>
          <a:pPr>
            <a:lnSpc>
              <a:spcPct val="100000"/>
            </a:lnSpc>
          </a:pPr>
          <a:r>
            <a:rPr lang="en-US" sz="1200" b="1" dirty="0"/>
            <a:t>NGOs for Community Based Disaster Risk Reduction (DRR) or Disaster Risk Management (DRM</a:t>
          </a:r>
          <a:r>
            <a:rPr lang="en-US" sz="1200" dirty="0"/>
            <a:t>)</a:t>
          </a:r>
        </a:p>
      </dgm:t>
    </dgm:pt>
    <dgm:pt modelId="{5316051E-A860-4380-B911-154557175C52}" type="parTrans" cxnId="{AA798EB5-BCB2-46D7-8407-64CAD74115D6}">
      <dgm:prSet/>
      <dgm:spPr/>
      <dgm:t>
        <a:bodyPr/>
        <a:lstStyle/>
        <a:p>
          <a:endParaRPr lang="en-US" sz="1200"/>
        </a:p>
      </dgm:t>
    </dgm:pt>
    <dgm:pt modelId="{F2C27F81-7473-41EF-9C4D-99A05C7645D9}" type="sibTrans" cxnId="{AA798EB5-BCB2-46D7-8407-64CAD74115D6}">
      <dgm:prSet/>
      <dgm:spPr/>
      <dgm:t>
        <a:bodyPr/>
        <a:lstStyle/>
        <a:p>
          <a:endParaRPr lang="en-US" sz="1200"/>
        </a:p>
      </dgm:t>
    </dgm:pt>
    <dgm:pt modelId="{B9A33EA5-027C-40A1-B18F-35CBD4F8AB8A}">
      <dgm:prSet custT="1"/>
      <dgm:spPr/>
      <dgm:t>
        <a:bodyPr/>
        <a:lstStyle/>
        <a:p>
          <a:pPr>
            <a:lnSpc>
              <a:spcPct val="100000"/>
            </a:lnSpc>
          </a:pPr>
          <a:r>
            <a:rPr lang="en-US" sz="1200" b="1" dirty="0"/>
            <a:t>Tsunami National Contact (TNC)</a:t>
          </a:r>
        </a:p>
      </dgm:t>
    </dgm:pt>
    <dgm:pt modelId="{0A4B705E-C7ED-4DD7-8346-BA424567EA79}" type="parTrans" cxnId="{33C855DE-F9D7-4F55-8F76-7DA74A26357E}">
      <dgm:prSet/>
      <dgm:spPr/>
      <dgm:t>
        <a:bodyPr/>
        <a:lstStyle/>
        <a:p>
          <a:endParaRPr lang="en-US" sz="1200"/>
        </a:p>
      </dgm:t>
    </dgm:pt>
    <dgm:pt modelId="{8DEB9978-DBBB-4DAF-B383-7392420D4476}" type="sibTrans" cxnId="{33C855DE-F9D7-4F55-8F76-7DA74A26357E}">
      <dgm:prSet/>
      <dgm:spPr/>
      <dgm:t>
        <a:bodyPr/>
        <a:lstStyle/>
        <a:p>
          <a:endParaRPr lang="en-US" sz="1200"/>
        </a:p>
      </dgm:t>
    </dgm:pt>
    <dgm:pt modelId="{A45D1892-79BB-4A59-99CB-97661472CC4A}">
      <dgm:prSet custT="1"/>
      <dgm:spPr/>
      <dgm:t>
        <a:bodyPr/>
        <a:lstStyle/>
        <a:p>
          <a:pPr>
            <a:lnSpc>
              <a:spcPct val="100000"/>
            </a:lnSpc>
          </a:pPr>
          <a:r>
            <a:rPr lang="en-US" sz="1200" b="1" dirty="0"/>
            <a:t>Community Representatives (Non-decision Member)</a:t>
          </a:r>
        </a:p>
      </dgm:t>
    </dgm:pt>
    <dgm:pt modelId="{999619FA-D5E7-419C-8F28-1DE717EEF03F}" type="parTrans" cxnId="{5FE2FD45-0EDC-458D-BA2F-B8C9BE755CC5}">
      <dgm:prSet/>
      <dgm:spPr/>
      <dgm:t>
        <a:bodyPr/>
        <a:lstStyle/>
        <a:p>
          <a:endParaRPr lang="en-US" sz="1200"/>
        </a:p>
      </dgm:t>
    </dgm:pt>
    <dgm:pt modelId="{9F25D5C8-EFE2-4C9C-AEFC-C164E3E95974}" type="sibTrans" cxnId="{5FE2FD45-0EDC-458D-BA2F-B8C9BE755CC5}">
      <dgm:prSet/>
      <dgm:spPr/>
      <dgm:t>
        <a:bodyPr/>
        <a:lstStyle/>
        <a:p>
          <a:endParaRPr lang="en-US" sz="1200"/>
        </a:p>
      </dgm:t>
    </dgm:pt>
    <dgm:pt modelId="{F516F02D-EB01-454B-91C1-10E133011903}" type="pres">
      <dgm:prSet presAssocID="{DE0DA149-A0D0-4472-8E65-4102357BBA0C}" presName="root" presStyleCnt="0">
        <dgm:presLayoutVars>
          <dgm:dir/>
          <dgm:resizeHandles val="exact"/>
        </dgm:presLayoutVars>
      </dgm:prSet>
      <dgm:spPr/>
    </dgm:pt>
    <dgm:pt modelId="{E436E3C7-67FD-4270-822D-1D0F995F4488}" type="pres">
      <dgm:prSet presAssocID="{EF3A9A9B-89A4-47C4-9BB6-C10BB7AF4BD6}" presName="compNode" presStyleCnt="0"/>
      <dgm:spPr/>
    </dgm:pt>
    <dgm:pt modelId="{284C3138-0330-4291-B955-ECC1597E4BD1}" type="pres">
      <dgm:prSet presAssocID="{EF3A9A9B-89A4-47C4-9BB6-C10BB7AF4BD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irefighter"/>
        </a:ext>
      </dgm:extLst>
    </dgm:pt>
    <dgm:pt modelId="{CBAE00B1-1791-48BA-B0A4-B08214047F81}" type="pres">
      <dgm:prSet presAssocID="{EF3A9A9B-89A4-47C4-9BB6-C10BB7AF4BD6}" presName="spaceRect" presStyleCnt="0"/>
      <dgm:spPr/>
    </dgm:pt>
    <dgm:pt modelId="{EC39B90F-9D69-442A-AB80-48076BA03DB3}" type="pres">
      <dgm:prSet presAssocID="{EF3A9A9B-89A4-47C4-9BB6-C10BB7AF4BD6}" presName="textRect" presStyleLbl="revTx" presStyleIdx="0" presStyleCnt="6">
        <dgm:presLayoutVars>
          <dgm:chMax val="1"/>
          <dgm:chPref val="1"/>
        </dgm:presLayoutVars>
      </dgm:prSet>
      <dgm:spPr/>
    </dgm:pt>
    <dgm:pt modelId="{7B097CB3-3831-4790-AC8D-FD3F45AE82E7}" type="pres">
      <dgm:prSet presAssocID="{F68EA83A-11D8-48B6-BAF7-964A4A3FB83C}" presName="sibTrans" presStyleCnt="0"/>
      <dgm:spPr/>
    </dgm:pt>
    <dgm:pt modelId="{6685B232-FAE2-4818-9DAA-A75763E0FB11}" type="pres">
      <dgm:prSet presAssocID="{3DC51B8E-A816-46EB-B396-E234F4BDAD05}" presName="compNode" presStyleCnt="0"/>
      <dgm:spPr/>
    </dgm:pt>
    <dgm:pt modelId="{F7FAB5C7-1985-48B4-89D1-82EAA14AA8CC}" type="pres">
      <dgm:prSet presAssocID="{3DC51B8E-A816-46EB-B396-E234F4BDAD0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xplosion"/>
        </a:ext>
      </dgm:extLst>
    </dgm:pt>
    <dgm:pt modelId="{ABCE8D45-42A6-48B2-BB78-8A3289D023AA}" type="pres">
      <dgm:prSet presAssocID="{3DC51B8E-A816-46EB-B396-E234F4BDAD05}" presName="spaceRect" presStyleCnt="0"/>
      <dgm:spPr/>
    </dgm:pt>
    <dgm:pt modelId="{8682E660-3EEC-4A6E-8627-B3E639319B3B}" type="pres">
      <dgm:prSet presAssocID="{3DC51B8E-A816-46EB-B396-E234F4BDAD05}" presName="textRect" presStyleLbl="revTx" presStyleIdx="1" presStyleCnt="6">
        <dgm:presLayoutVars>
          <dgm:chMax val="1"/>
          <dgm:chPref val="1"/>
        </dgm:presLayoutVars>
      </dgm:prSet>
      <dgm:spPr/>
    </dgm:pt>
    <dgm:pt modelId="{72760DE2-CB4B-449F-931C-533CE946AAF3}" type="pres">
      <dgm:prSet presAssocID="{63A6A479-CCEE-4E50-850D-1BCE492917CF}" presName="sibTrans" presStyleCnt="0"/>
      <dgm:spPr/>
    </dgm:pt>
    <dgm:pt modelId="{826B9DF5-9140-44BD-979B-95BA0F8DD0CF}" type="pres">
      <dgm:prSet presAssocID="{A8A36E56-C309-4F54-9E2A-735F949E04A0}" presName="compNode" presStyleCnt="0"/>
      <dgm:spPr/>
    </dgm:pt>
    <dgm:pt modelId="{659E14C2-14B5-4B1D-A3DD-C0665FDB3C28}" type="pres">
      <dgm:prSet presAssocID="{A8A36E56-C309-4F54-9E2A-735F949E04A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nk"/>
        </a:ext>
      </dgm:extLst>
    </dgm:pt>
    <dgm:pt modelId="{C89EA6FC-2E2C-48D6-A6ED-EEB7ACB1F01C}" type="pres">
      <dgm:prSet presAssocID="{A8A36E56-C309-4F54-9E2A-735F949E04A0}" presName="spaceRect" presStyleCnt="0"/>
      <dgm:spPr/>
    </dgm:pt>
    <dgm:pt modelId="{207D6AE7-E270-4734-8211-9A03BDC04F12}" type="pres">
      <dgm:prSet presAssocID="{A8A36E56-C309-4F54-9E2A-735F949E04A0}" presName="textRect" presStyleLbl="revTx" presStyleIdx="2" presStyleCnt="6">
        <dgm:presLayoutVars>
          <dgm:chMax val="1"/>
          <dgm:chPref val="1"/>
        </dgm:presLayoutVars>
      </dgm:prSet>
      <dgm:spPr/>
    </dgm:pt>
    <dgm:pt modelId="{CEE7B5B5-915B-4931-B00B-B74BB7A78AAC}" type="pres">
      <dgm:prSet presAssocID="{67A2D53B-D8D0-48BA-B946-00DC18976BA4}" presName="sibTrans" presStyleCnt="0"/>
      <dgm:spPr/>
    </dgm:pt>
    <dgm:pt modelId="{C1B1F1FA-D50A-408A-B877-4C1881C800AC}" type="pres">
      <dgm:prSet presAssocID="{8961683C-471E-46BB-BBFE-9D0B544F92CE}" presName="compNode" presStyleCnt="0"/>
      <dgm:spPr/>
    </dgm:pt>
    <dgm:pt modelId="{A40CBE51-AE0E-47EC-AD91-458384A7A812}" type="pres">
      <dgm:prSet presAssocID="{8961683C-471E-46BB-BBFE-9D0B544F92C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dical"/>
        </a:ext>
      </dgm:extLst>
    </dgm:pt>
    <dgm:pt modelId="{1CE68D93-CB36-4EF3-A0E6-549117209A20}" type="pres">
      <dgm:prSet presAssocID="{8961683C-471E-46BB-BBFE-9D0B544F92CE}" presName="spaceRect" presStyleCnt="0"/>
      <dgm:spPr/>
    </dgm:pt>
    <dgm:pt modelId="{2E901207-4932-4DCA-82F2-4BB8C7929D47}" type="pres">
      <dgm:prSet presAssocID="{8961683C-471E-46BB-BBFE-9D0B544F92CE}" presName="textRect" presStyleLbl="revTx" presStyleIdx="3" presStyleCnt="6">
        <dgm:presLayoutVars>
          <dgm:chMax val="1"/>
          <dgm:chPref val="1"/>
        </dgm:presLayoutVars>
      </dgm:prSet>
      <dgm:spPr/>
    </dgm:pt>
    <dgm:pt modelId="{9FEFA7DB-F833-4182-8D3B-A88EFBCD64D5}" type="pres">
      <dgm:prSet presAssocID="{F2C27F81-7473-41EF-9C4D-99A05C7645D9}" presName="sibTrans" presStyleCnt="0"/>
      <dgm:spPr/>
    </dgm:pt>
    <dgm:pt modelId="{FE35A7B5-F0DF-4A9F-B64B-8F6D52E09F8F}" type="pres">
      <dgm:prSet presAssocID="{B9A33EA5-027C-40A1-B18F-35CBD4F8AB8A}" presName="compNode" presStyleCnt="0"/>
      <dgm:spPr/>
    </dgm:pt>
    <dgm:pt modelId="{712E18A6-9873-4662-83FB-8EB9D9BDEA4E}" type="pres">
      <dgm:prSet presAssocID="{B9A33EA5-027C-40A1-B18F-35CBD4F8AB8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Earth Globe Americas"/>
        </a:ext>
      </dgm:extLst>
    </dgm:pt>
    <dgm:pt modelId="{1FA1D704-F0AF-41C7-844E-9A71653C0734}" type="pres">
      <dgm:prSet presAssocID="{B9A33EA5-027C-40A1-B18F-35CBD4F8AB8A}" presName="spaceRect" presStyleCnt="0"/>
      <dgm:spPr/>
    </dgm:pt>
    <dgm:pt modelId="{0C699127-BF17-4F94-902D-BF512FDDA69F}" type="pres">
      <dgm:prSet presAssocID="{B9A33EA5-027C-40A1-B18F-35CBD4F8AB8A}" presName="textRect" presStyleLbl="revTx" presStyleIdx="4" presStyleCnt="6">
        <dgm:presLayoutVars>
          <dgm:chMax val="1"/>
          <dgm:chPref val="1"/>
        </dgm:presLayoutVars>
      </dgm:prSet>
      <dgm:spPr/>
    </dgm:pt>
    <dgm:pt modelId="{C9E000A0-8496-4FC3-89A2-0821988AC699}" type="pres">
      <dgm:prSet presAssocID="{8DEB9978-DBBB-4DAF-B383-7392420D4476}" presName="sibTrans" presStyleCnt="0"/>
      <dgm:spPr/>
    </dgm:pt>
    <dgm:pt modelId="{D05CB49E-D358-4210-AFB9-BFB5B495A505}" type="pres">
      <dgm:prSet presAssocID="{A45D1892-79BB-4A59-99CB-97661472CC4A}" presName="compNode" presStyleCnt="0"/>
      <dgm:spPr/>
    </dgm:pt>
    <dgm:pt modelId="{94152391-60A8-4AF5-9D09-8091FD36D734}" type="pres">
      <dgm:prSet presAssocID="{A45D1892-79BB-4A59-99CB-97661472CC4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ustomer Review"/>
        </a:ext>
      </dgm:extLst>
    </dgm:pt>
    <dgm:pt modelId="{5EF2EE87-2BC3-42E4-985C-B5F25EB8D2F7}" type="pres">
      <dgm:prSet presAssocID="{A45D1892-79BB-4A59-99CB-97661472CC4A}" presName="spaceRect" presStyleCnt="0"/>
      <dgm:spPr/>
    </dgm:pt>
    <dgm:pt modelId="{A3913408-8960-412A-9D54-EDCBC46B0543}" type="pres">
      <dgm:prSet presAssocID="{A45D1892-79BB-4A59-99CB-97661472CC4A}" presName="textRect" presStyleLbl="revTx" presStyleIdx="5" presStyleCnt="6">
        <dgm:presLayoutVars>
          <dgm:chMax val="1"/>
          <dgm:chPref val="1"/>
        </dgm:presLayoutVars>
      </dgm:prSet>
      <dgm:spPr/>
    </dgm:pt>
  </dgm:ptLst>
  <dgm:cxnLst>
    <dgm:cxn modelId="{6EDDED06-0830-4D46-AC52-1FCC83966C57}" srcId="{DE0DA149-A0D0-4472-8E65-4102357BBA0C}" destId="{EF3A9A9B-89A4-47C4-9BB6-C10BB7AF4BD6}" srcOrd="0" destOrd="0" parTransId="{288A3CC0-5855-4B61-996B-6278A57F8294}" sibTransId="{F68EA83A-11D8-48B6-BAF7-964A4A3FB83C}"/>
    <dgm:cxn modelId="{F46B3361-486C-4E1C-84E4-FE0DB900C2A3}" srcId="{DE0DA149-A0D0-4472-8E65-4102357BBA0C}" destId="{3DC51B8E-A816-46EB-B396-E234F4BDAD05}" srcOrd="1" destOrd="0" parTransId="{3B4AFA41-30B0-4D95-8ACF-F5843213494E}" sibTransId="{63A6A479-CCEE-4E50-850D-1BCE492917CF}"/>
    <dgm:cxn modelId="{5FE2FD45-0EDC-458D-BA2F-B8C9BE755CC5}" srcId="{DE0DA149-A0D0-4472-8E65-4102357BBA0C}" destId="{A45D1892-79BB-4A59-99CB-97661472CC4A}" srcOrd="5" destOrd="0" parTransId="{999619FA-D5E7-419C-8F28-1DE717EEF03F}" sibTransId="{9F25D5C8-EFE2-4C9C-AEFC-C164E3E95974}"/>
    <dgm:cxn modelId="{CD246F8B-D8C9-4AAA-B9EA-A6D84C73FFF1}" type="presOf" srcId="{A8A36E56-C309-4F54-9E2A-735F949E04A0}" destId="{207D6AE7-E270-4734-8211-9A03BDC04F12}" srcOrd="0" destOrd="0" presId="urn:microsoft.com/office/officeart/2018/2/layout/IconLabelList"/>
    <dgm:cxn modelId="{24B84393-0897-4919-82AF-08BC098DDFA8}" type="presOf" srcId="{B9A33EA5-027C-40A1-B18F-35CBD4F8AB8A}" destId="{0C699127-BF17-4F94-902D-BF512FDDA69F}" srcOrd="0" destOrd="0" presId="urn:microsoft.com/office/officeart/2018/2/layout/IconLabelList"/>
    <dgm:cxn modelId="{B5C1939C-9995-4B20-94F0-4C13B4D25FD3}" type="presOf" srcId="{3DC51B8E-A816-46EB-B396-E234F4BDAD05}" destId="{8682E660-3EEC-4A6E-8627-B3E639319B3B}" srcOrd="0" destOrd="0" presId="urn:microsoft.com/office/officeart/2018/2/layout/IconLabelList"/>
    <dgm:cxn modelId="{6B4679AA-66C1-496A-86BC-8471329124C4}" type="presOf" srcId="{8961683C-471E-46BB-BBFE-9D0B544F92CE}" destId="{2E901207-4932-4DCA-82F2-4BB8C7929D47}" srcOrd="0" destOrd="0" presId="urn:microsoft.com/office/officeart/2018/2/layout/IconLabelList"/>
    <dgm:cxn modelId="{677C62B3-6DA1-4EFB-9A28-C1DFCB05D14A}" type="presOf" srcId="{DE0DA149-A0D0-4472-8E65-4102357BBA0C}" destId="{F516F02D-EB01-454B-91C1-10E133011903}" srcOrd="0" destOrd="0" presId="urn:microsoft.com/office/officeart/2018/2/layout/IconLabelList"/>
    <dgm:cxn modelId="{AA798EB5-BCB2-46D7-8407-64CAD74115D6}" srcId="{DE0DA149-A0D0-4472-8E65-4102357BBA0C}" destId="{8961683C-471E-46BB-BBFE-9D0B544F92CE}" srcOrd="3" destOrd="0" parTransId="{5316051E-A860-4380-B911-154557175C52}" sibTransId="{F2C27F81-7473-41EF-9C4D-99A05C7645D9}"/>
    <dgm:cxn modelId="{34F4EFC5-AAB4-47ED-8CEB-78C663154B9B}" type="presOf" srcId="{EF3A9A9B-89A4-47C4-9BB6-C10BB7AF4BD6}" destId="{EC39B90F-9D69-442A-AB80-48076BA03DB3}" srcOrd="0" destOrd="0" presId="urn:microsoft.com/office/officeart/2018/2/layout/IconLabelList"/>
    <dgm:cxn modelId="{33C855DE-F9D7-4F55-8F76-7DA74A26357E}" srcId="{DE0DA149-A0D0-4472-8E65-4102357BBA0C}" destId="{B9A33EA5-027C-40A1-B18F-35CBD4F8AB8A}" srcOrd="4" destOrd="0" parTransId="{0A4B705E-C7ED-4DD7-8346-BA424567EA79}" sibTransId="{8DEB9978-DBBB-4DAF-B383-7392420D4476}"/>
    <dgm:cxn modelId="{E4EEDAE9-8949-4D19-B0A1-604B12A1DABE}" type="presOf" srcId="{A45D1892-79BB-4A59-99CB-97661472CC4A}" destId="{A3913408-8960-412A-9D54-EDCBC46B0543}" srcOrd="0" destOrd="0" presId="urn:microsoft.com/office/officeart/2018/2/layout/IconLabelList"/>
    <dgm:cxn modelId="{EEE7BCF1-DFD4-48A4-B8EE-727C7C6D56B8}" srcId="{DE0DA149-A0D0-4472-8E65-4102357BBA0C}" destId="{A8A36E56-C309-4F54-9E2A-735F949E04A0}" srcOrd="2" destOrd="0" parTransId="{0A1854E4-4319-4F31-9CF3-456582407CE3}" sibTransId="{67A2D53B-D8D0-48BA-B946-00DC18976BA4}"/>
    <dgm:cxn modelId="{68AB93EA-32D2-47A5-B17D-AF6BA493BC89}" type="presParOf" srcId="{F516F02D-EB01-454B-91C1-10E133011903}" destId="{E436E3C7-67FD-4270-822D-1D0F995F4488}" srcOrd="0" destOrd="0" presId="urn:microsoft.com/office/officeart/2018/2/layout/IconLabelList"/>
    <dgm:cxn modelId="{60595115-FC73-4A12-B35B-BA85099C4149}" type="presParOf" srcId="{E436E3C7-67FD-4270-822D-1D0F995F4488}" destId="{284C3138-0330-4291-B955-ECC1597E4BD1}" srcOrd="0" destOrd="0" presId="urn:microsoft.com/office/officeart/2018/2/layout/IconLabelList"/>
    <dgm:cxn modelId="{BB3D8070-9833-4182-B22B-C4863C829425}" type="presParOf" srcId="{E436E3C7-67FD-4270-822D-1D0F995F4488}" destId="{CBAE00B1-1791-48BA-B0A4-B08214047F81}" srcOrd="1" destOrd="0" presId="urn:microsoft.com/office/officeart/2018/2/layout/IconLabelList"/>
    <dgm:cxn modelId="{ABB8FC47-546F-42FF-8403-BC488E5A6E69}" type="presParOf" srcId="{E436E3C7-67FD-4270-822D-1D0F995F4488}" destId="{EC39B90F-9D69-442A-AB80-48076BA03DB3}" srcOrd="2" destOrd="0" presId="urn:microsoft.com/office/officeart/2018/2/layout/IconLabelList"/>
    <dgm:cxn modelId="{4F579E8D-834B-45AF-B280-A540A132FCAD}" type="presParOf" srcId="{F516F02D-EB01-454B-91C1-10E133011903}" destId="{7B097CB3-3831-4790-AC8D-FD3F45AE82E7}" srcOrd="1" destOrd="0" presId="urn:microsoft.com/office/officeart/2018/2/layout/IconLabelList"/>
    <dgm:cxn modelId="{74F94FBF-5033-43B1-88A4-7E7DDBB56308}" type="presParOf" srcId="{F516F02D-EB01-454B-91C1-10E133011903}" destId="{6685B232-FAE2-4818-9DAA-A75763E0FB11}" srcOrd="2" destOrd="0" presId="urn:microsoft.com/office/officeart/2018/2/layout/IconLabelList"/>
    <dgm:cxn modelId="{342004D1-814B-4733-BAF9-39A1CC652A0E}" type="presParOf" srcId="{6685B232-FAE2-4818-9DAA-A75763E0FB11}" destId="{F7FAB5C7-1985-48B4-89D1-82EAA14AA8CC}" srcOrd="0" destOrd="0" presId="urn:microsoft.com/office/officeart/2018/2/layout/IconLabelList"/>
    <dgm:cxn modelId="{8B2CE169-BA88-429E-B57F-0F062CB0013E}" type="presParOf" srcId="{6685B232-FAE2-4818-9DAA-A75763E0FB11}" destId="{ABCE8D45-42A6-48B2-BB78-8A3289D023AA}" srcOrd="1" destOrd="0" presId="urn:microsoft.com/office/officeart/2018/2/layout/IconLabelList"/>
    <dgm:cxn modelId="{24A2452A-EA2A-4933-B64C-8149856D794D}" type="presParOf" srcId="{6685B232-FAE2-4818-9DAA-A75763E0FB11}" destId="{8682E660-3EEC-4A6E-8627-B3E639319B3B}" srcOrd="2" destOrd="0" presId="urn:microsoft.com/office/officeart/2018/2/layout/IconLabelList"/>
    <dgm:cxn modelId="{9D6FF544-621A-4155-B8C5-19BA4B6A8132}" type="presParOf" srcId="{F516F02D-EB01-454B-91C1-10E133011903}" destId="{72760DE2-CB4B-449F-931C-533CE946AAF3}" srcOrd="3" destOrd="0" presId="urn:microsoft.com/office/officeart/2018/2/layout/IconLabelList"/>
    <dgm:cxn modelId="{0F916EDE-59F5-4EBB-8996-10125EB075C8}" type="presParOf" srcId="{F516F02D-EB01-454B-91C1-10E133011903}" destId="{826B9DF5-9140-44BD-979B-95BA0F8DD0CF}" srcOrd="4" destOrd="0" presId="urn:microsoft.com/office/officeart/2018/2/layout/IconLabelList"/>
    <dgm:cxn modelId="{29FEA038-6F52-417B-A17D-A802DC6AF731}" type="presParOf" srcId="{826B9DF5-9140-44BD-979B-95BA0F8DD0CF}" destId="{659E14C2-14B5-4B1D-A3DD-C0665FDB3C28}" srcOrd="0" destOrd="0" presId="urn:microsoft.com/office/officeart/2018/2/layout/IconLabelList"/>
    <dgm:cxn modelId="{1CED4319-A742-4F7F-AD5E-5472E4DC6B0F}" type="presParOf" srcId="{826B9DF5-9140-44BD-979B-95BA0F8DD0CF}" destId="{C89EA6FC-2E2C-48D6-A6ED-EEB7ACB1F01C}" srcOrd="1" destOrd="0" presId="urn:microsoft.com/office/officeart/2018/2/layout/IconLabelList"/>
    <dgm:cxn modelId="{F19DCF54-DFD9-4120-BA13-AE858F1F3B97}" type="presParOf" srcId="{826B9DF5-9140-44BD-979B-95BA0F8DD0CF}" destId="{207D6AE7-E270-4734-8211-9A03BDC04F12}" srcOrd="2" destOrd="0" presId="urn:microsoft.com/office/officeart/2018/2/layout/IconLabelList"/>
    <dgm:cxn modelId="{8E757971-6BEF-41F5-BAA8-A99E76841A75}" type="presParOf" srcId="{F516F02D-EB01-454B-91C1-10E133011903}" destId="{CEE7B5B5-915B-4931-B00B-B74BB7A78AAC}" srcOrd="5" destOrd="0" presId="urn:microsoft.com/office/officeart/2018/2/layout/IconLabelList"/>
    <dgm:cxn modelId="{41C706FC-4E37-4C1E-AB87-5EEEAAAC212C}" type="presParOf" srcId="{F516F02D-EB01-454B-91C1-10E133011903}" destId="{C1B1F1FA-D50A-408A-B877-4C1881C800AC}" srcOrd="6" destOrd="0" presId="urn:microsoft.com/office/officeart/2018/2/layout/IconLabelList"/>
    <dgm:cxn modelId="{CEFCCCAC-0946-4FBA-AE31-1878FE6D9414}" type="presParOf" srcId="{C1B1F1FA-D50A-408A-B877-4C1881C800AC}" destId="{A40CBE51-AE0E-47EC-AD91-458384A7A812}" srcOrd="0" destOrd="0" presId="urn:microsoft.com/office/officeart/2018/2/layout/IconLabelList"/>
    <dgm:cxn modelId="{4CA4DA0B-F904-4022-802D-BBC3317AD881}" type="presParOf" srcId="{C1B1F1FA-D50A-408A-B877-4C1881C800AC}" destId="{1CE68D93-CB36-4EF3-A0E6-549117209A20}" srcOrd="1" destOrd="0" presId="urn:microsoft.com/office/officeart/2018/2/layout/IconLabelList"/>
    <dgm:cxn modelId="{3D4567A9-5A95-45B9-9A72-BBA049159AC2}" type="presParOf" srcId="{C1B1F1FA-D50A-408A-B877-4C1881C800AC}" destId="{2E901207-4932-4DCA-82F2-4BB8C7929D47}" srcOrd="2" destOrd="0" presId="urn:microsoft.com/office/officeart/2018/2/layout/IconLabelList"/>
    <dgm:cxn modelId="{3BF403E3-8F14-4A7C-8EA7-D95EFB04B090}" type="presParOf" srcId="{F516F02D-EB01-454B-91C1-10E133011903}" destId="{9FEFA7DB-F833-4182-8D3B-A88EFBCD64D5}" srcOrd="7" destOrd="0" presId="urn:microsoft.com/office/officeart/2018/2/layout/IconLabelList"/>
    <dgm:cxn modelId="{36492F35-545B-4637-9DFA-F141EB2FE39C}" type="presParOf" srcId="{F516F02D-EB01-454B-91C1-10E133011903}" destId="{FE35A7B5-F0DF-4A9F-B64B-8F6D52E09F8F}" srcOrd="8" destOrd="0" presId="urn:microsoft.com/office/officeart/2018/2/layout/IconLabelList"/>
    <dgm:cxn modelId="{ADB1B5E9-87B6-4FA5-8184-DFE2BB4D2C3E}" type="presParOf" srcId="{FE35A7B5-F0DF-4A9F-B64B-8F6D52E09F8F}" destId="{712E18A6-9873-4662-83FB-8EB9D9BDEA4E}" srcOrd="0" destOrd="0" presId="urn:microsoft.com/office/officeart/2018/2/layout/IconLabelList"/>
    <dgm:cxn modelId="{661A713F-DC14-4CD2-ADCA-6C22B6849AFF}" type="presParOf" srcId="{FE35A7B5-F0DF-4A9F-B64B-8F6D52E09F8F}" destId="{1FA1D704-F0AF-41C7-844E-9A71653C0734}" srcOrd="1" destOrd="0" presId="urn:microsoft.com/office/officeart/2018/2/layout/IconLabelList"/>
    <dgm:cxn modelId="{83A58D91-E16A-4ECD-8FF9-EDBC3C1CB7B0}" type="presParOf" srcId="{FE35A7B5-F0DF-4A9F-B64B-8F6D52E09F8F}" destId="{0C699127-BF17-4F94-902D-BF512FDDA69F}" srcOrd="2" destOrd="0" presId="urn:microsoft.com/office/officeart/2018/2/layout/IconLabelList"/>
    <dgm:cxn modelId="{CA907EF3-319F-401E-A532-B7EC4E9545C1}" type="presParOf" srcId="{F516F02D-EB01-454B-91C1-10E133011903}" destId="{C9E000A0-8496-4FC3-89A2-0821988AC699}" srcOrd="9" destOrd="0" presId="urn:microsoft.com/office/officeart/2018/2/layout/IconLabelList"/>
    <dgm:cxn modelId="{2EAB508E-A617-4D0A-B23C-E318D1417A69}" type="presParOf" srcId="{F516F02D-EB01-454B-91C1-10E133011903}" destId="{D05CB49E-D358-4210-AFB9-BFB5B495A505}" srcOrd="10" destOrd="0" presId="urn:microsoft.com/office/officeart/2018/2/layout/IconLabelList"/>
    <dgm:cxn modelId="{2D38A63C-9CE5-4948-8703-F4A4DA69ADF0}" type="presParOf" srcId="{D05CB49E-D358-4210-AFB9-BFB5B495A505}" destId="{94152391-60A8-4AF5-9D09-8091FD36D734}" srcOrd="0" destOrd="0" presId="urn:microsoft.com/office/officeart/2018/2/layout/IconLabelList"/>
    <dgm:cxn modelId="{07D8D567-3157-4310-B2C9-25BC4D040A6B}" type="presParOf" srcId="{D05CB49E-D358-4210-AFB9-BFB5B495A505}" destId="{5EF2EE87-2BC3-42E4-985C-B5F25EB8D2F7}" srcOrd="1" destOrd="0" presId="urn:microsoft.com/office/officeart/2018/2/layout/IconLabelList"/>
    <dgm:cxn modelId="{BD676F9F-980F-4729-80F8-1A86F31E0F98}" type="presParOf" srcId="{D05CB49E-D358-4210-AFB9-BFB5B495A505}" destId="{A3913408-8960-412A-9D54-EDCBC46B054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DD034-EB09-4343-AA08-02979F84A201}">
      <dsp:nvSpPr>
        <dsp:cNvPr id="0" name=""/>
        <dsp:cNvSpPr/>
      </dsp:nvSpPr>
      <dsp:spPr>
        <a:xfrm>
          <a:off x="534057" y="890847"/>
          <a:ext cx="2567566" cy="166891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Establishment</a:t>
          </a:r>
        </a:p>
      </dsp:txBody>
      <dsp:txXfrm>
        <a:off x="615527" y="972317"/>
        <a:ext cx="2404626" cy="1505978"/>
      </dsp:txXfrm>
    </dsp:sp>
    <dsp:sp modelId="{C7703577-C2B2-4D3E-9B61-AD423F761D3F}">
      <dsp:nvSpPr>
        <dsp:cNvPr id="0" name=""/>
        <dsp:cNvSpPr/>
      </dsp:nvSpPr>
      <dsp:spPr>
        <a:xfrm>
          <a:off x="1817840" y="309213"/>
          <a:ext cx="2832186" cy="2832186"/>
        </a:xfrm>
        <a:custGeom>
          <a:avLst/>
          <a:gdLst/>
          <a:ahLst/>
          <a:cxnLst/>
          <a:rect l="0" t="0" r="0" b="0"/>
          <a:pathLst>
            <a:path>
              <a:moveTo>
                <a:pt x="285611" y="563256"/>
              </a:moveTo>
              <a:arcTo wR="1416093" hR="1416093" stAng="13021857" swAng="6356287"/>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94F3C26-0D8C-4760-B973-488508A45DB3}">
      <dsp:nvSpPr>
        <dsp:cNvPr id="0" name=""/>
        <dsp:cNvSpPr/>
      </dsp:nvSpPr>
      <dsp:spPr>
        <a:xfrm>
          <a:off x="3366243" y="890847"/>
          <a:ext cx="2567566" cy="166891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 &amp; G 74, (5.2.2) States that a National Tsunami Ready Board (NTRB) has to be established.</a:t>
          </a:r>
        </a:p>
      </dsp:txBody>
      <dsp:txXfrm>
        <a:off x="3447713" y="972317"/>
        <a:ext cx="2404626" cy="1505978"/>
      </dsp:txXfrm>
    </dsp:sp>
    <dsp:sp modelId="{9E9CCE7B-315D-4749-B7E4-5257C0B1D144}">
      <dsp:nvSpPr>
        <dsp:cNvPr id="0" name=""/>
        <dsp:cNvSpPr/>
      </dsp:nvSpPr>
      <dsp:spPr>
        <a:xfrm>
          <a:off x="1817840" y="309213"/>
          <a:ext cx="2832186" cy="2832186"/>
        </a:xfrm>
        <a:custGeom>
          <a:avLst/>
          <a:gdLst/>
          <a:ahLst/>
          <a:cxnLst/>
          <a:rect l="0" t="0" r="0" b="0"/>
          <a:pathLst>
            <a:path>
              <a:moveTo>
                <a:pt x="2546574" y="2268929"/>
              </a:moveTo>
              <a:arcTo wR="1416093" hR="1416093" stAng="2221857" swAng="6356287"/>
            </a:path>
          </a:pathLst>
        </a:custGeom>
        <a:no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C3138-0330-4291-B955-ECC1597E4BD1}">
      <dsp:nvSpPr>
        <dsp:cNvPr id="0" name=""/>
        <dsp:cNvSpPr/>
      </dsp:nvSpPr>
      <dsp:spPr>
        <a:xfrm>
          <a:off x="471513" y="225724"/>
          <a:ext cx="573486" cy="5734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39B90F-9D69-442A-AB80-48076BA03DB3}">
      <dsp:nvSpPr>
        <dsp:cNvPr id="0" name=""/>
        <dsp:cNvSpPr/>
      </dsp:nvSpPr>
      <dsp:spPr>
        <a:xfrm>
          <a:off x="121049" y="1003774"/>
          <a:ext cx="1274414" cy="541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b="1" kern="1200" dirty="0"/>
            <a:t>National and Local Disaster Management Office (NDMO and LDMO)</a:t>
          </a:r>
          <a:endParaRPr lang="en-US" sz="1200" kern="1200" dirty="0"/>
        </a:p>
      </dsp:txBody>
      <dsp:txXfrm>
        <a:off x="121049" y="1003774"/>
        <a:ext cx="1274414" cy="541625"/>
      </dsp:txXfrm>
    </dsp:sp>
    <dsp:sp modelId="{F7FAB5C7-1985-48B4-89D1-82EAA14AA8CC}">
      <dsp:nvSpPr>
        <dsp:cNvPr id="0" name=""/>
        <dsp:cNvSpPr/>
      </dsp:nvSpPr>
      <dsp:spPr>
        <a:xfrm>
          <a:off x="1968949" y="225724"/>
          <a:ext cx="573486" cy="5734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82E660-3EEC-4A6E-8627-B3E639319B3B}">
      <dsp:nvSpPr>
        <dsp:cNvPr id="0" name=""/>
        <dsp:cNvSpPr/>
      </dsp:nvSpPr>
      <dsp:spPr>
        <a:xfrm>
          <a:off x="1618485" y="1003774"/>
          <a:ext cx="1274414" cy="541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b="1" kern="1200" dirty="0"/>
            <a:t>National Tsunami Warning Centre (NTWC)</a:t>
          </a:r>
        </a:p>
      </dsp:txBody>
      <dsp:txXfrm>
        <a:off x="1618485" y="1003774"/>
        <a:ext cx="1274414" cy="541625"/>
      </dsp:txXfrm>
    </dsp:sp>
    <dsp:sp modelId="{659E14C2-14B5-4B1D-A3DD-C0665FDB3C28}">
      <dsp:nvSpPr>
        <dsp:cNvPr id="0" name=""/>
        <dsp:cNvSpPr/>
      </dsp:nvSpPr>
      <dsp:spPr>
        <a:xfrm>
          <a:off x="3466386" y="225724"/>
          <a:ext cx="573486" cy="5734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7D6AE7-E270-4734-8211-9A03BDC04F12}">
      <dsp:nvSpPr>
        <dsp:cNvPr id="0" name=""/>
        <dsp:cNvSpPr/>
      </dsp:nvSpPr>
      <dsp:spPr>
        <a:xfrm>
          <a:off x="3115922" y="1003774"/>
          <a:ext cx="1274414" cy="541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b="1" kern="1200" dirty="0"/>
            <a:t>Ministries, national agencies, institutions and other relevant organizations</a:t>
          </a:r>
          <a:r>
            <a:rPr lang="en-US" sz="1200" kern="1200" dirty="0"/>
            <a:t>, </a:t>
          </a:r>
        </a:p>
      </dsp:txBody>
      <dsp:txXfrm>
        <a:off x="3115922" y="1003774"/>
        <a:ext cx="1274414" cy="541625"/>
      </dsp:txXfrm>
    </dsp:sp>
    <dsp:sp modelId="{A40CBE51-AE0E-47EC-AD91-458384A7A812}">
      <dsp:nvSpPr>
        <dsp:cNvPr id="0" name=""/>
        <dsp:cNvSpPr/>
      </dsp:nvSpPr>
      <dsp:spPr>
        <a:xfrm>
          <a:off x="4963822" y="225724"/>
          <a:ext cx="573486" cy="5734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901207-4932-4DCA-82F2-4BB8C7929D47}">
      <dsp:nvSpPr>
        <dsp:cNvPr id="0" name=""/>
        <dsp:cNvSpPr/>
      </dsp:nvSpPr>
      <dsp:spPr>
        <a:xfrm>
          <a:off x="4613358" y="1003774"/>
          <a:ext cx="1274414" cy="541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b="1" kern="1200" dirty="0"/>
            <a:t>NGOs for Community Based Disaster Risk Reduction (DRR) or Disaster Risk Management (DRM</a:t>
          </a:r>
          <a:r>
            <a:rPr lang="en-US" sz="1200" kern="1200" dirty="0"/>
            <a:t>)</a:t>
          </a:r>
        </a:p>
      </dsp:txBody>
      <dsp:txXfrm>
        <a:off x="4613358" y="1003774"/>
        <a:ext cx="1274414" cy="541625"/>
      </dsp:txXfrm>
    </dsp:sp>
    <dsp:sp modelId="{712E18A6-9873-4662-83FB-8EB9D9BDEA4E}">
      <dsp:nvSpPr>
        <dsp:cNvPr id="0" name=""/>
        <dsp:cNvSpPr/>
      </dsp:nvSpPr>
      <dsp:spPr>
        <a:xfrm>
          <a:off x="1968949" y="1864004"/>
          <a:ext cx="573486" cy="57348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699127-BF17-4F94-902D-BF512FDDA69F}">
      <dsp:nvSpPr>
        <dsp:cNvPr id="0" name=""/>
        <dsp:cNvSpPr/>
      </dsp:nvSpPr>
      <dsp:spPr>
        <a:xfrm>
          <a:off x="1618485" y="2642054"/>
          <a:ext cx="1274414" cy="541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b="1" kern="1200" dirty="0"/>
            <a:t>Tsunami National Contact (TNC)</a:t>
          </a:r>
        </a:p>
      </dsp:txBody>
      <dsp:txXfrm>
        <a:off x="1618485" y="2642054"/>
        <a:ext cx="1274414" cy="541625"/>
      </dsp:txXfrm>
    </dsp:sp>
    <dsp:sp modelId="{94152391-60A8-4AF5-9D09-8091FD36D734}">
      <dsp:nvSpPr>
        <dsp:cNvPr id="0" name=""/>
        <dsp:cNvSpPr/>
      </dsp:nvSpPr>
      <dsp:spPr>
        <a:xfrm>
          <a:off x="3466386" y="1864004"/>
          <a:ext cx="573486" cy="57348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913408-8960-412A-9D54-EDCBC46B0543}">
      <dsp:nvSpPr>
        <dsp:cNvPr id="0" name=""/>
        <dsp:cNvSpPr/>
      </dsp:nvSpPr>
      <dsp:spPr>
        <a:xfrm>
          <a:off x="3115922" y="2642054"/>
          <a:ext cx="1274414" cy="541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b="1" kern="1200" dirty="0"/>
            <a:t>Community Representatives (Non-decision Member)</a:t>
          </a:r>
        </a:p>
      </dsp:txBody>
      <dsp:txXfrm>
        <a:off x="3115922" y="2642054"/>
        <a:ext cx="1274414" cy="541625"/>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CE9FB56-F94B-424B-971B-220476ED4547}" type="datetimeFigureOut">
              <a:rPr lang="fr-FR" smtClean="0"/>
              <a:t>15/01/2025</a:t>
            </a:fld>
            <a:endParaRPr lang="fr-F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649059A-F896-4420-8205-8CA44142EEC4}" type="slidenum">
              <a:rPr lang="fr-FR" smtClean="0"/>
              <a:t>‹#›</a:t>
            </a:fld>
            <a:endParaRPr lang="fr-FR"/>
          </a:p>
        </p:txBody>
      </p:sp>
    </p:spTree>
    <p:extLst>
      <p:ext uri="{BB962C8B-B14F-4D97-AF65-F5344CB8AC3E}">
        <p14:creationId xmlns:p14="http://schemas.microsoft.com/office/powerpoint/2010/main" val="2536017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MT"/>
              </a:rPr>
              <a:t>The establishment of the NTRB should be informed to the UNESCO/IOC ICG Technical Secretary of the region (Pacific, Indian, North-eastern Atlantic and Mediterranean, and Caribbean) and the corresponding Tsunami Information Centre (TIC). </a:t>
            </a:r>
            <a:endParaRPr lang="en-US" dirty="0">
              <a:effectLst/>
            </a:endParaRPr>
          </a:p>
          <a:p>
            <a:endParaRPr lang="en-AU" dirty="0"/>
          </a:p>
        </p:txBody>
      </p:sp>
      <p:sp>
        <p:nvSpPr>
          <p:cNvPr id="4" name="Slide Number Placeholder 3"/>
          <p:cNvSpPr>
            <a:spLocks noGrp="1"/>
          </p:cNvSpPr>
          <p:nvPr>
            <p:ph type="sldNum" sz="quarter" idx="5"/>
          </p:nvPr>
        </p:nvSpPr>
        <p:spPr/>
        <p:txBody>
          <a:bodyPr/>
          <a:lstStyle/>
          <a:p>
            <a:fld id="{1DD4D7F6-B37A-42DD-B8E5-9A1F34A72DDE}" type="slidenum">
              <a:rPr lang="en-US" smtClean="0"/>
              <a:t>3</a:t>
            </a:fld>
            <a:endParaRPr lang="en-US"/>
          </a:p>
        </p:txBody>
      </p:sp>
    </p:spTree>
    <p:extLst>
      <p:ext uri="{BB962C8B-B14F-4D97-AF65-F5344CB8AC3E}">
        <p14:creationId xmlns:p14="http://schemas.microsoft.com/office/powerpoint/2010/main" val="2968667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MT"/>
              </a:rPr>
              <a:t>If the community is determined not to be Tsunami Ready as defined in the indicators, the application will be returned to the community with information about what is missing. Once these issues are addressed, an updated application should be submitted following the same steps as in the first application.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MT"/>
              </a:rPr>
              <a:t>The NTRB approves the application and informs the UNESCO/IOC ICG Technical Secretary, with copy to the TIC, of the region.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D4D7F6-B37A-42DD-B8E5-9A1F34A72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308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MT"/>
              </a:rPr>
              <a:t>If the community is determined not to be Tsunami Ready as defined in the indicators, the application will be returned to the community with information about what is missing. Once these issues are addressed, an updated application should be submitted following the same steps as in the first application.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MT"/>
              </a:rPr>
              <a:t>The NTRB approves the application and informs the UNESCO/IOC ICG Technical Secretary, with copy to the TIC, of the region.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D4D7F6-B37A-42DD-B8E5-9A1F34A72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5005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4A860-E30C-4C5F-A287-B24198DE85D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8636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B7C22-1E56-B82D-F0D7-518EFA686E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0F464A07-CD8F-26E4-6EE8-B82BFF449F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A750EC5E-A5BC-FDA2-D947-B8AAFC1C460E}"/>
              </a:ext>
            </a:extLst>
          </p:cNvPr>
          <p:cNvSpPr>
            <a:spLocks noGrp="1"/>
          </p:cNvSpPr>
          <p:nvPr>
            <p:ph type="dt" sz="half" idx="10"/>
          </p:nvPr>
        </p:nvSpPr>
        <p:spPr/>
        <p:txBody>
          <a:bodyPr/>
          <a:lstStyle/>
          <a:p>
            <a:fld id="{17EB8A76-2CA5-4BC4-ABC2-A03818EDFBBD}" type="datetimeFigureOut">
              <a:rPr lang="fr-FR" smtClean="0"/>
              <a:t>15/01/2025</a:t>
            </a:fld>
            <a:endParaRPr lang="fr-FR"/>
          </a:p>
        </p:txBody>
      </p:sp>
      <p:sp>
        <p:nvSpPr>
          <p:cNvPr id="5" name="Footer Placeholder 4">
            <a:extLst>
              <a:ext uri="{FF2B5EF4-FFF2-40B4-BE49-F238E27FC236}">
                <a16:creationId xmlns:a16="http://schemas.microsoft.com/office/drawing/2014/main" id="{78F54682-47C0-BF1A-BA26-6B45055783C3}"/>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B097C0A6-920A-B7DE-1C8E-0526BE475C03}"/>
              </a:ext>
            </a:extLst>
          </p:cNvPr>
          <p:cNvSpPr>
            <a:spLocks noGrp="1"/>
          </p:cNvSpPr>
          <p:nvPr>
            <p:ph type="sldNum" sz="quarter" idx="12"/>
          </p:nvPr>
        </p:nvSpPr>
        <p:spPr/>
        <p:txBody>
          <a:bodyPr/>
          <a:lstStyle/>
          <a:p>
            <a:fld id="{0A0725EE-431A-471C-B99D-AD28F438FD04}" type="slidenum">
              <a:rPr lang="fr-FR" smtClean="0"/>
              <a:t>‹#›</a:t>
            </a:fld>
            <a:endParaRPr lang="fr-FR"/>
          </a:p>
        </p:txBody>
      </p:sp>
    </p:spTree>
    <p:extLst>
      <p:ext uri="{BB962C8B-B14F-4D97-AF65-F5344CB8AC3E}">
        <p14:creationId xmlns:p14="http://schemas.microsoft.com/office/powerpoint/2010/main" val="2436816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1043-4142-26AA-79FD-971D972DDD91}"/>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172BC498-2212-63E0-41D3-DA4E2E49ED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D7342ABB-E5D5-B852-52B6-19FA5180041C}"/>
              </a:ext>
            </a:extLst>
          </p:cNvPr>
          <p:cNvSpPr>
            <a:spLocks noGrp="1"/>
          </p:cNvSpPr>
          <p:nvPr>
            <p:ph type="dt" sz="half" idx="10"/>
          </p:nvPr>
        </p:nvSpPr>
        <p:spPr/>
        <p:txBody>
          <a:bodyPr/>
          <a:lstStyle/>
          <a:p>
            <a:fld id="{17EB8A76-2CA5-4BC4-ABC2-A03818EDFBBD}" type="datetimeFigureOut">
              <a:rPr lang="fr-FR" smtClean="0"/>
              <a:t>15/01/2025</a:t>
            </a:fld>
            <a:endParaRPr lang="fr-FR"/>
          </a:p>
        </p:txBody>
      </p:sp>
      <p:sp>
        <p:nvSpPr>
          <p:cNvPr id="5" name="Footer Placeholder 4">
            <a:extLst>
              <a:ext uri="{FF2B5EF4-FFF2-40B4-BE49-F238E27FC236}">
                <a16:creationId xmlns:a16="http://schemas.microsoft.com/office/drawing/2014/main" id="{3E0CEA73-302A-D8DC-7087-5648E460B3B1}"/>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FF69EE8-6E4A-678E-6B29-146847E468BE}"/>
              </a:ext>
            </a:extLst>
          </p:cNvPr>
          <p:cNvSpPr>
            <a:spLocks noGrp="1"/>
          </p:cNvSpPr>
          <p:nvPr>
            <p:ph type="sldNum" sz="quarter" idx="12"/>
          </p:nvPr>
        </p:nvSpPr>
        <p:spPr/>
        <p:txBody>
          <a:bodyPr/>
          <a:lstStyle/>
          <a:p>
            <a:fld id="{0A0725EE-431A-471C-B99D-AD28F438FD04}" type="slidenum">
              <a:rPr lang="fr-FR" smtClean="0"/>
              <a:t>‹#›</a:t>
            </a:fld>
            <a:endParaRPr lang="fr-FR"/>
          </a:p>
        </p:txBody>
      </p:sp>
    </p:spTree>
    <p:extLst>
      <p:ext uri="{BB962C8B-B14F-4D97-AF65-F5344CB8AC3E}">
        <p14:creationId xmlns:p14="http://schemas.microsoft.com/office/powerpoint/2010/main" val="1950769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EC6DD1-F45D-831E-C643-B75BD040F6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7EED2CC6-EFD3-BAB8-B8D6-1957E201F2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40C773A-676A-A363-DC32-D276AEEED980}"/>
              </a:ext>
            </a:extLst>
          </p:cNvPr>
          <p:cNvSpPr>
            <a:spLocks noGrp="1"/>
          </p:cNvSpPr>
          <p:nvPr>
            <p:ph type="dt" sz="half" idx="10"/>
          </p:nvPr>
        </p:nvSpPr>
        <p:spPr/>
        <p:txBody>
          <a:bodyPr/>
          <a:lstStyle/>
          <a:p>
            <a:fld id="{17EB8A76-2CA5-4BC4-ABC2-A03818EDFBBD}" type="datetimeFigureOut">
              <a:rPr lang="fr-FR" smtClean="0"/>
              <a:t>15/01/2025</a:t>
            </a:fld>
            <a:endParaRPr lang="fr-FR"/>
          </a:p>
        </p:txBody>
      </p:sp>
      <p:sp>
        <p:nvSpPr>
          <p:cNvPr id="5" name="Footer Placeholder 4">
            <a:extLst>
              <a:ext uri="{FF2B5EF4-FFF2-40B4-BE49-F238E27FC236}">
                <a16:creationId xmlns:a16="http://schemas.microsoft.com/office/drawing/2014/main" id="{2CB61645-EA6C-120B-E579-B475CE2E106B}"/>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81319024-181E-0334-FA60-F62D9A6EFEBA}"/>
              </a:ext>
            </a:extLst>
          </p:cNvPr>
          <p:cNvSpPr>
            <a:spLocks noGrp="1"/>
          </p:cNvSpPr>
          <p:nvPr>
            <p:ph type="sldNum" sz="quarter" idx="12"/>
          </p:nvPr>
        </p:nvSpPr>
        <p:spPr/>
        <p:txBody>
          <a:bodyPr/>
          <a:lstStyle/>
          <a:p>
            <a:fld id="{0A0725EE-431A-471C-B99D-AD28F438FD04}" type="slidenum">
              <a:rPr lang="fr-FR" smtClean="0"/>
              <a:t>‹#›</a:t>
            </a:fld>
            <a:endParaRPr lang="fr-FR"/>
          </a:p>
        </p:txBody>
      </p:sp>
    </p:spTree>
    <p:extLst>
      <p:ext uri="{BB962C8B-B14F-4D97-AF65-F5344CB8AC3E}">
        <p14:creationId xmlns:p14="http://schemas.microsoft.com/office/powerpoint/2010/main" val="1992365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1087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5056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6295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4560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2306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0973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8385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418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FF561-5A9C-71A7-274A-46274749D1CB}"/>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ACD78139-BF1B-8AA8-D5D9-F4895CCF83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20B319A2-A36E-5E62-4183-603DC91F6CA3}"/>
              </a:ext>
            </a:extLst>
          </p:cNvPr>
          <p:cNvSpPr>
            <a:spLocks noGrp="1"/>
          </p:cNvSpPr>
          <p:nvPr>
            <p:ph type="dt" sz="half" idx="10"/>
          </p:nvPr>
        </p:nvSpPr>
        <p:spPr/>
        <p:txBody>
          <a:bodyPr/>
          <a:lstStyle/>
          <a:p>
            <a:fld id="{17EB8A76-2CA5-4BC4-ABC2-A03818EDFBBD}" type="datetimeFigureOut">
              <a:rPr lang="fr-FR" smtClean="0"/>
              <a:t>15/01/2025</a:t>
            </a:fld>
            <a:endParaRPr lang="fr-FR"/>
          </a:p>
        </p:txBody>
      </p:sp>
      <p:sp>
        <p:nvSpPr>
          <p:cNvPr id="5" name="Footer Placeholder 4">
            <a:extLst>
              <a:ext uri="{FF2B5EF4-FFF2-40B4-BE49-F238E27FC236}">
                <a16:creationId xmlns:a16="http://schemas.microsoft.com/office/drawing/2014/main" id="{BA9C6222-1824-3373-3C9D-F81E0A006AC4}"/>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DD1E3AC1-998A-82BB-9091-EB30E650B70A}"/>
              </a:ext>
            </a:extLst>
          </p:cNvPr>
          <p:cNvSpPr>
            <a:spLocks noGrp="1"/>
          </p:cNvSpPr>
          <p:nvPr>
            <p:ph type="sldNum" sz="quarter" idx="12"/>
          </p:nvPr>
        </p:nvSpPr>
        <p:spPr/>
        <p:txBody>
          <a:bodyPr/>
          <a:lstStyle/>
          <a:p>
            <a:fld id="{0A0725EE-431A-471C-B99D-AD28F438FD04}" type="slidenum">
              <a:rPr lang="fr-FR" smtClean="0"/>
              <a:t>‹#›</a:t>
            </a:fld>
            <a:endParaRPr lang="fr-FR"/>
          </a:p>
        </p:txBody>
      </p:sp>
    </p:spTree>
    <p:extLst>
      <p:ext uri="{BB962C8B-B14F-4D97-AF65-F5344CB8AC3E}">
        <p14:creationId xmlns:p14="http://schemas.microsoft.com/office/powerpoint/2010/main" val="3601350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4629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5828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3610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9B4D1AF-CA40-5174-68F3-A56D10D8EBB5}"/>
              </a:ext>
            </a:extLst>
          </p:cNvPr>
          <p:cNvGrpSpPr/>
          <p:nvPr userDrawn="1"/>
        </p:nvGrpSpPr>
        <p:grpSpPr>
          <a:xfrm>
            <a:off x="5053781" y="2202426"/>
            <a:ext cx="1238860" cy="2605548"/>
            <a:chOff x="5053781" y="2202426"/>
            <a:chExt cx="1238860" cy="2605548"/>
          </a:xfrm>
        </p:grpSpPr>
        <p:cxnSp>
          <p:nvCxnSpPr>
            <p:cNvPr id="3" name="Straight Connector 2">
              <a:extLst>
                <a:ext uri="{FF2B5EF4-FFF2-40B4-BE49-F238E27FC236}">
                  <a16:creationId xmlns:a16="http://schemas.microsoft.com/office/drawing/2014/main" id="{5F4883C4-8C13-38B1-5C05-254523F8BD81}"/>
                </a:ext>
              </a:extLst>
            </p:cNvPr>
            <p:cNvCxnSpPr/>
            <p:nvPr userDrawn="1"/>
          </p:nvCxnSpPr>
          <p:spPr>
            <a:xfrm>
              <a:off x="5053781" y="2202426"/>
              <a:ext cx="0" cy="245806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816C7B7-A43C-9606-F962-E8DA26E442CF}"/>
                </a:ext>
              </a:extLst>
            </p:cNvPr>
            <p:cNvSpPr/>
            <p:nvPr userDrawn="1"/>
          </p:nvSpPr>
          <p:spPr>
            <a:xfrm>
              <a:off x="5171768" y="2202426"/>
              <a:ext cx="1120873" cy="2605548"/>
            </a:xfrm>
            <a:prstGeom prst="rect">
              <a:avLst/>
            </a:prstGeom>
            <a:solidFill>
              <a:srgbClr val="0069B4"/>
            </a:solidFill>
            <a:ln>
              <a:solidFill>
                <a:srgbClr val="0069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2" name="Picture 11">
            <a:extLst>
              <a:ext uri="{FF2B5EF4-FFF2-40B4-BE49-F238E27FC236}">
                <a16:creationId xmlns:a16="http://schemas.microsoft.com/office/drawing/2014/main" id="{EF3C1BF3-AA08-9B48-9529-D46C1EE2AF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7681" y="121023"/>
            <a:ext cx="1673113" cy="1201279"/>
          </a:xfrm>
          <a:prstGeom prst="rect">
            <a:avLst/>
          </a:prstGeom>
        </p:spPr>
      </p:pic>
    </p:spTree>
    <p:extLst>
      <p:ext uri="{BB962C8B-B14F-4D97-AF65-F5344CB8AC3E}">
        <p14:creationId xmlns:p14="http://schemas.microsoft.com/office/powerpoint/2010/main" val="2435597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BDC09DD5-328A-4E12-98AC-32EFFA4E3094}"/>
              </a:ext>
            </a:extLst>
          </p:cNvPr>
          <p:cNvSpPr/>
          <p:nvPr userDrawn="1"/>
        </p:nvSpPr>
        <p:spPr>
          <a:xfrm>
            <a:off x="762" y="0"/>
            <a:ext cx="12191365" cy="6858000"/>
          </a:xfrm>
          <a:custGeom>
            <a:avLst/>
            <a:gdLst/>
            <a:ahLst/>
            <a:cxnLst/>
            <a:rect l="l" t="t" r="r" b="b"/>
            <a:pathLst>
              <a:path w="12191365" h="5332095">
                <a:moveTo>
                  <a:pt x="0" y="5331714"/>
                </a:moveTo>
                <a:lnTo>
                  <a:pt x="12191238" y="5331714"/>
                </a:lnTo>
                <a:lnTo>
                  <a:pt x="12191238" y="0"/>
                </a:lnTo>
                <a:lnTo>
                  <a:pt x="0" y="0"/>
                </a:lnTo>
                <a:lnTo>
                  <a:pt x="0" y="5331714"/>
                </a:lnTo>
                <a:close/>
              </a:path>
            </a:pathLst>
          </a:custGeom>
          <a:solidFill>
            <a:srgbClr val="0069B0"/>
          </a:solidFill>
        </p:spPr>
        <p:txBody>
          <a:bodyPr wrap="square" lIns="0" tIns="0" rIns="0" bIns="0" rtlCol="0"/>
          <a:lstStyle/>
          <a:p>
            <a:endParaRPr sz="1000" dirty="0"/>
          </a:p>
        </p:txBody>
      </p:sp>
      <p:sp>
        <p:nvSpPr>
          <p:cNvPr id="7" name="bk object 18">
            <a:extLst>
              <a:ext uri="{FF2B5EF4-FFF2-40B4-BE49-F238E27FC236}">
                <a16:creationId xmlns:a16="http://schemas.microsoft.com/office/drawing/2014/main" id="{C4B79F20-07DE-43BD-B1F0-2D569890257D}"/>
              </a:ext>
            </a:extLst>
          </p:cNvPr>
          <p:cNvSpPr/>
          <p:nvPr userDrawn="1"/>
        </p:nvSpPr>
        <p:spPr>
          <a:xfrm>
            <a:off x="10604826" y="91304"/>
            <a:ext cx="1346383" cy="100089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00"/>
          </a:p>
        </p:txBody>
      </p:sp>
      <p:pic>
        <p:nvPicPr>
          <p:cNvPr id="3" name="Picture 2">
            <a:extLst>
              <a:ext uri="{FF2B5EF4-FFF2-40B4-BE49-F238E27FC236}">
                <a16:creationId xmlns:a16="http://schemas.microsoft.com/office/drawing/2014/main" id="{0EB0ADE2-F522-734F-B5DF-2EFC965B4D0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3201" y="5969000"/>
            <a:ext cx="772943" cy="742779"/>
          </a:xfrm>
          <a:prstGeom prst="rect">
            <a:avLst/>
          </a:prstGeom>
        </p:spPr>
      </p:pic>
    </p:spTree>
    <p:extLst>
      <p:ext uri="{BB962C8B-B14F-4D97-AF65-F5344CB8AC3E}">
        <p14:creationId xmlns:p14="http://schemas.microsoft.com/office/powerpoint/2010/main" val="4243561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solidFill>
                  <a:srgbClr val="0070C0"/>
                </a:solidFill>
              </a:defRPr>
            </a:lvl1pPr>
          </a:lstStyle>
          <a:p>
            <a:r>
              <a:rPr lang="en-US" dirty="0"/>
              <a:t>aster title style</a:t>
            </a:r>
          </a:p>
        </p:txBody>
      </p:sp>
      <p:sp>
        <p:nvSpPr>
          <p:cNvPr id="3" name="Content Placeholder 2"/>
          <p:cNvSpPr>
            <a:spLocks noGrp="1"/>
          </p:cNvSpPr>
          <p:nvPr>
            <p:ph idx="1"/>
          </p:nvPr>
        </p:nvSpPr>
        <p:spPr/>
        <p:txBody>
          <a:bodyPr/>
          <a:lstStyle/>
          <a:p>
            <a:pPr lvl="0"/>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686013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4EB186-FC1E-FD41-9F03-746BAD5ED28F}"/>
              </a:ext>
            </a:extLst>
          </p:cNvPr>
          <p:cNvSpPr>
            <a:spLocks noGrp="1"/>
          </p:cNvSpPr>
          <p:nvPr>
            <p:ph type="title"/>
          </p:nvPr>
        </p:nvSpPr>
        <p:spPr>
          <a:xfrm>
            <a:off x="472440" y="0"/>
            <a:ext cx="10515600" cy="1005281"/>
          </a:xfrm>
          <a:prstGeom prst="rect">
            <a:avLst/>
          </a:prstGeom>
        </p:spPr>
        <p:txBody>
          <a:bodyPr vert="horz" lIns="91440" tIns="45720" rIns="91440" bIns="45720" rtlCol="0" anchor="ctr">
            <a:normAutofit/>
          </a:bodyPr>
          <a:lstStyle/>
          <a:p>
            <a:r>
              <a:rPr lang="en-US" dirty="0"/>
              <a:t>Click to edit</a:t>
            </a:r>
          </a:p>
        </p:txBody>
      </p:sp>
      <p:sp>
        <p:nvSpPr>
          <p:cNvPr id="6" name="Content Placeholder 5">
            <a:extLst>
              <a:ext uri="{FF2B5EF4-FFF2-40B4-BE49-F238E27FC236}">
                <a16:creationId xmlns:a16="http://schemas.microsoft.com/office/drawing/2014/main" id="{6A713D5D-E2C9-0947-BFB4-71009212A373}"/>
              </a:ext>
            </a:extLst>
          </p:cNvPr>
          <p:cNvSpPr>
            <a:spLocks noGrp="1"/>
          </p:cNvSpPr>
          <p:nvPr>
            <p:ph sz="quarter" idx="10"/>
          </p:nvPr>
        </p:nvSpPr>
        <p:spPr>
          <a:xfrm>
            <a:off x="511790" y="1337239"/>
            <a:ext cx="11179175" cy="4630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134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B9DEE-871C-32C3-3CB4-E104DF7E92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C658D7D8-16D8-07A4-2FD6-9A72B43D3C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4BE75-7C82-A14B-CB08-0C600659B77C}"/>
              </a:ext>
            </a:extLst>
          </p:cNvPr>
          <p:cNvSpPr>
            <a:spLocks noGrp="1"/>
          </p:cNvSpPr>
          <p:nvPr>
            <p:ph type="dt" sz="half" idx="10"/>
          </p:nvPr>
        </p:nvSpPr>
        <p:spPr/>
        <p:txBody>
          <a:bodyPr/>
          <a:lstStyle/>
          <a:p>
            <a:fld id="{17EB8A76-2CA5-4BC4-ABC2-A03818EDFBBD}" type="datetimeFigureOut">
              <a:rPr lang="fr-FR" smtClean="0"/>
              <a:t>15/01/2025</a:t>
            </a:fld>
            <a:endParaRPr lang="fr-FR"/>
          </a:p>
        </p:txBody>
      </p:sp>
      <p:sp>
        <p:nvSpPr>
          <p:cNvPr id="5" name="Footer Placeholder 4">
            <a:extLst>
              <a:ext uri="{FF2B5EF4-FFF2-40B4-BE49-F238E27FC236}">
                <a16:creationId xmlns:a16="http://schemas.microsoft.com/office/drawing/2014/main" id="{C168CAD2-864C-0C35-0CFB-310BFB30D55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83994481-FC4F-E9C0-8BC2-2ADCDA29F542}"/>
              </a:ext>
            </a:extLst>
          </p:cNvPr>
          <p:cNvSpPr>
            <a:spLocks noGrp="1"/>
          </p:cNvSpPr>
          <p:nvPr>
            <p:ph type="sldNum" sz="quarter" idx="12"/>
          </p:nvPr>
        </p:nvSpPr>
        <p:spPr/>
        <p:txBody>
          <a:bodyPr/>
          <a:lstStyle/>
          <a:p>
            <a:fld id="{0A0725EE-431A-471C-B99D-AD28F438FD04}" type="slidenum">
              <a:rPr lang="fr-FR" smtClean="0"/>
              <a:t>‹#›</a:t>
            </a:fld>
            <a:endParaRPr lang="fr-FR"/>
          </a:p>
        </p:txBody>
      </p:sp>
    </p:spTree>
    <p:extLst>
      <p:ext uri="{BB962C8B-B14F-4D97-AF65-F5344CB8AC3E}">
        <p14:creationId xmlns:p14="http://schemas.microsoft.com/office/powerpoint/2010/main" val="2628884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134C2-90E9-2290-287C-49E63574C329}"/>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B9010532-A863-AF84-AFB1-0705783FB5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A4D77545-D389-F009-478C-5B03C3B9EB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4F42D0F4-709E-8DF1-F955-9F50E6D72A21}"/>
              </a:ext>
            </a:extLst>
          </p:cNvPr>
          <p:cNvSpPr>
            <a:spLocks noGrp="1"/>
          </p:cNvSpPr>
          <p:nvPr>
            <p:ph type="dt" sz="half" idx="10"/>
          </p:nvPr>
        </p:nvSpPr>
        <p:spPr/>
        <p:txBody>
          <a:bodyPr/>
          <a:lstStyle/>
          <a:p>
            <a:fld id="{17EB8A76-2CA5-4BC4-ABC2-A03818EDFBBD}" type="datetimeFigureOut">
              <a:rPr lang="fr-FR" smtClean="0"/>
              <a:t>15/01/2025</a:t>
            </a:fld>
            <a:endParaRPr lang="fr-FR"/>
          </a:p>
        </p:txBody>
      </p:sp>
      <p:sp>
        <p:nvSpPr>
          <p:cNvPr id="6" name="Footer Placeholder 5">
            <a:extLst>
              <a:ext uri="{FF2B5EF4-FFF2-40B4-BE49-F238E27FC236}">
                <a16:creationId xmlns:a16="http://schemas.microsoft.com/office/drawing/2014/main" id="{27112252-73FA-8128-9C3A-EBD945AD2252}"/>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0B3D98DF-2347-B418-EAB3-D426FB7E87FE}"/>
              </a:ext>
            </a:extLst>
          </p:cNvPr>
          <p:cNvSpPr>
            <a:spLocks noGrp="1"/>
          </p:cNvSpPr>
          <p:nvPr>
            <p:ph type="sldNum" sz="quarter" idx="12"/>
          </p:nvPr>
        </p:nvSpPr>
        <p:spPr/>
        <p:txBody>
          <a:bodyPr/>
          <a:lstStyle/>
          <a:p>
            <a:fld id="{0A0725EE-431A-471C-B99D-AD28F438FD04}" type="slidenum">
              <a:rPr lang="fr-FR" smtClean="0"/>
              <a:t>‹#›</a:t>
            </a:fld>
            <a:endParaRPr lang="fr-FR"/>
          </a:p>
        </p:txBody>
      </p:sp>
    </p:spTree>
    <p:extLst>
      <p:ext uri="{BB962C8B-B14F-4D97-AF65-F5344CB8AC3E}">
        <p14:creationId xmlns:p14="http://schemas.microsoft.com/office/powerpoint/2010/main" val="2284750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BD20D-AA20-03A5-373A-93A75466A69A}"/>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264794B2-6015-D67F-0EF9-BDBAB87D98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B3E850-D4A0-F0EC-376E-9EDF42DD17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05AE2CA1-E956-1C29-ED58-21180A8DFC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472E95-5A7D-01ED-51DD-C215BFCBBB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0E144B5B-CEEF-C377-40A8-F4AB56A92FAE}"/>
              </a:ext>
            </a:extLst>
          </p:cNvPr>
          <p:cNvSpPr>
            <a:spLocks noGrp="1"/>
          </p:cNvSpPr>
          <p:nvPr>
            <p:ph type="dt" sz="half" idx="10"/>
          </p:nvPr>
        </p:nvSpPr>
        <p:spPr/>
        <p:txBody>
          <a:bodyPr/>
          <a:lstStyle/>
          <a:p>
            <a:fld id="{17EB8A76-2CA5-4BC4-ABC2-A03818EDFBBD}" type="datetimeFigureOut">
              <a:rPr lang="fr-FR" smtClean="0"/>
              <a:t>15/01/2025</a:t>
            </a:fld>
            <a:endParaRPr lang="fr-FR"/>
          </a:p>
        </p:txBody>
      </p:sp>
      <p:sp>
        <p:nvSpPr>
          <p:cNvPr id="8" name="Footer Placeholder 7">
            <a:extLst>
              <a:ext uri="{FF2B5EF4-FFF2-40B4-BE49-F238E27FC236}">
                <a16:creationId xmlns:a16="http://schemas.microsoft.com/office/drawing/2014/main" id="{380F632A-FE4B-F1B3-FBB5-1A8AF0D120FC}"/>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A6E3854F-E151-4A7E-BB95-9F7B60E6889E}"/>
              </a:ext>
            </a:extLst>
          </p:cNvPr>
          <p:cNvSpPr>
            <a:spLocks noGrp="1"/>
          </p:cNvSpPr>
          <p:nvPr>
            <p:ph type="sldNum" sz="quarter" idx="12"/>
          </p:nvPr>
        </p:nvSpPr>
        <p:spPr/>
        <p:txBody>
          <a:bodyPr/>
          <a:lstStyle/>
          <a:p>
            <a:fld id="{0A0725EE-431A-471C-B99D-AD28F438FD04}" type="slidenum">
              <a:rPr lang="fr-FR" smtClean="0"/>
              <a:t>‹#›</a:t>
            </a:fld>
            <a:endParaRPr lang="fr-FR"/>
          </a:p>
        </p:txBody>
      </p:sp>
    </p:spTree>
    <p:extLst>
      <p:ext uri="{BB962C8B-B14F-4D97-AF65-F5344CB8AC3E}">
        <p14:creationId xmlns:p14="http://schemas.microsoft.com/office/powerpoint/2010/main" val="486172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37A8E-AD80-E6EB-49D2-0F86A1214B88}"/>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F9FAD522-F3B0-0709-95FE-BB751D44B64C}"/>
              </a:ext>
            </a:extLst>
          </p:cNvPr>
          <p:cNvSpPr>
            <a:spLocks noGrp="1"/>
          </p:cNvSpPr>
          <p:nvPr>
            <p:ph type="dt" sz="half" idx="10"/>
          </p:nvPr>
        </p:nvSpPr>
        <p:spPr/>
        <p:txBody>
          <a:bodyPr/>
          <a:lstStyle/>
          <a:p>
            <a:fld id="{17EB8A76-2CA5-4BC4-ABC2-A03818EDFBBD}" type="datetimeFigureOut">
              <a:rPr lang="fr-FR" smtClean="0"/>
              <a:t>15/01/2025</a:t>
            </a:fld>
            <a:endParaRPr lang="fr-FR"/>
          </a:p>
        </p:txBody>
      </p:sp>
      <p:sp>
        <p:nvSpPr>
          <p:cNvPr id="4" name="Footer Placeholder 3">
            <a:extLst>
              <a:ext uri="{FF2B5EF4-FFF2-40B4-BE49-F238E27FC236}">
                <a16:creationId xmlns:a16="http://schemas.microsoft.com/office/drawing/2014/main" id="{26671F8A-275A-0C3B-555B-B8EC57614517}"/>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0BE2F4F4-C917-108D-2CE9-50680884411B}"/>
              </a:ext>
            </a:extLst>
          </p:cNvPr>
          <p:cNvSpPr>
            <a:spLocks noGrp="1"/>
          </p:cNvSpPr>
          <p:nvPr>
            <p:ph type="sldNum" sz="quarter" idx="12"/>
          </p:nvPr>
        </p:nvSpPr>
        <p:spPr/>
        <p:txBody>
          <a:bodyPr/>
          <a:lstStyle/>
          <a:p>
            <a:fld id="{0A0725EE-431A-471C-B99D-AD28F438FD04}" type="slidenum">
              <a:rPr lang="fr-FR" smtClean="0"/>
              <a:t>‹#›</a:t>
            </a:fld>
            <a:endParaRPr lang="fr-FR"/>
          </a:p>
        </p:txBody>
      </p:sp>
    </p:spTree>
    <p:extLst>
      <p:ext uri="{BB962C8B-B14F-4D97-AF65-F5344CB8AC3E}">
        <p14:creationId xmlns:p14="http://schemas.microsoft.com/office/powerpoint/2010/main" val="2613244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34AAAF-DE60-036E-EF8A-E184F058FBBA}"/>
              </a:ext>
            </a:extLst>
          </p:cNvPr>
          <p:cNvSpPr>
            <a:spLocks noGrp="1"/>
          </p:cNvSpPr>
          <p:nvPr>
            <p:ph type="dt" sz="half" idx="10"/>
          </p:nvPr>
        </p:nvSpPr>
        <p:spPr/>
        <p:txBody>
          <a:bodyPr/>
          <a:lstStyle/>
          <a:p>
            <a:fld id="{17EB8A76-2CA5-4BC4-ABC2-A03818EDFBBD}" type="datetimeFigureOut">
              <a:rPr lang="fr-FR" smtClean="0"/>
              <a:t>15/01/2025</a:t>
            </a:fld>
            <a:endParaRPr lang="fr-FR"/>
          </a:p>
        </p:txBody>
      </p:sp>
      <p:sp>
        <p:nvSpPr>
          <p:cNvPr id="3" name="Footer Placeholder 2">
            <a:extLst>
              <a:ext uri="{FF2B5EF4-FFF2-40B4-BE49-F238E27FC236}">
                <a16:creationId xmlns:a16="http://schemas.microsoft.com/office/drawing/2014/main" id="{4534AC64-F0AD-6AB9-5603-01AFA207E4EB}"/>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F346385F-0ED8-01BE-B1AF-2E55315E166B}"/>
              </a:ext>
            </a:extLst>
          </p:cNvPr>
          <p:cNvSpPr>
            <a:spLocks noGrp="1"/>
          </p:cNvSpPr>
          <p:nvPr>
            <p:ph type="sldNum" sz="quarter" idx="12"/>
          </p:nvPr>
        </p:nvSpPr>
        <p:spPr/>
        <p:txBody>
          <a:bodyPr/>
          <a:lstStyle/>
          <a:p>
            <a:fld id="{0A0725EE-431A-471C-B99D-AD28F438FD04}" type="slidenum">
              <a:rPr lang="fr-FR" smtClean="0"/>
              <a:t>‹#›</a:t>
            </a:fld>
            <a:endParaRPr lang="fr-FR"/>
          </a:p>
        </p:txBody>
      </p:sp>
    </p:spTree>
    <p:extLst>
      <p:ext uri="{BB962C8B-B14F-4D97-AF65-F5344CB8AC3E}">
        <p14:creationId xmlns:p14="http://schemas.microsoft.com/office/powerpoint/2010/main" val="837161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B6A43-1BAB-2D58-FED5-CB81696D5D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45831CBF-B6E1-6374-D510-4D43CC6D6E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F6EE7499-7940-4A5F-061E-340E8838D5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885F1C-FEB6-206A-DCE8-8E21B19A8F1E}"/>
              </a:ext>
            </a:extLst>
          </p:cNvPr>
          <p:cNvSpPr>
            <a:spLocks noGrp="1"/>
          </p:cNvSpPr>
          <p:nvPr>
            <p:ph type="dt" sz="half" idx="10"/>
          </p:nvPr>
        </p:nvSpPr>
        <p:spPr/>
        <p:txBody>
          <a:bodyPr/>
          <a:lstStyle/>
          <a:p>
            <a:fld id="{17EB8A76-2CA5-4BC4-ABC2-A03818EDFBBD}" type="datetimeFigureOut">
              <a:rPr lang="fr-FR" smtClean="0"/>
              <a:t>15/01/2025</a:t>
            </a:fld>
            <a:endParaRPr lang="fr-FR"/>
          </a:p>
        </p:txBody>
      </p:sp>
      <p:sp>
        <p:nvSpPr>
          <p:cNvPr id="6" name="Footer Placeholder 5">
            <a:extLst>
              <a:ext uri="{FF2B5EF4-FFF2-40B4-BE49-F238E27FC236}">
                <a16:creationId xmlns:a16="http://schemas.microsoft.com/office/drawing/2014/main" id="{F7724E68-AE66-1C8D-7A05-56C0408F0BEF}"/>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28CD1CBF-5680-FB5B-C88C-1990C61FCD30}"/>
              </a:ext>
            </a:extLst>
          </p:cNvPr>
          <p:cNvSpPr>
            <a:spLocks noGrp="1"/>
          </p:cNvSpPr>
          <p:nvPr>
            <p:ph type="sldNum" sz="quarter" idx="12"/>
          </p:nvPr>
        </p:nvSpPr>
        <p:spPr/>
        <p:txBody>
          <a:bodyPr/>
          <a:lstStyle/>
          <a:p>
            <a:fld id="{0A0725EE-431A-471C-B99D-AD28F438FD04}" type="slidenum">
              <a:rPr lang="fr-FR" smtClean="0"/>
              <a:t>‹#›</a:t>
            </a:fld>
            <a:endParaRPr lang="fr-FR"/>
          </a:p>
        </p:txBody>
      </p:sp>
    </p:spTree>
    <p:extLst>
      <p:ext uri="{BB962C8B-B14F-4D97-AF65-F5344CB8AC3E}">
        <p14:creationId xmlns:p14="http://schemas.microsoft.com/office/powerpoint/2010/main" val="2288726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3ACD-D4EF-4BD6-7796-0BA13ED583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0AB0EC4E-2F6A-86EE-FE96-7658BDB50D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253716C6-5E0B-D69D-C92E-89BD87D2E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E6A5EB-C4EA-014F-3DBF-4E58D64555CF}"/>
              </a:ext>
            </a:extLst>
          </p:cNvPr>
          <p:cNvSpPr>
            <a:spLocks noGrp="1"/>
          </p:cNvSpPr>
          <p:nvPr>
            <p:ph type="dt" sz="half" idx="10"/>
          </p:nvPr>
        </p:nvSpPr>
        <p:spPr/>
        <p:txBody>
          <a:bodyPr/>
          <a:lstStyle/>
          <a:p>
            <a:fld id="{17EB8A76-2CA5-4BC4-ABC2-A03818EDFBBD}" type="datetimeFigureOut">
              <a:rPr lang="fr-FR" smtClean="0"/>
              <a:t>15/01/2025</a:t>
            </a:fld>
            <a:endParaRPr lang="fr-FR"/>
          </a:p>
        </p:txBody>
      </p:sp>
      <p:sp>
        <p:nvSpPr>
          <p:cNvPr id="6" name="Footer Placeholder 5">
            <a:extLst>
              <a:ext uri="{FF2B5EF4-FFF2-40B4-BE49-F238E27FC236}">
                <a16:creationId xmlns:a16="http://schemas.microsoft.com/office/drawing/2014/main" id="{E70D0874-9ED5-4D1E-8CD8-C4F9DB3930D1}"/>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B88DE4CC-EB67-643C-E720-2FC8493D3826}"/>
              </a:ext>
            </a:extLst>
          </p:cNvPr>
          <p:cNvSpPr>
            <a:spLocks noGrp="1"/>
          </p:cNvSpPr>
          <p:nvPr>
            <p:ph type="sldNum" sz="quarter" idx="12"/>
          </p:nvPr>
        </p:nvSpPr>
        <p:spPr/>
        <p:txBody>
          <a:bodyPr/>
          <a:lstStyle/>
          <a:p>
            <a:fld id="{0A0725EE-431A-471C-B99D-AD28F438FD04}" type="slidenum">
              <a:rPr lang="fr-FR" smtClean="0"/>
              <a:t>‹#›</a:t>
            </a:fld>
            <a:endParaRPr lang="fr-FR"/>
          </a:p>
        </p:txBody>
      </p:sp>
    </p:spTree>
    <p:extLst>
      <p:ext uri="{BB962C8B-B14F-4D97-AF65-F5344CB8AC3E}">
        <p14:creationId xmlns:p14="http://schemas.microsoft.com/office/powerpoint/2010/main" val="1582651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028C54-0D62-5157-6585-43A7B3ACF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A0233E63-4F6D-C68C-628E-4391AAD747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AF020ADD-BAC2-14F7-3DAE-FEF856D114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EB8A76-2CA5-4BC4-ABC2-A03818EDFBBD}" type="datetimeFigureOut">
              <a:rPr lang="fr-FR" smtClean="0"/>
              <a:t>15/01/2025</a:t>
            </a:fld>
            <a:endParaRPr lang="fr-FR"/>
          </a:p>
        </p:txBody>
      </p:sp>
      <p:sp>
        <p:nvSpPr>
          <p:cNvPr id="5" name="Footer Placeholder 4">
            <a:extLst>
              <a:ext uri="{FF2B5EF4-FFF2-40B4-BE49-F238E27FC236}">
                <a16:creationId xmlns:a16="http://schemas.microsoft.com/office/drawing/2014/main" id="{8F348C3D-3BD3-BA58-7172-B9D4C28031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C3E39ED7-BD65-783F-5E10-4A2C1B44DB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0725EE-431A-471C-B99D-AD28F438FD04}" type="slidenum">
              <a:rPr lang="fr-FR" smtClean="0"/>
              <a:t>‹#›</a:t>
            </a:fld>
            <a:endParaRPr lang="fr-FR"/>
          </a:p>
        </p:txBody>
      </p:sp>
    </p:spTree>
    <p:extLst>
      <p:ext uri="{BB962C8B-B14F-4D97-AF65-F5344CB8AC3E}">
        <p14:creationId xmlns:p14="http://schemas.microsoft.com/office/powerpoint/2010/main" val="2486019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1/15/2025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29559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548951"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userDrawn="1"/>
        </p:nvSpPr>
        <p:spPr>
          <a:xfrm rot="5400000">
            <a:off x="4884289"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367276570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6" name="Picture 5">
            <a:extLst>
              <a:ext uri="{FF2B5EF4-FFF2-40B4-BE49-F238E27FC236}">
                <a16:creationId xmlns:a16="http://schemas.microsoft.com/office/drawing/2014/main" id="{434AB9F8-DCDF-4F56-BFC8-6D6873D2C011}"/>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userDrawn="1"/>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2" name="Title Placeholder 1">
            <a:extLst>
              <a:ext uri="{FF2B5EF4-FFF2-40B4-BE49-F238E27FC236}">
                <a16:creationId xmlns:a16="http://schemas.microsoft.com/office/drawing/2014/main" id="{DADD5931-16A2-F049-BD43-6DDE04A20125}"/>
              </a:ext>
            </a:extLst>
          </p:cNvPr>
          <p:cNvSpPr>
            <a:spLocks noGrp="1"/>
          </p:cNvSpPr>
          <p:nvPr>
            <p:ph type="title"/>
          </p:nvPr>
        </p:nvSpPr>
        <p:spPr>
          <a:xfrm>
            <a:off x="418651" y="174812"/>
            <a:ext cx="10515600" cy="1005281"/>
          </a:xfrm>
          <a:prstGeom prst="rect">
            <a:avLst/>
          </a:prstGeom>
        </p:spPr>
        <p:txBody>
          <a:bodyPr vert="horz" lIns="91440" tIns="45720" rIns="91440" bIns="45720" rtlCol="0" anchor="ctr">
            <a:normAutofit/>
          </a:bodyPr>
          <a:lstStyle/>
          <a:p>
            <a:r>
              <a:rPr lang="en-US" dirty="0"/>
              <a:t>Click to edit</a:t>
            </a:r>
          </a:p>
        </p:txBody>
      </p:sp>
      <p:sp>
        <p:nvSpPr>
          <p:cNvPr id="4" name="Text Placeholder 3">
            <a:extLst>
              <a:ext uri="{FF2B5EF4-FFF2-40B4-BE49-F238E27FC236}">
                <a16:creationId xmlns:a16="http://schemas.microsoft.com/office/drawing/2014/main" id="{A15123ED-E9D3-D74E-98EF-B067CB9D37A0}"/>
              </a:ext>
            </a:extLst>
          </p:cNvPr>
          <p:cNvSpPr>
            <a:spLocks noGrp="1"/>
          </p:cNvSpPr>
          <p:nvPr>
            <p:ph type="body" idx="1"/>
          </p:nvPr>
        </p:nvSpPr>
        <p:spPr>
          <a:xfrm>
            <a:off x="490728" y="1450721"/>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3272470"/>
      </p:ext>
    </p:extLst>
  </p:cSld>
  <p:clrMap bg1="lt1" tx1="dk1" bg2="lt2" tx2="dk2" accent1="accent1" accent2="accent2" accent3="accent3" accent4="accent4" accent5="accent5" accent6="accent6" hlink="hlink" folHlink="folHlink"/>
  <p:sldLayoutIdLst>
    <p:sldLayoutId id="2147483679" r:id="rId1"/>
  </p:sldLayoutIdLst>
  <p:transition spd="med"/>
  <p:hf sldNum="0" hdr="0" ftr="0" dt="0"/>
  <p:txStyles>
    <p:titleStyle>
      <a:lvl1pPr marL="0" marR="0" indent="0" algn="l" defTabSz="914367" rtl="0" latinLnBrk="0">
        <a:lnSpc>
          <a:spcPct val="90000"/>
        </a:lnSpc>
        <a:spcBef>
          <a:spcPts val="0"/>
        </a:spcBef>
        <a:spcAft>
          <a:spcPts val="0"/>
        </a:spcAft>
        <a:buClrTx/>
        <a:buSzTx/>
        <a:buFontTx/>
        <a:buNone/>
        <a:tabLst/>
        <a:defRPr sz="4000" b="1" i="0" u="none" strike="noStrike" cap="none" spc="0" baseline="0">
          <a:ln>
            <a:noFill/>
          </a:ln>
          <a:solidFill>
            <a:srgbClr val="941100"/>
          </a:solidFill>
          <a:uFillTx/>
          <a:latin typeface="Arial" panose="020B0604020202020204" pitchFamily="34" charset="0"/>
          <a:ea typeface="Arial" panose="020B0604020202020204" pitchFamily="34" charset="0"/>
          <a:cs typeface="Arial" panose="020B0604020202020204" pitchFamily="34" charset="0"/>
          <a:sym typeface="Open Sans"/>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p:titleStyle>
    <p:bodyStyle>
      <a:lvl1pPr marL="218131" marR="0" indent="-218131" algn="l" defTabSz="914367" rtl="0" latinLnBrk="0">
        <a:lnSpc>
          <a:spcPct val="90000"/>
        </a:lnSpc>
        <a:spcBef>
          <a:spcPts val="984"/>
        </a:spcBef>
        <a:spcAft>
          <a:spcPts val="0"/>
        </a:spcAft>
        <a:buClrTx/>
        <a:buSzPct val="100000"/>
        <a:buFont typeface="Arial"/>
        <a:buChar char="•"/>
        <a:tabLst/>
        <a:defRPr sz="3200" b="1"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1pPr>
      <a:lvl2pPr marL="575944" marR="0" indent="-254487" algn="l" defTabSz="914367" rtl="0" latinLnBrk="0">
        <a:lnSpc>
          <a:spcPct val="90000"/>
        </a:lnSpc>
        <a:spcBef>
          <a:spcPts val="984"/>
        </a:spcBef>
        <a:spcAft>
          <a:spcPts val="0"/>
        </a:spcAft>
        <a:buClrTx/>
        <a:buSzPct val="100000"/>
        <a:buFont typeface="Arial"/>
        <a:buChar char="•"/>
        <a:tabLst/>
        <a:defRPr sz="3200" b="1"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2pPr>
      <a:lvl3pPr marL="948298" marR="0" indent="-305384" algn="l" defTabSz="914367" rtl="0" latinLnBrk="0">
        <a:lnSpc>
          <a:spcPct val="90000"/>
        </a:lnSpc>
        <a:spcBef>
          <a:spcPts val="984"/>
        </a:spcBef>
        <a:spcAft>
          <a:spcPts val="0"/>
        </a:spcAft>
        <a:buClrTx/>
        <a:buSzPct val="100000"/>
        <a:buFont typeface="Arial"/>
        <a:buChar char="•"/>
        <a:tabLst/>
        <a:defRPr sz="3200" b="1"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3pPr>
      <a:lvl4pPr marL="1303688" marR="0" indent="-339316" algn="l" defTabSz="914367" rtl="0" latinLnBrk="0">
        <a:lnSpc>
          <a:spcPct val="90000"/>
        </a:lnSpc>
        <a:spcBef>
          <a:spcPts val="984"/>
        </a:spcBef>
        <a:spcAft>
          <a:spcPts val="0"/>
        </a:spcAft>
        <a:buClrTx/>
        <a:buSzPct val="100000"/>
        <a:buFont typeface="Arial"/>
        <a:buChar char="•"/>
        <a:tabLst/>
        <a:defRPr sz="3200" b="1"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4pPr>
      <a:lvl5pPr marL="1625145" marR="0" indent="-339316" algn="l" defTabSz="914367" rtl="0" latinLnBrk="0">
        <a:lnSpc>
          <a:spcPct val="90000"/>
        </a:lnSpc>
        <a:spcBef>
          <a:spcPts val="984"/>
        </a:spcBef>
        <a:spcAft>
          <a:spcPts val="0"/>
        </a:spcAft>
        <a:buClrTx/>
        <a:buSzPct val="100000"/>
        <a:buFont typeface="Arial"/>
        <a:buChar char="•"/>
        <a:tabLst/>
        <a:defRPr sz="3200" b="1"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5pPr>
      <a:lvl6pPr marL="1946603"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6pPr>
      <a:lvl7pPr marL="2268060"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7pPr>
      <a:lvl8pPr marL="2589517"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8pPr>
      <a:lvl9pPr marL="291097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9pPr>
    </p:bodyStyle>
    <p:otherStyle>
      <a:lvl1pPr marL="0" marR="0" indent="0"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g"/><Relationship Id="rId7"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hyperlink" Target="https://tsunami.ioc.unesco.org/en/neam/icg-neamtws" TargetMode="Externa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1B2C218-887A-9243-8D36-EC4ED32C24A8}"/>
              </a:ext>
            </a:extLst>
          </p:cNvPr>
          <p:cNvSpPr/>
          <p:nvPr/>
        </p:nvSpPr>
        <p:spPr>
          <a:xfrm>
            <a:off x="5333955" y="1508230"/>
            <a:ext cx="6459115" cy="646331"/>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Tsunami Ready</a:t>
            </a:r>
          </a:p>
        </p:txBody>
      </p:sp>
      <p:sp>
        <p:nvSpPr>
          <p:cNvPr id="4" name="TextBox 3">
            <a:extLst>
              <a:ext uri="{FF2B5EF4-FFF2-40B4-BE49-F238E27FC236}">
                <a16:creationId xmlns:a16="http://schemas.microsoft.com/office/drawing/2014/main" id="{925E3A36-79ED-5D8B-87BF-9099D43E8E68}"/>
              </a:ext>
            </a:extLst>
          </p:cNvPr>
          <p:cNvSpPr txBox="1"/>
          <p:nvPr/>
        </p:nvSpPr>
        <p:spPr>
          <a:xfrm>
            <a:off x="5333955" y="2154561"/>
            <a:ext cx="6097904" cy="477053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1"/>
                </a:solidFill>
                <a:latin typeface="Times New Roman" panose="02020603050405020304" pitchFamily="18" charset="0"/>
              </a:rPr>
              <a:t>Establishment</a:t>
            </a:r>
            <a:r>
              <a:rPr lang="en-US" sz="3200" b="0" i="0" u="none" strike="noStrike" baseline="0" dirty="0">
                <a:solidFill>
                  <a:schemeClr val="bg1"/>
                </a:solidFill>
                <a:latin typeface="Times New Roman" panose="02020603050405020304" pitchFamily="18" charset="0"/>
              </a:rPr>
              <a:t> of the </a:t>
            </a:r>
            <a:br>
              <a:rPr lang="en-US" sz="3200" b="0" i="0" u="none" strike="noStrike" baseline="0" dirty="0">
                <a:solidFill>
                  <a:schemeClr val="bg1"/>
                </a:solidFill>
                <a:latin typeface="Times New Roman" panose="02020603050405020304" pitchFamily="18" charset="0"/>
              </a:rPr>
            </a:br>
            <a:r>
              <a:rPr lang="en-US" sz="3200" b="0" i="0" u="none" strike="noStrike" baseline="0" dirty="0">
                <a:solidFill>
                  <a:schemeClr val="bg1"/>
                </a:solidFill>
                <a:latin typeface="Times New Roman" panose="02020603050405020304" pitchFamily="18" charset="0"/>
              </a:rPr>
              <a:t>National Tsunami Ready Board,  Workflow and Certification Process for TRR</a:t>
            </a:r>
          </a:p>
          <a:p>
            <a:pPr marL="0" marR="0" lvl="0" indent="0" algn="l" defTabSz="914400" rtl="0" eaLnBrk="1" fontAlgn="auto" latinLnBrk="0" hangingPunct="1">
              <a:spcBef>
                <a:spcPts val="0"/>
              </a:spcBef>
              <a:spcAft>
                <a:spcPts val="0"/>
              </a:spcAft>
              <a:buClrTx/>
              <a:buSzTx/>
              <a:buFontTx/>
              <a:buNone/>
              <a:tabLst/>
              <a:defRPr/>
            </a:pPr>
            <a:endParaRPr lang="en-US" sz="1600" b="1" dirty="0">
              <a:solidFill>
                <a:schemeClr val="bg1"/>
              </a:solidFill>
              <a:latin typeface="Calibri Light" panose="020F0302020204030204"/>
              <a:cs typeface="Arial"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r>
              <a:rPr lang="en-US" b="1" dirty="0">
                <a:solidFill>
                  <a:schemeClr val="bg1"/>
                </a:solidFill>
                <a:latin typeface="Calibri Light" panose="020F0302020204030204"/>
                <a:cs typeface="Arial" panose="020B0604020202020204" pitchFamily="34" charset="0"/>
              </a:rPr>
              <a:t>Denis Chang Seng. PhD</a:t>
            </a:r>
          </a:p>
          <a:p>
            <a:pPr marL="0" marR="0" lvl="0" indent="0" algn="l" defTabSz="914400" rtl="0" eaLnBrk="1" fontAlgn="auto" latinLnBrk="0" hangingPunct="1">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90000"/>
                  </a:schemeClr>
                </a:solidFill>
                <a:effectLst/>
                <a:uLnTx/>
                <a:uFillTx/>
                <a:latin typeface="Calibri Light" panose="020F0302020204030204"/>
                <a:ea typeface="+mn-ea"/>
                <a:cs typeface="Arial" panose="020B0604020202020204" pitchFamily="34" charset="0"/>
              </a:rPr>
              <a:t>Programme Specialist</a:t>
            </a:r>
          </a:p>
          <a:p>
            <a:pPr marL="0" marR="0" lvl="0" indent="0" algn="l" defTabSz="914400" rtl="0" eaLnBrk="1" fontAlgn="auto" latinLnBrk="0" hangingPunct="1">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90000"/>
                  </a:schemeClr>
                </a:solidFill>
                <a:effectLst/>
                <a:uLnTx/>
                <a:uFillTx/>
                <a:latin typeface="Calibri Light" panose="020F0302020204030204"/>
                <a:ea typeface="+mn-ea"/>
                <a:cs typeface="Arial" panose="020B0604020202020204" pitchFamily="34" charset="0"/>
              </a:rPr>
              <a:t>ICG/NEAMTWS and TOWS Task Team Disaster Management and Preparedness Technical Secretary</a:t>
            </a:r>
          </a:p>
          <a:p>
            <a:pPr marL="0" marR="0" lvl="0" indent="0" algn="l" defTabSz="914400" rtl="0" eaLnBrk="1" fontAlgn="auto" latinLnBrk="0" hangingPunct="1">
              <a:spcBef>
                <a:spcPts val="0"/>
              </a:spcBef>
              <a:spcAft>
                <a:spcPts val="0"/>
              </a:spcAft>
              <a:buClrTx/>
              <a:buSzTx/>
              <a:buFontTx/>
              <a:buNone/>
              <a:tabLst/>
              <a:defRPr/>
            </a:pPr>
            <a:r>
              <a:rPr lang="en-US" sz="1600" dirty="0">
                <a:solidFill>
                  <a:schemeClr val="bg2">
                    <a:lumMod val="90000"/>
                  </a:schemeClr>
                </a:solidFill>
                <a:latin typeface="Calibri Light" panose="020F0302020204030204"/>
                <a:cs typeface="Arial" panose="020B0604020202020204" pitchFamily="34" charset="0"/>
              </a:rPr>
              <a:t>NEAMTIC Officer/Manager</a:t>
            </a:r>
          </a:p>
          <a:p>
            <a:pPr marL="0" marR="0" lvl="0" indent="0" algn="l" defTabSz="914400" rtl="0" eaLnBrk="1" fontAlgn="auto" latinLnBrk="0" hangingPunct="1">
              <a:spcBef>
                <a:spcPts val="0"/>
              </a:spcBef>
              <a:spcAft>
                <a:spcPts val="0"/>
              </a:spcAft>
              <a:buClrTx/>
              <a:buSzTx/>
              <a:buFontTx/>
              <a:buNone/>
              <a:tabLst/>
              <a:defRPr/>
            </a:pPr>
            <a:r>
              <a:rPr kumimoji="0" lang="en-US" sz="1600" b="0" i="0" u="none" strike="noStrike" kern="1200" cap="none" spc="0" normalizeH="0" baseline="0" noProof="0" dirty="0" err="1">
                <a:ln>
                  <a:noFill/>
                </a:ln>
                <a:solidFill>
                  <a:schemeClr val="bg2">
                    <a:lumMod val="90000"/>
                  </a:schemeClr>
                </a:solidFill>
                <a:effectLst/>
                <a:uLnTx/>
                <a:uFillTx/>
                <a:latin typeface="Calibri Light" panose="020F0302020204030204"/>
                <a:ea typeface="+mn-ea"/>
                <a:cs typeface="Arial" panose="020B0604020202020204" pitchFamily="34" charset="0"/>
              </a:rPr>
              <a:t>CoastWAVE</a:t>
            </a:r>
            <a:r>
              <a:rPr kumimoji="0" lang="en-US" sz="1600" b="0" i="0" u="none" strike="noStrike" kern="1200" cap="none" spc="0" normalizeH="0" baseline="0" noProof="0" dirty="0">
                <a:ln>
                  <a:noFill/>
                </a:ln>
                <a:solidFill>
                  <a:schemeClr val="bg2">
                    <a:lumMod val="90000"/>
                  </a:schemeClr>
                </a:solidFill>
                <a:effectLst/>
                <a:uLnTx/>
                <a:uFillTx/>
                <a:latin typeface="Calibri Light" panose="020F0302020204030204"/>
                <a:ea typeface="+mn-ea"/>
                <a:cs typeface="Arial" panose="020B0604020202020204" pitchFamily="34" charset="0"/>
              </a:rPr>
              <a:t> Project </a:t>
            </a:r>
          </a:p>
          <a:p>
            <a:pPr marL="0" marR="0" lvl="0" indent="0" algn="l" defTabSz="914400" rtl="0" eaLnBrk="1" fontAlgn="auto" latinLnBrk="0" hangingPunct="1">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90000"/>
                  </a:schemeClr>
                </a:solidFill>
                <a:effectLst/>
                <a:uLnTx/>
                <a:uFillTx/>
                <a:latin typeface="Calibri Light" panose="020F0302020204030204"/>
                <a:ea typeface="+mn-ea"/>
                <a:cs typeface="Arial" panose="020B0604020202020204" pitchFamily="34" charset="0"/>
              </a:rPr>
              <a:t>UNESCO-IOC Focal Point for TRS ODTP,  EW4ALL MSF and UNDRR</a:t>
            </a:r>
          </a:p>
          <a:p>
            <a:pPr marL="0" marR="0" lvl="0" indent="0" algn="l" defTabSz="914400" rtl="0" eaLnBrk="1" fontAlgn="auto" latinLnBrk="0" hangingPunct="1">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90000"/>
                  </a:schemeClr>
                </a:solidFill>
                <a:effectLst/>
                <a:uLnTx/>
                <a:uFillTx/>
                <a:latin typeface="Calibri Light" panose="020F0302020204030204"/>
                <a:ea typeface="+mn-ea"/>
                <a:cs typeface="Arial" panose="020B0604020202020204" pitchFamily="34" charset="0"/>
              </a:rPr>
              <a:t>UNESCO IOC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4842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3C2B1B-E624-4255-3BD7-AA570796BABC}"/>
              </a:ext>
            </a:extLst>
          </p:cNvPr>
          <p:cNvSpPr>
            <a:spLocks noGrp="1"/>
          </p:cNvSpPr>
          <p:nvPr>
            <p:ph type="title"/>
          </p:nvPr>
        </p:nvSpPr>
        <p:spPr>
          <a:xfrm>
            <a:off x="838200" y="365125"/>
            <a:ext cx="5751785" cy="1807305"/>
          </a:xfrm>
        </p:spPr>
        <p:txBody>
          <a:bodyPr>
            <a:normAutofit fontScale="90000"/>
          </a:bodyPr>
          <a:lstStyle/>
          <a:p>
            <a:r>
              <a:rPr lang="en-US" dirty="0">
                <a:effectLst/>
                <a:latin typeface="Calibri" panose="020F0502020204030204" pitchFamily="34" charset="0"/>
                <a:ea typeface="Calibri" panose="020F0502020204030204" pitchFamily="34" charset="0"/>
                <a:cs typeface="Calibri" panose="020F0502020204030204" pitchFamily="34" charset="0"/>
              </a:rPr>
              <a:t>Roles of India NTRB (</a:t>
            </a:r>
            <a:r>
              <a:rPr lang="en-US" dirty="0" err="1">
                <a:effectLst/>
                <a:latin typeface="Calibri" panose="020F0502020204030204" pitchFamily="34" charset="0"/>
                <a:ea typeface="Calibri" panose="020F0502020204030204" pitchFamily="34" charset="0"/>
                <a:cs typeface="Calibri" panose="020F0502020204030204" pitchFamily="34" charset="0"/>
              </a:rPr>
              <a:t>Cont</a:t>
            </a:r>
            <a:r>
              <a:rPr lang="en-US" dirty="0">
                <a:effectLst/>
                <a:latin typeface="Calibri" panose="020F0502020204030204" pitchFamily="34" charset="0"/>
                <a:ea typeface="Calibri" panose="020F0502020204030204" pitchFamily="34" charset="0"/>
                <a:cs typeface="Calibri" panose="020F0502020204030204" pitchFamily="34" charset="0"/>
              </a:rPr>
              <a:t>)</a:t>
            </a:r>
            <a:br>
              <a:rPr lang="fr-FR" dirty="0">
                <a:effectLst/>
                <a:latin typeface="Calibri" panose="020F0502020204030204" pitchFamily="34" charset="0"/>
                <a:ea typeface="Calibri" panose="020F0502020204030204" pitchFamily="34" charset="0"/>
                <a:cs typeface="Arial" panose="020B0604020202020204" pitchFamily="34" charset="0"/>
              </a:rPr>
            </a:br>
            <a:endParaRPr lang="fr-FR" dirty="0"/>
          </a:p>
        </p:txBody>
      </p:sp>
      <p:sp>
        <p:nvSpPr>
          <p:cNvPr id="3" name="Content Placeholder 2">
            <a:extLst>
              <a:ext uri="{FF2B5EF4-FFF2-40B4-BE49-F238E27FC236}">
                <a16:creationId xmlns:a16="http://schemas.microsoft.com/office/drawing/2014/main" id="{200BBD35-97EC-D46E-383C-F43057FEBE9C}"/>
              </a:ext>
            </a:extLst>
          </p:cNvPr>
          <p:cNvSpPr>
            <a:spLocks noGrp="1"/>
          </p:cNvSpPr>
          <p:nvPr>
            <p:ph idx="1"/>
          </p:nvPr>
        </p:nvSpPr>
        <p:spPr>
          <a:xfrm>
            <a:off x="838200" y="1656080"/>
            <a:ext cx="5481320" cy="4937759"/>
          </a:xfrm>
        </p:spPr>
        <p:txBody>
          <a:bodyPr>
            <a:normAutofit/>
          </a:bodyPr>
          <a:lstStyle/>
          <a:p>
            <a:pPr marL="342900" lvl="0" indent="-342900">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To </a:t>
            </a:r>
            <a:r>
              <a:rPr lang="en-US"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implement and monitor </a:t>
            </a:r>
            <a:r>
              <a:rPr lang="en-US" sz="1600" dirty="0">
                <a:effectLst/>
                <a:latin typeface="Calibri" panose="020F0502020204030204" pitchFamily="34" charset="0"/>
                <a:ea typeface="Calibri" panose="020F0502020204030204" pitchFamily="34" charset="0"/>
                <a:cs typeface="Calibri" panose="020F0502020204030204" pitchFamily="34" charset="0"/>
              </a:rPr>
              <a:t>TRRP and </a:t>
            </a:r>
            <a:r>
              <a:rPr lang="en-US" sz="1600" dirty="0" err="1">
                <a:effectLst/>
                <a:latin typeface="Calibri" panose="020F0502020204030204" pitchFamily="34" charset="0"/>
                <a:ea typeface="Calibri" panose="020F0502020204030204" pitchFamily="34" charset="0"/>
                <a:cs typeface="Calibri" panose="020F0502020204030204" pitchFamily="34" charset="0"/>
              </a:rPr>
              <a:t>IOWave</a:t>
            </a:r>
            <a:r>
              <a:rPr lang="en-US" sz="1600" dirty="0">
                <a:effectLst/>
                <a:latin typeface="Calibri" panose="020F0502020204030204" pitchFamily="34" charset="0"/>
                <a:ea typeface="Calibri" panose="020F0502020204030204" pitchFamily="34" charset="0"/>
                <a:cs typeface="Calibri" panose="020F0502020204030204" pitchFamily="34" charset="0"/>
              </a:rPr>
              <a:t> Exercises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US"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Review, advocate, approve </a:t>
            </a:r>
            <a:r>
              <a:rPr lang="en-US" sz="1600" dirty="0">
                <a:effectLst/>
                <a:latin typeface="Calibri" panose="020F0502020204030204" pitchFamily="34" charset="0"/>
                <a:ea typeface="Calibri" panose="020F0502020204030204" pitchFamily="34" charset="0"/>
                <a:cs typeface="Calibri" panose="020F0502020204030204" pitchFamily="34" charset="0"/>
              </a:rPr>
              <a:t>tsunami recognition request</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US"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Regularly monitor and evaluate </a:t>
            </a:r>
            <a:r>
              <a:rPr lang="en-US" sz="1600" dirty="0">
                <a:effectLst/>
                <a:latin typeface="Calibri" panose="020F0502020204030204" pitchFamily="34" charset="0"/>
                <a:ea typeface="Calibri" panose="020F0502020204030204" pitchFamily="34" charset="0"/>
                <a:cs typeface="Calibri" panose="020F0502020204030204" pitchFamily="34" charset="0"/>
              </a:rPr>
              <a:t>approved tsunami ready community</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US"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Recommend</a:t>
            </a:r>
            <a:r>
              <a:rPr lang="en-US" sz="1600" dirty="0">
                <a:effectLst/>
                <a:latin typeface="Calibri" panose="020F0502020204030204" pitchFamily="34" charset="0"/>
                <a:ea typeface="Calibri" panose="020F0502020204030204" pitchFamily="34" charset="0"/>
                <a:cs typeface="Calibri" panose="020F0502020204030204" pitchFamily="34" charset="0"/>
              </a:rPr>
              <a:t> tsunami ready community for regional recognition</a:t>
            </a:r>
          </a:p>
          <a:p>
            <a:pPr marL="342900" lvl="0" indent="-342900">
              <a:buFont typeface="Symbol" panose="05050102010706020507" pitchFamily="18" charset="2"/>
              <a:buChar char=""/>
            </a:pPr>
            <a:r>
              <a:rPr lang="en-US"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General oversight </a:t>
            </a:r>
            <a:r>
              <a:rPr lang="en-US" sz="1600" dirty="0">
                <a:effectLst/>
                <a:latin typeface="Calibri" panose="020F0502020204030204" pitchFamily="34" charset="0"/>
                <a:ea typeface="Calibri" panose="020F0502020204030204" pitchFamily="34" charset="0"/>
                <a:cs typeface="Calibri" panose="020F0502020204030204" pitchFamily="34" charset="0"/>
              </a:rPr>
              <a:t>of the national Tsunami Ready Programme</a:t>
            </a:r>
          </a:p>
          <a:p>
            <a:pPr marL="342900" lvl="0" indent="-342900">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Maintain consistency </a:t>
            </a:r>
            <a:r>
              <a:rPr lang="en-US" sz="1600" dirty="0">
                <a:effectLst/>
                <a:latin typeface="Calibri" panose="020F0502020204030204" pitchFamily="34" charset="0"/>
                <a:ea typeface="Calibri" panose="020F0502020204030204" pitchFamily="34" charset="0"/>
                <a:cs typeface="Calibri" panose="020F0502020204030204" pitchFamily="34" charset="0"/>
              </a:rPr>
              <a:t>of the Tsunami Ready guidelines</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US"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Review proposed </a:t>
            </a:r>
            <a:r>
              <a:rPr lang="en-US" sz="1600" dirty="0">
                <a:effectLst/>
                <a:latin typeface="Calibri" panose="020F0502020204030204" pitchFamily="34" charset="0"/>
                <a:ea typeface="Calibri" panose="020F0502020204030204" pitchFamily="34" charset="0"/>
                <a:cs typeface="Calibri" panose="020F0502020204030204" pitchFamily="34" charset="0"/>
              </a:rPr>
              <a:t>tsunami ready application</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US"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Monitor and evaluate </a:t>
            </a:r>
            <a:r>
              <a:rPr lang="en-US" sz="1600" dirty="0">
                <a:effectLst/>
                <a:latin typeface="Calibri" panose="020F0502020204030204" pitchFamily="34" charset="0"/>
                <a:ea typeface="Calibri" panose="020F0502020204030204" pitchFamily="34" charset="0"/>
                <a:cs typeface="Calibri" panose="020F0502020204030204" pitchFamily="34" charset="0"/>
              </a:rPr>
              <a:t>existing Tsunami Ready community</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US"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Review existing and proposed changes </a:t>
            </a:r>
            <a:r>
              <a:rPr lang="en-US" sz="1600" dirty="0">
                <a:effectLst/>
                <a:latin typeface="Calibri" panose="020F0502020204030204" pitchFamily="34" charset="0"/>
                <a:ea typeface="Calibri" panose="020F0502020204030204" pitchFamily="34" charset="0"/>
                <a:cs typeface="Calibri" panose="020F0502020204030204" pitchFamily="34" charset="0"/>
              </a:rPr>
              <a:t>to the Tsunami Ready Guidelines and publish updates as needed</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US"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Monitor</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IOWave</a:t>
            </a:r>
            <a:r>
              <a:rPr lang="en-US" sz="1600" dirty="0">
                <a:effectLst/>
                <a:latin typeface="Calibri" panose="020F0502020204030204" pitchFamily="34" charset="0"/>
                <a:ea typeface="Calibri" panose="020F0502020204030204" pitchFamily="34" charset="0"/>
                <a:cs typeface="Calibri" panose="020F0502020204030204" pitchFamily="34" charset="0"/>
              </a:rPr>
              <a:t> related activities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800"/>
              </a:spcAft>
              <a:buFont typeface="Symbol" panose="05050102010706020507" pitchFamily="18" charset="2"/>
              <a:buChar char=""/>
            </a:pPr>
            <a:r>
              <a:rPr lang="en-US"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Assess</a:t>
            </a:r>
            <a:r>
              <a:rPr lang="en-US" sz="1600" dirty="0">
                <a:effectLst/>
                <a:latin typeface="Calibri" panose="020F0502020204030204" pitchFamily="34" charset="0"/>
                <a:ea typeface="Calibri" panose="020F0502020204030204" pitchFamily="34" charset="0"/>
                <a:cs typeface="Calibri" panose="020F0502020204030204" pitchFamily="34" charset="0"/>
              </a:rPr>
              <a:t> probabilistic Tsunami Hazard</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endParaRPr lang="fr-FR" sz="1100" dirty="0"/>
          </a:p>
        </p:txBody>
      </p:sp>
      <p:pic>
        <p:nvPicPr>
          <p:cNvPr id="3074" name="Picture 2">
            <a:extLst>
              <a:ext uri="{FF2B5EF4-FFF2-40B4-BE49-F238E27FC236}">
                <a16:creationId xmlns:a16="http://schemas.microsoft.com/office/drawing/2014/main" id="{1B09007A-9E53-0F73-84A1-D9ABD81011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17" r="41276"/>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282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BCDBD752-3E67-DEB2-CBE1-9F1324E71156}"/>
              </a:ext>
            </a:extLst>
          </p:cNvPr>
          <p:cNvSpPr>
            <a:spLocks noGrp="1"/>
          </p:cNvSpPr>
          <p:nvPr>
            <p:ph type="title"/>
          </p:nvPr>
        </p:nvSpPr>
        <p:spPr>
          <a:xfrm>
            <a:off x="838200" y="713312"/>
            <a:ext cx="4038600" cy="5431376"/>
          </a:xfrm>
        </p:spPr>
        <p:txBody>
          <a:bodyPr>
            <a:normAutofit/>
          </a:bodyPr>
          <a:lstStyle/>
          <a:p>
            <a:endParaRPr lang="en-US" dirty="0"/>
          </a:p>
        </p:txBody>
      </p:sp>
      <p:sp>
        <p:nvSpPr>
          <p:cNvPr id="3" name="Content Placeholder 2">
            <a:extLst>
              <a:ext uri="{FF2B5EF4-FFF2-40B4-BE49-F238E27FC236}">
                <a16:creationId xmlns:a16="http://schemas.microsoft.com/office/drawing/2014/main" id="{D917B64A-DE1A-DF80-39AC-F2E32DA88E28}"/>
              </a:ext>
            </a:extLst>
          </p:cNvPr>
          <p:cNvSpPr>
            <a:spLocks noGrp="1"/>
          </p:cNvSpPr>
          <p:nvPr>
            <p:ph idx="1"/>
          </p:nvPr>
        </p:nvSpPr>
        <p:spPr>
          <a:xfrm>
            <a:off x="6095999" y="713313"/>
            <a:ext cx="5257801" cy="5431376"/>
          </a:xfrm>
        </p:spPr>
        <p:txBody>
          <a:bodyPr anchor="ctr">
            <a:normAutofit/>
          </a:bodyPr>
          <a:lstStyle/>
          <a:p>
            <a:pPr marL="0" indent="0">
              <a:buNone/>
            </a:pPr>
            <a:r>
              <a:rPr lang="en-US" sz="4800" b="0" i="0" dirty="0">
                <a:solidFill>
                  <a:srgbClr val="0070C0"/>
                </a:solidFill>
                <a:effectLst/>
              </a:rPr>
              <a:t>TR Workflow &amp; Certification Process</a:t>
            </a:r>
            <a:endParaRPr lang="en-US" sz="4800" dirty="0">
              <a:solidFill>
                <a:srgbClr val="0070C0"/>
              </a:solidFill>
            </a:endParaRPr>
          </a:p>
        </p:txBody>
      </p:sp>
    </p:spTree>
    <p:extLst>
      <p:ext uri="{BB962C8B-B14F-4D97-AF65-F5344CB8AC3E}">
        <p14:creationId xmlns:p14="http://schemas.microsoft.com/office/powerpoint/2010/main" val="3049999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889B9-36BA-4BD9-AC59-EAC20D1D109E}"/>
              </a:ext>
            </a:extLst>
          </p:cNvPr>
          <p:cNvSpPr>
            <a:spLocks noGrp="1"/>
          </p:cNvSpPr>
          <p:nvPr>
            <p:ph type="title"/>
          </p:nvPr>
        </p:nvSpPr>
        <p:spPr>
          <a:xfrm>
            <a:off x="381000" y="423642"/>
            <a:ext cx="9154510" cy="995794"/>
          </a:xfrm>
        </p:spPr>
        <p:txBody>
          <a:bodyPr>
            <a:normAutofit fontScale="90000"/>
          </a:bodyPr>
          <a:lstStyle/>
          <a:p>
            <a:r>
              <a:rPr lang="en-AU" b="1" dirty="0">
                <a:solidFill>
                  <a:srgbClr val="941100"/>
                </a:solidFill>
              </a:rPr>
              <a:t>PHASE 1</a:t>
            </a:r>
            <a:r>
              <a:rPr lang="en-AU" dirty="0">
                <a:solidFill>
                  <a:srgbClr val="941100"/>
                </a:solidFill>
              </a:rPr>
              <a:t>:Expressions of Interest to Establish UNESCO IOC Tsunami Ready Community</a:t>
            </a:r>
          </a:p>
        </p:txBody>
      </p:sp>
      <p:sp>
        <p:nvSpPr>
          <p:cNvPr id="6" name="Rectangle: Rounded Corners 5">
            <a:extLst>
              <a:ext uri="{FF2B5EF4-FFF2-40B4-BE49-F238E27FC236}">
                <a16:creationId xmlns:a16="http://schemas.microsoft.com/office/drawing/2014/main" id="{75960B4A-17EC-6A5B-0588-504D41ED5105}"/>
              </a:ext>
            </a:extLst>
          </p:cNvPr>
          <p:cNvSpPr/>
          <p:nvPr/>
        </p:nvSpPr>
        <p:spPr>
          <a:xfrm>
            <a:off x="1509562" y="2639033"/>
            <a:ext cx="2888817" cy="16520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1" indent="0">
              <a:buNone/>
            </a:pPr>
            <a:r>
              <a:rPr lang="en-AU" sz="1800" dirty="0"/>
              <a:t>The TNC and or NTRB</a:t>
            </a:r>
          </a:p>
        </p:txBody>
      </p:sp>
      <p:sp>
        <p:nvSpPr>
          <p:cNvPr id="16" name="Rectangle: Rounded Corners 15">
            <a:extLst>
              <a:ext uri="{FF2B5EF4-FFF2-40B4-BE49-F238E27FC236}">
                <a16:creationId xmlns:a16="http://schemas.microsoft.com/office/drawing/2014/main" id="{4A71A15A-553C-D62C-2698-93CFA2393D3E}"/>
              </a:ext>
            </a:extLst>
          </p:cNvPr>
          <p:cNvSpPr/>
          <p:nvPr/>
        </p:nvSpPr>
        <p:spPr>
          <a:xfrm>
            <a:off x="5272667" y="2639034"/>
            <a:ext cx="3338898" cy="16520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t>I</a:t>
            </a:r>
            <a:r>
              <a:rPr lang="en-AU" sz="1800" dirty="0"/>
              <a:t>nforms the respective Technical Secretary/ TIC Manager  of IOC/ TS</a:t>
            </a:r>
            <a:r>
              <a:rPr lang="en-AU" dirty="0"/>
              <a:t>R </a:t>
            </a:r>
            <a:r>
              <a:rPr lang="en-AU" sz="1800" dirty="0"/>
              <a:t>through a Letter regarding </a:t>
            </a:r>
          </a:p>
          <a:p>
            <a:r>
              <a:rPr lang="en-AU" dirty="0"/>
              <a:t>members and roles</a:t>
            </a:r>
            <a:endParaRPr lang="fr-FR" dirty="0"/>
          </a:p>
        </p:txBody>
      </p:sp>
      <p:cxnSp>
        <p:nvCxnSpPr>
          <p:cNvPr id="21" name="Straight Arrow Connector 20">
            <a:extLst>
              <a:ext uri="{FF2B5EF4-FFF2-40B4-BE49-F238E27FC236}">
                <a16:creationId xmlns:a16="http://schemas.microsoft.com/office/drawing/2014/main" id="{27CEB260-D514-C192-5A78-75C9D96B0064}"/>
              </a:ext>
            </a:extLst>
          </p:cNvPr>
          <p:cNvCxnSpPr>
            <a:cxnSpLocks/>
          </p:cNvCxnSpPr>
          <p:nvPr/>
        </p:nvCxnSpPr>
        <p:spPr>
          <a:xfrm flipV="1">
            <a:off x="4539370" y="3506776"/>
            <a:ext cx="509752" cy="2"/>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BB05058-0AE1-9852-99AE-5F3CA26913B8}"/>
              </a:ext>
            </a:extLst>
          </p:cNvPr>
          <p:cNvSpPr txBox="1"/>
          <p:nvPr/>
        </p:nvSpPr>
        <p:spPr>
          <a:xfrm>
            <a:off x="2373750" y="4624125"/>
            <a:ext cx="6828124" cy="1477328"/>
          </a:xfrm>
          <a:prstGeom prst="rect">
            <a:avLst/>
          </a:prstGeom>
          <a:noFill/>
        </p:spPr>
        <p:txBody>
          <a:bodyPr wrap="square">
            <a:spAutoFit/>
          </a:bodyPr>
          <a:lstStyle/>
          <a:p>
            <a:pPr algn="ctr"/>
            <a:r>
              <a:rPr lang="en-US" sz="1800" b="1" dirty="0">
                <a:solidFill>
                  <a:srgbClr val="0070C0"/>
                </a:solidFill>
              </a:rPr>
              <a:t>Lessons Learned</a:t>
            </a:r>
          </a:p>
          <a:p>
            <a:pPr algn="ctr"/>
            <a:endParaRPr lang="en-US" dirty="0">
              <a:solidFill>
                <a:srgbClr val="C00000"/>
              </a:solidFill>
            </a:endParaRPr>
          </a:p>
          <a:p>
            <a:pPr marL="342900" indent="-342900" algn="ctr">
              <a:buAutoNum type="arabicPeriod"/>
            </a:pPr>
            <a:r>
              <a:rPr lang="en-US" sz="1800" dirty="0">
                <a:solidFill>
                  <a:srgbClr val="C00000"/>
                </a:solidFill>
              </a:rPr>
              <a:t>Early Expressions of interest is very important in terms of planning 2. Start engaging with authorities early to establish NTRB. </a:t>
            </a:r>
          </a:p>
          <a:p>
            <a:pPr algn="ctr"/>
            <a:r>
              <a:rPr lang="en-US" dirty="0">
                <a:solidFill>
                  <a:srgbClr val="C00000"/>
                </a:solidFill>
              </a:rPr>
              <a:t> DO NOT LEAVE IT TOWARDS LAST STEPS!!</a:t>
            </a:r>
            <a:r>
              <a:rPr lang="en-US" sz="1800" dirty="0">
                <a:solidFill>
                  <a:srgbClr val="C00000"/>
                </a:solidFill>
              </a:rPr>
              <a:t>  </a:t>
            </a:r>
            <a:endParaRPr lang="fr-FR" sz="1800" dirty="0">
              <a:solidFill>
                <a:srgbClr val="C00000"/>
              </a:solidFill>
            </a:endParaRPr>
          </a:p>
        </p:txBody>
      </p:sp>
      <p:pic>
        <p:nvPicPr>
          <p:cNvPr id="1026" name="Picture 2" descr="Download Question Mark, Question, Response. Royalty-Free ...">
            <a:extLst>
              <a:ext uri="{FF2B5EF4-FFF2-40B4-BE49-F238E27FC236}">
                <a16:creationId xmlns:a16="http://schemas.microsoft.com/office/drawing/2014/main" id="{0211F728-5D1F-8286-5541-D2D093A78B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5510" y="4935186"/>
            <a:ext cx="14859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61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889B9-36BA-4BD9-AC59-EAC20D1D109E}"/>
              </a:ext>
            </a:extLst>
          </p:cNvPr>
          <p:cNvSpPr>
            <a:spLocks noGrp="1"/>
          </p:cNvSpPr>
          <p:nvPr>
            <p:ph type="title"/>
          </p:nvPr>
        </p:nvSpPr>
        <p:spPr>
          <a:xfrm>
            <a:off x="252904" y="503061"/>
            <a:ext cx="8105775" cy="995794"/>
          </a:xfrm>
        </p:spPr>
        <p:txBody>
          <a:bodyPr>
            <a:normAutofit fontScale="90000"/>
          </a:bodyPr>
          <a:lstStyle/>
          <a:p>
            <a:r>
              <a:rPr lang="en-AU" b="1" dirty="0">
                <a:solidFill>
                  <a:srgbClr val="941100"/>
                </a:solidFill>
              </a:rPr>
              <a:t>PHASE 2</a:t>
            </a:r>
            <a:r>
              <a:rPr lang="en-AU" dirty="0">
                <a:solidFill>
                  <a:srgbClr val="941100"/>
                </a:solidFill>
              </a:rPr>
              <a:t>:</a:t>
            </a:r>
            <a:br>
              <a:rPr lang="en-AU" dirty="0">
                <a:solidFill>
                  <a:srgbClr val="941100"/>
                </a:solidFill>
              </a:rPr>
            </a:br>
            <a:r>
              <a:rPr lang="en-AU" sz="4000" dirty="0">
                <a:solidFill>
                  <a:srgbClr val="941100"/>
                </a:solidFill>
              </a:rPr>
              <a:t>Community Ready to Apply for Recognition after having achieved all 12 Indicators</a:t>
            </a:r>
            <a:endParaRPr lang="en-AU" dirty="0">
              <a:solidFill>
                <a:srgbClr val="941100"/>
              </a:solidFill>
            </a:endParaRPr>
          </a:p>
        </p:txBody>
      </p:sp>
      <p:sp>
        <p:nvSpPr>
          <p:cNvPr id="6" name="Rectangle: Rounded Corners 5">
            <a:extLst>
              <a:ext uri="{FF2B5EF4-FFF2-40B4-BE49-F238E27FC236}">
                <a16:creationId xmlns:a16="http://schemas.microsoft.com/office/drawing/2014/main" id="{75960B4A-17EC-6A5B-0588-504D41ED5105}"/>
              </a:ext>
            </a:extLst>
          </p:cNvPr>
          <p:cNvSpPr/>
          <p:nvPr/>
        </p:nvSpPr>
        <p:spPr>
          <a:xfrm>
            <a:off x="252904" y="5043837"/>
            <a:ext cx="2125717" cy="11824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AU" dirty="0"/>
              <a:t>TR Local Community</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2DC7343A-420B-C3F3-4AD5-6518B4460839}"/>
              </a:ext>
            </a:extLst>
          </p:cNvPr>
          <p:cNvSpPr/>
          <p:nvPr/>
        </p:nvSpPr>
        <p:spPr>
          <a:xfrm>
            <a:off x="9136117" y="179276"/>
            <a:ext cx="2875893" cy="1862358"/>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AU" sz="1600" dirty="0"/>
              <a:t>If NTRB approves application, it informs UNESCO IOC via the ICG Technical Secretary/TICs Manager for the region</a:t>
            </a:r>
          </a:p>
        </p:txBody>
      </p:sp>
      <p:sp>
        <p:nvSpPr>
          <p:cNvPr id="16" name="Rectangle: Rounded Corners 15">
            <a:extLst>
              <a:ext uri="{FF2B5EF4-FFF2-40B4-BE49-F238E27FC236}">
                <a16:creationId xmlns:a16="http://schemas.microsoft.com/office/drawing/2014/main" id="{4A71A15A-553C-D62C-2698-93CFA2393D3E}"/>
              </a:ext>
            </a:extLst>
          </p:cNvPr>
          <p:cNvSpPr/>
          <p:nvPr/>
        </p:nvSpPr>
        <p:spPr>
          <a:xfrm>
            <a:off x="2977711" y="3255580"/>
            <a:ext cx="2467304" cy="156866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AU" dirty="0"/>
              <a:t>Completes the application form and submits to the NTRB</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272EA28B-6A2E-2F2C-42CD-2E4C7BDA5FCD}"/>
              </a:ext>
            </a:extLst>
          </p:cNvPr>
          <p:cNvSpPr/>
          <p:nvPr/>
        </p:nvSpPr>
        <p:spPr>
          <a:xfrm>
            <a:off x="6096000" y="2010643"/>
            <a:ext cx="2554014" cy="1756726"/>
          </a:xfrm>
          <a:prstGeom prst="roundRect">
            <a:avLst>
              <a:gd name="adj" fmla="val 19271"/>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NTRB reviews application form.</a:t>
            </a:r>
          </a:p>
          <a:p>
            <a:pPr algn="ctr"/>
            <a:r>
              <a:rPr lang="en-AU" dirty="0"/>
              <a:t>  Sets date for site verification visit and review meeting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5" name="Connector: Elbow 14">
            <a:extLst>
              <a:ext uri="{FF2B5EF4-FFF2-40B4-BE49-F238E27FC236}">
                <a16:creationId xmlns:a16="http://schemas.microsoft.com/office/drawing/2014/main" id="{DC626964-BA48-B1ED-81D0-55CD15B0BBFD}"/>
              </a:ext>
            </a:extLst>
          </p:cNvPr>
          <p:cNvCxnSpPr>
            <a:stCxn id="6" idx="3"/>
            <a:endCxn id="16" idx="2"/>
          </p:cNvCxnSpPr>
          <p:nvPr/>
        </p:nvCxnSpPr>
        <p:spPr>
          <a:xfrm flipV="1">
            <a:off x="2378621" y="4824249"/>
            <a:ext cx="1832742" cy="810794"/>
          </a:xfrm>
          <a:prstGeom prst="bentConnector2">
            <a:avLst/>
          </a:prstGeom>
          <a:ln w="66675">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0B8CECF1-55BB-F94F-0EC2-BC906048FE30}"/>
              </a:ext>
            </a:extLst>
          </p:cNvPr>
          <p:cNvCxnSpPr>
            <a:cxnSpLocks/>
            <a:stCxn id="16" idx="0"/>
          </p:cNvCxnSpPr>
          <p:nvPr/>
        </p:nvCxnSpPr>
        <p:spPr>
          <a:xfrm rot="5400000" flipH="1" flipV="1">
            <a:off x="4953445" y="2045038"/>
            <a:ext cx="468460" cy="1952624"/>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029A6FB3-1E0F-78F9-B113-74755C2BCC65}"/>
              </a:ext>
            </a:extLst>
          </p:cNvPr>
          <p:cNvCxnSpPr>
            <a:stCxn id="19" idx="3"/>
            <a:endCxn id="8" idx="2"/>
          </p:cNvCxnSpPr>
          <p:nvPr/>
        </p:nvCxnSpPr>
        <p:spPr>
          <a:xfrm flipV="1">
            <a:off x="8650014" y="2041634"/>
            <a:ext cx="1924050" cy="847372"/>
          </a:xfrm>
          <a:prstGeom prst="bentConnector2">
            <a:avLst/>
          </a:prstGeom>
          <a:ln w="66675">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8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6"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84F385E-C98D-BB45-C605-FEB99811E7C5}"/>
              </a:ext>
            </a:extLst>
          </p:cNvPr>
          <p:cNvSpPr/>
          <p:nvPr/>
        </p:nvSpPr>
        <p:spPr>
          <a:xfrm>
            <a:off x="9874682" y="5297865"/>
            <a:ext cx="1620918" cy="973364"/>
          </a:xfrm>
          <a:prstGeom prst="roundRect">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NTRB</a:t>
            </a:r>
            <a:endParaRPr lang="fr-FR" sz="1600" dirty="0"/>
          </a:p>
        </p:txBody>
      </p:sp>
      <p:sp>
        <p:nvSpPr>
          <p:cNvPr id="5" name="Rectangle: Rounded Corners 4">
            <a:extLst>
              <a:ext uri="{FF2B5EF4-FFF2-40B4-BE49-F238E27FC236}">
                <a16:creationId xmlns:a16="http://schemas.microsoft.com/office/drawing/2014/main" id="{3EA82A06-969E-1995-BFBD-2689C5500A41}"/>
              </a:ext>
            </a:extLst>
          </p:cNvPr>
          <p:cNvSpPr/>
          <p:nvPr/>
        </p:nvSpPr>
        <p:spPr>
          <a:xfrm>
            <a:off x="6359950" y="5307292"/>
            <a:ext cx="2668100" cy="973365"/>
          </a:xfrm>
          <a:prstGeom prst="roundRect">
            <a:avLst/>
          </a:prstGeom>
          <a:solidFill>
            <a:schemeClr val="accent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IOC (Tech Sec/TICs) receives from NTRB the letter and </a:t>
            </a:r>
            <a:r>
              <a:rPr lang="en-US" sz="1600" dirty="0"/>
              <a:t>signed application form  copied to TIC</a:t>
            </a:r>
            <a:endParaRPr lang="fr-FR" sz="1600" dirty="0"/>
          </a:p>
        </p:txBody>
      </p:sp>
      <p:sp>
        <p:nvSpPr>
          <p:cNvPr id="7" name="Content Placeholder 6">
            <a:extLst>
              <a:ext uri="{FF2B5EF4-FFF2-40B4-BE49-F238E27FC236}">
                <a16:creationId xmlns:a16="http://schemas.microsoft.com/office/drawing/2014/main" id="{A9ED10D5-A949-92CA-1E48-DCBC3F4C6D7D}"/>
              </a:ext>
            </a:extLst>
          </p:cNvPr>
          <p:cNvSpPr>
            <a:spLocks noGrp="1"/>
          </p:cNvSpPr>
          <p:nvPr>
            <p:ph idx="1"/>
          </p:nvPr>
        </p:nvSpPr>
        <p:spPr>
          <a:xfrm>
            <a:off x="2336799" y="5272621"/>
            <a:ext cx="3360970" cy="992220"/>
          </a:xfrm>
          <a:prstGeom prst="roundRect">
            <a:avLst/>
          </a:prstGeom>
          <a:solidFill>
            <a:schemeClr val="accent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marL="0" indent="0" algn="ctr">
              <a:buNone/>
            </a:pPr>
            <a:r>
              <a:rPr lang="en-US" sz="1600" dirty="0"/>
              <a:t>IOC </a:t>
            </a:r>
            <a:r>
              <a:rPr lang="en-US" sz="1600" dirty="0">
                <a:solidFill>
                  <a:schemeClr val="bg1"/>
                </a:solidFill>
              </a:rPr>
              <a:t>(Tech Sec/ TICs)</a:t>
            </a:r>
            <a:r>
              <a:rPr lang="en-US" sz="1600" dirty="0"/>
              <a:t>receives the final support documentation (</a:t>
            </a:r>
            <a:r>
              <a:rPr lang="en-US" sz="1600" dirty="0">
                <a:solidFill>
                  <a:srgbClr val="C00000"/>
                </a:solidFill>
              </a:rPr>
              <a:t>Files organized accordingly)</a:t>
            </a:r>
            <a:r>
              <a:rPr lang="en-US" sz="1600" dirty="0"/>
              <a:t>   from NTRB and the endorsed submission form copied to TIC</a:t>
            </a:r>
            <a:endParaRPr lang="fr-FR" sz="1600" dirty="0"/>
          </a:p>
        </p:txBody>
      </p:sp>
      <p:sp>
        <p:nvSpPr>
          <p:cNvPr id="8" name="Content Placeholder 6">
            <a:extLst>
              <a:ext uri="{FF2B5EF4-FFF2-40B4-BE49-F238E27FC236}">
                <a16:creationId xmlns:a16="http://schemas.microsoft.com/office/drawing/2014/main" id="{17C9AFD4-31F0-DF92-F6D9-A9A8D026E5B2}"/>
              </a:ext>
            </a:extLst>
          </p:cNvPr>
          <p:cNvSpPr txBox="1">
            <a:spLocks/>
          </p:cNvSpPr>
          <p:nvPr/>
        </p:nvSpPr>
        <p:spPr>
          <a:xfrm>
            <a:off x="329153" y="5282049"/>
            <a:ext cx="1289900" cy="9733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1600" dirty="0"/>
              <a:t>TICs /Tech Sec Verifies</a:t>
            </a:r>
            <a:endParaRPr lang="fr-FR" sz="1600" dirty="0"/>
          </a:p>
        </p:txBody>
      </p:sp>
      <p:sp>
        <p:nvSpPr>
          <p:cNvPr id="9" name="Rectangle: Rounded Corners 8">
            <a:extLst>
              <a:ext uri="{FF2B5EF4-FFF2-40B4-BE49-F238E27FC236}">
                <a16:creationId xmlns:a16="http://schemas.microsoft.com/office/drawing/2014/main" id="{0099B645-22E9-E004-20D3-C46358421918}"/>
              </a:ext>
            </a:extLst>
          </p:cNvPr>
          <p:cNvSpPr/>
          <p:nvPr/>
        </p:nvSpPr>
        <p:spPr>
          <a:xfrm>
            <a:off x="895152" y="3302878"/>
            <a:ext cx="3045252" cy="1524598"/>
          </a:xfrm>
          <a:prstGeom prst="round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IOC (Tec Sec/TICs) request the Chair of NTRB to nominate a contact point for the process and to provide the list of certificates (recognition and appreciation) copied to TIC</a:t>
            </a:r>
            <a:endParaRPr lang="fr-FR" sz="1600" dirty="0">
              <a:solidFill>
                <a:schemeClr val="tx1"/>
              </a:solidFill>
            </a:endParaRPr>
          </a:p>
        </p:txBody>
      </p:sp>
      <p:sp>
        <p:nvSpPr>
          <p:cNvPr id="10" name="Rectangle: Rounded Corners 9">
            <a:extLst>
              <a:ext uri="{FF2B5EF4-FFF2-40B4-BE49-F238E27FC236}">
                <a16:creationId xmlns:a16="http://schemas.microsoft.com/office/drawing/2014/main" id="{04859310-ADEB-1D46-D4A8-33EEE52B9A27}"/>
              </a:ext>
            </a:extLst>
          </p:cNvPr>
          <p:cNvSpPr/>
          <p:nvPr/>
        </p:nvSpPr>
        <p:spPr>
          <a:xfrm>
            <a:off x="4532721" y="3302879"/>
            <a:ext cx="3254998" cy="1498876"/>
          </a:xfrm>
          <a:prstGeom prst="roundRect">
            <a:avLst/>
          </a:prstGeom>
          <a:solidFill>
            <a:srgbClr val="FFC000">
              <a:alpha val="6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IOC (Tec Sec) prepares a first draft of the required certificate/sign and send them for revision to the National Tsunami Ready contact point, copied to TIC</a:t>
            </a:r>
            <a:r>
              <a:rPr lang="en-US" sz="1600" dirty="0"/>
              <a:t>.    </a:t>
            </a:r>
            <a:endParaRPr lang="fr-FR" sz="1600" dirty="0"/>
          </a:p>
        </p:txBody>
      </p:sp>
      <p:sp>
        <p:nvSpPr>
          <p:cNvPr id="11" name="Rectangle: Rounded Corners 10">
            <a:extLst>
              <a:ext uri="{FF2B5EF4-FFF2-40B4-BE49-F238E27FC236}">
                <a16:creationId xmlns:a16="http://schemas.microsoft.com/office/drawing/2014/main" id="{5AC7BF08-14A7-E1B8-FF4F-E4FCC09275E2}"/>
              </a:ext>
            </a:extLst>
          </p:cNvPr>
          <p:cNvSpPr/>
          <p:nvPr/>
        </p:nvSpPr>
        <p:spPr>
          <a:xfrm>
            <a:off x="8209280" y="3302878"/>
            <a:ext cx="3254998" cy="146560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Once the files are validated , IOC send certificates for signatures.</a:t>
            </a:r>
          </a:p>
          <a:p>
            <a:pPr algn="ctr"/>
            <a:endParaRPr lang="en-US" sz="1600" dirty="0">
              <a:solidFill>
                <a:schemeClr val="tx1"/>
              </a:solidFill>
            </a:endParaRPr>
          </a:p>
          <a:p>
            <a:pPr algn="ctr"/>
            <a:r>
              <a:rPr lang="en-US" sz="1600" dirty="0">
                <a:solidFill>
                  <a:schemeClr val="tx1"/>
                </a:solidFill>
              </a:rPr>
              <a:t>After signed, they are sent to NTRB , copied to TICs </a:t>
            </a:r>
            <a:endParaRPr lang="fr-FR" sz="1600" dirty="0">
              <a:solidFill>
                <a:schemeClr val="tx1"/>
              </a:solidFill>
            </a:endParaRPr>
          </a:p>
        </p:txBody>
      </p:sp>
      <p:sp>
        <p:nvSpPr>
          <p:cNvPr id="12" name="Rectangle: Rounded Corners 11">
            <a:extLst>
              <a:ext uri="{FF2B5EF4-FFF2-40B4-BE49-F238E27FC236}">
                <a16:creationId xmlns:a16="http://schemas.microsoft.com/office/drawing/2014/main" id="{63C0BAB1-0B5E-974C-C504-F22E2C613824}"/>
              </a:ext>
            </a:extLst>
          </p:cNvPr>
          <p:cNvSpPr/>
          <p:nvPr/>
        </p:nvSpPr>
        <p:spPr>
          <a:xfrm>
            <a:off x="6116427" y="1715529"/>
            <a:ext cx="2356700" cy="1008270"/>
          </a:xfrm>
          <a:prstGeom prst="roundRect">
            <a:avLst/>
          </a:prstGeom>
          <a:solidFill>
            <a:schemeClr val="bg1">
              <a:lumMod val="65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NTRB organize certificates delivery </a:t>
            </a:r>
            <a:endParaRPr lang="fr-FR" sz="1600" dirty="0">
              <a:solidFill>
                <a:schemeClr val="tx1"/>
              </a:solidFill>
            </a:endParaRPr>
          </a:p>
        </p:txBody>
      </p:sp>
      <p:sp>
        <p:nvSpPr>
          <p:cNvPr id="15" name="Rectangle: Rounded Corners 14">
            <a:extLst>
              <a:ext uri="{FF2B5EF4-FFF2-40B4-BE49-F238E27FC236}">
                <a16:creationId xmlns:a16="http://schemas.microsoft.com/office/drawing/2014/main" id="{8194E146-1600-1C32-3903-EBDC65F1A2A8}"/>
              </a:ext>
            </a:extLst>
          </p:cNvPr>
          <p:cNvSpPr/>
          <p:nvPr/>
        </p:nvSpPr>
        <p:spPr>
          <a:xfrm>
            <a:off x="974104" y="1715530"/>
            <a:ext cx="4179216" cy="1008270"/>
          </a:xfrm>
          <a:prstGeom prst="roundRect">
            <a:avLst/>
          </a:prstGeom>
          <a:solidFill>
            <a:schemeClr val="tx1">
              <a:lumMod val="50000"/>
              <a:lumOff val="50000"/>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NTRB writes summary text with images on TR recognized community and send to IOC (Tec Sec) copied to TIC</a:t>
            </a:r>
            <a:endParaRPr lang="fr-FR" sz="1600" dirty="0"/>
          </a:p>
          <a:p>
            <a:pPr algn="ctr"/>
            <a:endParaRPr lang="fr-FR" dirty="0"/>
          </a:p>
        </p:txBody>
      </p:sp>
      <p:cxnSp>
        <p:nvCxnSpPr>
          <p:cNvPr id="19" name="Straight Arrow Connector 18">
            <a:extLst>
              <a:ext uri="{FF2B5EF4-FFF2-40B4-BE49-F238E27FC236}">
                <a16:creationId xmlns:a16="http://schemas.microsoft.com/office/drawing/2014/main" id="{EE27C000-80FC-E527-3824-9D5630093179}"/>
              </a:ext>
            </a:extLst>
          </p:cNvPr>
          <p:cNvCxnSpPr>
            <a:cxnSpLocks/>
            <a:stCxn id="4" idx="1"/>
          </p:cNvCxnSpPr>
          <p:nvPr/>
        </p:nvCxnSpPr>
        <p:spPr>
          <a:xfrm flipH="1">
            <a:off x="8804687" y="5784547"/>
            <a:ext cx="1069995" cy="0"/>
          </a:xfrm>
          <a:prstGeom prst="straightConnector1">
            <a:avLst/>
          </a:prstGeom>
          <a:ln w="1174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77B52FE-CA88-8E89-1BEF-4453C3E70A72}"/>
              </a:ext>
            </a:extLst>
          </p:cNvPr>
          <p:cNvCxnSpPr/>
          <p:nvPr/>
        </p:nvCxnSpPr>
        <p:spPr>
          <a:xfrm flipH="1">
            <a:off x="5667080" y="5793974"/>
            <a:ext cx="692870" cy="0"/>
          </a:xfrm>
          <a:prstGeom prst="straightConnector1">
            <a:avLst/>
          </a:prstGeom>
          <a:ln w="1174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2504761-3493-F141-D60F-BF977DDE16F8}"/>
              </a:ext>
            </a:extLst>
          </p:cNvPr>
          <p:cNvCxnSpPr/>
          <p:nvPr/>
        </p:nvCxnSpPr>
        <p:spPr>
          <a:xfrm flipH="1">
            <a:off x="1643929" y="5762078"/>
            <a:ext cx="692870" cy="0"/>
          </a:xfrm>
          <a:prstGeom prst="straightConnector1">
            <a:avLst/>
          </a:prstGeom>
          <a:ln w="1174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FB5D8E21-250F-A2AE-E3D4-56BD14CD71AE}"/>
              </a:ext>
            </a:extLst>
          </p:cNvPr>
          <p:cNvCxnSpPr>
            <a:cxnSpLocks/>
            <a:stCxn id="8" idx="1"/>
            <a:endCxn id="9" idx="1"/>
          </p:cNvCxnSpPr>
          <p:nvPr/>
        </p:nvCxnSpPr>
        <p:spPr>
          <a:xfrm rot="10800000" flipH="1">
            <a:off x="329152" y="4065177"/>
            <a:ext cx="565999" cy="1703554"/>
          </a:xfrm>
          <a:prstGeom prst="bentConnector3">
            <a:avLst>
              <a:gd name="adj1" fmla="val -21984"/>
            </a:avLst>
          </a:prstGeom>
          <a:ln w="889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F18849B-6835-451F-21E6-26EA1777A8F9}"/>
              </a:ext>
            </a:extLst>
          </p:cNvPr>
          <p:cNvCxnSpPr>
            <a:cxnSpLocks/>
          </p:cNvCxnSpPr>
          <p:nvPr/>
        </p:nvCxnSpPr>
        <p:spPr>
          <a:xfrm flipV="1">
            <a:off x="3992643" y="4134200"/>
            <a:ext cx="592317" cy="1"/>
          </a:xfrm>
          <a:prstGeom prst="straightConnector1">
            <a:avLst/>
          </a:prstGeom>
          <a:ln w="111125">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108D4C9-CE6F-24A0-54C6-AEB16C4F20B5}"/>
              </a:ext>
            </a:extLst>
          </p:cNvPr>
          <p:cNvCxnSpPr>
            <a:cxnSpLocks/>
            <a:stCxn id="10" idx="3"/>
            <a:endCxn id="11" idx="1"/>
          </p:cNvCxnSpPr>
          <p:nvPr/>
        </p:nvCxnSpPr>
        <p:spPr>
          <a:xfrm flipV="1">
            <a:off x="7787719" y="4035682"/>
            <a:ext cx="421561" cy="16635"/>
          </a:xfrm>
          <a:prstGeom prst="straightConnector1">
            <a:avLst/>
          </a:prstGeom>
          <a:ln w="111125">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19820F40-C54F-EF35-48B1-BE0B0C214C35}"/>
              </a:ext>
            </a:extLst>
          </p:cNvPr>
          <p:cNvCxnSpPr>
            <a:cxnSpLocks/>
            <a:endCxn id="12" idx="3"/>
          </p:cNvCxnSpPr>
          <p:nvPr/>
        </p:nvCxnSpPr>
        <p:spPr>
          <a:xfrm rot="10800000">
            <a:off x="8473128" y="2219665"/>
            <a:ext cx="3022471" cy="1926699"/>
          </a:xfrm>
          <a:prstGeom prst="bentConnector3">
            <a:avLst>
              <a:gd name="adj1" fmla="val -4456"/>
            </a:avLst>
          </a:prstGeom>
          <a:ln w="9842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CD70717-520E-2A39-E691-A46BCCA1F9B2}"/>
              </a:ext>
            </a:extLst>
          </p:cNvPr>
          <p:cNvCxnSpPr>
            <a:cxnSpLocks/>
            <a:stCxn id="12" idx="1"/>
            <a:endCxn id="15" idx="3"/>
          </p:cNvCxnSpPr>
          <p:nvPr/>
        </p:nvCxnSpPr>
        <p:spPr>
          <a:xfrm flipH="1">
            <a:off x="5153320" y="2219664"/>
            <a:ext cx="963107" cy="1"/>
          </a:xfrm>
          <a:prstGeom prst="straightConnector1">
            <a:avLst/>
          </a:prstGeom>
          <a:ln w="952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33CFD87F-B3A3-AE3D-27B7-005CBE9CE8C5}"/>
              </a:ext>
            </a:extLst>
          </p:cNvPr>
          <p:cNvCxnSpPr>
            <a:cxnSpLocks/>
            <a:stCxn id="15" idx="1"/>
          </p:cNvCxnSpPr>
          <p:nvPr/>
        </p:nvCxnSpPr>
        <p:spPr>
          <a:xfrm rot="10800000" flipH="1">
            <a:off x="974104" y="821191"/>
            <a:ext cx="2145016" cy="1398475"/>
          </a:xfrm>
          <a:prstGeom prst="bentConnector3">
            <a:avLst>
              <a:gd name="adj1" fmla="val -10657"/>
            </a:avLst>
          </a:prstGeom>
          <a:ln w="7620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5F30618-A3B6-8715-7388-FB1B46A29B97}"/>
              </a:ext>
            </a:extLst>
          </p:cNvPr>
          <p:cNvCxnSpPr>
            <a:cxnSpLocks/>
          </p:cNvCxnSpPr>
          <p:nvPr/>
        </p:nvCxnSpPr>
        <p:spPr>
          <a:xfrm flipV="1">
            <a:off x="6725920" y="821189"/>
            <a:ext cx="876219" cy="1"/>
          </a:xfrm>
          <a:prstGeom prst="straightConnector1">
            <a:avLst/>
          </a:prstGeom>
          <a:ln w="825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4" name="Picture 53" descr="Graphical user interface, application&#10;&#10;Description automatically generated">
            <a:extLst>
              <a:ext uri="{FF2B5EF4-FFF2-40B4-BE49-F238E27FC236}">
                <a16:creationId xmlns:a16="http://schemas.microsoft.com/office/drawing/2014/main" id="{0164A681-E851-B4B4-895C-D186333E57D9}"/>
              </a:ext>
            </a:extLst>
          </p:cNvPr>
          <p:cNvPicPr/>
          <p:nvPr/>
        </p:nvPicPr>
        <p:blipFill rotWithShape="1">
          <a:blip r:embed="rId2"/>
          <a:srcRect l="11353" t="41349" r="55959" b="16519"/>
          <a:stretch/>
        </p:blipFill>
        <p:spPr bwMode="auto">
          <a:xfrm>
            <a:off x="9728686" y="100036"/>
            <a:ext cx="2222830" cy="1622286"/>
          </a:xfrm>
          <a:prstGeom prst="rect">
            <a:avLst/>
          </a:prstGeom>
          <a:extLst>
            <a:ext uri="{53640926-AAD7-44D8-BBD7-CCE9431645EC}">
              <a14:shadowObscured xmlns:a14="http://schemas.microsoft.com/office/drawing/2010/main"/>
            </a:ext>
          </a:extLst>
        </p:spPr>
      </p:pic>
      <p:sp>
        <p:nvSpPr>
          <p:cNvPr id="24" name="TextBox 23">
            <a:extLst>
              <a:ext uri="{FF2B5EF4-FFF2-40B4-BE49-F238E27FC236}">
                <a16:creationId xmlns:a16="http://schemas.microsoft.com/office/drawing/2014/main" id="{53D595BC-D1A0-9349-C10A-731A7B84EDD5}"/>
              </a:ext>
            </a:extLst>
          </p:cNvPr>
          <p:cNvSpPr txBox="1"/>
          <p:nvPr/>
        </p:nvSpPr>
        <p:spPr>
          <a:xfrm>
            <a:off x="658303" y="-44626"/>
            <a:ext cx="2776618" cy="830997"/>
          </a:xfrm>
          <a:prstGeom prst="rect">
            <a:avLst/>
          </a:prstGeom>
          <a:noFill/>
        </p:spPr>
        <p:txBody>
          <a:bodyPr wrap="square" rtlCol="0">
            <a:spAutoFit/>
          </a:bodyPr>
          <a:lstStyle/>
          <a:p>
            <a:r>
              <a:rPr lang="en-US" sz="2400" dirty="0">
                <a:solidFill>
                  <a:srgbClr val="0070C0"/>
                </a:solidFill>
              </a:rPr>
              <a:t>Workflow for </a:t>
            </a:r>
            <a:r>
              <a:rPr lang="en-US" sz="2400" dirty="0">
                <a:solidFill>
                  <a:srgbClr val="C00000"/>
                </a:solidFill>
              </a:rPr>
              <a:t>Certification (TSR)</a:t>
            </a:r>
            <a:endParaRPr lang="fr-FR" sz="2400" dirty="0">
              <a:solidFill>
                <a:srgbClr val="C00000"/>
              </a:solidFill>
            </a:endParaRPr>
          </a:p>
        </p:txBody>
      </p:sp>
      <p:sp>
        <p:nvSpPr>
          <p:cNvPr id="26" name="Rectangle: Rounded Corners 25">
            <a:extLst>
              <a:ext uri="{FF2B5EF4-FFF2-40B4-BE49-F238E27FC236}">
                <a16:creationId xmlns:a16="http://schemas.microsoft.com/office/drawing/2014/main" id="{AD610F4F-8FF0-2053-6A91-A110EABC0FE9}"/>
              </a:ext>
            </a:extLst>
          </p:cNvPr>
          <p:cNvSpPr/>
          <p:nvPr/>
        </p:nvSpPr>
        <p:spPr>
          <a:xfrm>
            <a:off x="3119120" y="170191"/>
            <a:ext cx="3606800" cy="13019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IOC Informs TICs and Technical Secretaries </a:t>
            </a:r>
            <a:r>
              <a:rPr lang="en-US" sz="1600" dirty="0"/>
              <a:t>and send  TR summary and documentation files for web posting  </a:t>
            </a:r>
            <a:endParaRPr lang="fr-FR" sz="1600" dirty="0"/>
          </a:p>
        </p:txBody>
      </p:sp>
      <p:sp>
        <p:nvSpPr>
          <p:cNvPr id="27" name="Rectangle: Rounded Corners 26">
            <a:extLst>
              <a:ext uri="{FF2B5EF4-FFF2-40B4-BE49-F238E27FC236}">
                <a16:creationId xmlns:a16="http://schemas.microsoft.com/office/drawing/2014/main" id="{81D26B36-4BFD-6F38-075C-6B398CC9C667}"/>
              </a:ext>
            </a:extLst>
          </p:cNvPr>
          <p:cNvSpPr/>
          <p:nvPr/>
        </p:nvSpPr>
        <p:spPr>
          <a:xfrm>
            <a:off x="7598789" y="207967"/>
            <a:ext cx="1970202" cy="13019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IOC post on website a news article on the community that has been recognized   </a:t>
            </a:r>
            <a:endParaRPr lang="fr-FR" sz="1400" dirty="0"/>
          </a:p>
        </p:txBody>
      </p:sp>
    </p:spTree>
    <p:extLst>
      <p:ext uri="{BB962C8B-B14F-4D97-AF65-F5344CB8AC3E}">
        <p14:creationId xmlns:p14="http://schemas.microsoft.com/office/powerpoint/2010/main" val="151492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build="p" animBg="1"/>
      <p:bldP spid="8" grpId="0" animBg="1"/>
      <p:bldP spid="9" grpId="0" animBg="1"/>
      <p:bldP spid="10" grpId="0" animBg="1"/>
      <p:bldP spid="11" grpId="0" animBg="1"/>
      <p:bldP spid="12" grpId="0" animBg="1"/>
      <p:bldP spid="1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BFEAA-C866-09BC-34C7-054235A8E9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79B84C-7671-74A3-F5AF-5459C36A6905}"/>
              </a:ext>
            </a:extLst>
          </p:cNvPr>
          <p:cNvSpPr>
            <a:spLocks noGrp="1"/>
          </p:cNvSpPr>
          <p:nvPr>
            <p:ph idx="1"/>
          </p:nvPr>
        </p:nvSpPr>
        <p:spPr>
          <a:xfrm>
            <a:off x="838200" y="2731625"/>
            <a:ext cx="10515600" cy="1203767"/>
          </a:xfrm>
        </p:spPr>
        <p:txBody>
          <a:bodyPr>
            <a:normAutofit lnSpcReduction="10000"/>
          </a:bodyPr>
          <a:lstStyle/>
          <a:p>
            <a:pPr marL="0" indent="0" algn="ctr">
              <a:buNone/>
            </a:pPr>
            <a:r>
              <a:rPr lang="en-US" sz="3600" b="1" dirty="0">
                <a:solidFill>
                  <a:srgbClr val="0070C0"/>
                </a:solidFill>
              </a:rPr>
              <a:t>UNESCO-IOC TRR TOOLKIT TO BE RELEASED </a:t>
            </a:r>
          </a:p>
          <a:p>
            <a:pPr marL="0" indent="0" algn="ctr">
              <a:buNone/>
            </a:pPr>
            <a:r>
              <a:rPr lang="en-US" sz="3600" b="1">
                <a:solidFill>
                  <a:srgbClr val="0070C0"/>
                </a:solidFill>
              </a:rPr>
              <a:t>MARCH 2025</a:t>
            </a:r>
            <a:endParaRPr lang="en-US" sz="3600" b="1" dirty="0">
              <a:solidFill>
                <a:srgbClr val="0070C0"/>
              </a:solidFill>
            </a:endParaRPr>
          </a:p>
        </p:txBody>
      </p:sp>
    </p:spTree>
    <p:extLst>
      <p:ext uri="{BB962C8B-B14F-4D97-AF65-F5344CB8AC3E}">
        <p14:creationId xmlns:p14="http://schemas.microsoft.com/office/powerpoint/2010/main" val="2120832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BDADB-E0C7-FA5B-5D1C-B5FB09EE2E2D}"/>
              </a:ext>
            </a:extLst>
          </p:cNvPr>
          <p:cNvSpPr>
            <a:spLocks noGrp="1"/>
          </p:cNvSpPr>
          <p:nvPr>
            <p:ph type="title"/>
          </p:nvPr>
        </p:nvSpPr>
        <p:spPr>
          <a:xfrm>
            <a:off x="336332" y="70680"/>
            <a:ext cx="11603421" cy="1070858"/>
          </a:xfrm>
        </p:spPr>
        <p:txBody>
          <a:bodyPr>
            <a:normAutofit fontScale="90000"/>
          </a:bodyPr>
          <a:lstStyle/>
          <a:p>
            <a:pPr algn="ctr"/>
            <a:r>
              <a:rPr lang="en-US" sz="3600" b="1" spc="-15" dirty="0">
                <a:solidFill>
                  <a:srgbClr val="0070C0"/>
                </a:solidFill>
                <a:latin typeface="Microsoft Sans Serif" panose="020B0604020202020204" pitchFamily="34" charset="0"/>
                <a:ea typeface="Microsoft Sans Serif" panose="020B0604020202020204" pitchFamily="34" charset="0"/>
                <a:cs typeface="Microsoft Sans Serif" panose="020B0604020202020204" pitchFamily="34" charset="0"/>
              </a:rPr>
              <a:t>International, </a:t>
            </a:r>
            <a:r>
              <a:rPr lang="en-US" sz="3600" b="1" dirty="0">
                <a:solidFill>
                  <a:srgbClr val="0070C0"/>
                </a:solidFill>
                <a:latin typeface="Microsoft Sans Serif" panose="020B0604020202020204" pitchFamily="34" charset="0"/>
                <a:ea typeface="Microsoft Sans Serif" panose="020B0604020202020204" pitchFamily="34" charset="0"/>
                <a:cs typeface="Microsoft Sans Serif" panose="020B0604020202020204" pitchFamily="34" charset="0"/>
              </a:rPr>
              <a:t>National,  Local Engagements</a:t>
            </a:r>
            <a:br>
              <a:rPr lang="en-US" sz="3600" dirty="0">
                <a:solidFill>
                  <a:schemeClr val="accent1"/>
                </a:solidFill>
              </a:rPr>
            </a:br>
            <a:r>
              <a:rPr lang="en-US" sz="3600" dirty="0">
                <a:solidFill>
                  <a:schemeClr val="tx1">
                    <a:lumMod val="50000"/>
                    <a:lumOff val="50000"/>
                  </a:schemeClr>
                </a:solidFill>
              </a:rPr>
              <a:t>City Mayors and Governor</a:t>
            </a:r>
          </a:p>
        </p:txBody>
      </p:sp>
      <p:pic>
        <p:nvPicPr>
          <p:cNvPr id="5" name="Picture 4" descr="A group of people holding certificates&#10;&#10;Description automatically generated">
            <a:extLst>
              <a:ext uri="{FF2B5EF4-FFF2-40B4-BE49-F238E27FC236}">
                <a16:creationId xmlns:a16="http://schemas.microsoft.com/office/drawing/2014/main" id="{CF058F19-EDFC-A01F-D9F8-BF70DCFF06E2}"/>
              </a:ext>
            </a:extLst>
          </p:cNvPr>
          <p:cNvPicPr>
            <a:picLocks noChangeAspect="1"/>
          </p:cNvPicPr>
          <p:nvPr/>
        </p:nvPicPr>
        <p:blipFill rotWithShape="1">
          <a:blip r:embed="rId3">
            <a:extLst>
              <a:ext uri="{28A0092B-C50C-407E-A947-70E740481C1C}">
                <a14:useLocalDpi xmlns:a14="http://schemas.microsoft.com/office/drawing/2010/main" val="0"/>
              </a:ext>
            </a:extLst>
          </a:blip>
          <a:srcRect l="5323" t="32854" r="4300" b="-7934"/>
          <a:stretch/>
        </p:blipFill>
        <p:spPr>
          <a:xfrm>
            <a:off x="3582268" y="1191079"/>
            <a:ext cx="5016961" cy="2703020"/>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p:spPr>
      </p:pic>
      <p:sp>
        <p:nvSpPr>
          <p:cNvPr id="7" name="AutoShape 6" descr="tsunami ready">
            <a:extLst>
              <a:ext uri="{FF2B5EF4-FFF2-40B4-BE49-F238E27FC236}">
                <a16:creationId xmlns:a16="http://schemas.microsoft.com/office/drawing/2014/main" id="{722FAA44-FB6D-680C-A934-2E7E44A2515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46"/>
            <a:endParaRPr lang="en-US">
              <a:solidFill>
                <a:prstClr val="black"/>
              </a:solidFill>
              <a:latin typeface="Calibri" panose="020F0502020204030204"/>
            </a:endParaRPr>
          </a:p>
        </p:txBody>
      </p:sp>
      <p:pic>
        <p:nvPicPr>
          <p:cNvPr id="9" name="Picture 8" descr="A group of men holding signs&#10;&#10;Description automatically generated">
            <a:extLst>
              <a:ext uri="{FF2B5EF4-FFF2-40B4-BE49-F238E27FC236}">
                <a16:creationId xmlns:a16="http://schemas.microsoft.com/office/drawing/2014/main" id="{4534C98B-B97E-E0B9-9FB9-409383F84E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438"/>
          <a:stretch/>
        </p:blipFill>
        <p:spPr>
          <a:xfrm>
            <a:off x="0" y="1196316"/>
            <a:ext cx="3541986" cy="2445406"/>
          </a:xfrm>
          <a:prstGeom prst="rect">
            <a:avLst/>
          </a:prstGeom>
        </p:spPr>
      </p:pic>
      <p:pic>
        <p:nvPicPr>
          <p:cNvPr id="11" name="Picture 10" descr="A group of people holding signs&#10;&#10;Description automatically generated">
            <a:extLst>
              <a:ext uri="{FF2B5EF4-FFF2-40B4-BE49-F238E27FC236}">
                <a16:creationId xmlns:a16="http://schemas.microsoft.com/office/drawing/2014/main" id="{466BB94D-3C50-C8B9-B0BB-8576A78A04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9735" y="1196316"/>
            <a:ext cx="3577009" cy="2437389"/>
          </a:xfrm>
          <a:prstGeom prst="rect">
            <a:avLst/>
          </a:prstGeom>
        </p:spPr>
      </p:pic>
      <p:cxnSp>
        <p:nvCxnSpPr>
          <p:cNvPr id="14" name="Straight Connector 13">
            <a:extLst>
              <a:ext uri="{FF2B5EF4-FFF2-40B4-BE49-F238E27FC236}">
                <a16:creationId xmlns:a16="http://schemas.microsoft.com/office/drawing/2014/main" id="{6B5BDC8B-8CFA-BC30-520B-562AFB5E7625}"/>
              </a:ext>
            </a:extLst>
          </p:cNvPr>
          <p:cNvCxnSpPr>
            <a:cxnSpLocks/>
          </p:cNvCxnSpPr>
          <p:nvPr/>
        </p:nvCxnSpPr>
        <p:spPr>
          <a:xfrm>
            <a:off x="0" y="1171073"/>
            <a:ext cx="12192000"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F617167-47F7-E27A-1E84-FAAA59869833}"/>
              </a:ext>
            </a:extLst>
          </p:cNvPr>
          <p:cNvCxnSpPr>
            <a:cxnSpLocks/>
          </p:cNvCxnSpPr>
          <p:nvPr/>
        </p:nvCxnSpPr>
        <p:spPr>
          <a:xfrm flipV="1">
            <a:off x="1" y="4019039"/>
            <a:ext cx="12237533" cy="82173"/>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3AAF169-A46F-6D8D-4A09-987EAE1D50E3}"/>
              </a:ext>
            </a:extLst>
          </p:cNvPr>
          <p:cNvCxnSpPr>
            <a:cxnSpLocks/>
          </p:cNvCxnSpPr>
          <p:nvPr/>
        </p:nvCxnSpPr>
        <p:spPr>
          <a:xfrm flipV="1">
            <a:off x="1" y="3633704"/>
            <a:ext cx="12123683" cy="2774"/>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CE2A170-0D78-0ECD-4B99-D9E79D78DF2B}"/>
              </a:ext>
            </a:extLst>
          </p:cNvPr>
          <p:cNvSpPr txBox="1"/>
          <p:nvPr/>
        </p:nvSpPr>
        <p:spPr>
          <a:xfrm>
            <a:off x="654631" y="3649909"/>
            <a:ext cx="1443600" cy="338554"/>
          </a:xfrm>
          <a:prstGeom prst="rect">
            <a:avLst/>
          </a:prstGeom>
          <a:noFill/>
        </p:spPr>
        <p:txBody>
          <a:bodyPr wrap="none" rtlCol="0">
            <a:spAutoFit/>
          </a:bodyPr>
          <a:lstStyle/>
          <a:p>
            <a:pPr defTabSz="914446"/>
            <a:r>
              <a:rPr lang="en-US" sz="1600" dirty="0">
                <a:solidFill>
                  <a:prstClr val="black"/>
                </a:solidFill>
                <a:latin typeface="Calibri" panose="020F0502020204030204"/>
              </a:rPr>
              <a:t>Cannes, France</a:t>
            </a:r>
          </a:p>
        </p:txBody>
      </p:sp>
      <p:sp>
        <p:nvSpPr>
          <p:cNvPr id="20" name="TextBox 19">
            <a:extLst>
              <a:ext uri="{FF2B5EF4-FFF2-40B4-BE49-F238E27FC236}">
                <a16:creationId xmlns:a16="http://schemas.microsoft.com/office/drawing/2014/main" id="{C3A94922-D9E8-96D9-917E-B94D5E5068E6}"/>
              </a:ext>
            </a:extLst>
          </p:cNvPr>
          <p:cNvSpPr txBox="1"/>
          <p:nvPr/>
        </p:nvSpPr>
        <p:spPr>
          <a:xfrm>
            <a:off x="4632105" y="3630943"/>
            <a:ext cx="2856936" cy="338554"/>
          </a:xfrm>
          <a:prstGeom prst="rect">
            <a:avLst/>
          </a:prstGeom>
          <a:noFill/>
        </p:spPr>
        <p:txBody>
          <a:bodyPr wrap="none" rtlCol="0">
            <a:spAutoFit/>
          </a:bodyPr>
          <a:lstStyle/>
          <a:p>
            <a:pPr defTabSz="914446"/>
            <a:r>
              <a:rPr lang="en-US" sz="1600" dirty="0" err="1">
                <a:solidFill>
                  <a:srgbClr val="212121"/>
                </a:solidFill>
                <a:highlight>
                  <a:srgbClr val="FFFFFF"/>
                </a:highlight>
                <a:latin typeface="Inter"/>
              </a:rPr>
              <a:t>Büyükçekmece</a:t>
            </a:r>
            <a:r>
              <a:rPr lang="en-US" sz="1600" dirty="0">
                <a:solidFill>
                  <a:srgbClr val="212121"/>
                </a:solidFill>
                <a:highlight>
                  <a:srgbClr val="FFFFFF"/>
                </a:highlight>
                <a:latin typeface="Inter"/>
              </a:rPr>
              <a:t>, </a:t>
            </a:r>
            <a:r>
              <a:rPr lang="en-US" sz="1600" dirty="0" err="1">
                <a:solidFill>
                  <a:srgbClr val="212121"/>
                </a:solidFill>
                <a:highlight>
                  <a:srgbClr val="FFFFFF"/>
                </a:highlight>
                <a:latin typeface="Inter"/>
              </a:rPr>
              <a:t>Itanbul</a:t>
            </a:r>
            <a:r>
              <a:rPr lang="en-US" sz="1600" dirty="0">
                <a:solidFill>
                  <a:srgbClr val="212121"/>
                </a:solidFill>
                <a:highlight>
                  <a:srgbClr val="FFFFFF"/>
                </a:highlight>
                <a:latin typeface="Inter"/>
              </a:rPr>
              <a:t>, </a:t>
            </a:r>
            <a:r>
              <a:rPr lang="en-US" sz="1600" dirty="0" err="1">
                <a:solidFill>
                  <a:srgbClr val="212121"/>
                </a:solidFill>
                <a:highlight>
                  <a:srgbClr val="FFFFFF"/>
                </a:highlight>
                <a:latin typeface="Inter"/>
              </a:rPr>
              <a:t>Turkeye</a:t>
            </a:r>
            <a:endParaRPr lang="en-US" sz="1600" dirty="0">
              <a:solidFill>
                <a:srgbClr val="212121"/>
              </a:solidFill>
              <a:highlight>
                <a:srgbClr val="FFFFFF"/>
              </a:highlight>
              <a:latin typeface="Inter"/>
            </a:endParaRPr>
          </a:p>
        </p:txBody>
      </p:sp>
      <p:sp>
        <p:nvSpPr>
          <p:cNvPr id="21" name="TextBox 20">
            <a:extLst>
              <a:ext uri="{FF2B5EF4-FFF2-40B4-BE49-F238E27FC236}">
                <a16:creationId xmlns:a16="http://schemas.microsoft.com/office/drawing/2014/main" id="{14AB785C-EAFE-0DC0-DF38-498C15652F67}"/>
              </a:ext>
            </a:extLst>
          </p:cNvPr>
          <p:cNvSpPr txBox="1"/>
          <p:nvPr/>
        </p:nvSpPr>
        <p:spPr>
          <a:xfrm>
            <a:off x="9444911" y="3675803"/>
            <a:ext cx="1626086" cy="338554"/>
          </a:xfrm>
          <a:prstGeom prst="rect">
            <a:avLst/>
          </a:prstGeom>
          <a:noFill/>
        </p:spPr>
        <p:txBody>
          <a:bodyPr wrap="none" rtlCol="0">
            <a:spAutoFit/>
          </a:bodyPr>
          <a:lstStyle/>
          <a:p>
            <a:pPr defTabSz="914446"/>
            <a:r>
              <a:rPr lang="en-US" sz="1600" dirty="0">
                <a:solidFill>
                  <a:srgbClr val="212121"/>
                </a:solidFill>
                <a:highlight>
                  <a:srgbClr val="FFFFFF"/>
                </a:highlight>
                <a:latin typeface="Inter"/>
              </a:rPr>
              <a:t>Alexandria, Egypt</a:t>
            </a:r>
          </a:p>
        </p:txBody>
      </p:sp>
      <p:cxnSp>
        <p:nvCxnSpPr>
          <p:cNvPr id="25" name="Straight Connector 24">
            <a:extLst>
              <a:ext uri="{FF2B5EF4-FFF2-40B4-BE49-F238E27FC236}">
                <a16:creationId xmlns:a16="http://schemas.microsoft.com/office/drawing/2014/main" id="{C01A854D-F90A-BE99-4088-33F927BE6830}"/>
              </a:ext>
            </a:extLst>
          </p:cNvPr>
          <p:cNvCxnSpPr>
            <a:cxnSpLocks/>
          </p:cNvCxnSpPr>
          <p:nvPr/>
        </p:nvCxnSpPr>
        <p:spPr>
          <a:xfrm>
            <a:off x="3541249" y="1118267"/>
            <a:ext cx="32267" cy="28963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A58C302-7307-69B7-5583-0234E2647989}"/>
              </a:ext>
            </a:extLst>
          </p:cNvPr>
          <p:cNvCxnSpPr>
            <a:cxnSpLocks/>
          </p:cNvCxnSpPr>
          <p:nvPr/>
        </p:nvCxnSpPr>
        <p:spPr>
          <a:xfrm flipH="1">
            <a:off x="8599228" y="1141538"/>
            <a:ext cx="10506" cy="2827959"/>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10" name="Picture 9" descr="A group of people standing on a stage holding signs&#10;&#10;Description automatically generated">
            <a:extLst>
              <a:ext uri="{FF2B5EF4-FFF2-40B4-BE49-F238E27FC236}">
                <a16:creationId xmlns:a16="http://schemas.microsoft.com/office/drawing/2014/main" id="{1B7534AC-47C7-BE0B-5FF7-D27904586CC2}"/>
              </a:ext>
            </a:extLst>
          </p:cNvPr>
          <p:cNvPicPr>
            <a:picLocks noChangeAspect="1"/>
          </p:cNvPicPr>
          <p:nvPr/>
        </p:nvPicPr>
        <p:blipFill rotWithShape="1">
          <a:blip r:embed="rId6">
            <a:extLst>
              <a:ext uri="{28A0092B-C50C-407E-A947-70E740481C1C}">
                <a14:useLocalDpi xmlns:a14="http://schemas.microsoft.com/office/drawing/2010/main" val="0"/>
              </a:ext>
            </a:extLst>
          </a:blip>
          <a:srcRect t="13778" r="3596" b="23748"/>
          <a:stretch/>
        </p:blipFill>
        <p:spPr>
          <a:xfrm>
            <a:off x="6684579" y="4053683"/>
            <a:ext cx="5502164" cy="2727197"/>
          </a:xfrm>
          <a:prstGeom prst="rect">
            <a:avLst/>
          </a:prstGeom>
        </p:spPr>
      </p:pic>
      <p:sp>
        <p:nvSpPr>
          <p:cNvPr id="3" name="TextBox 2">
            <a:extLst>
              <a:ext uri="{FF2B5EF4-FFF2-40B4-BE49-F238E27FC236}">
                <a16:creationId xmlns:a16="http://schemas.microsoft.com/office/drawing/2014/main" id="{A25476E6-3621-C33B-ADAC-48056C07BFE5}"/>
              </a:ext>
            </a:extLst>
          </p:cNvPr>
          <p:cNvSpPr txBox="1"/>
          <p:nvPr/>
        </p:nvSpPr>
        <p:spPr>
          <a:xfrm>
            <a:off x="7176378" y="6276772"/>
            <a:ext cx="4907448" cy="369332"/>
          </a:xfrm>
          <a:prstGeom prst="rect">
            <a:avLst/>
          </a:prstGeom>
          <a:noFill/>
        </p:spPr>
        <p:txBody>
          <a:bodyPr wrap="square" rtlCol="0">
            <a:spAutoFit/>
          </a:bodyPr>
          <a:lstStyle/>
          <a:p>
            <a:pPr algn="ctr" defTabSz="914446"/>
            <a:r>
              <a:rPr lang="en-US" dirty="0">
                <a:solidFill>
                  <a:srgbClr val="FFFF00"/>
                </a:solidFill>
                <a:latin typeface="Calibri" panose="020F0502020204030204"/>
              </a:rPr>
              <a:t>2024 Ocean Conference, Barcelona 11 April 2024</a:t>
            </a:r>
          </a:p>
        </p:txBody>
      </p:sp>
      <p:pic>
        <p:nvPicPr>
          <p:cNvPr id="1026" name="Picture 2" descr="May be an image of 9 people and text">
            <a:extLst>
              <a:ext uri="{FF2B5EF4-FFF2-40B4-BE49-F238E27FC236}">
                <a16:creationId xmlns:a16="http://schemas.microsoft.com/office/drawing/2014/main" id="{3EA9EAD1-0FCD-786B-E1CB-F223E7A1418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4109228"/>
            <a:ext cx="2820630" cy="27271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CF8FC7D-98B8-B870-7AF9-0D63743B5E6D}"/>
              </a:ext>
            </a:extLst>
          </p:cNvPr>
          <p:cNvSpPr txBox="1"/>
          <p:nvPr/>
        </p:nvSpPr>
        <p:spPr>
          <a:xfrm>
            <a:off x="444927" y="6297458"/>
            <a:ext cx="1851789" cy="400110"/>
          </a:xfrm>
          <a:prstGeom prst="rect">
            <a:avLst/>
          </a:prstGeom>
          <a:noFill/>
        </p:spPr>
        <p:txBody>
          <a:bodyPr wrap="none" rtlCol="0">
            <a:spAutoFit/>
          </a:bodyPr>
          <a:lstStyle/>
          <a:p>
            <a:pPr defTabSz="914446"/>
            <a:r>
              <a:rPr lang="en-US" sz="2000" dirty="0">
                <a:solidFill>
                  <a:srgbClr val="FFFF00"/>
                </a:solidFill>
                <a:latin typeface="Calibri" panose="020F0502020204030204"/>
              </a:rPr>
              <a:t>Chipiona, Spain </a:t>
            </a:r>
          </a:p>
        </p:txBody>
      </p:sp>
      <p:pic>
        <p:nvPicPr>
          <p:cNvPr id="1028" name="Picture 4" descr="tsounami">
            <a:extLst>
              <a:ext uri="{FF2B5EF4-FFF2-40B4-BE49-F238E27FC236}">
                <a16:creationId xmlns:a16="http://schemas.microsoft.com/office/drawing/2014/main" id="{93C363E5-95CE-F13E-785F-C620D855E02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866" t="24051" r="6250"/>
          <a:stretch/>
        </p:blipFill>
        <p:spPr bwMode="auto">
          <a:xfrm>
            <a:off x="2796355" y="4075640"/>
            <a:ext cx="4252832" cy="27271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E47AA38-5DC3-D42F-589B-996E33CD8E06}"/>
              </a:ext>
            </a:extLst>
          </p:cNvPr>
          <p:cNvSpPr txBox="1"/>
          <p:nvPr/>
        </p:nvSpPr>
        <p:spPr>
          <a:xfrm>
            <a:off x="3640987" y="6297458"/>
            <a:ext cx="1789080" cy="400110"/>
          </a:xfrm>
          <a:prstGeom prst="rect">
            <a:avLst/>
          </a:prstGeom>
          <a:noFill/>
        </p:spPr>
        <p:txBody>
          <a:bodyPr wrap="none" rtlCol="0">
            <a:spAutoFit/>
          </a:bodyPr>
          <a:lstStyle/>
          <a:p>
            <a:pPr defTabSz="914446"/>
            <a:r>
              <a:rPr lang="en-US" sz="2000" dirty="0">
                <a:solidFill>
                  <a:srgbClr val="FFFF00"/>
                </a:solidFill>
                <a:latin typeface="Calibri" panose="020F0502020204030204"/>
              </a:rPr>
              <a:t>Samos, Greece </a:t>
            </a:r>
          </a:p>
        </p:txBody>
      </p:sp>
      <p:cxnSp>
        <p:nvCxnSpPr>
          <p:cNvPr id="8" name="Straight Connector 7">
            <a:extLst>
              <a:ext uri="{FF2B5EF4-FFF2-40B4-BE49-F238E27FC236}">
                <a16:creationId xmlns:a16="http://schemas.microsoft.com/office/drawing/2014/main" id="{0ED1C96A-FAA1-CC4B-C55C-475217982E1C}"/>
              </a:ext>
            </a:extLst>
          </p:cNvPr>
          <p:cNvCxnSpPr>
            <a:cxnSpLocks/>
          </p:cNvCxnSpPr>
          <p:nvPr/>
        </p:nvCxnSpPr>
        <p:spPr>
          <a:xfrm>
            <a:off x="2769841" y="4059665"/>
            <a:ext cx="32889" cy="272121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DA3F906-A00F-D82C-91B4-ADCA301914F8}"/>
              </a:ext>
            </a:extLst>
          </p:cNvPr>
          <p:cNvCxnSpPr>
            <a:cxnSpLocks/>
          </p:cNvCxnSpPr>
          <p:nvPr/>
        </p:nvCxnSpPr>
        <p:spPr>
          <a:xfrm>
            <a:off x="7082724" y="4038784"/>
            <a:ext cx="5354" cy="2768571"/>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4980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group of people posing for a photo&#10;&#10;Description automatically generated">
            <a:extLst>
              <a:ext uri="{FF2B5EF4-FFF2-40B4-BE49-F238E27FC236}">
                <a16:creationId xmlns:a16="http://schemas.microsoft.com/office/drawing/2014/main" id="{F38217F9-1EAF-204E-C5CD-1E8CF5D817D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9342" b="6389"/>
          <a:stretch/>
        </p:blipFill>
        <p:spPr>
          <a:xfrm>
            <a:off x="20" y="10"/>
            <a:ext cx="12191980" cy="6857990"/>
          </a:xfrm>
          <a:prstGeom prst="rect">
            <a:avLst/>
          </a:prstGeom>
        </p:spPr>
      </p:pic>
      <p:sp>
        <p:nvSpPr>
          <p:cNvPr id="2" name="Title 1">
            <a:extLst>
              <a:ext uri="{FF2B5EF4-FFF2-40B4-BE49-F238E27FC236}">
                <a16:creationId xmlns:a16="http://schemas.microsoft.com/office/drawing/2014/main" id="{69C7B17D-EC34-698D-299F-9DFAC3AC9E42}"/>
              </a:ext>
            </a:extLst>
          </p:cNvPr>
          <p:cNvSpPr>
            <a:spLocks noGrp="1"/>
          </p:cNvSpPr>
          <p:nvPr>
            <p:ph type="title"/>
          </p:nvPr>
        </p:nvSpPr>
        <p:spPr>
          <a:xfrm>
            <a:off x="0" y="6041571"/>
            <a:ext cx="12192000" cy="816419"/>
          </a:xfrm>
          <a:solidFill>
            <a:srgbClr val="00B0F0"/>
          </a:solidFill>
        </p:spPr>
        <p:txBody>
          <a:bodyPr vert="horz" lIns="91440" tIns="45720" rIns="91440" bIns="45720" rtlCol="0" anchor="ctr">
            <a:normAutofit/>
          </a:bodyPr>
          <a:lstStyle/>
          <a:p>
            <a:pPr algn="ctr"/>
            <a:r>
              <a:rPr lang="en-US" sz="3600" dirty="0" err="1">
                <a:solidFill>
                  <a:schemeClr val="tx1">
                    <a:lumMod val="85000"/>
                    <a:lumOff val="15000"/>
                  </a:schemeClr>
                </a:solidFill>
              </a:rPr>
              <a:t>Minturno</a:t>
            </a:r>
            <a:r>
              <a:rPr lang="en-US" sz="3600" dirty="0">
                <a:solidFill>
                  <a:schemeClr val="tx1">
                    <a:lumMod val="85000"/>
                    <a:lumOff val="15000"/>
                  </a:schemeClr>
                </a:solidFill>
              </a:rPr>
              <a:t>, Italy joins the UNESCO-</a:t>
            </a:r>
            <a:r>
              <a:rPr lang="en-US" sz="3600" dirty="0" err="1">
                <a:solidFill>
                  <a:schemeClr val="tx1">
                    <a:lumMod val="85000"/>
                    <a:lumOff val="15000"/>
                  </a:schemeClr>
                </a:solidFill>
              </a:rPr>
              <a:t>IOCTsunami</a:t>
            </a:r>
            <a:r>
              <a:rPr lang="en-US" sz="3600" dirty="0">
                <a:solidFill>
                  <a:schemeClr val="tx1">
                    <a:lumMod val="85000"/>
                    <a:lumOff val="15000"/>
                  </a:schemeClr>
                </a:solidFill>
              </a:rPr>
              <a:t> Ready Programme</a:t>
            </a:r>
          </a:p>
        </p:txBody>
      </p:sp>
    </p:spTree>
    <p:extLst>
      <p:ext uri="{BB962C8B-B14F-4D97-AF65-F5344CB8AC3E}">
        <p14:creationId xmlns:p14="http://schemas.microsoft.com/office/powerpoint/2010/main" val="959183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Memo">
            <a:extLst>
              <a:ext uri="{FF2B5EF4-FFF2-40B4-BE49-F238E27FC236}">
                <a16:creationId xmlns:a16="http://schemas.microsoft.com/office/drawing/2014/main" id="{9DB1A888-B01D-982F-F830-C0ED9CEA97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6948" y="2694018"/>
            <a:ext cx="1198532" cy="1198532"/>
          </a:xfrm>
          <a:prstGeom prst="rect">
            <a:avLst/>
          </a:prstGeom>
        </p:spPr>
      </p:pic>
      <p:pic>
        <p:nvPicPr>
          <p:cNvPr id="9" name="Graphic 8" descr="Memo">
            <a:extLst>
              <a:ext uri="{FF2B5EF4-FFF2-40B4-BE49-F238E27FC236}">
                <a16:creationId xmlns:a16="http://schemas.microsoft.com/office/drawing/2014/main" id="{B1CC19E0-547C-48D4-BF27-550FB0F651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pic>
        <p:nvPicPr>
          <p:cNvPr id="3" name="Picture 2">
            <a:extLst>
              <a:ext uri="{FF2B5EF4-FFF2-40B4-BE49-F238E27FC236}">
                <a16:creationId xmlns:a16="http://schemas.microsoft.com/office/drawing/2014/main" id="{6622965A-E8BB-DBAB-CF4E-6AF1FBA4180E}"/>
              </a:ext>
            </a:extLst>
          </p:cNvPr>
          <p:cNvPicPr>
            <a:picLocks noChangeAspect="1"/>
          </p:cNvPicPr>
          <p:nvPr/>
        </p:nvPicPr>
        <p:blipFill>
          <a:blip r:embed="rId4"/>
          <a:stretch>
            <a:fillRect/>
          </a:stretch>
        </p:blipFill>
        <p:spPr>
          <a:xfrm>
            <a:off x="0" y="0"/>
            <a:ext cx="12206485" cy="5271991"/>
          </a:xfrm>
          <a:prstGeom prst="rect">
            <a:avLst/>
          </a:prstGeom>
        </p:spPr>
      </p:pic>
      <p:sp>
        <p:nvSpPr>
          <p:cNvPr id="2" name="Title 1">
            <a:extLst>
              <a:ext uri="{FF2B5EF4-FFF2-40B4-BE49-F238E27FC236}">
                <a16:creationId xmlns:a16="http://schemas.microsoft.com/office/drawing/2014/main" id="{A930766E-767F-2CCE-C8C7-5213C6649E43}"/>
              </a:ext>
            </a:extLst>
          </p:cNvPr>
          <p:cNvSpPr>
            <a:spLocks noGrp="1"/>
          </p:cNvSpPr>
          <p:nvPr>
            <p:ph type="title"/>
          </p:nvPr>
        </p:nvSpPr>
        <p:spPr>
          <a:xfrm>
            <a:off x="419757" y="2232943"/>
            <a:ext cx="5801917" cy="2228760"/>
          </a:xfrm>
        </p:spPr>
        <p:txBody>
          <a:bodyPr anchor="b">
            <a:normAutofit/>
          </a:bodyPr>
          <a:lstStyle/>
          <a:p>
            <a:pPr algn="ctr"/>
            <a:r>
              <a:rPr lang="fr-FR" sz="4000" dirty="0"/>
              <a:t>END</a:t>
            </a:r>
          </a:p>
        </p:txBody>
      </p:sp>
      <p:sp>
        <p:nvSpPr>
          <p:cNvPr id="6" name="TextBox 5">
            <a:extLst>
              <a:ext uri="{FF2B5EF4-FFF2-40B4-BE49-F238E27FC236}">
                <a16:creationId xmlns:a16="http://schemas.microsoft.com/office/drawing/2014/main" id="{345B7987-C75F-4EC5-7748-763EF50A167C}"/>
              </a:ext>
            </a:extLst>
          </p:cNvPr>
          <p:cNvSpPr txBox="1"/>
          <p:nvPr/>
        </p:nvSpPr>
        <p:spPr>
          <a:xfrm>
            <a:off x="213593" y="5404532"/>
            <a:ext cx="6105644" cy="369332"/>
          </a:xfrm>
          <a:prstGeom prst="rect">
            <a:avLst/>
          </a:prstGeom>
          <a:noFill/>
        </p:spPr>
        <p:txBody>
          <a:bodyPr wrap="square">
            <a:spAutoFit/>
          </a:bodyPr>
          <a:lstStyle/>
          <a:p>
            <a:r>
              <a:rPr lang="en-US" dirty="0"/>
              <a:t>Web: </a:t>
            </a:r>
            <a:r>
              <a:rPr lang="en-US" dirty="0">
                <a:hlinkClick r:id="rId5"/>
              </a:rPr>
              <a:t>https://tsunami.ioc.unesco.org/en/neam/icg-neamtws</a:t>
            </a:r>
            <a:endParaRPr lang="en-US" dirty="0"/>
          </a:p>
        </p:txBody>
      </p:sp>
    </p:spTree>
    <p:extLst>
      <p:ext uri="{BB962C8B-B14F-4D97-AF65-F5344CB8AC3E}">
        <p14:creationId xmlns:p14="http://schemas.microsoft.com/office/powerpoint/2010/main" val="1795628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D4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9FD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con&#10;&#10;Description automatically generated">
            <a:extLst>
              <a:ext uri="{FF2B5EF4-FFF2-40B4-BE49-F238E27FC236}">
                <a16:creationId xmlns:a16="http://schemas.microsoft.com/office/drawing/2014/main" id="{E79665B5-7986-D740-2B42-CCC9B16E8A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1587" y="2857501"/>
            <a:ext cx="1447797" cy="1142998"/>
          </a:xfrm>
          <a:prstGeom prst="rect">
            <a:avLst/>
          </a:prstGeom>
        </p:spPr>
      </p:pic>
      <p:graphicFrame>
        <p:nvGraphicFramePr>
          <p:cNvPr id="5" name="Content Placeholder 2">
            <a:extLst>
              <a:ext uri="{FF2B5EF4-FFF2-40B4-BE49-F238E27FC236}">
                <a16:creationId xmlns:a16="http://schemas.microsoft.com/office/drawing/2014/main" id="{28724876-5F2C-285F-CE7C-E39BFE0562CA}"/>
              </a:ext>
            </a:extLst>
          </p:cNvPr>
          <p:cNvGraphicFramePr>
            <a:graphicFrameLocks noGrp="1"/>
          </p:cNvGraphicFramePr>
          <p:nvPr>
            <p:ph idx="1"/>
            <p:extLst>
              <p:ext uri="{D42A27DB-BD31-4B8C-83A1-F6EECF244321}">
                <p14:modId xmlns:p14="http://schemas.microsoft.com/office/powerpoint/2010/main" val="3010475304"/>
              </p:ext>
            </p:extLst>
          </p:nvPr>
        </p:nvGraphicFramePr>
        <p:xfrm>
          <a:off x="1311105" y="1849909"/>
          <a:ext cx="6467867" cy="3450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3838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D4C96-E7C3-4652-A710-AA64D1CF1177}"/>
              </a:ext>
            </a:extLst>
          </p:cNvPr>
          <p:cNvSpPr>
            <a:spLocks noGrp="1"/>
          </p:cNvSpPr>
          <p:nvPr>
            <p:ph type="title"/>
          </p:nvPr>
        </p:nvSpPr>
        <p:spPr>
          <a:xfrm>
            <a:off x="398419" y="369159"/>
            <a:ext cx="10515600" cy="860931"/>
          </a:xfrm>
        </p:spPr>
        <p:txBody>
          <a:bodyPr/>
          <a:lstStyle/>
          <a:p>
            <a:pPr algn="ctr"/>
            <a:r>
              <a:rPr lang="en-AU" dirty="0">
                <a:solidFill>
                  <a:srgbClr val="0070C0"/>
                </a:solidFill>
              </a:rPr>
              <a:t>The National Tsunami Ready Board (NTRB)</a:t>
            </a:r>
          </a:p>
        </p:txBody>
      </p:sp>
      <p:sp>
        <p:nvSpPr>
          <p:cNvPr id="7" name="Arrow: Right 6">
            <a:extLst>
              <a:ext uri="{FF2B5EF4-FFF2-40B4-BE49-F238E27FC236}">
                <a16:creationId xmlns:a16="http://schemas.microsoft.com/office/drawing/2014/main" id="{71B20D2A-518E-4AE9-9B84-BA89B2CDD276}"/>
              </a:ext>
            </a:extLst>
          </p:cNvPr>
          <p:cNvSpPr/>
          <p:nvPr/>
        </p:nvSpPr>
        <p:spPr>
          <a:xfrm>
            <a:off x="5921073" y="989750"/>
            <a:ext cx="699734" cy="3004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FED0FD7A-F498-DF8F-9296-52703BD5736D}"/>
              </a:ext>
            </a:extLst>
          </p:cNvPr>
          <p:cNvSpPr txBox="1"/>
          <p:nvPr/>
        </p:nvSpPr>
        <p:spPr>
          <a:xfrm>
            <a:off x="345037" y="5979811"/>
            <a:ext cx="5782462" cy="874085"/>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sz="1200" dirty="0">
                <a:solidFill>
                  <a:srgbClr val="0070C0"/>
                </a:solidFill>
                <a:effectLst/>
                <a:latin typeface="Calibri" panose="020F0502020204030204" pitchFamily="34" charset="0"/>
                <a:ea typeface="DengXian" panose="02010600030101010101" pitchFamily="2" charset="-122"/>
                <a:cs typeface="Arial" panose="020B0604020202020204" pitchFamily="34" charset="0"/>
              </a:rPr>
              <a:t>NTRB: </a:t>
            </a:r>
            <a:r>
              <a:rPr lang="en-US" sz="1200" dirty="0">
                <a:solidFill>
                  <a:srgbClr val="0070C0"/>
                </a:solidFill>
                <a:latin typeface="Calibri" panose="020F0502020204030204" pitchFamily="34" charset="0"/>
                <a:ea typeface="DengXian" panose="02010600030101010101" pitchFamily="2" charset="-122"/>
                <a:cs typeface="Arial" panose="020B0604020202020204" pitchFamily="34" charset="0"/>
              </a:rPr>
              <a:t>F</a:t>
            </a:r>
            <a:r>
              <a:rPr lang="en-US" sz="1200" dirty="0">
                <a:solidFill>
                  <a:srgbClr val="0070C0"/>
                </a:solidFill>
                <a:effectLst/>
                <a:latin typeface="Calibri" panose="020F0502020204030204" pitchFamily="34" charset="0"/>
                <a:ea typeface="DengXian" panose="02010600030101010101" pitchFamily="2" charset="-122"/>
                <a:cs typeface="Arial" panose="020B0604020202020204" pitchFamily="34" charset="0"/>
              </a:rPr>
              <a:t>ormal structure /arrangement</a:t>
            </a:r>
            <a:br>
              <a:rPr lang="en-US" sz="1200" dirty="0">
                <a:solidFill>
                  <a:srgbClr val="0070C0"/>
                </a:solidFill>
                <a:latin typeface="Calibri" panose="020F0502020204030204" pitchFamily="34" charset="0"/>
                <a:ea typeface="DengXian" panose="02010600030101010101" pitchFamily="2" charset="-122"/>
                <a:cs typeface="Arial" panose="020B0604020202020204" pitchFamily="34" charset="0"/>
              </a:rPr>
            </a:br>
            <a:r>
              <a:rPr lang="en-US" sz="1200" dirty="0">
                <a:solidFill>
                  <a:srgbClr val="0070C0"/>
                </a:solidFill>
                <a:latin typeface="Calibri" panose="020F0502020204030204" pitchFamily="34" charset="0"/>
                <a:ea typeface="DengXian" panose="02010600030101010101" pitchFamily="2" charset="-122"/>
                <a:cs typeface="Arial" panose="020B0604020202020204" pitchFamily="34" charset="0"/>
              </a:rPr>
              <a:t>N</a:t>
            </a:r>
            <a:r>
              <a:rPr lang="en-US" sz="1200" dirty="0">
                <a:solidFill>
                  <a:srgbClr val="0070C0"/>
                </a:solidFill>
                <a:effectLst/>
                <a:latin typeface="Calibri" panose="020F0502020204030204" pitchFamily="34" charset="0"/>
                <a:ea typeface="DengXian" panose="02010600030101010101" pitchFamily="2" charset="-122"/>
                <a:cs typeface="Arial" panose="020B0604020202020204" pitchFamily="34" charset="0"/>
              </a:rPr>
              <a:t>eed to look into the mandate of  relevant agencies:  Hazard preparedness, climate change, climate change adaptation committees  and civil protection agencies, DMOs </a:t>
            </a:r>
            <a:r>
              <a:rPr lang="en-US" sz="1200" dirty="0" err="1">
                <a:solidFill>
                  <a:srgbClr val="0070C0"/>
                </a:solidFill>
                <a:effectLst/>
                <a:latin typeface="Calibri" panose="020F0502020204030204" pitchFamily="34" charset="0"/>
                <a:ea typeface="DengXian" panose="02010600030101010101" pitchFamily="2" charset="-122"/>
                <a:cs typeface="Arial" panose="020B0604020202020204" pitchFamily="34" charset="0"/>
              </a:rPr>
              <a:t>etc</a:t>
            </a:r>
            <a:endParaRPr lang="en-US" sz="1200" dirty="0">
              <a:solidFill>
                <a:srgbClr val="0070C0"/>
              </a:solidFill>
              <a:effectLst/>
              <a:latin typeface="Calibri" panose="020F0502020204030204" pitchFamily="34" charset="0"/>
              <a:ea typeface="DengXian" panose="02010600030101010101" pitchFamily="2" charset="-122"/>
              <a:cs typeface="Arial" panose="020B0604020202020204" pitchFamily="34" charset="0"/>
            </a:endParaRPr>
          </a:p>
        </p:txBody>
      </p:sp>
      <p:graphicFrame>
        <p:nvGraphicFramePr>
          <p:cNvPr id="15" name="Table 14">
            <a:extLst>
              <a:ext uri="{FF2B5EF4-FFF2-40B4-BE49-F238E27FC236}">
                <a16:creationId xmlns:a16="http://schemas.microsoft.com/office/drawing/2014/main" id="{128B23CD-7A7E-2008-A3BD-2F3CCC02DFB1}"/>
              </a:ext>
            </a:extLst>
          </p:cNvPr>
          <p:cNvGraphicFramePr>
            <a:graphicFrameLocks noGrp="1"/>
          </p:cNvGraphicFramePr>
          <p:nvPr>
            <p:extLst>
              <p:ext uri="{D42A27DB-BD31-4B8C-83A1-F6EECF244321}">
                <p14:modId xmlns:p14="http://schemas.microsoft.com/office/powerpoint/2010/main" val="954464758"/>
              </p:ext>
            </p:extLst>
          </p:nvPr>
        </p:nvGraphicFramePr>
        <p:xfrm>
          <a:off x="262118" y="1290246"/>
          <a:ext cx="5918763" cy="1280160"/>
        </p:xfrm>
        <a:graphic>
          <a:graphicData uri="http://schemas.openxmlformats.org/drawingml/2006/table">
            <a:tbl>
              <a:tblPr firstRow="1" bandRow="1">
                <a:tableStyleId>{5C22544A-7EE6-4342-B048-85BDC9FD1C3A}</a:tableStyleId>
              </a:tblPr>
              <a:tblGrid>
                <a:gridCol w="5918763">
                  <a:extLst>
                    <a:ext uri="{9D8B030D-6E8A-4147-A177-3AD203B41FA5}">
                      <a16:colId xmlns:a16="http://schemas.microsoft.com/office/drawing/2014/main" val="4101614572"/>
                    </a:ext>
                  </a:extLst>
                </a:gridCol>
              </a:tblGrid>
              <a:tr h="4886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solidFill>
                            <a:schemeClr val="tx1"/>
                          </a:solidFill>
                        </a:rPr>
                        <a:t>The National Tsunami Ready Board is comprised of, but not limited to, and depending on each country’s settings:</a:t>
                      </a:r>
                      <a:endParaRPr lang="en-GB" i="0" dirty="0">
                        <a:solidFill>
                          <a:schemeClr val="tx1"/>
                        </a:solidFill>
                      </a:endParaRPr>
                    </a:p>
                    <a:p>
                      <a:endParaRPr lang="en-US" dirty="0"/>
                    </a:p>
                  </a:txBody>
                  <a:tcPr/>
                </a:tc>
                <a:extLst>
                  <a:ext uri="{0D108BD9-81ED-4DB2-BD59-A6C34878D82A}">
                    <a16:rowId xmlns:a16="http://schemas.microsoft.com/office/drawing/2014/main" val="2805070342"/>
                  </a:ext>
                </a:extLst>
              </a:tr>
              <a:tr h="198178">
                <a:tc>
                  <a:txBody>
                    <a:bodyPr/>
                    <a:lstStyle/>
                    <a:p>
                      <a:r>
                        <a:rPr lang="en-US" dirty="0"/>
                        <a:t>M &amp; G 74</a:t>
                      </a:r>
                    </a:p>
                  </a:txBody>
                  <a:tcPr/>
                </a:tc>
                <a:extLst>
                  <a:ext uri="{0D108BD9-81ED-4DB2-BD59-A6C34878D82A}">
                    <a16:rowId xmlns:a16="http://schemas.microsoft.com/office/drawing/2014/main" val="4036030685"/>
                  </a:ext>
                </a:extLst>
              </a:tr>
            </a:tbl>
          </a:graphicData>
        </a:graphic>
      </p:graphicFrame>
      <p:graphicFrame>
        <p:nvGraphicFramePr>
          <p:cNvPr id="18" name="Content Placeholder 3">
            <a:extLst>
              <a:ext uri="{FF2B5EF4-FFF2-40B4-BE49-F238E27FC236}">
                <a16:creationId xmlns:a16="http://schemas.microsoft.com/office/drawing/2014/main" id="{4B063AC0-AE8A-0E44-EB36-73E88D9DF920}"/>
              </a:ext>
            </a:extLst>
          </p:cNvPr>
          <p:cNvGraphicFramePr>
            <a:graphicFrameLocks/>
          </p:cNvGraphicFramePr>
          <p:nvPr>
            <p:extLst>
              <p:ext uri="{D42A27DB-BD31-4B8C-83A1-F6EECF244321}">
                <p14:modId xmlns:p14="http://schemas.microsoft.com/office/powerpoint/2010/main" val="590867170"/>
              </p:ext>
            </p:extLst>
          </p:nvPr>
        </p:nvGraphicFramePr>
        <p:xfrm>
          <a:off x="172059" y="2570406"/>
          <a:ext cx="6008822" cy="340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9" name="Table 18">
            <a:extLst>
              <a:ext uri="{FF2B5EF4-FFF2-40B4-BE49-F238E27FC236}">
                <a16:creationId xmlns:a16="http://schemas.microsoft.com/office/drawing/2014/main" id="{FFA07C22-01FB-D1B3-15AC-1EE1E537256E}"/>
              </a:ext>
            </a:extLst>
          </p:cNvPr>
          <p:cNvGraphicFramePr>
            <a:graphicFrameLocks noGrp="1"/>
          </p:cNvGraphicFramePr>
          <p:nvPr>
            <p:extLst>
              <p:ext uri="{D42A27DB-BD31-4B8C-83A1-F6EECF244321}">
                <p14:modId xmlns:p14="http://schemas.microsoft.com/office/powerpoint/2010/main" val="1194758849"/>
              </p:ext>
            </p:extLst>
          </p:nvPr>
        </p:nvGraphicFramePr>
        <p:xfrm>
          <a:off x="6344119" y="1290246"/>
          <a:ext cx="5809281" cy="5120640"/>
        </p:xfrm>
        <a:graphic>
          <a:graphicData uri="http://schemas.openxmlformats.org/drawingml/2006/table">
            <a:tbl>
              <a:tblPr firstRow="1" bandRow="1">
                <a:tableStyleId>{5C22544A-7EE6-4342-B048-85BDC9FD1C3A}</a:tableStyleId>
              </a:tblPr>
              <a:tblGrid>
                <a:gridCol w="5809281">
                  <a:extLst>
                    <a:ext uri="{9D8B030D-6E8A-4147-A177-3AD203B41FA5}">
                      <a16:colId xmlns:a16="http://schemas.microsoft.com/office/drawing/2014/main" val="119018086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solidFill>
                            <a:schemeClr val="tx1"/>
                          </a:solidFill>
                          <a:cs typeface="Calibri" panose="020F0502020204030204" pitchFamily="34" charset="0"/>
                        </a:rPr>
                        <a:t>Function, role, and responsibility:</a:t>
                      </a:r>
                    </a:p>
                    <a:p>
                      <a:endParaRPr lang="en-US" dirty="0"/>
                    </a:p>
                  </a:txBody>
                  <a:tcPr/>
                </a:tc>
                <a:extLst>
                  <a:ext uri="{0D108BD9-81ED-4DB2-BD59-A6C34878D82A}">
                    <a16:rowId xmlns:a16="http://schemas.microsoft.com/office/drawing/2014/main" val="2071653242"/>
                  </a:ext>
                </a:extLst>
              </a:tr>
              <a:tr h="0">
                <a:tc>
                  <a:txBody>
                    <a:bodyPr/>
                    <a:lstStyle/>
                    <a:p>
                      <a:pPr marL="265113" indent="-258763">
                        <a:buFont typeface="Arial" panose="020B0604020202020204" pitchFamily="34" charset="0"/>
                        <a:buChar char="•"/>
                      </a:pPr>
                      <a:r>
                        <a:rPr lang="en-US" sz="1800" dirty="0"/>
                        <a:t>General oversight of the National Tsunami Ready Program (TRP)</a:t>
                      </a:r>
                    </a:p>
                    <a:p>
                      <a:pPr marL="265113" indent="-258763">
                        <a:buFont typeface="Arial" panose="020B0604020202020204" pitchFamily="34" charset="0"/>
                        <a:buChar char="•"/>
                      </a:pPr>
                      <a:endParaRPr lang="en-US" sz="1800" dirty="0"/>
                    </a:p>
                    <a:p>
                      <a:pPr marL="265113" indent="-258763">
                        <a:buFont typeface="Arial" panose="020B0604020202020204" pitchFamily="34" charset="0"/>
                        <a:buChar char="•"/>
                      </a:pPr>
                      <a:r>
                        <a:rPr lang="en-GB" sz="1800" dirty="0"/>
                        <a:t>Advocate</a:t>
                      </a:r>
                      <a:r>
                        <a:rPr lang="en-GB" sz="1800" dirty="0">
                          <a:ea typeface="Times" panose="02020603050405020304" pitchFamily="18" charset="0"/>
                          <a:cs typeface="Arial" panose="020B0604020202020204" pitchFamily="34" charset="0"/>
                        </a:rPr>
                        <a:t>, supervise, and support actions</a:t>
                      </a:r>
                    </a:p>
                    <a:p>
                      <a:pPr marL="265113" indent="-258763">
                        <a:buFont typeface="Arial" panose="020B0604020202020204" pitchFamily="34" charset="0"/>
                        <a:buChar char="•"/>
                      </a:pPr>
                      <a:endParaRPr lang="en-GB" sz="1800" dirty="0">
                        <a:cs typeface="Arial" panose="020B0604020202020204" pitchFamily="34" charset="0"/>
                      </a:endParaRPr>
                    </a:p>
                    <a:p>
                      <a:pPr marL="265113" indent="-258763">
                        <a:buFont typeface="Arial" panose="020B0604020202020204" pitchFamily="34" charset="0"/>
                        <a:buChar char="•"/>
                      </a:pPr>
                      <a:r>
                        <a:rPr lang="en-GB" sz="1800" dirty="0"/>
                        <a:t>Manage resources for the TRP </a:t>
                      </a:r>
                    </a:p>
                    <a:p>
                      <a:pPr marL="265113" indent="-258763">
                        <a:buFont typeface="Arial" panose="020B0604020202020204" pitchFamily="34" charset="0"/>
                        <a:buChar char="•"/>
                      </a:pPr>
                      <a:endParaRPr lang="en-GB" sz="1800" dirty="0"/>
                    </a:p>
                    <a:p>
                      <a:pPr marL="265113" lvl="1" indent="-258763">
                        <a:buFont typeface="Arial" panose="020B0604020202020204" pitchFamily="34" charset="0"/>
                        <a:buChar char="•"/>
                      </a:pPr>
                      <a:r>
                        <a:rPr lang="en-US" sz="1800" dirty="0"/>
                        <a:t>Maintain consistency of the TR guidelines</a:t>
                      </a:r>
                    </a:p>
                    <a:p>
                      <a:pPr marL="265113" lvl="1" indent="-258763">
                        <a:buFont typeface="Arial" panose="020B0604020202020204" pitchFamily="34" charset="0"/>
                        <a:buChar char="•"/>
                      </a:pPr>
                      <a:endParaRPr lang="en-US" sz="1800" dirty="0"/>
                    </a:p>
                    <a:p>
                      <a:pPr marL="265113" lvl="1" indent="-258763">
                        <a:buFont typeface="Arial" panose="020B0604020202020204" pitchFamily="34" charset="0"/>
                        <a:buChar char="•"/>
                      </a:pPr>
                      <a:r>
                        <a:rPr lang="en-GB" sz="1800" dirty="0"/>
                        <a:t>Coordinate and liaise with technical institutions and organizations</a:t>
                      </a:r>
                    </a:p>
                    <a:p>
                      <a:pPr marL="265113" lvl="1" indent="-258763">
                        <a:buFont typeface="Arial" panose="020B0604020202020204" pitchFamily="34" charset="0"/>
                        <a:buChar char="•"/>
                      </a:pPr>
                      <a:endParaRPr lang="en-US" sz="1800" dirty="0"/>
                    </a:p>
                    <a:p>
                      <a:pPr marL="265113" lvl="1" indent="-258763">
                        <a:buFont typeface="Arial" panose="020B0604020202020204" pitchFamily="34" charset="0"/>
                        <a:buChar char="•"/>
                      </a:pPr>
                      <a:r>
                        <a:rPr lang="en-GB" sz="1800" dirty="0"/>
                        <a:t>Directs and oversees service improvements to the TRP</a:t>
                      </a:r>
                    </a:p>
                    <a:p>
                      <a:pPr marL="265113" lvl="1" indent="-258763">
                        <a:buFont typeface="Arial" panose="020B0604020202020204" pitchFamily="34" charset="0"/>
                        <a:buChar char="•"/>
                      </a:pPr>
                      <a:endParaRPr lang="en-US" sz="1800" dirty="0"/>
                    </a:p>
                    <a:p>
                      <a:pPr marL="265113" lvl="1" indent="-258763">
                        <a:buFont typeface="Arial" panose="020B0604020202020204" pitchFamily="34" charset="0"/>
                        <a:buChar char="•"/>
                      </a:pPr>
                      <a:r>
                        <a:rPr lang="en-GB" sz="1800" dirty="0"/>
                        <a:t>Oversees national Tsunami Ready database</a:t>
                      </a:r>
                    </a:p>
                    <a:p>
                      <a:endParaRPr lang="en-US" dirty="0"/>
                    </a:p>
                  </a:txBody>
                  <a:tcPr/>
                </a:tc>
                <a:extLst>
                  <a:ext uri="{0D108BD9-81ED-4DB2-BD59-A6C34878D82A}">
                    <a16:rowId xmlns:a16="http://schemas.microsoft.com/office/drawing/2014/main" val="3987103406"/>
                  </a:ext>
                </a:extLst>
              </a:tr>
            </a:tbl>
          </a:graphicData>
        </a:graphic>
      </p:graphicFrame>
    </p:spTree>
    <p:extLst>
      <p:ext uri="{BB962C8B-B14F-4D97-AF65-F5344CB8AC3E}">
        <p14:creationId xmlns:p14="http://schemas.microsoft.com/office/powerpoint/2010/main" val="521723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29591"/>
        </a:solidFill>
        <a:effectLst/>
      </p:bgPr>
    </p:bg>
    <p:spTree>
      <p:nvGrpSpPr>
        <p:cNvPr id="1" name=""/>
        <p:cNvGrpSpPr/>
        <p:nvPr/>
      </p:nvGrpSpPr>
      <p:grpSpPr>
        <a:xfrm>
          <a:off x="0" y="0"/>
          <a:ext cx="0" cy="0"/>
          <a:chOff x="0" y="0"/>
          <a:chExt cx="0" cy="0"/>
        </a:xfrm>
      </p:grpSpPr>
      <p:sp>
        <p:nvSpPr>
          <p:cNvPr id="2" name="TextBox 2"/>
          <p:cNvSpPr txBox="1"/>
          <p:nvPr/>
        </p:nvSpPr>
        <p:spPr>
          <a:xfrm>
            <a:off x="2474915" y="1141071"/>
            <a:ext cx="7242171" cy="641201"/>
          </a:xfrm>
          <a:prstGeom prst="rect">
            <a:avLst/>
          </a:prstGeom>
        </p:spPr>
        <p:txBody>
          <a:bodyPr lIns="0" tIns="0" rIns="0" bIns="0" rtlCol="0" anchor="t">
            <a:spAutoFit/>
          </a:bodyPr>
          <a:lstStyle/>
          <a:p>
            <a:pPr algn="ctr" defTabSz="609630">
              <a:lnSpc>
                <a:spcPts val="5040"/>
              </a:lnSpc>
              <a:spcBef>
                <a:spcPct val="0"/>
              </a:spcBef>
            </a:pPr>
            <a:r>
              <a:rPr lang="en-US" sz="4200" dirty="0">
                <a:solidFill>
                  <a:srgbClr val="FFFFFF"/>
                </a:solidFill>
                <a:latin typeface="Open Sans Bold"/>
              </a:rPr>
              <a:t>Members are responsible:</a:t>
            </a:r>
          </a:p>
        </p:txBody>
      </p:sp>
      <p:sp>
        <p:nvSpPr>
          <p:cNvPr id="3" name="TextBox 3"/>
          <p:cNvSpPr txBox="1"/>
          <p:nvPr/>
        </p:nvSpPr>
        <p:spPr>
          <a:xfrm>
            <a:off x="179614" y="4135071"/>
            <a:ext cx="2578574" cy="666849"/>
          </a:xfrm>
          <a:prstGeom prst="rect">
            <a:avLst/>
          </a:prstGeom>
        </p:spPr>
        <p:txBody>
          <a:bodyPr wrap="square" lIns="0" tIns="0" rIns="0" bIns="0" rtlCol="0" anchor="t">
            <a:spAutoFit/>
          </a:bodyPr>
          <a:lstStyle/>
          <a:p>
            <a:pPr algn="ctr" defTabSz="609630">
              <a:lnSpc>
                <a:spcPts val="2640"/>
              </a:lnSpc>
            </a:pPr>
            <a:r>
              <a:rPr lang="en-US" sz="2400" spc="-48" dirty="0">
                <a:solidFill>
                  <a:srgbClr val="FFFFFF"/>
                </a:solidFill>
                <a:latin typeface="Open Sans Bold"/>
              </a:rPr>
              <a:t>To guide the community </a:t>
            </a:r>
          </a:p>
        </p:txBody>
      </p:sp>
      <p:sp>
        <p:nvSpPr>
          <p:cNvPr id="4" name="TextBox 4"/>
          <p:cNvSpPr txBox="1"/>
          <p:nvPr/>
        </p:nvSpPr>
        <p:spPr>
          <a:xfrm>
            <a:off x="2758188" y="4135071"/>
            <a:ext cx="3053372" cy="1000274"/>
          </a:xfrm>
          <a:prstGeom prst="rect">
            <a:avLst/>
          </a:prstGeom>
        </p:spPr>
        <p:txBody>
          <a:bodyPr lIns="0" tIns="0" rIns="0" bIns="0" rtlCol="0" anchor="t">
            <a:spAutoFit/>
          </a:bodyPr>
          <a:lstStyle/>
          <a:p>
            <a:pPr algn="ctr" defTabSz="609630">
              <a:lnSpc>
                <a:spcPts val="2640"/>
              </a:lnSpc>
              <a:spcBef>
                <a:spcPct val="0"/>
              </a:spcBef>
            </a:pPr>
            <a:r>
              <a:rPr lang="en-US" sz="2400" spc="-48" dirty="0">
                <a:solidFill>
                  <a:srgbClr val="FFFFFF"/>
                </a:solidFill>
                <a:latin typeface="Open Sans Bold"/>
              </a:rPr>
              <a:t>To review and approve the TR application of the community </a:t>
            </a:r>
          </a:p>
        </p:txBody>
      </p:sp>
      <p:sp>
        <p:nvSpPr>
          <p:cNvPr id="5" name="TextBox 5"/>
          <p:cNvSpPr txBox="1"/>
          <p:nvPr/>
        </p:nvSpPr>
        <p:spPr>
          <a:xfrm>
            <a:off x="5811559" y="4135071"/>
            <a:ext cx="3053372" cy="1667123"/>
          </a:xfrm>
          <a:prstGeom prst="rect">
            <a:avLst/>
          </a:prstGeom>
        </p:spPr>
        <p:txBody>
          <a:bodyPr lIns="0" tIns="0" rIns="0" bIns="0" rtlCol="0" anchor="t">
            <a:spAutoFit/>
          </a:bodyPr>
          <a:lstStyle/>
          <a:p>
            <a:pPr algn="ctr" defTabSz="609630">
              <a:lnSpc>
                <a:spcPts val="2640"/>
              </a:lnSpc>
              <a:spcBef>
                <a:spcPct val="0"/>
              </a:spcBef>
            </a:pPr>
            <a:r>
              <a:rPr lang="en-US" sz="2400" spc="-48" dirty="0">
                <a:solidFill>
                  <a:srgbClr val="FFFFFF"/>
                </a:solidFill>
                <a:latin typeface="Open Sans Bold"/>
              </a:rPr>
              <a:t>To oversee the TRRP and its administrative paperwork and implementation. </a:t>
            </a:r>
          </a:p>
        </p:txBody>
      </p:sp>
      <p:grpSp>
        <p:nvGrpSpPr>
          <p:cNvPr id="6" name="Group 6"/>
          <p:cNvGrpSpPr/>
          <p:nvPr/>
        </p:nvGrpSpPr>
        <p:grpSpPr>
          <a:xfrm>
            <a:off x="818415" y="2823583"/>
            <a:ext cx="826175" cy="826175"/>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US"/>
            </a:p>
          </p:txBody>
        </p:sp>
      </p:grpSp>
      <p:sp>
        <p:nvSpPr>
          <p:cNvPr id="8" name="TextBox 8"/>
          <p:cNvSpPr txBox="1"/>
          <p:nvPr/>
        </p:nvSpPr>
        <p:spPr>
          <a:xfrm>
            <a:off x="818415" y="2762239"/>
            <a:ext cx="826175" cy="768928"/>
          </a:xfrm>
          <a:prstGeom prst="rect">
            <a:avLst/>
          </a:prstGeom>
        </p:spPr>
        <p:txBody>
          <a:bodyPr lIns="0" tIns="0" rIns="0" bIns="0" rtlCol="0" anchor="t">
            <a:spAutoFit/>
          </a:bodyPr>
          <a:lstStyle/>
          <a:p>
            <a:pPr marL="0" lvl="1" algn="ctr" defTabSz="609630">
              <a:lnSpc>
                <a:spcPts val="6698"/>
              </a:lnSpc>
              <a:spcBef>
                <a:spcPct val="0"/>
              </a:spcBef>
            </a:pPr>
            <a:r>
              <a:rPr lang="en-US" sz="4266" spc="-106" dirty="0">
                <a:solidFill>
                  <a:srgbClr val="129591"/>
                </a:solidFill>
                <a:latin typeface="Open Sans Bold"/>
              </a:rPr>
              <a:t>1</a:t>
            </a:r>
          </a:p>
        </p:txBody>
      </p:sp>
      <p:grpSp>
        <p:nvGrpSpPr>
          <p:cNvPr id="9" name="Group 9"/>
          <p:cNvGrpSpPr/>
          <p:nvPr/>
        </p:nvGrpSpPr>
        <p:grpSpPr>
          <a:xfrm>
            <a:off x="3871787" y="2823583"/>
            <a:ext cx="826175" cy="826175"/>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US"/>
            </a:p>
          </p:txBody>
        </p:sp>
      </p:grpSp>
      <p:sp>
        <p:nvSpPr>
          <p:cNvPr id="11" name="TextBox 11"/>
          <p:cNvSpPr txBox="1"/>
          <p:nvPr/>
        </p:nvSpPr>
        <p:spPr>
          <a:xfrm>
            <a:off x="3871787" y="2762239"/>
            <a:ext cx="826175" cy="768928"/>
          </a:xfrm>
          <a:prstGeom prst="rect">
            <a:avLst/>
          </a:prstGeom>
        </p:spPr>
        <p:txBody>
          <a:bodyPr lIns="0" tIns="0" rIns="0" bIns="0" rtlCol="0" anchor="t">
            <a:spAutoFit/>
          </a:bodyPr>
          <a:lstStyle/>
          <a:p>
            <a:pPr marL="0" lvl="1" algn="ctr" defTabSz="609630">
              <a:lnSpc>
                <a:spcPts val="6698"/>
              </a:lnSpc>
              <a:spcBef>
                <a:spcPct val="0"/>
              </a:spcBef>
            </a:pPr>
            <a:r>
              <a:rPr lang="en-US" sz="4266" spc="-106">
                <a:solidFill>
                  <a:srgbClr val="129591"/>
                </a:solidFill>
                <a:latin typeface="Open Sans Bold"/>
              </a:rPr>
              <a:t>2</a:t>
            </a:r>
          </a:p>
        </p:txBody>
      </p:sp>
      <p:grpSp>
        <p:nvGrpSpPr>
          <p:cNvPr id="12" name="Group 12"/>
          <p:cNvGrpSpPr/>
          <p:nvPr/>
        </p:nvGrpSpPr>
        <p:grpSpPr>
          <a:xfrm>
            <a:off x="6925159" y="2823583"/>
            <a:ext cx="826175" cy="826175"/>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US"/>
            </a:p>
          </p:txBody>
        </p:sp>
      </p:grpSp>
      <p:sp>
        <p:nvSpPr>
          <p:cNvPr id="14" name="TextBox 14"/>
          <p:cNvSpPr txBox="1"/>
          <p:nvPr/>
        </p:nvSpPr>
        <p:spPr>
          <a:xfrm>
            <a:off x="6925159" y="2762239"/>
            <a:ext cx="826175" cy="768928"/>
          </a:xfrm>
          <a:prstGeom prst="rect">
            <a:avLst/>
          </a:prstGeom>
        </p:spPr>
        <p:txBody>
          <a:bodyPr lIns="0" tIns="0" rIns="0" bIns="0" rtlCol="0" anchor="t">
            <a:spAutoFit/>
          </a:bodyPr>
          <a:lstStyle/>
          <a:p>
            <a:pPr marL="0" lvl="1" algn="ctr" defTabSz="609630">
              <a:lnSpc>
                <a:spcPts val="6698"/>
              </a:lnSpc>
              <a:spcBef>
                <a:spcPct val="0"/>
              </a:spcBef>
            </a:pPr>
            <a:r>
              <a:rPr lang="en-US" sz="4266" spc="-106">
                <a:solidFill>
                  <a:srgbClr val="129591"/>
                </a:solidFill>
                <a:latin typeface="Open Sans Bold"/>
              </a:rPr>
              <a:t>3</a:t>
            </a:r>
          </a:p>
        </p:txBody>
      </p:sp>
      <p:sp>
        <p:nvSpPr>
          <p:cNvPr id="15" name="TextBox 15"/>
          <p:cNvSpPr txBox="1"/>
          <p:nvPr/>
        </p:nvSpPr>
        <p:spPr>
          <a:xfrm>
            <a:off x="8864931" y="4135071"/>
            <a:ext cx="3053372" cy="666849"/>
          </a:xfrm>
          <a:prstGeom prst="rect">
            <a:avLst/>
          </a:prstGeom>
        </p:spPr>
        <p:txBody>
          <a:bodyPr lIns="0" tIns="0" rIns="0" bIns="0" rtlCol="0" anchor="t">
            <a:spAutoFit/>
          </a:bodyPr>
          <a:lstStyle/>
          <a:p>
            <a:pPr algn="ctr" defTabSz="609630">
              <a:lnSpc>
                <a:spcPts val="2640"/>
              </a:lnSpc>
              <a:spcBef>
                <a:spcPct val="0"/>
              </a:spcBef>
            </a:pPr>
            <a:r>
              <a:rPr lang="en-US" sz="2400" spc="-48" dirty="0">
                <a:solidFill>
                  <a:srgbClr val="FFFFFF"/>
                </a:solidFill>
                <a:latin typeface="Open Sans Bold"/>
              </a:rPr>
              <a:t>To review existing and proposed changes </a:t>
            </a:r>
          </a:p>
        </p:txBody>
      </p:sp>
      <p:grpSp>
        <p:nvGrpSpPr>
          <p:cNvPr id="16" name="Group 16"/>
          <p:cNvGrpSpPr/>
          <p:nvPr/>
        </p:nvGrpSpPr>
        <p:grpSpPr>
          <a:xfrm>
            <a:off x="9978530" y="2823583"/>
            <a:ext cx="826175" cy="826175"/>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US"/>
            </a:p>
          </p:txBody>
        </p:sp>
      </p:grpSp>
      <p:sp>
        <p:nvSpPr>
          <p:cNvPr id="18" name="TextBox 18"/>
          <p:cNvSpPr txBox="1"/>
          <p:nvPr/>
        </p:nvSpPr>
        <p:spPr>
          <a:xfrm>
            <a:off x="9978530" y="2762239"/>
            <a:ext cx="826175" cy="768928"/>
          </a:xfrm>
          <a:prstGeom prst="rect">
            <a:avLst/>
          </a:prstGeom>
        </p:spPr>
        <p:txBody>
          <a:bodyPr lIns="0" tIns="0" rIns="0" bIns="0" rtlCol="0" anchor="t">
            <a:spAutoFit/>
          </a:bodyPr>
          <a:lstStyle/>
          <a:p>
            <a:pPr marL="0" lvl="1" algn="ctr" defTabSz="609630">
              <a:lnSpc>
                <a:spcPts val="6698"/>
              </a:lnSpc>
              <a:spcBef>
                <a:spcPct val="0"/>
              </a:spcBef>
            </a:pPr>
            <a:r>
              <a:rPr lang="en-US" sz="4266" spc="-106">
                <a:solidFill>
                  <a:srgbClr val="129591"/>
                </a:solidFill>
                <a:latin typeface="Open Sans Bold"/>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water, outdoor, nature, ocean&#10;&#10;Description automatically generated">
            <a:extLst>
              <a:ext uri="{FF2B5EF4-FFF2-40B4-BE49-F238E27FC236}">
                <a16:creationId xmlns:a16="http://schemas.microsoft.com/office/drawing/2014/main" id="{76284C96-CE6A-F9FF-D067-4F7E7FBFC88A}"/>
              </a:ext>
            </a:extLst>
          </p:cNvPr>
          <p:cNvPicPr>
            <a:picLocks noChangeAspect="1"/>
          </p:cNvPicPr>
          <p:nvPr/>
        </p:nvPicPr>
        <p:blipFill rotWithShape="1">
          <a:blip r:embed="rId2">
            <a:extLst>
              <a:ext uri="{28A0092B-C50C-407E-A947-70E740481C1C}">
                <a14:useLocalDpi xmlns:a14="http://schemas.microsoft.com/office/drawing/2010/main" val="0"/>
              </a:ext>
            </a:extLst>
          </a:blip>
          <a:srcRect l="20846" r="9142"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77E0652B-780C-18E5-BA75-DBF85E0912E5}"/>
              </a:ext>
            </a:extLst>
          </p:cNvPr>
          <p:cNvSpPr>
            <a:spLocks noGrp="1"/>
          </p:cNvSpPr>
          <p:nvPr>
            <p:ph idx="1"/>
          </p:nvPr>
        </p:nvSpPr>
        <p:spPr>
          <a:xfrm>
            <a:off x="6116569" y="711200"/>
            <a:ext cx="5801111" cy="5465763"/>
          </a:xfrm>
        </p:spPr>
        <p:txBody>
          <a:bodyPr>
            <a:normAutofit/>
          </a:bodyPr>
          <a:lstStyle/>
          <a:p>
            <a:pPr>
              <a:spcAft>
                <a:spcPts val="800"/>
              </a:spcAft>
            </a:pPr>
            <a:r>
              <a:rPr lang="en-US" sz="2000" dirty="0">
                <a:effectLst/>
                <a:latin typeface="Calibri" panose="020F0502020204030204" pitchFamily="34" charset="0"/>
                <a:ea typeface="Calibri" panose="020F0502020204030204" pitchFamily="34" charset="0"/>
                <a:cs typeface="Calibri" panose="020F0502020204030204" pitchFamily="34" charset="0"/>
              </a:rPr>
              <a:t>In the case of </a:t>
            </a:r>
            <a:r>
              <a:rPr lang="en-US" sz="20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small countries </a:t>
            </a:r>
            <a:r>
              <a:rPr lang="en-US" sz="2000" dirty="0">
                <a:effectLst/>
                <a:latin typeface="Calibri" panose="020F0502020204030204" pitchFamily="34" charset="0"/>
                <a:ea typeface="Calibri" panose="020F0502020204030204" pitchFamily="34" charset="0"/>
                <a:cs typeface="Calibri" panose="020F0502020204030204" pitchFamily="34" charset="0"/>
              </a:rPr>
              <a:t>and </a:t>
            </a:r>
            <a:r>
              <a:rPr lang="en-US" sz="2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territories</a:t>
            </a:r>
            <a:r>
              <a:rPr lang="en-US" sz="2000" dirty="0">
                <a:effectLst/>
                <a:latin typeface="Calibri" panose="020F0502020204030204" pitchFamily="34" charset="0"/>
                <a:ea typeface="Calibri" panose="020F0502020204030204" pitchFamily="34" charset="0"/>
                <a:cs typeface="Calibri" panose="020F0502020204030204" pitchFamily="34" charset="0"/>
              </a:rPr>
              <a:t>, the Tsunami Ready recognition may be granted</a:t>
            </a:r>
            <a:r>
              <a:rPr lang="fr-FR" sz="2000" dirty="0">
                <a:latin typeface="Calibri" panose="020F0502020204030204" pitchFamily="34" charset="0"/>
                <a:ea typeface="Calibri" panose="020F0502020204030204" pitchFamily="34" charset="0"/>
                <a:cs typeface="Arial" panose="020B060402020202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at the </a:t>
            </a:r>
            <a:r>
              <a:rPr lang="en-US" sz="20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national/territorial level.  [ Entire Coast or Island?]</a:t>
            </a:r>
          </a:p>
          <a:p>
            <a:pPr>
              <a:spcAft>
                <a:spcPts val="800"/>
              </a:spcAft>
            </a:pPr>
            <a:r>
              <a:rPr lang="en-US" sz="2000" dirty="0">
                <a:latin typeface="Calibri" panose="020F0502020204030204" pitchFamily="34" charset="0"/>
                <a:ea typeface="Calibri" panose="020F0502020204030204" pitchFamily="34" charset="0"/>
                <a:cs typeface="Calibri" panose="020F0502020204030204" pitchFamily="34" charset="0"/>
              </a:rPr>
              <a:t>In</a:t>
            </a:r>
            <a:r>
              <a:rPr lang="en-US" sz="2000" dirty="0">
                <a:effectLst/>
                <a:latin typeface="Calibri" panose="020F0502020204030204" pitchFamily="34" charset="0"/>
                <a:ea typeface="Calibri" panose="020F0502020204030204" pitchFamily="34" charset="0"/>
                <a:cs typeface="Calibri" panose="020F0502020204030204" pitchFamily="34" charset="0"/>
              </a:rPr>
              <a:t> this case, the </a:t>
            </a:r>
            <a:r>
              <a:rPr lang="en-US" sz="20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Regional Tsunami Ready Board </a:t>
            </a:r>
            <a:r>
              <a:rPr lang="en-US" sz="2000" dirty="0">
                <a:effectLst/>
                <a:latin typeface="Calibri" panose="020F0502020204030204" pitchFamily="34" charset="0"/>
                <a:ea typeface="Calibri" panose="020F0502020204030204" pitchFamily="34" charset="0"/>
                <a:cs typeface="Calibri" panose="020F0502020204030204" pitchFamily="34" charset="0"/>
              </a:rPr>
              <a:t>(RTRB) would</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lvl="1">
              <a:spcAft>
                <a:spcPts val="800"/>
              </a:spcAft>
            </a:pPr>
            <a:r>
              <a:rPr lang="en-US" sz="2000" dirty="0">
                <a:effectLst/>
                <a:latin typeface="Calibri" panose="020F0502020204030204" pitchFamily="34" charset="0"/>
                <a:ea typeface="Calibri" panose="020F0502020204030204" pitchFamily="34" charset="0"/>
                <a:cs typeface="Calibri" panose="020F0502020204030204" pitchFamily="34" charset="0"/>
              </a:rPr>
              <a:t>be responsible for reviewing and approving recognition. </a:t>
            </a:r>
          </a:p>
          <a:p>
            <a:pPr lvl="1">
              <a:spcAft>
                <a:spcPts val="800"/>
              </a:spcAft>
            </a:pPr>
            <a:r>
              <a:rPr lang="en-US" sz="2000" dirty="0">
                <a:effectLst/>
                <a:latin typeface="Calibri" panose="020F0502020204030204" pitchFamily="34" charset="0"/>
                <a:ea typeface="Calibri" panose="020F0502020204030204" pitchFamily="34" charset="0"/>
                <a:cs typeface="Calibri" panose="020F0502020204030204" pitchFamily="34" charset="0"/>
              </a:rPr>
              <a:t>Membership </a:t>
            </a:r>
          </a:p>
          <a:p>
            <a:pPr lvl="2">
              <a:spcAft>
                <a:spcPts val="800"/>
              </a:spcAft>
              <a:buFont typeface="Courier New" panose="02070309020205020404" pitchFamily="49" charset="0"/>
              <a:buChar char="o"/>
            </a:pPr>
            <a:r>
              <a:rPr lang="en-US" sz="1600" dirty="0">
                <a:latin typeface="Calibri" panose="020F0502020204030204" pitchFamily="34" charset="0"/>
                <a:ea typeface="Calibri" panose="020F0502020204030204" pitchFamily="34" charset="0"/>
                <a:cs typeface="Calibri" panose="020F0502020204030204" pitchFamily="34" charset="0"/>
              </a:rPr>
              <a:t>T</a:t>
            </a:r>
            <a:r>
              <a:rPr lang="en-US" sz="1600" dirty="0">
                <a:effectLst/>
                <a:latin typeface="Calibri" panose="020F0502020204030204" pitchFamily="34" charset="0"/>
                <a:ea typeface="Calibri" panose="020F0502020204030204" pitchFamily="34" charset="0"/>
                <a:cs typeface="Calibri" panose="020F0502020204030204" pitchFamily="34" charset="0"/>
              </a:rPr>
              <a:t>he ICG Chair (serves as the RTRB Chair) </a:t>
            </a:r>
          </a:p>
          <a:p>
            <a:pPr lvl="2">
              <a:spcAft>
                <a:spcPts val="80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Calibri" panose="020F0502020204030204" pitchFamily="34" charset="0"/>
              </a:rPr>
              <a:t>TIC Director/ Manager</a:t>
            </a:r>
          </a:p>
          <a:p>
            <a:pPr lvl="2">
              <a:spcAft>
                <a:spcPts val="80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Calibri" panose="020F0502020204030204" pitchFamily="34" charset="0"/>
              </a:rPr>
              <a:t> ICG Technical Secretary</a:t>
            </a:r>
          </a:p>
          <a:p>
            <a:pPr lvl="2">
              <a:spcAft>
                <a:spcPts val="80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Calibri" panose="020F0502020204030204" pitchFamily="34" charset="0"/>
              </a:rPr>
              <a:t> ICG Working Group Chairs</a:t>
            </a:r>
            <a:r>
              <a:rPr lang="en-US" sz="1600" dirty="0">
                <a:latin typeface="Calibri" panose="020F0502020204030204" pitchFamily="34" charset="0"/>
                <a:ea typeface="Calibri" panose="020F0502020204030204" pitchFamily="34" charset="0"/>
                <a:cs typeface="Calibri" panose="020F0502020204030204" pitchFamily="34" charset="0"/>
              </a:rPr>
              <a:t> or relevant TT</a:t>
            </a:r>
            <a:r>
              <a:rPr lang="en-US" sz="1600" dirty="0">
                <a:effectLst/>
                <a:latin typeface="Calibri" panose="020F0502020204030204" pitchFamily="34" charset="0"/>
                <a:ea typeface="Calibri" panose="020F0502020204030204" pitchFamily="34" charset="0"/>
                <a:cs typeface="Calibri" panose="020F0502020204030204" pitchFamily="34" charset="0"/>
              </a:rPr>
              <a:t> that cover</a:t>
            </a:r>
            <a:r>
              <a:rPr lang="fr-FR" sz="1600" dirty="0">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the topics of tsunami warning and dissemination, disaster management, preparedness and risk</a:t>
            </a:r>
            <a:r>
              <a:rPr lang="fr-FR" sz="1600" dirty="0">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reduction, the and</a:t>
            </a:r>
            <a:endParaRPr lang="en-US" sz="1600" dirty="0">
              <a:latin typeface="Calibri" panose="020F0502020204030204" pitchFamily="34" charset="0"/>
              <a:ea typeface="Calibri" panose="020F0502020204030204" pitchFamily="34" charset="0"/>
              <a:cs typeface="Calibri" panose="020F0502020204030204" pitchFamily="34" charset="0"/>
            </a:endParaRPr>
          </a:p>
          <a:p>
            <a:pPr lvl="2">
              <a:spcAft>
                <a:spcPts val="80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Calibri" panose="020F0502020204030204" pitchFamily="34" charset="0"/>
              </a:rPr>
              <a:t> other guests at the discretion of the RTRB Chair</a:t>
            </a:r>
            <a:endParaRPr lang="fr-FR"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EC2E3E8-82CB-5BDB-9A4B-DFAEA78B7D47}"/>
              </a:ext>
            </a:extLst>
          </p:cNvPr>
          <p:cNvSpPr/>
          <p:nvPr/>
        </p:nvSpPr>
        <p:spPr>
          <a:xfrm rot="19617329">
            <a:off x="-35797" y="2831407"/>
            <a:ext cx="6356663" cy="1754326"/>
          </a:xfrm>
          <a:prstGeom prst="rect">
            <a:avLst/>
          </a:prstGeom>
          <a:noFill/>
        </p:spPr>
        <p:txBody>
          <a:bodyPr wrap="squar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Under Consideration  in NEAMTWS</a:t>
            </a:r>
          </a:p>
        </p:txBody>
      </p:sp>
    </p:spTree>
    <p:extLst>
      <p:ext uri="{BB962C8B-B14F-4D97-AF65-F5344CB8AC3E}">
        <p14:creationId xmlns:p14="http://schemas.microsoft.com/office/powerpoint/2010/main" val="725601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8D1E49-2A21-4A83-A0E0-FB1597B4B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88B852E-5494-418B-A833-75CF016A9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DF31E3C1-1A46-4329-9F80-B576692FE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94B4592-99CA-47B1-816F-CE2D44F65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BF690E4C-72F8-4AC5-AF99-562763CC6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F834CDD4-CAB8-4ACC-9AAC-5399C743DE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1AEB045A-6821-475B-A28E-047437ABEF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D9B790C0-3D34-4626-BAFB-6EB473F40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EDA4D87F-91A4-4628-9A6E-F01820A7E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045DAB88-124C-459C-A889-DAE9C9BE28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85D44010-1DAA-4CAC-B83F-7E3E8C455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E8C01D66-5C93-4A2E-AA74-DE97574EA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E2E1A6E1-6C4A-47D3-81E2-9F8624F1B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3E849CB5-4526-49DC-B77B-A20FDB7FFD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5A18C8A4-FB2A-44C1-93D3-26C6DDFE0C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85D014FD-8C5A-4071-B19E-4910AAB61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A37D7262-3596-4026-9AD4-E94332E526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187E37E0-AAC3-4B33-AF36-334ACCBD33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409758BB-8A0E-4BEB-BC0C-F410AD98C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97C4EFE2-9D25-4978-BD9A-873B49270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9CCAF82A-A0E0-4B55-A97B-EFFAE79AF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4F800DD8-3954-4F73-8807-16F1CFAC1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84E1C91A-4B06-4852-918C-6380FA986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236B3A22-1D05-8B53-0065-173A7BC6C8D6}"/>
              </a:ext>
            </a:extLst>
          </p:cNvPr>
          <p:cNvSpPr>
            <a:spLocks noGrp="1"/>
          </p:cNvSpPr>
          <p:nvPr>
            <p:ph type="title"/>
          </p:nvPr>
        </p:nvSpPr>
        <p:spPr>
          <a:xfrm>
            <a:off x="2852588" y="795527"/>
            <a:ext cx="8540836" cy="1190912"/>
          </a:xfrm>
        </p:spPr>
        <p:txBody>
          <a:bodyPr>
            <a:normAutofit/>
          </a:bodyPr>
          <a:lstStyle/>
          <a:p>
            <a:pPr algn="ctr"/>
            <a:r>
              <a:rPr lang="en-US" sz="3200" b="1" dirty="0"/>
              <a:t>The Italian NTRB</a:t>
            </a:r>
            <a:endParaRPr lang="fr-FR" sz="3200" b="1" dirty="0"/>
          </a:p>
        </p:txBody>
      </p:sp>
      <p:sp>
        <p:nvSpPr>
          <p:cNvPr id="35" name="Rectangle 34">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rgbClr val="F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13007CC-D9B8-99AF-0506-A09A790EE25D}"/>
              </a:ext>
            </a:extLst>
          </p:cNvPr>
          <p:cNvPicPr>
            <a:picLocks noChangeAspect="1"/>
          </p:cNvPicPr>
          <p:nvPr/>
        </p:nvPicPr>
        <p:blipFill rotWithShape="1">
          <a:blip r:embed="rId2"/>
          <a:srcRect l="24397" t="24653" r="41379" b="4966"/>
          <a:stretch/>
        </p:blipFill>
        <p:spPr>
          <a:xfrm>
            <a:off x="1970117" y="2416047"/>
            <a:ext cx="2893144" cy="3346704"/>
          </a:xfrm>
          <a:prstGeom prst="rect">
            <a:avLst/>
          </a:prstGeom>
          <a:ln w="12700">
            <a:noFill/>
          </a:ln>
        </p:spPr>
      </p:pic>
      <p:sp>
        <p:nvSpPr>
          <p:cNvPr id="3" name="Content Placeholder 2">
            <a:extLst>
              <a:ext uri="{FF2B5EF4-FFF2-40B4-BE49-F238E27FC236}">
                <a16:creationId xmlns:a16="http://schemas.microsoft.com/office/drawing/2014/main" id="{4567610C-7A66-13ED-8861-370492EB2E08}"/>
              </a:ext>
            </a:extLst>
          </p:cNvPr>
          <p:cNvSpPr>
            <a:spLocks noGrp="1"/>
          </p:cNvSpPr>
          <p:nvPr>
            <p:ph idx="1"/>
          </p:nvPr>
        </p:nvSpPr>
        <p:spPr>
          <a:xfrm>
            <a:off x="6380703" y="2228850"/>
            <a:ext cx="5471572" cy="3699668"/>
          </a:xfrm>
        </p:spPr>
        <p:txBody>
          <a:bodyPr anchor="ctr">
            <a:normAutofit fontScale="92500" lnSpcReduction="20000"/>
          </a:bodyPr>
          <a:lstStyle/>
          <a:p>
            <a:pPr marL="0" indent="0">
              <a:buClr>
                <a:srgbClr val="FC9900"/>
              </a:buClr>
              <a:buNone/>
            </a:pPr>
            <a:r>
              <a:rPr lang="en-US" sz="1900" b="1" dirty="0">
                <a:solidFill>
                  <a:srgbClr val="0070C0"/>
                </a:solidFill>
              </a:rPr>
              <a:t>Members</a:t>
            </a:r>
          </a:p>
          <a:p>
            <a:pPr>
              <a:buClr>
                <a:srgbClr val="FC9900"/>
              </a:buClr>
            </a:pPr>
            <a:r>
              <a:rPr lang="en-US" sz="1900" dirty="0"/>
              <a:t>TNC, Head of the Emergency Management Office</a:t>
            </a:r>
          </a:p>
          <a:p>
            <a:pPr>
              <a:buClr>
                <a:srgbClr val="FC9900"/>
              </a:buClr>
            </a:pPr>
            <a:r>
              <a:rPr lang="en-US" sz="1900" dirty="0"/>
              <a:t> Head  of NTWC of the Italian National Institute of Geophysics and Volcanology</a:t>
            </a:r>
          </a:p>
          <a:p>
            <a:pPr>
              <a:buClr>
                <a:srgbClr val="FC9900"/>
              </a:buClr>
            </a:pPr>
            <a:r>
              <a:rPr lang="en-US" sz="1900" dirty="0"/>
              <a:t>National Center for Coastal Protection, Maritime Climatology and Operational Oceanography , Italian Institute for Environmental Protection and Research ( ISPRA)</a:t>
            </a:r>
          </a:p>
          <a:p>
            <a:pPr marL="0" indent="0">
              <a:buClr>
                <a:srgbClr val="FC9900"/>
              </a:buClr>
              <a:buNone/>
            </a:pPr>
            <a:r>
              <a:rPr lang="en-US" sz="1900" b="1" dirty="0">
                <a:solidFill>
                  <a:srgbClr val="0070C0"/>
                </a:solidFill>
              </a:rPr>
              <a:t>Responsibility/role </a:t>
            </a:r>
          </a:p>
          <a:p>
            <a:pPr>
              <a:buClr>
                <a:srgbClr val="FC9900"/>
              </a:buClr>
            </a:pPr>
            <a:r>
              <a:rPr lang="en-US" sz="1900" dirty="0"/>
              <a:t>NTRB are responsible for the </a:t>
            </a:r>
            <a:r>
              <a:rPr lang="en-US" sz="1900" b="1" dirty="0">
                <a:solidFill>
                  <a:srgbClr val="0070C0"/>
                </a:solidFill>
              </a:rPr>
              <a:t>review and approval </a:t>
            </a:r>
            <a:r>
              <a:rPr lang="en-US" sz="1900" dirty="0"/>
              <a:t>of the community Tsunami Ready application</a:t>
            </a:r>
          </a:p>
          <a:p>
            <a:pPr marL="0" indent="0">
              <a:buNone/>
            </a:pPr>
            <a:r>
              <a:rPr lang="en-US" sz="1900" b="1" dirty="0">
                <a:solidFill>
                  <a:srgbClr val="0070C0"/>
                </a:solidFill>
              </a:rPr>
              <a:t>Documentation</a:t>
            </a:r>
            <a:endParaRPr lang="en-US" sz="1900" b="1" i="0" u="none" strike="noStrike" baseline="0" dirty="0">
              <a:solidFill>
                <a:srgbClr val="0070C0"/>
              </a:solidFill>
            </a:endParaRPr>
          </a:p>
          <a:p>
            <a:r>
              <a:rPr lang="en-US" sz="1900" b="0" i="0" u="none" strike="noStrike" baseline="0" dirty="0"/>
              <a:t>A decree for the establishment, formation and appointment of members of the </a:t>
            </a:r>
            <a:r>
              <a:rPr lang="en-US" sz="1900" dirty="0"/>
              <a:t>NTRB?</a:t>
            </a:r>
          </a:p>
          <a:p>
            <a:pPr>
              <a:buClr>
                <a:srgbClr val="FC9900"/>
              </a:buClr>
            </a:pPr>
            <a:endParaRPr lang="en-US" sz="1700" dirty="0"/>
          </a:p>
          <a:p>
            <a:pPr>
              <a:buClr>
                <a:srgbClr val="FC9900"/>
              </a:buClr>
            </a:pPr>
            <a:endParaRPr lang="fr-FR" sz="1700" dirty="0"/>
          </a:p>
        </p:txBody>
      </p:sp>
      <p:pic>
        <p:nvPicPr>
          <p:cNvPr id="6" name="Picture 5" descr="A flag of italy with red white and green stripes&#10;&#10;Description automatically generated">
            <a:extLst>
              <a:ext uri="{FF2B5EF4-FFF2-40B4-BE49-F238E27FC236}">
                <a16:creationId xmlns:a16="http://schemas.microsoft.com/office/drawing/2014/main" id="{54F6C5FA-5315-A7FC-3870-C68175CAD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83" y="689755"/>
            <a:ext cx="1789622" cy="1195793"/>
          </a:xfrm>
          <a:prstGeom prst="rect">
            <a:avLst/>
          </a:prstGeom>
        </p:spPr>
      </p:pic>
    </p:spTree>
    <p:extLst>
      <p:ext uri="{BB962C8B-B14F-4D97-AF65-F5344CB8AC3E}">
        <p14:creationId xmlns:p14="http://schemas.microsoft.com/office/powerpoint/2010/main" val="1544436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B0C702-44DD-1381-EDD0-ED2136162B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A80F46-4994-2ECD-D57D-E6EF2DB2D7C6}"/>
              </a:ext>
            </a:extLst>
          </p:cNvPr>
          <p:cNvSpPr>
            <a:spLocks noGrp="1"/>
          </p:cNvSpPr>
          <p:nvPr>
            <p:ph type="title"/>
          </p:nvPr>
        </p:nvSpPr>
        <p:spPr>
          <a:xfrm>
            <a:off x="2548713" y="304516"/>
            <a:ext cx="2775641" cy="1371600"/>
          </a:xfrm>
        </p:spPr>
        <p:txBody>
          <a:bodyPr>
            <a:normAutofit/>
          </a:bodyPr>
          <a:lstStyle/>
          <a:p>
            <a:pPr algn="ctr"/>
            <a:r>
              <a:rPr lang="en-US" sz="3200" b="1" dirty="0"/>
              <a:t>Spain NTRB</a:t>
            </a:r>
            <a:endParaRPr lang="fr-FR" sz="3200" b="1" dirty="0"/>
          </a:p>
        </p:txBody>
      </p:sp>
      <p:sp>
        <p:nvSpPr>
          <p:cNvPr id="3" name="Content Placeholder 2">
            <a:extLst>
              <a:ext uri="{FF2B5EF4-FFF2-40B4-BE49-F238E27FC236}">
                <a16:creationId xmlns:a16="http://schemas.microsoft.com/office/drawing/2014/main" id="{E405995D-CD4B-935C-C7AC-0888568594EE}"/>
              </a:ext>
            </a:extLst>
          </p:cNvPr>
          <p:cNvSpPr>
            <a:spLocks noGrp="1"/>
          </p:cNvSpPr>
          <p:nvPr>
            <p:ph idx="1"/>
          </p:nvPr>
        </p:nvSpPr>
        <p:spPr>
          <a:xfrm>
            <a:off x="5902809" y="170842"/>
            <a:ext cx="5705585" cy="6724661"/>
          </a:xfrm>
        </p:spPr>
        <p:txBody>
          <a:bodyPr wrap="square" anchor="ctr">
            <a:spAutoFit/>
          </a:bodyPr>
          <a:lstStyle/>
          <a:p>
            <a:pPr marL="0" indent="0">
              <a:buClr>
                <a:srgbClr val="FC9900"/>
              </a:buClr>
              <a:buNone/>
            </a:pPr>
            <a:r>
              <a:rPr lang="en-US" sz="1600" b="1" dirty="0">
                <a:solidFill>
                  <a:srgbClr val="0070C0"/>
                </a:solidFill>
              </a:rPr>
              <a:t>Members</a:t>
            </a:r>
          </a:p>
          <a:p>
            <a:pPr marL="342900" lvl="0" indent="-342900" algn="just">
              <a:lnSpc>
                <a:spcPct val="100000"/>
              </a:lnSpc>
              <a:spcBef>
                <a:spcPts val="600"/>
              </a:spcBef>
              <a:spcAft>
                <a:spcPts val="300"/>
              </a:spcAft>
              <a:buClr>
                <a:srgbClr val="323E4F"/>
              </a:buClr>
              <a:buFont typeface="Wingdings" panose="05000000000000000000" pitchFamily="2" charset="2"/>
              <a:buChar char=""/>
            </a:pPr>
            <a:r>
              <a:rPr lang="en-GB" sz="1600" dirty="0">
                <a:effectLst/>
                <a:ea typeface="Calibri" panose="020F0502020204030204" pitchFamily="34" charset="0"/>
                <a:cs typeface="Times New Roman" panose="02020603050405020304" pitchFamily="18" charset="0"/>
              </a:rPr>
              <a:t>Head of the Seismic and Meteorological Risk Service of the National CPA (DGPCE).</a:t>
            </a:r>
            <a:r>
              <a:rPr lang="en-US" sz="1600" i="0" dirty="0">
                <a:solidFill>
                  <a:srgbClr val="202122"/>
                </a:solidFill>
                <a:effectLst/>
              </a:rPr>
              <a:t> Directorate-General for Civil Protection and Emergencies.  </a:t>
            </a:r>
            <a:endParaRPr lang="en-GB" sz="1600" dirty="0">
              <a:effectLst/>
              <a:ea typeface="Calibri" panose="020F0502020204030204" pitchFamily="34" charset="0"/>
              <a:cs typeface="Times New Roman" panose="02020603050405020304" pitchFamily="18" charset="0"/>
            </a:endParaRPr>
          </a:p>
          <a:p>
            <a:pPr marL="342900" indent="-342900" algn="just">
              <a:lnSpc>
                <a:spcPct val="100000"/>
              </a:lnSpc>
              <a:spcBef>
                <a:spcPts val="600"/>
              </a:spcBef>
              <a:spcAft>
                <a:spcPts val="300"/>
              </a:spcAft>
              <a:buClr>
                <a:srgbClr val="323E4F"/>
              </a:buClr>
              <a:buFont typeface="Wingdings" panose="05000000000000000000" pitchFamily="2" charset="2"/>
              <a:buChar char=""/>
            </a:pPr>
            <a:r>
              <a:rPr lang="en-GB" sz="1600" dirty="0">
                <a:effectLst/>
                <a:ea typeface="Calibri" panose="020F0502020204030204" pitchFamily="34" charset="0"/>
                <a:cs typeface="Times New Roman" panose="02020603050405020304" pitchFamily="18" charset="0"/>
              </a:rPr>
              <a:t>Senior officer of  National CPA (DGPCE).</a:t>
            </a:r>
          </a:p>
          <a:p>
            <a:pPr marL="342900" lvl="0" indent="-342900" algn="just">
              <a:lnSpc>
                <a:spcPct val="100000"/>
              </a:lnSpc>
              <a:spcBef>
                <a:spcPts val="600"/>
              </a:spcBef>
              <a:spcAft>
                <a:spcPts val="300"/>
              </a:spcAft>
              <a:buClr>
                <a:srgbClr val="323E4F"/>
              </a:buClr>
              <a:buFont typeface="Wingdings" panose="05000000000000000000" pitchFamily="2" charset="2"/>
              <a:buChar char=""/>
            </a:pPr>
            <a:r>
              <a:rPr lang="en-GB" sz="1600" dirty="0">
                <a:effectLst/>
                <a:ea typeface="Calibri" panose="020F0502020204030204" pitchFamily="34" charset="0"/>
                <a:cs typeface="Times New Roman" panose="02020603050405020304" pitchFamily="18" charset="0"/>
              </a:rPr>
              <a:t>Head of the National Seismic Network and NTWC (IGN) National geographic Institute.</a:t>
            </a:r>
          </a:p>
          <a:p>
            <a:pPr marL="342900" lvl="0" indent="-342900" algn="just">
              <a:lnSpc>
                <a:spcPct val="100000"/>
              </a:lnSpc>
              <a:spcBef>
                <a:spcPts val="600"/>
              </a:spcBef>
              <a:spcAft>
                <a:spcPts val="300"/>
              </a:spcAft>
              <a:buClr>
                <a:srgbClr val="323E4F"/>
              </a:buClr>
              <a:buFont typeface="Wingdings" panose="05000000000000000000" pitchFamily="2" charset="2"/>
              <a:buChar char=""/>
            </a:pPr>
            <a:r>
              <a:rPr lang="en-GB" sz="1600" dirty="0">
                <a:effectLst/>
                <a:ea typeface="Calibri" panose="020F0502020204030204" pitchFamily="34" charset="0"/>
                <a:cs typeface="Times New Roman" panose="02020603050405020304" pitchFamily="18" charset="0"/>
              </a:rPr>
              <a:t>Head of Geophysical Hazards Management Area (IGN).</a:t>
            </a:r>
          </a:p>
          <a:p>
            <a:pPr marL="342900" lvl="0" indent="-342900" algn="just">
              <a:lnSpc>
                <a:spcPct val="100000"/>
              </a:lnSpc>
              <a:spcBef>
                <a:spcPts val="600"/>
              </a:spcBef>
              <a:spcAft>
                <a:spcPts val="300"/>
              </a:spcAft>
              <a:buClr>
                <a:srgbClr val="323E4F"/>
              </a:buClr>
              <a:buFont typeface="Wingdings" panose="05000000000000000000" pitchFamily="2" charset="2"/>
              <a:buChar char=""/>
            </a:pPr>
            <a:r>
              <a:rPr lang="en-GB" sz="1600" dirty="0">
                <a:effectLst/>
                <a:ea typeface="Calibri" panose="020F0502020204030204" pitchFamily="34" charset="0"/>
                <a:cs typeface="Times New Roman" panose="02020603050405020304" pitchFamily="18" charset="0"/>
              </a:rPr>
              <a:t>Specialist </a:t>
            </a:r>
            <a:r>
              <a:rPr lang="en-GB" sz="1600" dirty="0">
                <a:ea typeface="Calibri" panose="020F0502020204030204" pitchFamily="34" charset="0"/>
                <a:cs typeface="Times New Roman" panose="02020603050405020304" pitchFamily="18" charset="0"/>
              </a:rPr>
              <a:t>on Disaster Risk Management (</a:t>
            </a:r>
            <a:r>
              <a:rPr lang="en-GB" sz="1600" dirty="0">
                <a:effectLst/>
                <a:ea typeface="Calibri" panose="020F0502020204030204" pitchFamily="34" charset="0"/>
                <a:cs typeface="Times New Roman" panose="02020603050405020304" pitchFamily="18" charset="0"/>
              </a:rPr>
              <a:t>IHCantabria).</a:t>
            </a:r>
          </a:p>
          <a:p>
            <a:pPr marL="342900" lvl="0" indent="-342900" algn="just">
              <a:lnSpc>
                <a:spcPct val="100000"/>
              </a:lnSpc>
              <a:spcBef>
                <a:spcPts val="600"/>
              </a:spcBef>
              <a:spcAft>
                <a:spcPts val="300"/>
              </a:spcAft>
              <a:buClr>
                <a:srgbClr val="323E4F"/>
              </a:buClr>
              <a:buFont typeface="Wingdings" panose="05000000000000000000" pitchFamily="2" charset="2"/>
              <a:buChar char=""/>
            </a:pPr>
            <a:r>
              <a:rPr lang="en-GB" sz="1600" dirty="0">
                <a:effectLst/>
                <a:ea typeface="Calibri" panose="020F0502020204030204" pitchFamily="34" charset="0"/>
                <a:cs typeface="Times New Roman" panose="02020603050405020304" pitchFamily="18" charset="0"/>
              </a:rPr>
              <a:t>Tsunami National Contact Point (TNC).</a:t>
            </a:r>
            <a:endParaRPr lang="en-US" sz="1600" dirty="0"/>
          </a:p>
          <a:p>
            <a:pPr marL="0" indent="0">
              <a:buClr>
                <a:srgbClr val="FC9900"/>
              </a:buClr>
              <a:buNone/>
            </a:pPr>
            <a:r>
              <a:rPr lang="en-US" sz="1600" b="1" dirty="0">
                <a:solidFill>
                  <a:srgbClr val="0070C0"/>
                </a:solidFill>
              </a:rPr>
              <a:t>Responsibility/role </a:t>
            </a:r>
          </a:p>
          <a:p>
            <a:pPr marL="0" indent="0">
              <a:lnSpc>
                <a:spcPct val="120000"/>
              </a:lnSpc>
              <a:buClr>
                <a:srgbClr val="FC9900"/>
              </a:buClr>
              <a:buNone/>
            </a:pPr>
            <a:r>
              <a:rPr lang="en-US" sz="1600" dirty="0">
                <a:ea typeface="Calibri" panose="020F0502020204030204" pitchFamily="34" charset="0"/>
                <a:cs typeface="Times New Roman" panose="02020603050405020304" pitchFamily="18" charset="0"/>
              </a:rPr>
              <a:t>NTRB are responsible t</a:t>
            </a:r>
            <a:r>
              <a:rPr lang="en-GB" sz="1600" dirty="0">
                <a:ea typeface="Calibri" panose="020F0502020204030204" pitchFamily="34" charset="0"/>
                <a:cs typeface="Times New Roman" panose="02020603050405020304" pitchFamily="18" charset="0"/>
              </a:rPr>
              <a:t>o </a:t>
            </a:r>
            <a:r>
              <a:rPr lang="en-GB" sz="1600" b="1" dirty="0">
                <a:ea typeface="Calibri" panose="020F0502020204030204" pitchFamily="34" charset="0"/>
                <a:cs typeface="Times New Roman" panose="02020603050405020304" pitchFamily="18" charset="0"/>
              </a:rPr>
              <a:t>review and approve </a:t>
            </a:r>
            <a:r>
              <a:rPr lang="en-GB" sz="1600" dirty="0">
                <a:ea typeface="Calibri" panose="020F0502020204030204" pitchFamily="34" charset="0"/>
                <a:cs typeface="Times New Roman" panose="02020603050405020304" pitchFamily="18" charset="0"/>
              </a:rPr>
              <a:t>Tsunami Ready Recognition applications from requesting communities liaise with ICGNEAMTWS and NEAMTIC.</a:t>
            </a:r>
          </a:p>
          <a:p>
            <a:pPr marL="0" indent="0">
              <a:lnSpc>
                <a:spcPct val="120000"/>
              </a:lnSpc>
              <a:buClr>
                <a:srgbClr val="FC9900"/>
              </a:buClr>
              <a:buNone/>
            </a:pPr>
            <a:r>
              <a:rPr lang="en-US" sz="1600" b="1" dirty="0">
                <a:solidFill>
                  <a:srgbClr val="0070C0"/>
                </a:solidFill>
              </a:rPr>
              <a:t>Documentation</a:t>
            </a:r>
          </a:p>
          <a:p>
            <a:pPr marL="0" indent="0">
              <a:lnSpc>
                <a:spcPct val="120000"/>
              </a:lnSpc>
              <a:buClr>
                <a:srgbClr val="FC9900"/>
              </a:buClr>
              <a:buNone/>
            </a:pPr>
            <a:r>
              <a:rPr lang="en-GB" sz="1600" dirty="0">
                <a:ea typeface="Calibri" panose="020F0502020204030204" pitchFamily="34" charset="0"/>
                <a:cs typeface="Times New Roman" panose="02020603050405020304" pitchFamily="18" charset="0"/>
              </a:rPr>
              <a:t>Minutes of Panel constitution, issued by the Spanish Institute of Oceanography  ( IEO-CSIC )of the Ministry of Science and Innovation, signed by all the participants.</a:t>
            </a:r>
          </a:p>
          <a:p>
            <a:pPr marL="0" indent="0">
              <a:lnSpc>
                <a:spcPct val="120000"/>
              </a:lnSpc>
              <a:buClr>
                <a:srgbClr val="FC9900"/>
              </a:buClr>
              <a:buNone/>
            </a:pPr>
            <a:r>
              <a:rPr lang="en-GB" sz="1600" dirty="0">
                <a:ea typeface="Calibri" panose="020F0502020204030204" pitchFamily="34" charset="0"/>
                <a:cs typeface="Times New Roman" panose="02020603050405020304" pitchFamily="18" charset="0"/>
              </a:rPr>
              <a:t>It was established on May 6, 2024, and called </a:t>
            </a:r>
            <a:r>
              <a:rPr lang="en-GB" sz="1600" i="1" dirty="0">
                <a:ea typeface="Calibri" panose="020F0502020204030204" pitchFamily="34" charset="0"/>
                <a:cs typeface="Times New Roman" panose="02020603050405020304" pitchFamily="18" charset="0"/>
              </a:rPr>
              <a:t>Panel Nacional Tsunami Ready</a:t>
            </a:r>
            <a:r>
              <a:rPr lang="en-GB" sz="1600" dirty="0">
                <a:ea typeface="Calibri" panose="020F0502020204030204" pitchFamily="34" charset="0"/>
                <a:cs typeface="Times New Roman" panose="02020603050405020304" pitchFamily="18" charset="0"/>
              </a:rPr>
              <a:t>.</a:t>
            </a:r>
            <a:endParaRPr lang="fr-FR" sz="1600" dirty="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27429BDC-12A8-7695-43F8-AA66D9741B3C}"/>
              </a:ext>
            </a:extLst>
          </p:cNvPr>
          <p:cNvPicPr>
            <a:picLocks noChangeAspect="1"/>
          </p:cNvPicPr>
          <p:nvPr/>
        </p:nvPicPr>
        <p:blipFill>
          <a:blip r:embed="rId3"/>
          <a:srcRect l="10848" t="15206" b="6151"/>
          <a:stretch/>
        </p:blipFill>
        <p:spPr>
          <a:xfrm>
            <a:off x="340537" y="1920758"/>
            <a:ext cx="5091523" cy="4937242"/>
          </a:xfrm>
          <a:prstGeom prst="rect">
            <a:avLst/>
          </a:prstGeom>
        </p:spPr>
      </p:pic>
      <p:pic>
        <p:nvPicPr>
          <p:cNvPr id="4" name="Picture 2" descr="Flag of Spain - Wikipedia">
            <a:extLst>
              <a:ext uri="{FF2B5EF4-FFF2-40B4-BE49-F238E27FC236}">
                <a16:creationId xmlns:a16="http://schemas.microsoft.com/office/drawing/2014/main" id="{61F5EC6A-CBFF-0078-5506-92A7213149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788" y="304516"/>
            <a:ext cx="2066925"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5F5C7CB-3390-F221-A723-0D8CDA639EC1}"/>
              </a:ext>
            </a:extLst>
          </p:cNvPr>
          <p:cNvSpPr txBox="1"/>
          <p:nvPr/>
        </p:nvSpPr>
        <p:spPr>
          <a:xfrm>
            <a:off x="382836" y="-2471"/>
            <a:ext cx="2672526" cy="253916"/>
          </a:xfrm>
          <a:prstGeom prst="rect">
            <a:avLst/>
          </a:prstGeom>
          <a:noFill/>
        </p:spPr>
        <p:txBody>
          <a:bodyPr wrap="none" rtlCol="0">
            <a:spAutoFit/>
          </a:bodyPr>
          <a:lstStyle/>
          <a:p>
            <a:r>
              <a:rPr lang="en-US" sz="1050" dirty="0"/>
              <a:t>Source : Ignacio  Aguirre Ayerbe. IH Cantabria</a:t>
            </a:r>
          </a:p>
        </p:txBody>
      </p:sp>
    </p:spTree>
    <p:extLst>
      <p:ext uri="{BB962C8B-B14F-4D97-AF65-F5344CB8AC3E}">
        <p14:creationId xmlns:p14="http://schemas.microsoft.com/office/powerpoint/2010/main" val="72389827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13EFA6C3-82DC-4131-9929-2523E6FD0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9F53FA-352E-2274-90A0-09A342649E86}"/>
              </a:ext>
            </a:extLst>
          </p:cNvPr>
          <p:cNvSpPr>
            <a:spLocks noGrp="1"/>
          </p:cNvSpPr>
          <p:nvPr>
            <p:ph type="title"/>
          </p:nvPr>
        </p:nvSpPr>
        <p:spPr>
          <a:xfrm>
            <a:off x="5381625" y="609600"/>
            <a:ext cx="5816361" cy="1330839"/>
          </a:xfrm>
        </p:spPr>
        <p:txBody>
          <a:bodyPr>
            <a:normAutofit/>
          </a:bodyPr>
          <a:lstStyle/>
          <a:p>
            <a:r>
              <a:rPr lang="en-US" sz="3200" b="1" dirty="0"/>
              <a:t>Greece NTRB</a:t>
            </a:r>
            <a:endParaRPr lang="fr-FR" sz="3200" b="1" dirty="0"/>
          </a:p>
        </p:txBody>
      </p:sp>
      <p:sp>
        <p:nvSpPr>
          <p:cNvPr id="21" name="Freeform: Shape 11">
            <a:extLst>
              <a:ext uri="{FF2B5EF4-FFF2-40B4-BE49-F238E27FC236}">
                <a16:creationId xmlns:a16="http://schemas.microsoft.com/office/drawing/2014/main" id="{AEC9469E-14CA-4358-BABC-CBF836A61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69680" cy="767978"/>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13">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78A7414-802A-4895-1B66-472C1157B3EB}"/>
              </a:ext>
            </a:extLst>
          </p:cNvPr>
          <p:cNvPicPr>
            <a:picLocks noChangeAspect="1"/>
          </p:cNvPicPr>
          <p:nvPr/>
        </p:nvPicPr>
        <p:blipFill rotWithShape="1">
          <a:blip r:embed="rId2"/>
          <a:srcRect l="24917" t="17778" r="44500" b="8444"/>
          <a:stretch/>
        </p:blipFill>
        <p:spPr>
          <a:xfrm>
            <a:off x="244833" y="850581"/>
            <a:ext cx="3959305" cy="5372649"/>
          </a:xfrm>
          <a:prstGeom prst="rect">
            <a:avLst/>
          </a:prstGeom>
        </p:spPr>
      </p:pic>
      <p:sp>
        <p:nvSpPr>
          <p:cNvPr id="3" name="Content Placeholder 2">
            <a:extLst>
              <a:ext uri="{FF2B5EF4-FFF2-40B4-BE49-F238E27FC236}">
                <a16:creationId xmlns:a16="http://schemas.microsoft.com/office/drawing/2014/main" id="{45427E48-D22A-903C-92AF-5D435EF285A7}"/>
              </a:ext>
            </a:extLst>
          </p:cNvPr>
          <p:cNvSpPr>
            <a:spLocks noGrp="1"/>
          </p:cNvSpPr>
          <p:nvPr>
            <p:ph idx="1"/>
          </p:nvPr>
        </p:nvSpPr>
        <p:spPr>
          <a:xfrm>
            <a:off x="4806462" y="1741402"/>
            <a:ext cx="7049207" cy="4922157"/>
          </a:xfrm>
        </p:spPr>
        <p:txBody>
          <a:bodyPr>
            <a:normAutofit fontScale="25000" lnSpcReduction="20000"/>
          </a:bodyPr>
          <a:lstStyle/>
          <a:p>
            <a:endParaRPr lang="fr-FR" sz="1000" b="0" i="0" u="none" strike="noStrike" baseline="0" dirty="0">
              <a:latin typeface="Times New Roman" panose="02020603050405020304" pitchFamily="18" charset="0"/>
            </a:endParaRPr>
          </a:p>
          <a:p>
            <a:pPr marL="0" indent="0">
              <a:buNone/>
            </a:pPr>
            <a:r>
              <a:rPr lang="en-US" sz="6400" b="1" i="0" u="none" strike="noStrike" baseline="0" dirty="0">
                <a:solidFill>
                  <a:srgbClr val="0070C0"/>
                </a:solidFill>
              </a:rPr>
              <a:t>Members</a:t>
            </a:r>
          </a:p>
          <a:p>
            <a:pPr marL="457200" indent="-457200">
              <a:buFont typeface="+mj-lt"/>
              <a:buAutoNum type="arabicPeriod"/>
            </a:pPr>
            <a:r>
              <a:rPr lang="en-US" sz="6400" dirty="0"/>
              <a:t>H</a:t>
            </a:r>
            <a:r>
              <a:rPr lang="en-US" sz="6400" b="0" i="0" u="none" strike="noStrike" baseline="0" dirty="0"/>
              <a:t>ead of the Emergency &amp; Response Planning Directorate of the Secretary General for Civil Protection, and deputy as head of the Natural Disasters Department of the same Directorate. </a:t>
            </a:r>
          </a:p>
          <a:p>
            <a:pPr marL="457200" indent="-457200">
              <a:buFont typeface="+mj-lt"/>
              <a:buAutoNum type="arabicPeriod"/>
            </a:pPr>
            <a:r>
              <a:rPr lang="en-US" sz="6400" b="0" i="0" u="none" strike="noStrike" baseline="0" dirty="0"/>
              <a:t>Greek  TNC and operational head </a:t>
            </a:r>
            <a:r>
              <a:rPr lang="en-US" sz="6400" b="0" i="0" u="none" strike="noStrike" baseline="0"/>
              <a:t>of NOA-National </a:t>
            </a:r>
            <a:r>
              <a:rPr lang="en-US" sz="6400" b="0" i="0" u="none" strike="noStrike" baseline="0" dirty="0"/>
              <a:t>Observatory of Athens </a:t>
            </a:r>
          </a:p>
          <a:p>
            <a:pPr marL="457200" indent="-457200">
              <a:buFont typeface="+mj-lt"/>
              <a:buAutoNum type="arabicPeriod"/>
            </a:pPr>
            <a:r>
              <a:rPr lang="en-US" sz="6400" dirty="0"/>
              <a:t>R</a:t>
            </a:r>
            <a:r>
              <a:rPr lang="en-US" sz="6400" b="0" i="0" u="none" strike="noStrike" baseline="0" dirty="0"/>
              <a:t>epresentative of the Institute of Geodynamics of the National Observatory of Athens and member of the scientific community. </a:t>
            </a:r>
          </a:p>
          <a:p>
            <a:pPr marL="457200" indent="-457200">
              <a:buFont typeface="+mj-lt"/>
              <a:buAutoNum type="arabicPeriod"/>
            </a:pPr>
            <a:endParaRPr lang="en-US" sz="6400" b="0" i="0" u="none" strike="noStrike" baseline="0" dirty="0"/>
          </a:p>
          <a:p>
            <a:pPr marL="0" indent="0">
              <a:buNone/>
            </a:pPr>
            <a:r>
              <a:rPr lang="en-US" sz="6400" b="1" dirty="0">
                <a:solidFill>
                  <a:srgbClr val="0070C0"/>
                </a:solidFill>
              </a:rPr>
              <a:t>Responsibilities/Role </a:t>
            </a:r>
            <a:endParaRPr lang="fr-FR" sz="6400" b="1" i="0" u="none" strike="noStrike" baseline="0" dirty="0">
              <a:solidFill>
                <a:srgbClr val="0070C0"/>
              </a:solidFill>
            </a:endParaRPr>
          </a:p>
          <a:p>
            <a:r>
              <a:rPr lang="en-US" sz="6400" b="1" dirty="0"/>
              <a:t>M</a:t>
            </a:r>
            <a:r>
              <a:rPr lang="en-US" sz="6400" b="1" i="0" u="none" strike="noStrike" baseline="0" dirty="0"/>
              <a:t>onitoring and approval </a:t>
            </a:r>
            <a:r>
              <a:rPr lang="en-US" sz="6400" b="0" i="0" u="none" strike="noStrike" baseline="0" dirty="0"/>
              <a:t>of the results of the Tsunami Ready Recognition Program in accordance with the "Standard Guidelines for the Tsunami Ready Recognition Program - no 74" IOC/UNESCO document. </a:t>
            </a:r>
          </a:p>
          <a:p>
            <a:pPr marL="0" indent="0">
              <a:buNone/>
            </a:pPr>
            <a:r>
              <a:rPr lang="en-US" sz="6400" b="1" dirty="0">
                <a:solidFill>
                  <a:srgbClr val="0070C0"/>
                </a:solidFill>
              </a:rPr>
              <a:t>Documentation</a:t>
            </a:r>
            <a:endParaRPr lang="en-US" sz="6400" b="1" i="0" u="none" strike="noStrike" baseline="0" dirty="0">
              <a:solidFill>
                <a:srgbClr val="0070C0"/>
              </a:solidFill>
            </a:endParaRPr>
          </a:p>
          <a:p>
            <a:r>
              <a:rPr lang="en-US" sz="6400" b="0" i="0" u="none" strike="noStrike" baseline="0" dirty="0"/>
              <a:t>A decree for the Establishment, formation and appointment of members of the </a:t>
            </a:r>
            <a:r>
              <a:rPr lang="en-US" sz="6400" dirty="0"/>
              <a:t>NTRB </a:t>
            </a:r>
          </a:p>
          <a:p>
            <a:r>
              <a:rPr lang="en-US" sz="6400" dirty="0"/>
              <a:t>P</a:t>
            </a:r>
            <a:r>
              <a:rPr lang="en-US" sz="6400" b="0" i="0" u="none" strike="noStrike" baseline="0" dirty="0"/>
              <a:t>ublication in the Government Gazette (both documents in Greek). </a:t>
            </a:r>
            <a:endParaRPr lang="fr-FR" sz="6400" dirty="0"/>
          </a:p>
        </p:txBody>
      </p:sp>
      <p:pic>
        <p:nvPicPr>
          <p:cNvPr id="6" name="Picture 5" descr="A blue and white flag&#10;&#10;Description automatically generated">
            <a:extLst>
              <a:ext uri="{FF2B5EF4-FFF2-40B4-BE49-F238E27FC236}">
                <a16:creationId xmlns:a16="http://schemas.microsoft.com/office/drawing/2014/main" id="{91D98058-F92A-4EE9-09D5-49F8E0346F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2165" y="718199"/>
            <a:ext cx="1775600" cy="1181581"/>
          </a:xfrm>
          <a:prstGeom prst="rect">
            <a:avLst/>
          </a:prstGeom>
        </p:spPr>
      </p:pic>
    </p:spTree>
    <p:extLst>
      <p:ext uri="{BB962C8B-B14F-4D97-AF65-F5344CB8AC3E}">
        <p14:creationId xmlns:p14="http://schemas.microsoft.com/office/powerpoint/2010/main" val="606682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45CF9B-B833-EDA4-F66F-122895812B46}"/>
              </a:ext>
            </a:extLst>
          </p:cNvPr>
          <p:cNvSpPr>
            <a:spLocks noGrp="1"/>
          </p:cNvSpPr>
          <p:nvPr>
            <p:ph type="title"/>
          </p:nvPr>
        </p:nvSpPr>
        <p:spPr>
          <a:xfrm>
            <a:off x="6513788" y="365125"/>
            <a:ext cx="4840010" cy="1807305"/>
          </a:xfrm>
        </p:spPr>
        <p:txBody>
          <a:bodyPr>
            <a:normAutofit/>
          </a:bodyPr>
          <a:lstStyle/>
          <a:p>
            <a:r>
              <a:rPr lang="en-US" sz="4400" dirty="0">
                <a:effectLst/>
                <a:latin typeface="Calibri" panose="020F0502020204030204" pitchFamily="34" charset="0"/>
                <a:ea typeface="Calibri" panose="020F0502020204030204" pitchFamily="34" charset="0"/>
                <a:cs typeface="Calibri" panose="020F0502020204030204" pitchFamily="34" charset="0"/>
              </a:rPr>
              <a:t>INDIA NTRB</a:t>
            </a:r>
            <a:br>
              <a:rPr lang="fr-FR" sz="4400" dirty="0">
                <a:effectLst/>
                <a:latin typeface="Calibri" panose="020F0502020204030204" pitchFamily="34" charset="0"/>
                <a:ea typeface="Calibri" panose="020F0502020204030204" pitchFamily="34" charset="0"/>
                <a:cs typeface="Arial" panose="020B0604020202020204" pitchFamily="34" charset="0"/>
              </a:rPr>
            </a:br>
            <a:endParaRPr lang="fr-FR" dirty="0"/>
          </a:p>
        </p:txBody>
      </p:sp>
      <p:pic>
        <p:nvPicPr>
          <p:cNvPr id="2050" name="Picture 2" descr="Odisha becomes first state to get 'tsunami ready' tag">
            <a:extLst>
              <a:ext uri="{FF2B5EF4-FFF2-40B4-BE49-F238E27FC236}">
                <a16:creationId xmlns:a16="http://schemas.microsoft.com/office/drawing/2014/main" id="{4D1883E8-568D-1377-0FA7-7EFE0B9746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8493"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15A8EC6-F05F-55DB-C466-1D1960EC1A77}"/>
              </a:ext>
            </a:extLst>
          </p:cNvPr>
          <p:cNvSpPr>
            <a:spLocks noGrp="1"/>
          </p:cNvSpPr>
          <p:nvPr>
            <p:ph idx="1"/>
          </p:nvPr>
        </p:nvSpPr>
        <p:spPr>
          <a:xfrm>
            <a:off x="6513788" y="2333297"/>
            <a:ext cx="4840010" cy="3843666"/>
          </a:xfrm>
        </p:spPr>
        <p:txBody>
          <a:bodyPr>
            <a:normAutofit/>
          </a:bodyPr>
          <a:lstStyle/>
          <a:p>
            <a:pPr marL="0" indent="0">
              <a:spcAft>
                <a:spcPts val="800"/>
              </a:spcAft>
              <a:buNone/>
            </a:pPr>
            <a:r>
              <a:rPr lang="en-US" sz="2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Members</a:t>
            </a:r>
            <a:endParaRPr lang="fr-FR"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n-US" sz="2000" dirty="0">
                <a:effectLst/>
                <a:latin typeface="Calibri" panose="020F0502020204030204" pitchFamily="34" charset="0"/>
                <a:ea typeface="Calibri" panose="020F0502020204030204" pitchFamily="34" charset="0"/>
                <a:cs typeface="Calibri" panose="020F0502020204030204" pitchFamily="34" charset="0"/>
              </a:rPr>
              <a:t>Chair: Director, INCOIS</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n-US" sz="2000" dirty="0">
                <a:effectLst/>
                <a:latin typeface="Calibri" panose="020F0502020204030204" pitchFamily="34" charset="0"/>
                <a:ea typeface="Calibri" panose="020F0502020204030204" pitchFamily="34" charset="0"/>
                <a:cs typeface="Calibri" panose="020F0502020204030204" pitchFamily="34" charset="0"/>
              </a:rPr>
              <a:t>Representatives from: Ministry of Home Affairs, Ministry of Earth Sciences, DMO</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n-US" sz="2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Secretary</a:t>
            </a:r>
            <a:r>
              <a:rPr lang="en-US" sz="2000" dirty="0">
                <a:effectLst/>
                <a:latin typeface="Calibri" panose="020F0502020204030204" pitchFamily="34" charset="0"/>
                <a:ea typeface="Calibri" panose="020F0502020204030204" pitchFamily="34" charset="0"/>
                <a:cs typeface="Calibri" panose="020F0502020204030204" pitchFamily="34" charset="0"/>
              </a:rPr>
              <a:t>: Head TWG, INCOIS</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endParaRPr lang="fr-FR" sz="2000" dirty="0"/>
          </a:p>
        </p:txBody>
      </p:sp>
      <p:sp>
        <p:nvSpPr>
          <p:cNvPr id="5" name="TextBox 4">
            <a:extLst>
              <a:ext uri="{FF2B5EF4-FFF2-40B4-BE49-F238E27FC236}">
                <a16:creationId xmlns:a16="http://schemas.microsoft.com/office/drawing/2014/main" id="{D9B95471-0E4E-B99D-4E79-D262A99F96DC}"/>
              </a:ext>
            </a:extLst>
          </p:cNvPr>
          <p:cNvSpPr txBox="1"/>
          <p:nvPr/>
        </p:nvSpPr>
        <p:spPr>
          <a:xfrm>
            <a:off x="380341" y="6176963"/>
            <a:ext cx="6096000" cy="369332"/>
          </a:xfrm>
          <a:prstGeom prst="rect">
            <a:avLst/>
          </a:prstGeom>
          <a:noFill/>
        </p:spPr>
        <p:txBody>
          <a:bodyPr wrap="square">
            <a:spAutoFit/>
          </a:bodyPr>
          <a:lstStyle/>
          <a:p>
            <a:r>
              <a:rPr lang="en-US" b="0" i="1" dirty="0">
                <a:solidFill>
                  <a:srgbClr val="383838"/>
                </a:solidFill>
                <a:effectLst/>
                <a:latin typeface="Roboto" panose="02000000000000000000" pitchFamily="2" charset="0"/>
              </a:rPr>
              <a:t>Odisha becomes first state to get 'tsunami ready' tag</a:t>
            </a:r>
            <a:endParaRPr lang="fr-FR" dirty="0"/>
          </a:p>
        </p:txBody>
      </p:sp>
      <p:sp>
        <p:nvSpPr>
          <p:cNvPr id="7" name="TextBox 6">
            <a:extLst>
              <a:ext uri="{FF2B5EF4-FFF2-40B4-BE49-F238E27FC236}">
                <a16:creationId xmlns:a16="http://schemas.microsoft.com/office/drawing/2014/main" id="{1E297D54-39DA-3329-A006-214DCC23F2CF}"/>
              </a:ext>
            </a:extLst>
          </p:cNvPr>
          <p:cNvSpPr txBox="1"/>
          <p:nvPr/>
        </p:nvSpPr>
        <p:spPr>
          <a:xfrm>
            <a:off x="339613" y="6517482"/>
            <a:ext cx="6136728" cy="369332"/>
          </a:xfrm>
          <a:prstGeom prst="rect">
            <a:avLst/>
          </a:prstGeom>
          <a:noFill/>
        </p:spPr>
        <p:txBody>
          <a:bodyPr wrap="square">
            <a:spAutoFit/>
          </a:bodyPr>
          <a:lstStyle/>
          <a:p>
            <a:r>
              <a:rPr lang="fr-FR" b="0" i="0" dirty="0">
                <a:solidFill>
                  <a:srgbClr val="F4F4F4"/>
                </a:solidFill>
                <a:effectLst/>
                <a:latin typeface="Roboto" panose="02000000000000000000" pitchFamily="2" charset="0"/>
              </a:rPr>
              <a:t>Image Source : PTI</a:t>
            </a:r>
            <a:endParaRPr lang="fr-FR" dirty="0"/>
          </a:p>
        </p:txBody>
      </p:sp>
    </p:spTree>
    <p:extLst>
      <p:ext uri="{BB962C8B-B14F-4D97-AF65-F5344CB8AC3E}">
        <p14:creationId xmlns:p14="http://schemas.microsoft.com/office/powerpoint/2010/main" val="2513731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otalTime>1210</TotalTime>
  <Words>1513</Words>
  <Application>Microsoft Office PowerPoint</Application>
  <PresentationFormat>Widescreen</PresentationFormat>
  <Paragraphs>159</Paragraphs>
  <Slides>18</Slides>
  <Notes>4</Notes>
  <HiddenSlides>1</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18</vt:i4>
      </vt:variant>
    </vt:vector>
  </HeadingPairs>
  <TitlesOfParts>
    <vt:vector size="37" baseType="lpstr">
      <vt:lpstr>ArialMT</vt:lpstr>
      <vt:lpstr>Inter</vt:lpstr>
      <vt:lpstr>Open Sans Bold</vt:lpstr>
      <vt:lpstr>Aptos</vt:lpstr>
      <vt:lpstr>Arial</vt:lpstr>
      <vt:lpstr>Calibri</vt:lpstr>
      <vt:lpstr>Calibri Light</vt:lpstr>
      <vt:lpstr>Courier New</vt:lpstr>
      <vt:lpstr>Microsoft Sans Serif</vt:lpstr>
      <vt:lpstr>Open Sans</vt:lpstr>
      <vt:lpstr>Roboto</vt:lpstr>
      <vt:lpstr>Symbol</vt:lpstr>
      <vt:lpstr>Times</vt:lpstr>
      <vt:lpstr>Times New Roman</vt:lpstr>
      <vt:lpstr>Wingdings</vt:lpstr>
      <vt:lpstr>Office Theme</vt:lpstr>
      <vt:lpstr>1_Office Theme</vt:lpstr>
      <vt:lpstr>Title</vt:lpstr>
      <vt:lpstr>Content</vt:lpstr>
      <vt:lpstr>PowerPoint Presentation</vt:lpstr>
      <vt:lpstr>PowerPoint Presentation</vt:lpstr>
      <vt:lpstr>The National Tsunami Ready Board (NTRB)</vt:lpstr>
      <vt:lpstr>PowerPoint Presentation</vt:lpstr>
      <vt:lpstr>PowerPoint Presentation</vt:lpstr>
      <vt:lpstr>The Italian NTRB</vt:lpstr>
      <vt:lpstr>Spain NTRB</vt:lpstr>
      <vt:lpstr>Greece NTRB</vt:lpstr>
      <vt:lpstr>INDIA NTRB </vt:lpstr>
      <vt:lpstr>Roles of India NTRB (Cont) </vt:lpstr>
      <vt:lpstr>PowerPoint Presentation</vt:lpstr>
      <vt:lpstr>PHASE 1:Expressions of Interest to Establish UNESCO IOC Tsunami Ready Community</vt:lpstr>
      <vt:lpstr>PHASE 2: Community Ready to Apply for Recognition after having achieved all 12 Indicators</vt:lpstr>
      <vt:lpstr>PowerPoint Presentation</vt:lpstr>
      <vt:lpstr>PowerPoint Presentation</vt:lpstr>
      <vt:lpstr>International, National,  Local Engagements City Mayors and Governor</vt:lpstr>
      <vt:lpstr>Minturno, Italy joins the UNESCO-IOCTsunami Ready Programme</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Chang Seng, Denis</dc:creator>
  <cp:lastModifiedBy>Chang Seng, Denis</cp:lastModifiedBy>
  <cp:revision>113</cp:revision>
  <cp:lastPrinted>2023-02-16T12:14:42Z</cp:lastPrinted>
  <dcterms:created xsi:type="dcterms:W3CDTF">2023-02-02T15:24:41Z</dcterms:created>
  <dcterms:modified xsi:type="dcterms:W3CDTF">2025-01-15T08:45:13Z</dcterms:modified>
</cp:coreProperties>
</file>