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76" r:id="rId6"/>
    <p:sldId id="278" r:id="rId7"/>
    <p:sldId id="277" r:id="rId8"/>
    <p:sldId id="267" r:id="rId9"/>
  </p:sldIdLst>
  <p:sldSz cx="18288000" cy="10287000"/>
  <p:notesSz cx="6858000" cy="9144000"/>
  <p:embeddedFontLst>
    <p:embeddedFont>
      <p:font typeface="Aileron Bold Italics" panose="020B0604020202020204" charset="0"/>
      <p:regular r:id="rId11"/>
    </p:embeddedFont>
    <p:embeddedFont>
      <p:font typeface="Arial Bold" panose="020B0704020202020204" pitchFamily="34" charset="0"/>
      <p:regular r:id="rId12"/>
      <p:bold r:id="rId13"/>
    </p:embeddedFont>
    <p:embeddedFont>
      <p:font typeface="Barlow Medium" panose="00000600000000000000" pitchFamily="2" charset="0"/>
      <p:regular r:id="rId14"/>
      <p:italic r:id="rId15"/>
    </p:embeddedFont>
    <p:embeddedFont>
      <p:font typeface="DIN Pro 1" panose="020B0604020202020204" charset="0"/>
      <p:regular r:id="rId16"/>
    </p:embeddedFont>
    <p:embeddedFont>
      <p:font typeface="DIN Pro 3" panose="020B0604020202020204" charset="0"/>
      <p:regular r:id="rId17"/>
    </p:embeddedFont>
    <p:embeddedFont>
      <p:font typeface="Montserrat Light" panose="00000400000000000000" pitchFamily="2"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63ED8-B1B9-41B0-BBAF-989ECC71766C}" v="1" dt="2024-05-12T17:41:42.735"/>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0" y="6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26B1D-7A75-4D2D-A964-CDCB8B22E118}" type="datetimeFigureOut">
              <a:rPr lang="en-US" smtClean="0"/>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451A0-D6FD-4320-8AD3-93F2A1DD59B4}" type="slidenum">
              <a:rPr lang="en-US" smtClean="0"/>
              <a:t>‹#›</a:t>
            </a:fld>
            <a:endParaRPr lang="en-US"/>
          </a:p>
        </p:txBody>
      </p:sp>
    </p:spTree>
    <p:extLst>
      <p:ext uri="{BB962C8B-B14F-4D97-AF65-F5344CB8AC3E}">
        <p14:creationId xmlns:p14="http://schemas.microsoft.com/office/powerpoint/2010/main" val="261371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8.sv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13529" y="-2641482"/>
            <a:ext cx="6221305" cy="622130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57889">
                <a:alpha val="15686"/>
              </a:srgbClr>
            </a:solidFill>
          </p:spPr>
          <p:txBody>
            <a:bodyPr/>
            <a:lstStyle/>
            <a:p>
              <a:endParaRPr lang="en-US"/>
            </a:p>
          </p:txBody>
        </p:sp>
      </p:grpSp>
      <p:sp>
        <p:nvSpPr>
          <p:cNvPr id="8" name="Freeform 8"/>
          <p:cNvSpPr/>
          <p:nvPr/>
        </p:nvSpPr>
        <p:spPr>
          <a:xfrm>
            <a:off x="6232421" y="9257325"/>
            <a:ext cx="596030" cy="596030"/>
          </a:xfrm>
          <a:custGeom>
            <a:avLst/>
            <a:gdLst/>
            <a:ahLst/>
            <a:cxnLst/>
            <a:rect l="l" t="t" r="r" b="b"/>
            <a:pathLst>
              <a:path w="596030" h="596030">
                <a:moveTo>
                  <a:pt x="0" y="0"/>
                </a:moveTo>
                <a:lnTo>
                  <a:pt x="596030" y="0"/>
                </a:lnTo>
                <a:lnTo>
                  <a:pt x="596030" y="596029"/>
                </a:lnTo>
                <a:lnTo>
                  <a:pt x="0" y="596029"/>
                </a:lnTo>
                <a:lnTo>
                  <a:pt x="0" y="0"/>
                </a:lnTo>
                <a:close/>
              </a:path>
            </a:pathLst>
          </a:custGeom>
          <a:blipFill>
            <a:blip r:embed="rId2"/>
            <a:stretch>
              <a:fillRect/>
            </a:stretch>
          </a:blipFill>
        </p:spPr>
        <p:txBody>
          <a:bodyPr/>
          <a:lstStyle/>
          <a:p>
            <a:endParaRPr lang="en-US"/>
          </a:p>
        </p:txBody>
      </p:sp>
      <p:sp>
        <p:nvSpPr>
          <p:cNvPr id="9" name="Freeform 9"/>
          <p:cNvSpPr/>
          <p:nvPr/>
        </p:nvSpPr>
        <p:spPr>
          <a:xfrm>
            <a:off x="16225453" y="1072071"/>
            <a:ext cx="1997458" cy="2198048"/>
          </a:xfrm>
          <a:custGeom>
            <a:avLst/>
            <a:gdLst/>
            <a:ahLst/>
            <a:cxnLst/>
            <a:rect l="l" t="t" r="r" b="b"/>
            <a:pathLst>
              <a:path w="1997458" h="2198048">
                <a:moveTo>
                  <a:pt x="0" y="0"/>
                </a:moveTo>
                <a:lnTo>
                  <a:pt x="1997458" y="0"/>
                </a:lnTo>
                <a:lnTo>
                  <a:pt x="1997458" y="2198049"/>
                </a:lnTo>
                <a:lnTo>
                  <a:pt x="0" y="2198049"/>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871826" y="9276900"/>
            <a:ext cx="753116" cy="753116"/>
          </a:xfrm>
          <a:custGeom>
            <a:avLst/>
            <a:gdLst/>
            <a:ahLst/>
            <a:cxnLst/>
            <a:rect l="l" t="t" r="r" b="b"/>
            <a:pathLst>
              <a:path w="753116" h="753116">
                <a:moveTo>
                  <a:pt x="0" y="0"/>
                </a:moveTo>
                <a:lnTo>
                  <a:pt x="753116" y="0"/>
                </a:lnTo>
                <a:lnTo>
                  <a:pt x="753116" y="753116"/>
                </a:lnTo>
                <a:lnTo>
                  <a:pt x="0" y="753116"/>
                </a:lnTo>
                <a:lnTo>
                  <a:pt x="0" y="0"/>
                </a:lnTo>
                <a:close/>
              </a:path>
            </a:pathLst>
          </a:custGeom>
          <a:blipFill>
            <a:blip r:embed="rId4"/>
            <a:stretch>
              <a:fillRect/>
            </a:stretch>
          </a:blipFill>
        </p:spPr>
        <p:txBody>
          <a:bodyPr/>
          <a:lstStyle/>
          <a:p>
            <a:endParaRPr lang="en-US"/>
          </a:p>
        </p:txBody>
      </p:sp>
      <p:sp>
        <p:nvSpPr>
          <p:cNvPr id="11" name="Freeform 11"/>
          <p:cNvSpPr/>
          <p:nvPr/>
        </p:nvSpPr>
        <p:spPr>
          <a:xfrm>
            <a:off x="6944275" y="9133662"/>
            <a:ext cx="866602" cy="866602"/>
          </a:xfrm>
          <a:custGeom>
            <a:avLst/>
            <a:gdLst/>
            <a:ahLst/>
            <a:cxnLst/>
            <a:rect l="l" t="t" r="r" b="b"/>
            <a:pathLst>
              <a:path w="866602" h="866602">
                <a:moveTo>
                  <a:pt x="0" y="0"/>
                </a:moveTo>
                <a:lnTo>
                  <a:pt x="866602" y="0"/>
                </a:lnTo>
                <a:lnTo>
                  <a:pt x="866602" y="866603"/>
                </a:lnTo>
                <a:lnTo>
                  <a:pt x="0" y="866603"/>
                </a:lnTo>
                <a:lnTo>
                  <a:pt x="0" y="0"/>
                </a:lnTo>
                <a:close/>
              </a:path>
            </a:pathLst>
          </a:custGeom>
          <a:blipFill>
            <a:blip r:embed="rId5"/>
            <a:stretch>
              <a:fillRect/>
            </a:stretch>
          </a:blipFill>
        </p:spPr>
        <p:txBody>
          <a:bodyPr/>
          <a:lstStyle/>
          <a:p>
            <a:endParaRPr lang="en-US"/>
          </a:p>
        </p:txBody>
      </p:sp>
      <p:sp>
        <p:nvSpPr>
          <p:cNvPr id="12" name="Freeform 12"/>
          <p:cNvSpPr/>
          <p:nvPr/>
        </p:nvSpPr>
        <p:spPr>
          <a:xfrm>
            <a:off x="7820402" y="9204150"/>
            <a:ext cx="725628" cy="725628"/>
          </a:xfrm>
          <a:custGeom>
            <a:avLst/>
            <a:gdLst/>
            <a:ahLst/>
            <a:cxnLst/>
            <a:rect l="l" t="t" r="r" b="b"/>
            <a:pathLst>
              <a:path w="725628" h="725628">
                <a:moveTo>
                  <a:pt x="0" y="0"/>
                </a:moveTo>
                <a:lnTo>
                  <a:pt x="725628" y="0"/>
                </a:lnTo>
                <a:lnTo>
                  <a:pt x="725628" y="725628"/>
                </a:lnTo>
                <a:lnTo>
                  <a:pt x="0" y="725628"/>
                </a:lnTo>
                <a:lnTo>
                  <a:pt x="0" y="0"/>
                </a:lnTo>
                <a:close/>
              </a:path>
            </a:pathLst>
          </a:custGeom>
          <a:blipFill>
            <a:blip r:embed="rId6"/>
            <a:stretch>
              <a:fillRect/>
            </a:stretch>
          </a:blipFill>
        </p:spPr>
        <p:txBody>
          <a:bodyPr/>
          <a:lstStyle/>
          <a:p>
            <a:endParaRPr lang="en-US"/>
          </a:p>
        </p:txBody>
      </p:sp>
      <p:sp>
        <p:nvSpPr>
          <p:cNvPr id="13" name="Freeform 13"/>
          <p:cNvSpPr/>
          <p:nvPr/>
        </p:nvSpPr>
        <p:spPr>
          <a:xfrm>
            <a:off x="10319445" y="9239294"/>
            <a:ext cx="852803" cy="790722"/>
          </a:xfrm>
          <a:custGeom>
            <a:avLst/>
            <a:gdLst/>
            <a:ahLst/>
            <a:cxnLst/>
            <a:rect l="l" t="t" r="r" b="b"/>
            <a:pathLst>
              <a:path w="852803" h="790722">
                <a:moveTo>
                  <a:pt x="0" y="0"/>
                </a:moveTo>
                <a:lnTo>
                  <a:pt x="852803" y="0"/>
                </a:lnTo>
                <a:lnTo>
                  <a:pt x="852803" y="790722"/>
                </a:lnTo>
                <a:lnTo>
                  <a:pt x="0" y="790722"/>
                </a:lnTo>
                <a:lnTo>
                  <a:pt x="0" y="0"/>
                </a:lnTo>
                <a:close/>
              </a:path>
            </a:pathLst>
          </a:custGeom>
          <a:blipFill>
            <a:blip r:embed="rId7"/>
            <a:stretch>
              <a:fillRect/>
            </a:stretch>
          </a:blipFill>
        </p:spPr>
        <p:txBody>
          <a:bodyPr/>
          <a:lstStyle/>
          <a:p>
            <a:endParaRPr lang="en-US"/>
          </a:p>
        </p:txBody>
      </p:sp>
      <p:sp>
        <p:nvSpPr>
          <p:cNvPr id="14" name="Freeform 14"/>
          <p:cNvSpPr/>
          <p:nvPr/>
        </p:nvSpPr>
        <p:spPr>
          <a:xfrm>
            <a:off x="11315123" y="9318882"/>
            <a:ext cx="1461320" cy="563217"/>
          </a:xfrm>
          <a:custGeom>
            <a:avLst/>
            <a:gdLst/>
            <a:ahLst/>
            <a:cxnLst/>
            <a:rect l="l" t="t" r="r" b="b"/>
            <a:pathLst>
              <a:path w="1461320" h="563217">
                <a:moveTo>
                  <a:pt x="0" y="0"/>
                </a:moveTo>
                <a:lnTo>
                  <a:pt x="1461321" y="0"/>
                </a:lnTo>
                <a:lnTo>
                  <a:pt x="1461321" y="563217"/>
                </a:lnTo>
                <a:lnTo>
                  <a:pt x="0" y="563217"/>
                </a:lnTo>
                <a:lnTo>
                  <a:pt x="0" y="0"/>
                </a:lnTo>
                <a:close/>
              </a:path>
            </a:pathLst>
          </a:custGeom>
          <a:blipFill>
            <a:blip r:embed="rId8"/>
            <a:stretch>
              <a:fillRect/>
            </a:stretch>
          </a:blipFill>
        </p:spPr>
        <p:txBody>
          <a:bodyPr/>
          <a:lstStyle/>
          <a:p>
            <a:endParaRPr lang="en-US"/>
          </a:p>
        </p:txBody>
      </p:sp>
      <p:sp>
        <p:nvSpPr>
          <p:cNvPr id="15" name="Freeform 15"/>
          <p:cNvSpPr/>
          <p:nvPr/>
        </p:nvSpPr>
        <p:spPr>
          <a:xfrm>
            <a:off x="8624579" y="9204150"/>
            <a:ext cx="787740" cy="772877"/>
          </a:xfrm>
          <a:custGeom>
            <a:avLst/>
            <a:gdLst/>
            <a:ahLst/>
            <a:cxnLst/>
            <a:rect l="l" t="t" r="r" b="b"/>
            <a:pathLst>
              <a:path w="787740" h="772877">
                <a:moveTo>
                  <a:pt x="0" y="0"/>
                </a:moveTo>
                <a:lnTo>
                  <a:pt x="787740" y="0"/>
                </a:lnTo>
                <a:lnTo>
                  <a:pt x="787740" y="772876"/>
                </a:lnTo>
                <a:lnTo>
                  <a:pt x="0" y="772876"/>
                </a:lnTo>
                <a:lnTo>
                  <a:pt x="0" y="0"/>
                </a:lnTo>
                <a:close/>
              </a:path>
            </a:pathLst>
          </a:custGeom>
          <a:blipFill>
            <a:blip r:embed="rId9"/>
            <a:stretch>
              <a:fillRect/>
            </a:stretch>
          </a:blipFill>
        </p:spPr>
        <p:txBody>
          <a:bodyPr/>
          <a:lstStyle/>
          <a:p>
            <a:endParaRPr lang="en-US"/>
          </a:p>
        </p:txBody>
      </p:sp>
      <p:sp>
        <p:nvSpPr>
          <p:cNvPr id="16" name="Freeform 16"/>
          <p:cNvSpPr/>
          <p:nvPr/>
        </p:nvSpPr>
        <p:spPr>
          <a:xfrm>
            <a:off x="12919319" y="9395822"/>
            <a:ext cx="952508" cy="515271"/>
          </a:xfrm>
          <a:custGeom>
            <a:avLst/>
            <a:gdLst/>
            <a:ahLst/>
            <a:cxnLst/>
            <a:rect l="l" t="t" r="r" b="b"/>
            <a:pathLst>
              <a:path w="952508" h="515271">
                <a:moveTo>
                  <a:pt x="0" y="0"/>
                </a:moveTo>
                <a:lnTo>
                  <a:pt x="952507" y="0"/>
                </a:lnTo>
                <a:lnTo>
                  <a:pt x="952507" y="515271"/>
                </a:lnTo>
                <a:lnTo>
                  <a:pt x="0" y="515271"/>
                </a:lnTo>
                <a:lnTo>
                  <a:pt x="0" y="0"/>
                </a:lnTo>
                <a:close/>
              </a:path>
            </a:pathLst>
          </a:custGeom>
          <a:blipFill>
            <a:blip r:embed="rId10"/>
            <a:stretch>
              <a:fillRect l="-41327" t="-44287" r="-35863" b="-51687"/>
            </a:stretch>
          </a:blipFill>
        </p:spPr>
        <p:txBody>
          <a:bodyPr/>
          <a:lstStyle/>
          <a:p>
            <a:endParaRPr lang="en-US"/>
          </a:p>
        </p:txBody>
      </p:sp>
      <p:sp>
        <p:nvSpPr>
          <p:cNvPr id="17" name="Freeform 17"/>
          <p:cNvSpPr/>
          <p:nvPr/>
        </p:nvSpPr>
        <p:spPr>
          <a:xfrm>
            <a:off x="4835582" y="9109881"/>
            <a:ext cx="1253964" cy="896320"/>
          </a:xfrm>
          <a:custGeom>
            <a:avLst/>
            <a:gdLst/>
            <a:ahLst/>
            <a:cxnLst/>
            <a:rect l="l" t="t" r="r" b="b"/>
            <a:pathLst>
              <a:path w="1253964" h="896320">
                <a:moveTo>
                  <a:pt x="0" y="0"/>
                </a:moveTo>
                <a:lnTo>
                  <a:pt x="1253964" y="0"/>
                </a:lnTo>
                <a:lnTo>
                  <a:pt x="1253964" y="896320"/>
                </a:lnTo>
                <a:lnTo>
                  <a:pt x="0" y="896320"/>
                </a:lnTo>
                <a:lnTo>
                  <a:pt x="0" y="0"/>
                </a:lnTo>
                <a:close/>
              </a:path>
            </a:pathLst>
          </a:custGeom>
          <a:blipFill>
            <a:blip r:embed="rId11"/>
            <a:stretch>
              <a:fillRect/>
            </a:stretch>
          </a:blipFill>
        </p:spPr>
        <p:txBody>
          <a:bodyPr/>
          <a:lstStyle/>
          <a:p>
            <a:endParaRPr lang="en-US"/>
          </a:p>
        </p:txBody>
      </p:sp>
      <p:sp>
        <p:nvSpPr>
          <p:cNvPr id="18" name="Freeform 18"/>
          <p:cNvSpPr/>
          <p:nvPr/>
        </p:nvSpPr>
        <p:spPr>
          <a:xfrm>
            <a:off x="3352800" y="9062045"/>
            <a:ext cx="1368482" cy="1009838"/>
          </a:xfrm>
          <a:custGeom>
            <a:avLst/>
            <a:gdLst/>
            <a:ahLst/>
            <a:cxnLst/>
            <a:rect l="l" t="t" r="r" b="b"/>
            <a:pathLst>
              <a:path w="1368482" h="1009838">
                <a:moveTo>
                  <a:pt x="0" y="0"/>
                </a:moveTo>
                <a:lnTo>
                  <a:pt x="1368482" y="0"/>
                </a:lnTo>
                <a:lnTo>
                  <a:pt x="1368482" y="1009838"/>
                </a:lnTo>
                <a:lnTo>
                  <a:pt x="0" y="1009838"/>
                </a:lnTo>
                <a:lnTo>
                  <a:pt x="0" y="0"/>
                </a:lnTo>
                <a:close/>
              </a:path>
            </a:pathLst>
          </a:custGeom>
          <a:blipFill>
            <a:blip r:embed="rId12"/>
            <a:stretch>
              <a:fillRect/>
            </a:stretch>
          </a:blipFill>
        </p:spPr>
        <p:txBody>
          <a:bodyPr/>
          <a:lstStyle/>
          <a:p>
            <a:endParaRPr lang="en-US"/>
          </a:p>
        </p:txBody>
      </p:sp>
      <p:sp>
        <p:nvSpPr>
          <p:cNvPr id="19" name="Freeform 19"/>
          <p:cNvSpPr/>
          <p:nvPr/>
        </p:nvSpPr>
        <p:spPr>
          <a:xfrm>
            <a:off x="221226" y="164933"/>
            <a:ext cx="2294276" cy="2156159"/>
          </a:xfrm>
          <a:custGeom>
            <a:avLst/>
            <a:gdLst/>
            <a:ahLst/>
            <a:cxnLst/>
            <a:rect l="l" t="t" r="r" b="b"/>
            <a:pathLst>
              <a:path w="2294276" h="2156159">
                <a:moveTo>
                  <a:pt x="0" y="0"/>
                </a:moveTo>
                <a:lnTo>
                  <a:pt x="2294276" y="0"/>
                </a:lnTo>
                <a:lnTo>
                  <a:pt x="2294276" y="2156159"/>
                </a:lnTo>
                <a:lnTo>
                  <a:pt x="0" y="2156159"/>
                </a:lnTo>
                <a:lnTo>
                  <a:pt x="0" y="0"/>
                </a:lnTo>
                <a:close/>
              </a:path>
            </a:pathLst>
          </a:custGeom>
          <a:blipFill>
            <a:blip r:embed="rId13"/>
            <a:stretch>
              <a:fillRect/>
            </a:stretch>
          </a:blipFill>
        </p:spPr>
        <p:txBody>
          <a:bodyPr/>
          <a:lstStyle/>
          <a:p>
            <a:endParaRPr lang="en-US"/>
          </a:p>
        </p:txBody>
      </p:sp>
      <p:sp>
        <p:nvSpPr>
          <p:cNvPr id="20" name="Freeform 20"/>
          <p:cNvSpPr/>
          <p:nvPr/>
        </p:nvSpPr>
        <p:spPr>
          <a:xfrm>
            <a:off x="9488519" y="9257325"/>
            <a:ext cx="688051" cy="686331"/>
          </a:xfrm>
          <a:custGeom>
            <a:avLst/>
            <a:gdLst/>
            <a:ahLst/>
            <a:cxnLst/>
            <a:rect l="l" t="t" r="r" b="b"/>
            <a:pathLst>
              <a:path w="688051" h="686331">
                <a:moveTo>
                  <a:pt x="0" y="0"/>
                </a:moveTo>
                <a:lnTo>
                  <a:pt x="688051" y="0"/>
                </a:lnTo>
                <a:lnTo>
                  <a:pt x="688051" y="686331"/>
                </a:lnTo>
                <a:lnTo>
                  <a:pt x="0" y="686331"/>
                </a:lnTo>
                <a:lnTo>
                  <a:pt x="0" y="0"/>
                </a:lnTo>
                <a:close/>
              </a:path>
            </a:pathLst>
          </a:custGeom>
          <a:blipFill>
            <a:blip r:embed="rId14"/>
            <a:stretch>
              <a:fillRect/>
            </a:stretch>
          </a:blipFill>
        </p:spPr>
        <p:txBody>
          <a:bodyPr/>
          <a:lstStyle/>
          <a:p>
            <a:endParaRPr lang="en-US"/>
          </a:p>
        </p:txBody>
      </p:sp>
      <p:sp>
        <p:nvSpPr>
          <p:cNvPr id="21" name="TextBox 21"/>
          <p:cNvSpPr txBox="1"/>
          <p:nvPr/>
        </p:nvSpPr>
        <p:spPr>
          <a:xfrm>
            <a:off x="249446" y="8910759"/>
            <a:ext cx="2458641" cy="286617"/>
          </a:xfrm>
          <a:prstGeom prst="rect">
            <a:avLst/>
          </a:prstGeom>
        </p:spPr>
        <p:txBody>
          <a:bodyPr lIns="0" tIns="0" rIns="0" bIns="0" rtlCol="0" anchor="t">
            <a:spAutoFit/>
          </a:bodyPr>
          <a:lstStyle/>
          <a:p>
            <a:pPr algn="ctr">
              <a:lnSpc>
                <a:spcPts val="2520"/>
              </a:lnSpc>
              <a:spcBef>
                <a:spcPct val="0"/>
              </a:spcBef>
            </a:pPr>
            <a:r>
              <a:rPr lang="en-US" sz="1800" spc="57" dirty="0">
                <a:solidFill>
                  <a:srgbClr val="000000"/>
                </a:solidFill>
                <a:latin typeface="Barlow Medium"/>
              </a:rPr>
              <a:t>May 13, 2024, Paris</a:t>
            </a:r>
          </a:p>
        </p:txBody>
      </p:sp>
      <p:sp>
        <p:nvSpPr>
          <p:cNvPr id="22" name="TextBox 22"/>
          <p:cNvSpPr txBox="1"/>
          <p:nvPr/>
        </p:nvSpPr>
        <p:spPr>
          <a:xfrm>
            <a:off x="7125249" y="6662327"/>
            <a:ext cx="14549314" cy="2017284"/>
          </a:xfrm>
          <a:prstGeom prst="rect">
            <a:avLst/>
          </a:prstGeom>
        </p:spPr>
        <p:txBody>
          <a:bodyPr wrap="square" lIns="0" tIns="0" rIns="0" bIns="0" rtlCol="0" anchor="t">
            <a:spAutoFit/>
          </a:bodyPr>
          <a:lstStyle/>
          <a:p>
            <a:pPr algn="ctr">
              <a:lnSpc>
                <a:spcPts val="3420"/>
              </a:lnSpc>
            </a:pPr>
            <a:r>
              <a:rPr lang="en-US" sz="2800" b="1" dirty="0">
                <a:solidFill>
                  <a:srgbClr val="000000"/>
                </a:solidFill>
              </a:rPr>
              <a:t>Presenter: Derya </a:t>
            </a:r>
            <a:r>
              <a:rPr lang="en-US" sz="2800" b="1" dirty="0" err="1">
                <a:solidFill>
                  <a:srgbClr val="000000"/>
                </a:solidFill>
              </a:rPr>
              <a:t>Itir</a:t>
            </a:r>
            <a:r>
              <a:rPr lang="en-US" sz="2800" b="1" dirty="0">
                <a:solidFill>
                  <a:srgbClr val="000000"/>
                </a:solidFill>
              </a:rPr>
              <a:t> VENNIN, PhD</a:t>
            </a:r>
            <a:endParaRPr lang="en-US" sz="2000" b="1" dirty="0">
              <a:solidFill>
                <a:srgbClr val="000000"/>
              </a:solidFill>
            </a:endParaRPr>
          </a:p>
          <a:p>
            <a:pPr algn="ctr">
              <a:lnSpc>
                <a:spcPts val="2670"/>
              </a:lnSpc>
            </a:pPr>
            <a:r>
              <a:rPr lang="en-US" sz="2400" dirty="0">
                <a:solidFill>
                  <a:srgbClr val="000000"/>
                </a:solidFill>
              </a:rPr>
              <a:t>Assoc. Project Officer UNESCO IOC/TSR</a:t>
            </a:r>
          </a:p>
          <a:p>
            <a:pPr algn="ctr">
              <a:lnSpc>
                <a:spcPts val="2670"/>
              </a:lnSpc>
            </a:pPr>
            <a:r>
              <a:rPr lang="en-US" sz="2400" dirty="0" err="1">
                <a:solidFill>
                  <a:srgbClr val="000000"/>
                </a:solidFill>
              </a:rPr>
              <a:t>CoastWAVE</a:t>
            </a:r>
            <a:r>
              <a:rPr lang="en-US" sz="2400" dirty="0">
                <a:solidFill>
                  <a:srgbClr val="000000"/>
                </a:solidFill>
              </a:rPr>
              <a:t> Project Coordinator</a:t>
            </a:r>
          </a:p>
          <a:p>
            <a:pPr algn="ctr">
              <a:lnSpc>
                <a:spcPts val="2370"/>
              </a:lnSpc>
            </a:pPr>
            <a:r>
              <a:rPr lang="en-US" sz="2400" i="1" dirty="0">
                <a:solidFill>
                  <a:srgbClr val="000000"/>
                </a:solidFill>
              </a:rPr>
              <a:t>d.dilmen-vennin@unesco.org</a:t>
            </a:r>
          </a:p>
          <a:p>
            <a:pPr algn="ctr">
              <a:lnSpc>
                <a:spcPts val="2370"/>
              </a:lnSpc>
            </a:pPr>
            <a:endParaRPr lang="en-US" sz="2800" spc="229" dirty="0">
              <a:solidFill>
                <a:srgbClr val="000000"/>
              </a:solidFill>
              <a:latin typeface="DIN Pro 1"/>
            </a:endParaRPr>
          </a:p>
          <a:p>
            <a:pPr marL="0" lvl="0" indent="0" algn="ctr">
              <a:lnSpc>
                <a:spcPts val="2370"/>
              </a:lnSpc>
              <a:spcBef>
                <a:spcPct val="0"/>
              </a:spcBef>
            </a:pPr>
            <a:endParaRPr lang="en-US" sz="1580" spc="229" dirty="0">
              <a:solidFill>
                <a:srgbClr val="000000"/>
              </a:solidFill>
              <a:latin typeface="DIN Pro 1"/>
            </a:endParaRPr>
          </a:p>
        </p:txBody>
      </p:sp>
      <p:sp>
        <p:nvSpPr>
          <p:cNvPr id="23" name="TextBox 23"/>
          <p:cNvSpPr txBox="1"/>
          <p:nvPr/>
        </p:nvSpPr>
        <p:spPr>
          <a:xfrm>
            <a:off x="6711901" y="5023871"/>
            <a:ext cx="15376010" cy="948978"/>
          </a:xfrm>
          <a:prstGeom prst="rect">
            <a:avLst/>
          </a:prstGeom>
        </p:spPr>
        <p:txBody>
          <a:bodyPr wrap="square" lIns="0" tIns="0" rIns="0" bIns="0" rtlCol="0" anchor="t">
            <a:spAutoFit/>
          </a:bodyPr>
          <a:lstStyle/>
          <a:p>
            <a:pPr marL="0" lvl="0" indent="0" algn="ctr">
              <a:lnSpc>
                <a:spcPts val="3696"/>
              </a:lnSpc>
            </a:pPr>
            <a:r>
              <a:rPr lang="en-US" sz="4000" spc="-26" dirty="0">
                <a:solidFill>
                  <a:srgbClr val="000000"/>
                </a:solidFill>
                <a:latin typeface="Arial Bold"/>
              </a:rPr>
              <a:t>Risk Perception Survey: </a:t>
            </a:r>
          </a:p>
          <a:p>
            <a:pPr marL="0" lvl="0" indent="0" algn="ctr">
              <a:lnSpc>
                <a:spcPts val="3696"/>
              </a:lnSpc>
            </a:pPr>
            <a:r>
              <a:rPr lang="en-US" sz="3600" spc="-26" dirty="0">
                <a:solidFill>
                  <a:srgbClr val="000000"/>
                </a:solidFill>
                <a:latin typeface="Arial Bold"/>
              </a:rPr>
              <a:t>Key Findings and Recommendations</a:t>
            </a:r>
          </a:p>
        </p:txBody>
      </p:sp>
      <p:sp>
        <p:nvSpPr>
          <p:cNvPr id="25" name="TextBox 25"/>
          <p:cNvSpPr txBox="1"/>
          <p:nvPr/>
        </p:nvSpPr>
        <p:spPr>
          <a:xfrm>
            <a:off x="14399906" y="75901"/>
            <a:ext cx="4258042" cy="952799"/>
          </a:xfrm>
          <a:prstGeom prst="rect">
            <a:avLst/>
          </a:prstGeom>
        </p:spPr>
        <p:txBody>
          <a:bodyPr lIns="0" tIns="0" rIns="0" bIns="0" rtlCol="0" anchor="t">
            <a:spAutoFit/>
          </a:bodyPr>
          <a:lstStyle/>
          <a:p>
            <a:pPr algn="l">
              <a:lnSpc>
                <a:spcPts val="1919"/>
              </a:lnSpc>
              <a:spcBef>
                <a:spcPct val="0"/>
              </a:spcBef>
            </a:pPr>
            <a:r>
              <a:rPr lang="en-US" sz="1476" spc="73" dirty="0">
                <a:solidFill>
                  <a:srgbClr val="000000"/>
                </a:solidFill>
                <a:latin typeface="Aileron Bold Italics"/>
              </a:rPr>
              <a:t>Funded by the European Union (EU) Directorate-General for European Civil Protection and Humanitarian Aid Operations (DG ECHO)</a:t>
            </a:r>
          </a:p>
        </p:txBody>
      </p:sp>
      <p:grpSp>
        <p:nvGrpSpPr>
          <p:cNvPr id="34" name="Group 33">
            <a:extLst>
              <a:ext uri="{FF2B5EF4-FFF2-40B4-BE49-F238E27FC236}">
                <a16:creationId xmlns:a16="http://schemas.microsoft.com/office/drawing/2014/main" id="{E8F6AE6C-5716-14F1-68F8-F425345CF3BB}"/>
              </a:ext>
            </a:extLst>
          </p:cNvPr>
          <p:cNvGrpSpPr/>
          <p:nvPr/>
        </p:nvGrpSpPr>
        <p:grpSpPr>
          <a:xfrm>
            <a:off x="414030" y="2610288"/>
            <a:ext cx="9752235" cy="5599984"/>
            <a:chOff x="4954365" y="2098417"/>
            <a:chExt cx="7558267" cy="3758551"/>
          </a:xfrm>
        </p:grpSpPr>
        <p:pic>
          <p:nvPicPr>
            <p:cNvPr id="26" name="Picture 25">
              <a:extLst>
                <a:ext uri="{FF2B5EF4-FFF2-40B4-BE49-F238E27FC236}">
                  <a16:creationId xmlns:a16="http://schemas.microsoft.com/office/drawing/2014/main" id="{6611879D-75C9-1E3B-C0FE-DADA9524D0B5}"/>
                </a:ext>
              </a:extLst>
            </p:cNvPr>
            <p:cNvPicPr>
              <a:picLocks noChangeAspect="1"/>
            </p:cNvPicPr>
            <p:nvPr/>
          </p:nvPicPr>
          <p:blipFill rotWithShape="1">
            <a:blip r:embed="rId15"/>
            <a:srcRect l="54333" t="32889" r="22167" b="25482"/>
            <a:stretch/>
          </p:blipFill>
          <p:spPr>
            <a:xfrm>
              <a:off x="4954365" y="2111395"/>
              <a:ext cx="1753221" cy="1747004"/>
            </a:xfrm>
            <a:prstGeom prst="rect">
              <a:avLst/>
            </a:prstGeom>
          </p:spPr>
        </p:pic>
        <p:pic>
          <p:nvPicPr>
            <p:cNvPr id="27" name="Picture 26">
              <a:extLst>
                <a:ext uri="{FF2B5EF4-FFF2-40B4-BE49-F238E27FC236}">
                  <a16:creationId xmlns:a16="http://schemas.microsoft.com/office/drawing/2014/main" id="{E64839FE-FD2E-9B90-F9BC-D8537E4907EF}"/>
                </a:ext>
              </a:extLst>
            </p:cNvPr>
            <p:cNvPicPr>
              <a:picLocks noChangeAspect="1"/>
            </p:cNvPicPr>
            <p:nvPr/>
          </p:nvPicPr>
          <p:blipFill rotWithShape="1">
            <a:blip r:embed="rId16"/>
            <a:srcRect l="54500" t="32889" r="22618" b="25482"/>
            <a:stretch/>
          </p:blipFill>
          <p:spPr>
            <a:xfrm>
              <a:off x="10836901" y="4069357"/>
              <a:ext cx="1675731" cy="1714872"/>
            </a:xfrm>
            <a:prstGeom prst="rect">
              <a:avLst/>
            </a:prstGeom>
          </p:spPr>
        </p:pic>
        <p:pic>
          <p:nvPicPr>
            <p:cNvPr id="28" name="Picture 27">
              <a:extLst>
                <a:ext uri="{FF2B5EF4-FFF2-40B4-BE49-F238E27FC236}">
                  <a16:creationId xmlns:a16="http://schemas.microsoft.com/office/drawing/2014/main" id="{6852991D-9560-E9B3-8984-A28B95B842E3}"/>
                </a:ext>
              </a:extLst>
            </p:cNvPr>
            <p:cNvPicPr>
              <a:picLocks noChangeAspect="1"/>
            </p:cNvPicPr>
            <p:nvPr/>
          </p:nvPicPr>
          <p:blipFill rotWithShape="1">
            <a:blip r:embed="rId17"/>
            <a:srcRect l="54667" t="37778" r="22451" b="20593"/>
            <a:stretch/>
          </p:blipFill>
          <p:spPr>
            <a:xfrm>
              <a:off x="5011940" y="4109513"/>
              <a:ext cx="1707570" cy="1747455"/>
            </a:xfrm>
            <a:prstGeom prst="rect">
              <a:avLst/>
            </a:prstGeom>
          </p:spPr>
        </p:pic>
        <p:pic>
          <p:nvPicPr>
            <p:cNvPr id="29" name="Picture 28">
              <a:extLst>
                <a:ext uri="{FF2B5EF4-FFF2-40B4-BE49-F238E27FC236}">
                  <a16:creationId xmlns:a16="http://schemas.microsoft.com/office/drawing/2014/main" id="{8DD63F76-88D4-5E30-809D-C1F062C65216}"/>
                </a:ext>
              </a:extLst>
            </p:cNvPr>
            <p:cNvPicPr>
              <a:picLocks noChangeAspect="1"/>
            </p:cNvPicPr>
            <p:nvPr/>
          </p:nvPicPr>
          <p:blipFill rotWithShape="1">
            <a:blip r:embed="rId18"/>
            <a:srcRect l="54583" t="45482" r="21917" b="14223"/>
            <a:stretch/>
          </p:blipFill>
          <p:spPr>
            <a:xfrm>
              <a:off x="8906833" y="4093179"/>
              <a:ext cx="1753221" cy="1691050"/>
            </a:xfrm>
            <a:prstGeom prst="rect">
              <a:avLst/>
            </a:prstGeom>
          </p:spPr>
        </p:pic>
        <p:pic>
          <p:nvPicPr>
            <p:cNvPr id="30" name="Picture 29">
              <a:extLst>
                <a:ext uri="{FF2B5EF4-FFF2-40B4-BE49-F238E27FC236}">
                  <a16:creationId xmlns:a16="http://schemas.microsoft.com/office/drawing/2014/main" id="{B538BBF5-DF17-C8E8-8E32-576883A3DE48}"/>
                </a:ext>
              </a:extLst>
            </p:cNvPr>
            <p:cNvPicPr>
              <a:picLocks noChangeAspect="1"/>
            </p:cNvPicPr>
            <p:nvPr/>
          </p:nvPicPr>
          <p:blipFill rotWithShape="1">
            <a:blip r:embed="rId19"/>
            <a:srcRect l="53666" t="38815" r="21667" b="18074"/>
            <a:stretch/>
          </p:blipFill>
          <p:spPr>
            <a:xfrm>
              <a:off x="10779326" y="2098417"/>
              <a:ext cx="1733306" cy="1704028"/>
            </a:xfrm>
            <a:prstGeom prst="rect">
              <a:avLst/>
            </a:prstGeom>
          </p:spPr>
        </p:pic>
        <p:pic>
          <p:nvPicPr>
            <p:cNvPr id="31" name="Picture 30">
              <a:extLst>
                <a:ext uri="{FF2B5EF4-FFF2-40B4-BE49-F238E27FC236}">
                  <a16:creationId xmlns:a16="http://schemas.microsoft.com/office/drawing/2014/main" id="{BB9C83AD-74E2-C781-8C0A-FA437161A142}"/>
                </a:ext>
              </a:extLst>
            </p:cNvPr>
            <p:cNvPicPr>
              <a:picLocks noChangeAspect="1"/>
            </p:cNvPicPr>
            <p:nvPr/>
          </p:nvPicPr>
          <p:blipFill rotWithShape="1">
            <a:blip r:embed="rId20"/>
            <a:srcRect l="54750" t="32148" r="22083" b="27259"/>
            <a:stretch/>
          </p:blipFill>
          <p:spPr>
            <a:xfrm>
              <a:off x="8954795" y="2111395"/>
              <a:ext cx="1665055" cy="1704029"/>
            </a:xfrm>
            <a:prstGeom prst="rect">
              <a:avLst/>
            </a:prstGeom>
          </p:spPr>
        </p:pic>
        <p:pic>
          <p:nvPicPr>
            <p:cNvPr id="32" name="Picture 31">
              <a:extLst>
                <a:ext uri="{FF2B5EF4-FFF2-40B4-BE49-F238E27FC236}">
                  <a16:creationId xmlns:a16="http://schemas.microsoft.com/office/drawing/2014/main" id="{013495D6-4B4B-2A12-1F98-FE732FE63A4C}"/>
                </a:ext>
              </a:extLst>
            </p:cNvPr>
            <p:cNvPicPr>
              <a:picLocks noChangeAspect="1"/>
            </p:cNvPicPr>
            <p:nvPr/>
          </p:nvPicPr>
          <p:blipFill rotWithShape="1">
            <a:blip r:embed="rId21"/>
            <a:srcRect l="54583" t="37629" r="21917" b="22074"/>
            <a:stretch/>
          </p:blipFill>
          <p:spPr>
            <a:xfrm>
              <a:off x="6936561" y="4122412"/>
              <a:ext cx="1753221" cy="1691050"/>
            </a:xfrm>
            <a:prstGeom prst="rect">
              <a:avLst/>
            </a:prstGeom>
          </p:spPr>
        </p:pic>
        <p:pic>
          <p:nvPicPr>
            <p:cNvPr id="33" name="Picture 32">
              <a:extLst>
                <a:ext uri="{FF2B5EF4-FFF2-40B4-BE49-F238E27FC236}">
                  <a16:creationId xmlns:a16="http://schemas.microsoft.com/office/drawing/2014/main" id="{A348D609-7FB7-62FA-97BB-98C5B8772735}"/>
                </a:ext>
              </a:extLst>
            </p:cNvPr>
            <p:cNvPicPr>
              <a:picLocks noChangeAspect="1"/>
            </p:cNvPicPr>
            <p:nvPr/>
          </p:nvPicPr>
          <p:blipFill rotWithShape="1">
            <a:blip r:embed="rId22"/>
            <a:srcRect l="54667" t="29778" r="21833" b="28592"/>
            <a:stretch/>
          </p:blipFill>
          <p:spPr>
            <a:xfrm>
              <a:off x="6942008" y="2098417"/>
              <a:ext cx="1753221" cy="1747004"/>
            </a:xfrm>
            <a:prstGeom prst="rect">
              <a:avLst/>
            </a:prstGeom>
          </p:spPr>
        </p:pic>
      </p:grpSp>
      <p:sp>
        <p:nvSpPr>
          <p:cNvPr id="36" name="TextBox 35">
            <a:extLst>
              <a:ext uri="{FF2B5EF4-FFF2-40B4-BE49-F238E27FC236}">
                <a16:creationId xmlns:a16="http://schemas.microsoft.com/office/drawing/2014/main" id="{87357C8A-DD6A-57E2-BA8F-B24D8E45E1DD}"/>
              </a:ext>
            </a:extLst>
          </p:cNvPr>
          <p:cNvSpPr txBox="1"/>
          <p:nvPr/>
        </p:nvSpPr>
        <p:spPr>
          <a:xfrm>
            <a:off x="9089544" y="4250406"/>
            <a:ext cx="10170826" cy="566822"/>
          </a:xfrm>
          <a:prstGeom prst="rect">
            <a:avLst/>
          </a:prstGeom>
          <a:noFill/>
        </p:spPr>
        <p:txBody>
          <a:bodyPr wrap="square">
            <a:spAutoFit/>
          </a:bodyPr>
          <a:lstStyle/>
          <a:p>
            <a:pPr marL="0" lvl="0" indent="0" algn="ctr">
              <a:lnSpc>
                <a:spcPts val="3696"/>
              </a:lnSpc>
            </a:pPr>
            <a:r>
              <a:rPr lang="en-US" sz="4000" spc="-26" dirty="0">
                <a:solidFill>
                  <a:srgbClr val="000000"/>
                </a:solidFill>
                <a:latin typeface="Arial Bold"/>
              </a:rPr>
              <a:t> COASTWAVE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52013D-4DCC-7AF9-15D7-8061C1F0206E}"/>
              </a:ext>
            </a:extLst>
          </p:cNvPr>
          <p:cNvSpPr txBox="1"/>
          <p:nvPr/>
        </p:nvSpPr>
        <p:spPr>
          <a:xfrm>
            <a:off x="838200" y="495300"/>
            <a:ext cx="9144000" cy="595932"/>
          </a:xfrm>
          <a:prstGeom prst="rect">
            <a:avLst/>
          </a:prstGeom>
          <a:noFill/>
        </p:spPr>
        <p:txBody>
          <a:bodyPr wrap="square">
            <a:spAutoFit/>
          </a:bodyPr>
          <a:lstStyle/>
          <a:p>
            <a:pPr marL="0" marR="0">
              <a:lnSpc>
                <a:spcPct val="107000"/>
              </a:lnSpc>
              <a:spcBef>
                <a:spcPts val="200"/>
              </a:spcBef>
              <a:spcAft>
                <a:spcPts val="0"/>
              </a:spcAft>
            </a:pPr>
            <a:r>
              <a:rPr lang="es-ES" sz="3200" b="1" dirty="0">
                <a:latin typeface="Calibri" panose="020F0502020204030204" pitchFamily="34" charset="0"/>
              </a:rPr>
              <a:t>OVERALL KEY FINDINGS</a:t>
            </a:r>
          </a:p>
        </p:txBody>
      </p:sp>
      <p:sp>
        <p:nvSpPr>
          <p:cNvPr id="10" name="TextBox 9">
            <a:extLst>
              <a:ext uri="{FF2B5EF4-FFF2-40B4-BE49-F238E27FC236}">
                <a16:creationId xmlns:a16="http://schemas.microsoft.com/office/drawing/2014/main" id="{22F460A6-528E-90C7-FFB5-4402E7E6614D}"/>
              </a:ext>
            </a:extLst>
          </p:cNvPr>
          <p:cNvSpPr txBox="1"/>
          <p:nvPr/>
        </p:nvSpPr>
        <p:spPr>
          <a:xfrm>
            <a:off x="304800" y="793266"/>
            <a:ext cx="17145000" cy="1077218"/>
          </a:xfrm>
          <a:prstGeom prst="rect">
            <a:avLst/>
          </a:prstGeom>
          <a:noFill/>
        </p:spPr>
        <p:txBody>
          <a:bodyPr wrap="square">
            <a:spAutoFit/>
          </a:bodyPr>
          <a:lstStyle/>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4F9AD59-F5EA-C992-972C-76817866D6BB}"/>
              </a:ext>
            </a:extLst>
          </p:cNvPr>
          <p:cNvSpPr txBox="1"/>
          <p:nvPr/>
        </p:nvSpPr>
        <p:spPr>
          <a:xfrm>
            <a:off x="848192" y="1389198"/>
            <a:ext cx="16601607" cy="5509200"/>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Respondents exhibit high to moderate awareness of sea level hazards, particularly tsunamis.</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firm belief in the likelihood of sea level rise, one and a half times higher than that of a tsunami</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Respondents express deep concern over impacts from tsunamis and sea level rise, while their concern for storm surge impacts remains moderate.</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Respondents anticipate tsunami waves exceeding 2 </a:t>
            </a:r>
            <a:r>
              <a:rPr lang="en-US" sz="3200" dirty="0" err="1">
                <a:latin typeface="Calibri" panose="020F0502020204030204" pitchFamily="34" charset="0"/>
                <a:cs typeface="Calibri" panose="020F0502020204030204" pitchFamily="34" charset="0"/>
              </a:rPr>
              <a:t>metres</a:t>
            </a:r>
            <a:r>
              <a:rPr lang="en-US"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Less than 40% of respondents believe that tsunami waves will arrive within 10 minutes following an earthquake, a perception contingent on the source.</a:t>
            </a:r>
          </a:p>
        </p:txBody>
      </p:sp>
    </p:spTree>
    <p:extLst>
      <p:ext uri="{BB962C8B-B14F-4D97-AF65-F5344CB8AC3E}">
        <p14:creationId xmlns:p14="http://schemas.microsoft.com/office/powerpoint/2010/main" val="418261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AD59F-E5D9-A650-56AD-CA1EFEAEA832}"/>
              </a:ext>
            </a:extLst>
          </p:cNvPr>
          <p:cNvSpPr txBox="1"/>
          <p:nvPr/>
        </p:nvSpPr>
        <p:spPr>
          <a:xfrm>
            <a:off x="914400" y="1409700"/>
            <a:ext cx="15849600" cy="8463855"/>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Up to 40% of respondents do not see the municipality as capable of alerting and informing the population, yet over a quarter of them need awareness about existing capacities and infrastructures.</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Half of the </a:t>
            </a:r>
            <a:r>
              <a:rPr lang="en-US" sz="3200">
                <a:latin typeface="Calibri" panose="020F0502020204030204" pitchFamily="34" charset="0"/>
                <a:cs typeface="Calibri" panose="020F0502020204030204" pitchFamily="34" charset="0"/>
              </a:rPr>
              <a:t>respondents concerns </a:t>
            </a:r>
            <a:r>
              <a:rPr lang="en-US" sz="3200" dirty="0">
                <a:latin typeface="Calibri" panose="020F0502020204030204" pitchFamily="34" charset="0"/>
                <a:cs typeface="Calibri" panose="020F0502020204030204" pitchFamily="34" charset="0"/>
              </a:rPr>
              <a:t>about tsunamis and sea-level rise, yet they take almost no precautions or measures against them.</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quarter of respondents believe that the impact of a disaster is irreducible.</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A prevailing sense of collective action to mitigate and respond to sea level hazards exists among respondents.</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Upon sensing or being informed of an earthquake, half of the respondents are ready to evacuate, with only a few showing interest in making their observations.</a:t>
            </a:r>
          </a:p>
          <a:p>
            <a:pPr marL="457200" indent="-4572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Respondents prefer receiving alert messages through audible alerts, although civil protection agencies recently </a:t>
            </a:r>
            <a:r>
              <a:rPr lang="en-US" sz="3200" dirty="0" err="1">
                <a:latin typeface="Calibri" panose="020F0502020204030204" pitchFamily="34" charset="0"/>
                <a:cs typeface="Calibri" panose="020F0502020204030204" pitchFamily="34" charset="0"/>
              </a:rPr>
              <a:t>favoured</a:t>
            </a:r>
            <a:r>
              <a:rPr lang="en-US" sz="3200" dirty="0">
                <a:latin typeface="Calibri" panose="020F0502020204030204" pitchFamily="34" charset="0"/>
                <a:cs typeface="Calibri" panose="020F0502020204030204" pitchFamily="34" charset="0"/>
              </a:rPr>
              <a:t> SMS messages for disseminating warnings.</a:t>
            </a:r>
          </a:p>
        </p:txBody>
      </p:sp>
      <p:sp>
        <p:nvSpPr>
          <p:cNvPr id="4" name="TextBox 3">
            <a:extLst>
              <a:ext uri="{FF2B5EF4-FFF2-40B4-BE49-F238E27FC236}">
                <a16:creationId xmlns:a16="http://schemas.microsoft.com/office/drawing/2014/main" id="{B41DBEF0-DC01-6606-2C19-FEFE9478CF47}"/>
              </a:ext>
            </a:extLst>
          </p:cNvPr>
          <p:cNvSpPr txBox="1"/>
          <p:nvPr/>
        </p:nvSpPr>
        <p:spPr>
          <a:xfrm>
            <a:off x="838200" y="495300"/>
            <a:ext cx="9144000" cy="595932"/>
          </a:xfrm>
          <a:prstGeom prst="rect">
            <a:avLst/>
          </a:prstGeom>
          <a:noFill/>
        </p:spPr>
        <p:txBody>
          <a:bodyPr wrap="square">
            <a:spAutoFit/>
          </a:bodyPr>
          <a:lstStyle/>
          <a:p>
            <a:pPr marL="0" marR="0">
              <a:lnSpc>
                <a:spcPct val="107000"/>
              </a:lnSpc>
              <a:spcBef>
                <a:spcPts val="200"/>
              </a:spcBef>
              <a:spcAft>
                <a:spcPts val="0"/>
              </a:spcAft>
            </a:pPr>
            <a:r>
              <a:rPr lang="es-ES" sz="3200" b="1" dirty="0">
                <a:latin typeface="Calibri" panose="020F0502020204030204" pitchFamily="34" charset="0"/>
              </a:rPr>
              <a:t>OVERALL KEY FINDINGS (cont.)</a:t>
            </a:r>
          </a:p>
        </p:txBody>
      </p:sp>
    </p:spTree>
    <p:extLst>
      <p:ext uri="{BB962C8B-B14F-4D97-AF65-F5344CB8AC3E}">
        <p14:creationId xmlns:p14="http://schemas.microsoft.com/office/powerpoint/2010/main" val="51087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8F938B-A5D2-AD69-4AF6-1F8E742774D7}"/>
              </a:ext>
            </a:extLst>
          </p:cNvPr>
          <p:cNvSpPr txBox="1"/>
          <p:nvPr/>
        </p:nvSpPr>
        <p:spPr>
          <a:xfrm>
            <a:off x="609600" y="1485900"/>
            <a:ext cx="16154400" cy="8710077"/>
          </a:xfrm>
          <a:prstGeom prst="rect">
            <a:avLst/>
          </a:prstGeom>
          <a:noFill/>
        </p:spPr>
        <p:txBody>
          <a:bodyPr wrap="square">
            <a:spAutoFit/>
          </a:bodyPr>
          <a:lstStyle/>
          <a:p>
            <a:pPr marL="457200" indent="-457200">
              <a:buFont typeface="Arial" panose="020B0604020202020204" pitchFamily="34" charset="0"/>
              <a:buChar char="•"/>
            </a:pPr>
            <a:r>
              <a:rPr lang="en-US" sz="2800" dirty="0"/>
              <a:t>Authorities or relevant </a:t>
            </a:r>
            <a:r>
              <a:rPr lang="en-US" sz="2800" dirty="0" err="1"/>
              <a:t>organisations</a:t>
            </a:r>
            <a:r>
              <a:rPr lang="en-US" sz="2800" dirty="0"/>
              <a:t> should launch or enhance public awareness campaigns to provide accurate information about tsunamis. Employing various channels such as social media, TV, radio, and posters can reach a broad audience.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Conducting workshops and educational sessions in schools and local communities to teach people about tsunamis, their causes, warning signs, and appropriate response actions will help prepare them better for the impact of the disaster.</a:t>
            </a:r>
          </a:p>
          <a:p>
            <a:endParaRPr lang="en-US" sz="2800" dirty="0"/>
          </a:p>
          <a:p>
            <a:pPr marL="457200" indent="-457200">
              <a:buFont typeface="Arial" panose="020B0604020202020204" pitchFamily="34" charset="0"/>
              <a:buChar char="•"/>
            </a:pPr>
            <a:r>
              <a:rPr lang="en-US" sz="2800" dirty="0"/>
              <a:t>Warning authorities should communicate about the existing alerting systems.</a:t>
            </a:r>
          </a:p>
          <a:p>
            <a:endParaRPr lang="en-US" sz="2800" dirty="0"/>
          </a:p>
          <a:p>
            <a:pPr marL="457200" indent="-457200">
              <a:buFont typeface="Arial" panose="020B0604020202020204" pitchFamily="34" charset="0"/>
              <a:buChar char="•"/>
            </a:pPr>
            <a:r>
              <a:rPr lang="en-US" sz="2800" dirty="0"/>
              <a:t>Educators or relevant authorities should educate the coastal population on self-preparedness. They should provide information on creating a tsunami go-bag, for instance, and encourage individuals not to rely solely on sirens but also to follow natural signs and other self-preparedness measures, enabling individuals to take an active role in their safety during emergencies.</a:t>
            </a:r>
          </a:p>
          <a:p>
            <a:endParaRPr lang="en-US" sz="2800" dirty="0"/>
          </a:p>
          <a:p>
            <a:pPr marL="457200" indent="-457200">
              <a:buFont typeface="Arial" panose="020B0604020202020204" pitchFamily="34" charset="0"/>
              <a:buChar char="•"/>
            </a:pPr>
            <a:r>
              <a:rPr lang="en-US" sz="2800" dirty="0"/>
              <a:t>Local stakeholders should </a:t>
            </a:r>
            <a:r>
              <a:rPr lang="en-US" sz="2800" dirty="0" err="1"/>
              <a:t>organise</a:t>
            </a:r>
            <a:r>
              <a:rPr lang="en-US" sz="2800" dirty="0"/>
              <a:t> evacuation exercises tailored explicitly for dependent individuals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Municipalities should allocate more resources to invest in sirens or similar alerting technologies to warn their communities. This investment will also build trust within the younger generation regarding the municipality/city's institutional capacity to address sea-level hazards and risks. </a:t>
            </a:r>
          </a:p>
        </p:txBody>
      </p:sp>
      <p:sp>
        <p:nvSpPr>
          <p:cNvPr id="6" name="TextBox 5">
            <a:extLst>
              <a:ext uri="{FF2B5EF4-FFF2-40B4-BE49-F238E27FC236}">
                <a16:creationId xmlns:a16="http://schemas.microsoft.com/office/drawing/2014/main" id="{41424DFA-B7F5-2E24-5E1D-8CAF9EAA6C4F}"/>
              </a:ext>
            </a:extLst>
          </p:cNvPr>
          <p:cNvSpPr txBox="1"/>
          <p:nvPr/>
        </p:nvSpPr>
        <p:spPr>
          <a:xfrm>
            <a:off x="838200" y="495300"/>
            <a:ext cx="9144000" cy="595932"/>
          </a:xfrm>
          <a:prstGeom prst="rect">
            <a:avLst/>
          </a:prstGeom>
          <a:noFill/>
        </p:spPr>
        <p:txBody>
          <a:bodyPr wrap="square">
            <a:spAutoFit/>
          </a:bodyPr>
          <a:lstStyle/>
          <a:p>
            <a:pPr marL="0" marR="0">
              <a:lnSpc>
                <a:spcPct val="107000"/>
              </a:lnSpc>
              <a:spcBef>
                <a:spcPts val="200"/>
              </a:spcBef>
              <a:spcAft>
                <a:spcPts val="0"/>
              </a:spcAft>
            </a:pPr>
            <a:r>
              <a:rPr lang="es-ES" sz="3200" b="1" dirty="0">
                <a:latin typeface="Calibri" panose="020F0502020204030204" pitchFamily="34" charset="0"/>
              </a:rPr>
              <a:t>RECOMMENDATIONS</a:t>
            </a:r>
          </a:p>
        </p:txBody>
      </p:sp>
    </p:spTree>
    <p:extLst>
      <p:ext uri="{BB962C8B-B14F-4D97-AF65-F5344CB8AC3E}">
        <p14:creationId xmlns:p14="http://schemas.microsoft.com/office/powerpoint/2010/main" val="205594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908152" y="444824"/>
            <a:ext cx="8645986" cy="8645986"/>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alphaModFix amt="25000"/>
              </a:blip>
              <a:stretch>
                <a:fillRect l="-4523" r="-4523"/>
              </a:stretch>
            </a:blipFill>
          </p:spPr>
          <p:txBody>
            <a:bodyPr/>
            <a:lstStyle/>
            <a:p>
              <a:endParaRPr lang="en-US"/>
            </a:p>
          </p:txBody>
        </p:sp>
      </p:grpSp>
      <p:sp>
        <p:nvSpPr>
          <p:cNvPr id="4" name="Freeform 4"/>
          <p:cNvSpPr/>
          <p:nvPr/>
        </p:nvSpPr>
        <p:spPr>
          <a:xfrm>
            <a:off x="16010261" y="9109471"/>
            <a:ext cx="692443" cy="692443"/>
          </a:xfrm>
          <a:custGeom>
            <a:avLst/>
            <a:gdLst/>
            <a:ahLst/>
            <a:cxnLst/>
            <a:rect l="l" t="t" r="r" b="b"/>
            <a:pathLst>
              <a:path w="692443" h="692443">
                <a:moveTo>
                  <a:pt x="0" y="0"/>
                </a:moveTo>
                <a:lnTo>
                  <a:pt x="692443" y="0"/>
                </a:lnTo>
                <a:lnTo>
                  <a:pt x="692443" y="692443"/>
                </a:lnTo>
                <a:lnTo>
                  <a:pt x="0" y="692443"/>
                </a:lnTo>
                <a:lnTo>
                  <a:pt x="0" y="0"/>
                </a:lnTo>
                <a:close/>
              </a:path>
            </a:pathLst>
          </a:custGeom>
          <a:blipFill>
            <a:blip r:embed="rId3"/>
            <a:stretch>
              <a:fillRect/>
            </a:stretch>
          </a:blipFill>
        </p:spPr>
        <p:txBody>
          <a:bodyPr/>
          <a:lstStyle/>
          <a:p>
            <a:endParaRPr lang="en-US"/>
          </a:p>
        </p:txBody>
      </p:sp>
      <p:sp>
        <p:nvSpPr>
          <p:cNvPr id="5" name="Freeform 5"/>
          <p:cNvSpPr/>
          <p:nvPr/>
        </p:nvSpPr>
        <p:spPr>
          <a:xfrm>
            <a:off x="13781058" y="9112716"/>
            <a:ext cx="1079050" cy="1014090"/>
          </a:xfrm>
          <a:custGeom>
            <a:avLst/>
            <a:gdLst/>
            <a:ahLst/>
            <a:cxnLst/>
            <a:rect l="l" t="t" r="r" b="b"/>
            <a:pathLst>
              <a:path w="1079050" h="1014090">
                <a:moveTo>
                  <a:pt x="0" y="0"/>
                </a:moveTo>
                <a:lnTo>
                  <a:pt x="1079050" y="0"/>
                </a:lnTo>
                <a:lnTo>
                  <a:pt x="1079050" y="1014090"/>
                </a:lnTo>
                <a:lnTo>
                  <a:pt x="0" y="1014090"/>
                </a:lnTo>
                <a:lnTo>
                  <a:pt x="0" y="0"/>
                </a:lnTo>
                <a:close/>
              </a:path>
            </a:pathLst>
          </a:custGeom>
          <a:blipFill>
            <a:blip r:embed="rId4"/>
            <a:stretch>
              <a:fillRect/>
            </a:stretch>
          </a:blipFill>
        </p:spPr>
        <p:txBody>
          <a:bodyPr/>
          <a:lstStyle/>
          <a:p>
            <a:endParaRPr lang="en-US"/>
          </a:p>
        </p:txBody>
      </p:sp>
      <p:sp>
        <p:nvSpPr>
          <p:cNvPr id="6" name="Freeform 6"/>
          <p:cNvSpPr/>
          <p:nvPr/>
        </p:nvSpPr>
        <p:spPr>
          <a:xfrm>
            <a:off x="14738528" y="9112716"/>
            <a:ext cx="1389954" cy="992184"/>
          </a:xfrm>
          <a:custGeom>
            <a:avLst/>
            <a:gdLst/>
            <a:ahLst/>
            <a:cxnLst/>
            <a:rect l="l" t="t" r="r" b="b"/>
            <a:pathLst>
              <a:path w="1389954" h="992184">
                <a:moveTo>
                  <a:pt x="0" y="0"/>
                </a:moveTo>
                <a:lnTo>
                  <a:pt x="1389953" y="0"/>
                </a:lnTo>
                <a:lnTo>
                  <a:pt x="1389953" y="992185"/>
                </a:lnTo>
                <a:lnTo>
                  <a:pt x="0" y="992185"/>
                </a:lnTo>
                <a:lnTo>
                  <a:pt x="0" y="0"/>
                </a:lnTo>
                <a:close/>
              </a:path>
            </a:pathLst>
          </a:custGeom>
          <a:blipFill>
            <a:blip r:embed="rId5"/>
            <a:stretch>
              <a:fillRect l="-3210" t="-4150" b="-4150"/>
            </a:stretch>
          </a:blipFill>
        </p:spPr>
        <p:txBody>
          <a:bodyPr/>
          <a:lstStyle/>
          <a:p>
            <a:endParaRPr lang="en-US"/>
          </a:p>
        </p:txBody>
      </p:sp>
      <p:sp>
        <p:nvSpPr>
          <p:cNvPr id="7" name="Freeform 7"/>
          <p:cNvSpPr/>
          <p:nvPr/>
        </p:nvSpPr>
        <p:spPr>
          <a:xfrm>
            <a:off x="16777883" y="9090811"/>
            <a:ext cx="1253964" cy="896320"/>
          </a:xfrm>
          <a:custGeom>
            <a:avLst/>
            <a:gdLst/>
            <a:ahLst/>
            <a:cxnLst/>
            <a:rect l="l" t="t" r="r" b="b"/>
            <a:pathLst>
              <a:path w="1253964" h="896320">
                <a:moveTo>
                  <a:pt x="0" y="0"/>
                </a:moveTo>
                <a:lnTo>
                  <a:pt x="1253964" y="0"/>
                </a:lnTo>
                <a:lnTo>
                  <a:pt x="1253964" y="896319"/>
                </a:lnTo>
                <a:lnTo>
                  <a:pt x="0" y="896319"/>
                </a:lnTo>
                <a:lnTo>
                  <a:pt x="0" y="0"/>
                </a:lnTo>
                <a:close/>
              </a:path>
            </a:pathLst>
          </a:custGeom>
          <a:blipFill>
            <a:blip r:embed="rId6"/>
            <a:stretch>
              <a:fillRect/>
            </a:stretch>
          </a:blipFill>
        </p:spPr>
        <p:txBody>
          <a:bodyPr/>
          <a:lstStyle/>
          <a:p>
            <a:endParaRPr lang="en-US"/>
          </a:p>
        </p:txBody>
      </p:sp>
      <p:sp>
        <p:nvSpPr>
          <p:cNvPr id="8" name="Freeform 8"/>
          <p:cNvSpPr/>
          <p:nvPr/>
        </p:nvSpPr>
        <p:spPr>
          <a:xfrm>
            <a:off x="14568242" y="7501293"/>
            <a:ext cx="530398" cy="530398"/>
          </a:xfrm>
          <a:custGeom>
            <a:avLst/>
            <a:gdLst/>
            <a:ahLst/>
            <a:cxnLst/>
            <a:rect l="l" t="t" r="r" b="b"/>
            <a:pathLst>
              <a:path w="530398" h="530398">
                <a:moveTo>
                  <a:pt x="0" y="0"/>
                </a:moveTo>
                <a:lnTo>
                  <a:pt x="530398" y="0"/>
                </a:lnTo>
                <a:lnTo>
                  <a:pt x="530398" y="530398"/>
                </a:lnTo>
                <a:lnTo>
                  <a:pt x="0" y="5303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4651549" y="8135454"/>
            <a:ext cx="417116" cy="375405"/>
          </a:xfrm>
          <a:custGeom>
            <a:avLst/>
            <a:gdLst/>
            <a:ahLst/>
            <a:cxnLst/>
            <a:rect l="l" t="t" r="r" b="b"/>
            <a:pathLst>
              <a:path w="417116" h="375405">
                <a:moveTo>
                  <a:pt x="0" y="0"/>
                </a:moveTo>
                <a:lnTo>
                  <a:pt x="417117" y="0"/>
                </a:lnTo>
                <a:lnTo>
                  <a:pt x="417117" y="375405"/>
                </a:lnTo>
                <a:lnTo>
                  <a:pt x="0" y="3754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4613265" y="3021080"/>
            <a:ext cx="9061470" cy="2939005"/>
          </a:xfrm>
          <a:prstGeom prst="rect">
            <a:avLst/>
          </a:prstGeom>
        </p:spPr>
        <p:txBody>
          <a:bodyPr lIns="0" tIns="0" rIns="0" bIns="0" rtlCol="0" anchor="t">
            <a:spAutoFit/>
          </a:bodyPr>
          <a:lstStyle/>
          <a:p>
            <a:pPr algn="ctr">
              <a:lnSpc>
                <a:spcPts val="11782"/>
              </a:lnSpc>
            </a:pPr>
            <a:r>
              <a:rPr lang="en-US" sz="8416" dirty="0">
                <a:solidFill>
                  <a:srgbClr val="13538A"/>
                </a:solidFill>
              </a:rPr>
              <a:t>Thank you for your attention.</a:t>
            </a:r>
          </a:p>
        </p:txBody>
      </p:sp>
      <p:sp>
        <p:nvSpPr>
          <p:cNvPr id="11" name="TextBox 11"/>
          <p:cNvSpPr txBox="1"/>
          <p:nvPr/>
        </p:nvSpPr>
        <p:spPr>
          <a:xfrm>
            <a:off x="104261" y="9239250"/>
            <a:ext cx="5133759" cy="965042"/>
          </a:xfrm>
          <a:prstGeom prst="rect">
            <a:avLst/>
          </a:prstGeom>
        </p:spPr>
        <p:txBody>
          <a:bodyPr lIns="0" tIns="0" rIns="0" bIns="0" rtlCol="0" anchor="t">
            <a:spAutoFit/>
          </a:bodyPr>
          <a:lstStyle/>
          <a:p>
            <a:pPr algn="ctr">
              <a:lnSpc>
                <a:spcPts val="2616"/>
              </a:lnSpc>
              <a:spcBef>
                <a:spcPct val="0"/>
              </a:spcBef>
            </a:pPr>
            <a:r>
              <a:rPr lang="en-US" sz="2012" spc="100" dirty="0">
                <a:solidFill>
                  <a:srgbClr val="0069B4"/>
                </a:solidFill>
                <a:latin typeface="Montserrat Light"/>
              </a:rPr>
              <a:t>DERYA VENNIN, PHD</a:t>
            </a:r>
          </a:p>
          <a:p>
            <a:pPr algn="ctr">
              <a:lnSpc>
                <a:spcPts val="2616"/>
              </a:lnSpc>
              <a:spcBef>
                <a:spcPct val="0"/>
              </a:spcBef>
            </a:pPr>
            <a:endParaRPr lang="en-US" sz="2012" spc="100" dirty="0">
              <a:solidFill>
                <a:srgbClr val="0069B4"/>
              </a:solidFill>
              <a:latin typeface="Montserrat Light"/>
            </a:endParaRPr>
          </a:p>
          <a:p>
            <a:pPr algn="ctr">
              <a:lnSpc>
                <a:spcPts val="2616"/>
              </a:lnSpc>
              <a:spcBef>
                <a:spcPct val="0"/>
              </a:spcBef>
            </a:pPr>
            <a:r>
              <a:rPr lang="en-US" sz="2012" spc="100" dirty="0">
                <a:solidFill>
                  <a:srgbClr val="0069B4"/>
                </a:solidFill>
                <a:latin typeface="Montserrat Light"/>
              </a:rPr>
              <a:t>d.dilmen-vennin@unesco.org</a:t>
            </a:r>
          </a:p>
        </p:txBody>
      </p:sp>
      <p:sp>
        <p:nvSpPr>
          <p:cNvPr id="12" name="TextBox 12"/>
          <p:cNvSpPr txBox="1"/>
          <p:nvPr/>
        </p:nvSpPr>
        <p:spPr>
          <a:xfrm>
            <a:off x="14488366" y="7514424"/>
            <a:ext cx="3280230" cy="93535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DIN Pro 3"/>
              </a:rPr>
              <a:t>  coastwaveproject</a:t>
            </a:r>
          </a:p>
          <a:p>
            <a:pPr algn="ctr">
              <a:lnSpc>
                <a:spcPts val="2520"/>
              </a:lnSpc>
              <a:spcBef>
                <a:spcPct val="0"/>
              </a:spcBef>
            </a:pPr>
            <a:r>
              <a:rPr lang="en-US" sz="1800">
                <a:solidFill>
                  <a:srgbClr val="000000"/>
                </a:solidFill>
                <a:latin typeface="DIN Pro 3"/>
              </a:rPr>
              <a:t>        </a:t>
            </a:r>
          </a:p>
          <a:p>
            <a:pPr algn="ctr">
              <a:lnSpc>
                <a:spcPts val="2520"/>
              </a:lnSpc>
              <a:spcBef>
                <a:spcPct val="0"/>
              </a:spcBef>
            </a:pPr>
            <a:r>
              <a:rPr lang="en-US" sz="1800">
                <a:solidFill>
                  <a:srgbClr val="000000"/>
                </a:solidFill>
                <a:latin typeface="DIN Pro 3"/>
              </a:rPr>
              <a:t>CoastWave_IOC</a:t>
            </a:r>
          </a:p>
        </p:txBody>
      </p:sp>
    </p:spTree>
  </p:cSld>
  <p:clrMapOvr>
    <a:masterClrMapping/>
  </p:clrMapOvr>
  <p:transition>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c202607-55df-4fb5-8856-bc8c56b4ea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DC5AA16F02E4409D961CB55457D8F5" ma:contentTypeVersion="18" ma:contentTypeDescription="Create a new document." ma:contentTypeScope="" ma:versionID="b86735eb2fb8fce56c914373de6adb91">
  <xsd:schema xmlns:xsd="http://www.w3.org/2001/XMLSchema" xmlns:xs="http://www.w3.org/2001/XMLSchema" xmlns:p="http://schemas.microsoft.com/office/2006/metadata/properties" xmlns:ns3="1c202607-55df-4fb5-8856-bc8c56b4ea23" xmlns:ns4="998e44fe-45c7-47d2-9071-7db77ed80a7e" targetNamespace="http://schemas.microsoft.com/office/2006/metadata/properties" ma:root="true" ma:fieldsID="ca4d301d00c702818e19fe843eb06747" ns3:_="" ns4:_="">
    <xsd:import namespace="1c202607-55df-4fb5-8856-bc8c56b4ea23"/>
    <xsd:import namespace="998e44fe-45c7-47d2-9071-7db77ed80a7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02607-55df-4fb5-8856-bc8c56b4ea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8e44fe-45c7-47d2-9071-7db77ed80a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20F07-4DC2-43C5-96CA-F9CA0AF90D47}">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998e44fe-45c7-47d2-9071-7db77ed80a7e"/>
    <ds:schemaRef ds:uri="http://purl.org/dc/dcmitype/"/>
    <ds:schemaRef ds:uri="1c202607-55df-4fb5-8856-bc8c56b4ea23"/>
    <ds:schemaRef ds:uri="http://www.w3.org/XML/1998/namespace"/>
    <ds:schemaRef ds:uri="http://purl.org/dc/terms/"/>
  </ds:schemaRefs>
</ds:datastoreItem>
</file>

<file path=customXml/itemProps2.xml><?xml version="1.0" encoding="utf-8"?>
<ds:datastoreItem xmlns:ds="http://schemas.openxmlformats.org/officeDocument/2006/customXml" ds:itemID="{FD0E78E1-0ED6-4EAB-9D52-9E5E41BC2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02607-55df-4fb5-8856-bc8c56b4ea23"/>
    <ds:schemaRef ds:uri="998e44fe-45c7-47d2-9071-7db77ed8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396E88-F804-46EF-BCFF-30B126B74E61}">
  <ds:schemaRefs>
    <ds:schemaRef ds:uri="http://schemas.microsoft.com/sharepoint/v3/contenttype/forms"/>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200</TotalTime>
  <Words>524</Words>
  <Application>Microsoft Office PowerPoint</Application>
  <PresentationFormat>Custom</PresentationFormat>
  <Paragraphs>50</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Barlow Medium</vt:lpstr>
      <vt:lpstr>DIN Pro 3</vt:lpstr>
      <vt:lpstr>Arial Bold</vt:lpstr>
      <vt:lpstr>Aileron Bold Italics</vt:lpstr>
      <vt:lpstr>Arial</vt:lpstr>
      <vt:lpstr>Montserrat Light</vt:lpstr>
      <vt:lpstr>DIN Pro 1</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CoastWAVE meeting -component update 5 Feb 2024</dc:title>
  <dc:creator>Dilmen Vennin, Derya</dc:creator>
  <cp:lastModifiedBy>Chang Seng, Denis</cp:lastModifiedBy>
  <cp:revision>14</cp:revision>
  <dcterms:created xsi:type="dcterms:W3CDTF">2006-08-16T00:00:00Z</dcterms:created>
  <dcterms:modified xsi:type="dcterms:W3CDTF">2024-05-12T17:47:25Z</dcterms:modified>
  <dc:identifier>DAF6-tqkVqM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0x01010073DC5AA16F02E4409D961CB55457D8F5</vt:lpwstr>
  </property>
</Properties>
</file>