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4291" r:id="rId6"/>
    <p:sldId id="4292" r:id="rId7"/>
    <p:sldId id="4294" r:id="rId8"/>
    <p:sldId id="4295" r:id="rId9"/>
    <p:sldId id="4296" r:id="rId10"/>
    <p:sldId id="267" r:id="rId11"/>
  </p:sldIdLst>
  <p:sldSz cx="18288000" cy="10287000"/>
  <p:notesSz cx="6858000" cy="9144000"/>
  <p:embeddedFontLst>
    <p:embeddedFont>
      <p:font typeface="Aileron Bold Italics" panose="020B0604020202020204" charset="0"/>
      <p:regular r:id="rId13"/>
    </p:embeddedFont>
    <p:embeddedFont>
      <p:font typeface="Arial Bold" panose="020B0704020202020204" pitchFamily="34" charset="0"/>
      <p:regular r:id="rId14"/>
      <p:bold r:id="rId15"/>
    </p:embeddedFont>
    <p:embeddedFont>
      <p:font typeface="Barlow Medium" panose="00000600000000000000" pitchFamily="2" charset="0"/>
      <p:regular r:id="rId16"/>
    </p:embeddedFont>
    <p:embeddedFont>
      <p:font typeface="DIN Pro 1" panose="020B0604020202020204" charset="0"/>
      <p:regular r:id="rId17"/>
    </p:embeddedFont>
    <p:embeddedFont>
      <p:font typeface="DIN Pro 3" panose="020B0604020202020204" charset="0"/>
      <p:regular r:id="rId18"/>
    </p:embeddedFont>
    <p:embeddedFont>
      <p:font typeface="Montserrat Light" panose="00000400000000000000" pitchFamily="2" charset="0"/>
      <p:regular r:id="rId19"/>
      <p:italic r:id="rId20"/>
    </p:embeddedFont>
    <p:embeddedFont>
      <p:font typeface="Poppi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6B1D-7A75-4D2D-A964-CDCB8B22E11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451A0-D6FD-4320-8AD3-93F2A1DD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451A0-D6FD-4320-8AD3-93F2A1DD5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33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3529" y="-2641482"/>
            <a:ext cx="6221305" cy="622130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7889">
                <a:alpha val="1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232421" y="9257325"/>
            <a:ext cx="596030" cy="596030"/>
          </a:xfrm>
          <a:custGeom>
            <a:avLst/>
            <a:gdLst/>
            <a:ahLst/>
            <a:cxnLst/>
            <a:rect l="l" t="t" r="r" b="b"/>
            <a:pathLst>
              <a:path w="596030" h="596030">
                <a:moveTo>
                  <a:pt x="0" y="0"/>
                </a:moveTo>
                <a:lnTo>
                  <a:pt x="596030" y="0"/>
                </a:lnTo>
                <a:lnTo>
                  <a:pt x="596030" y="596029"/>
                </a:lnTo>
                <a:lnTo>
                  <a:pt x="0" y="596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25453" y="1072071"/>
            <a:ext cx="1997458" cy="2198048"/>
          </a:xfrm>
          <a:custGeom>
            <a:avLst/>
            <a:gdLst/>
            <a:ahLst/>
            <a:cxnLst/>
            <a:rect l="l" t="t" r="r" b="b"/>
            <a:pathLst>
              <a:path w="1997458" h="2198048">
                <a:moveTo>
                  <a:pt x="0" y="0"/>
                </a:moveTo>
                <a:lnTo>
                  <a:pt x="1997458" y="0"/>
                </a:lnTo>
                <a:lnTo>
                  <a:pt x="1997458" y="2198049"/>
                </a:lnTo>
                <a:lnTo>
                  <a:pt x="0" y="219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71826" y="9276900"/>
            <a:ext cx="753116" cy="753116"/>
          </a:xfrm>
          <a:custGeom>
            <a:avLst/>
            <a:gdLst/>
            <a:ahLst/>
            <a:cxnLst/>
            <a:rect l="l" t="t" r="r" b="b"/>
            <a:pathLst>
              <a:path w="753116" h="753116">
                <a:moveTo>
                  <a:pt x="0" y="0"/>
                </a:moveTo>
                <a:lnTo>
                  <a:pt x="753116" y="0"/>
                </a:lnTo>
                <a:lnTo>
                  <a:pt x="753116" y="753116"/>
                </a:lnTo>
                <a:lnTo>
                  <a:pt x="0" y="753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944275" y="9133662"/>
            <a:ext cx="866602" cy="866602"/>
          </a:xfrm>
          <a:custGeom>
            <a:avLst/>
            <a:gdLst/>
            <a:ahLst/>
            <a:cxnLst/>
            <a:rect l="l" t="t" r="r" b="b"/>
            <a:pathLst>
              <a:path w="866602" h="866602">
                <a:moveTo>
                  <a:pt x="0" y="0"/>
                </a:moveTo>
                <a:lnTo>
                  <a:pt x="866602" y="0"/>
                </a:lnTo>
                <a:lnTo>
                  <a:pt x="866602" y="866603"/>
                </a:lnTo>
                <a:lnTo>
                  <a:pt x="0" y="866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20402" y="9204150"/>
            <a:ext cx="725628" cy="725628"/>
          </a:xfrm>
          <a:custGeom>
            <a:avLst/>
            <a:gdLst/>
            <a:ahLst/>
            <a:cxnLst/>
            <a:rect l="l" t="t" r="r" b="b"/>
            <a:pathLst>
              <a:path w="725628" h="725628">
                <a:moveTo>
                  <a:pt x="0" y="0"/>
                </a:moveTo>
                <a:lnTo>
                  <a:pt x="725628" y="0"/>
                </a:lnTo>
                <a:lnTo>
                  <a:pt x="725628" y="725628"/>
                </a:lnTo>
                <a:lnTo>
                  <a:pt x="0" y="72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319445" y="9239294"/>
            <a:ext cx="852803" cy="790722"/>
          </a:xfrm>
          <a:custGeom>
            <a:avLst/>
            <a:gdLst/>
            <a:ahLst/>
            <a:cxnLst/>
            <a:rect l="l" t="t" r="r" b="b"/>
            <a:pathLst>
              <a:path w="852803" h="790722">
                <a:moveTo>
                  <a:pt x="0" y="0"/>
                </a:moveTo>
                <a:lnTo>
                  <a:pt x="852803" y="0"/>
                </a:lnTo>
                <a:lnTo>
                  <a:pt x="852803" y="790722"/>
                </a:lnTo>
                <a:lnTo>
                  <a:pt x="0" y="790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315123" y="9318882"/>
            <a:ext cx="1461320" cy="563217"/>
          </a:xfrm>
          <a:custGeom>
            <a:avLst/>
            <a:gdLst/>
            <a:ahLst/>
            <a:cxnLst/>
            <a:rect l="l" t="t" r="r" b="b"/>
            <a:pathLst>
              <a:path w="1461320" h="563217">
                <a:moveTo>
                  <a:pt x="0" y="0"/>
                </a:moveTo>
                <a:lnTo>
                  <a:pt x="1461321" y="0"/>
                </a:lnTo>
                <a:lnTo>
                  <a:pt x="1461321" y="563217"/>
                </a:lnTo>
                <a:lnTo>
                  <a:pt x="0" y="5632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624579" y="9204150"/>
            <a:ext cx="787740" cy="772877"/>
          </a:xfrm>
          <a:custGeom>
            <a:avLst/>
            <a:gdLst/>
            <a:ahLst/>
            <a:cxnLst/>
            <a:rect l="l" t="t" r="r" b="b"/>
            <a:pathLst>
              <a:path w="787740" h="772877">
                <a:moveTo>
                  <a:pt x="0" y="0"/>
                </a:moveTo>
                <a:lnTo>
                  <a:pt x="787740" y="0"/>
                </a:lnTo>
                <a:lnTo>
                  <a:pt x="787740" y="772876"/>
                </a:lnTo>
                <a:lnTo>
                  <a:pt x="0" y="7728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919319" y="9395822"/>
            <a:ext cx="952508" cy="515271"/>
          </a:xfrm>
          <a:custGeom>
            <a:avLst/>
            <a:gdLst/>
            <a:ahLst/>
            <a:cxnLst/>
            <a:rect l="l" t="t" r="r" b="b"/>
            <a:pathLst>
              <a:path w="952508" h="515271">
                <a:moveTo>
                  <a:pt x="0" y="0"/>
                </a:moveTo>
                <a:lnTo>
                  <a:pt x="952507" y="0"/>
                </a:lnTo>
                <a:lnTo>
                  <a:pt x="952507" y="515271"/>
                </a:lnTo>
                <a:lnTo>
                  <a:pt x="0" y="515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327" t="-44287" r="-35863" b="-516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835582" y="9109881"/>
            <a:ext cx="1253964" cy="896320"/>
          </a:xfrm>
          <a:custGeom>
            <a:avLst/>
            <a:gdLst/>
            <a:ahLst/>
            <a:cxnLst/>
            <a:rect l="l" t="t" r="r" b="b"/>
            <a:pathLst>
              <a:path w="1253964" h="896320">
                <a:moveTo>
                  <a:pt x="0" y="0"/>
                </a:moveTo>
                <a:lnTo>
                  <a:pt x="1253964" y="0"/>
                </a:lnTo>
                <a:lnTo>
                  <a:pt x="1253964" y="896320"/>
                </a:lnTo>
                <a:lnTo>
                  <a:pt x="0" y="896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52800" y="9062045"/>
            <a:ext cx="1368482" cy="1009838"/>
          </a:xfrm>
          <a:custGeom>
            <a:avLst/>
            <a:gdLst/>
            <a:ahLst/>
            <a:cxnLst/>
            <a:rect l="l" t="t" r="r" b="b"/>
            <a:pathLst>
              <a:path w="1368482" h="1009838">
                <a:moveTo>
                  <a:pt x="0" y="0"/>
                </a:moveTo>
                <a:lnTo>
                  <a:pt x="1368482" y="0"/>
                </a:lnTo>
                <a:lnTo>
                  <a:pt x="1368482" y="1009838"/>
                </a:lnTo>
                <a:lnTo>
                  <a:pt x="0" y="1009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1226" y="164933"/>
            <a:ext cx="2294276" cy="2156159"/>
          </a:xfrm>
          <a:custGeom>
            <a:avLst/>
            <a:gdLst/>
            <a:ahLst/>
            <a:cxnLst/>
            <a:rect l="l" t="t" r="r" b="b"/>
            <a:pathLst>
              <a:path w="2294276" h="2156159">
                <a:moveTo>
                  <a:pt x="0" y="0"/>
                </a:moveTo>
                <a:lnTo>
                  <a:pt x="2294276" y="0"/>
                </a:lnTo>
                <a:lnTo>
                  <a:pt x="2294276" y="2156159"/>
                </a:lnTo>
                <a:lnTo>
                  <a:pt x="0" y="21561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488519" y="9257325"/>
            <a:ext cx="688051" cy="686331"/>
          </a:xfrm>
          <a:custGeom>
            <a:avLst/>
            <a:gdLst/>
            <a:ahLst/>
            <a:cxnLst/>
            <a:rect l="l" t="t" r="r" b="b"/>
            <a:pathLst>
              <a:path w="688051" h="686331">
                <a:moveTo>
                  <a:pt x="0" y="0"/>
                </a:moveTo>
                <a:lnTo>
                  <a:pt x="688051" y="0"/>
                </a:lnTo>
                <a:lnTo>
                  <a:pt x="688051" y="686331"/>
                </a:lnTo>
                <a:lnTo>
                  <a:pt x="0" y="68633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49446" y="8910759"/>
            <a:ext cx="2458641" cy="28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7" dirty="0">
                <a:solidFill>
                  <a:srgbClr val="000000"/>
                </a:solidFill>
                <a:latin typeface="Barlow Medium"/>
              </a:rPr>
              <a:t>May 13, 2024, Paris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25249" y="6662327"/>
            <a:ext cx="14549314" cy="2017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800" b="1" dirty="0">
                <a:solidFill>
                  <a:srgbClr val="000000"/>
                </a:solidFill>
              </a:rPr>
              <a:t>Presenter: Derya </a:t>
            </a:r>
            <a:r>
              <a:rPr lang="en-US" sz="2800" b="1" dirty="0" err="1">
                <a:solidFill>
                  <a:srgbClr val="000000"/>
                </a:solidFill>
              </a:rPr>
              <a:t>Itir</a:t>
            </a:r>
            <a:r>
              <a:rPr lang="en-US" sz="2800" b="1" dirty="0">
                <a:solidFill>
                  <a:srgbClr val="000000"/>
                </a:solidFill>
              </a:rPr>
              <a:t> VENNIN, PhD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>
              <a:lnSpc>
                <a:spcPts val="2670"/>
              </a:lnSpc>
            </a:pPr>
            <a:r>
              <a:rPr lang="en-US" sz="2400" dirty="0">
                <a:solidFill>
                  <a:srgbClr val="000000"/>
                </a:solidFill>
              </a:rPr>
              <a:t>Assoc. Project Officer UNESCO IOC/TSR</a:t>
            </a:r>
          </a:p>
          <a:p>
            <a:pPr algn="ctr">
              <a:lnSpc>
                <a:spcPts val="267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CoastWAVE</a:t>
            </a:r>
            <a:r>
              <a:rPr lang="en-US" sz="2400" dirty="0">
                <a:solidFill>
                  <a:srgbClr val="000000"/>
                </a:solidFill>
              </a:rPr>
              <a:t> Project Coordinator</a:t>
            </a:r>
          </a:p>
          <a:p>
            <a:pPr algn="ctr">
              <a:lnSpc>
                <a:spcPts val="2370"/>
              </a:lnSpc>
            </a:pPr>
            <a:r>
              <a:rPr lang="en-US" sz="2400" i="1" dirty="0">
                <a:solidFill>
                  <a:srgbClr val="000000"/>
                </a:solidFill>
              </a:rPr>
              <a:t>d.dilmen-vennin@unesco.org</a:t>
            </a:r>
          </a:p>
          <a:p>
            <a:pPr algn="ctr">
              <a:lnSpc>
                <a:spcPts val="2370"/>
              </a:lnSpc>
            </a:pPr>
            <a:endParaRPr lang="en-US" sz="2800" spc="229" dirty="0">
              <a:solidFill>
                <a:srgbClr val="000000"/>
              </a:solidFill>
              <a:latin typeface="DIN Pro 1"/>
            </a:endParaRPr>
          </a:p>
          <a:p>
            <a:pPr marL="0" lvl="0" indent="0" algn="ctr">
              <a:lnSpc>
                <a:spcPts val="2370"/>
              </a:lnSpc>
              <a:spcBef>
                <a:spcPct val="0"/>
              </a:spcBef>
            </a:pPr>
            <a:endParaRPr lang="en-US" sz="1580" spc="229" dirty="0">
              <a:solidFill>
                <a:srgbClr val="000000"/>
              </a:solidFill>
              <a:latin typeface="DIN Pro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11901" y="5023871"/>
            <a:ext cx="1537601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96"/>
              </a:lnSpc>
            </a:pPr>
            <a:r>
              <a:rPr lang="en-US" sz="4000" spc="-26" dirty="0">
                <a:solidFill>
                  <a:srgbClr val="000000"/>
                </a:solidFill>
                <a:latin typeface="Arial Bold"/>
              </a:rPr>
              <a:t>Evaluation of IDSLs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99906" y="75901"/>
            <a:ext cx="4258042" cy="95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  <a:spcBef>
                <a:spcPct val="0"/>
              </a:spcBef>
            </a:pPr>
            <a:r>
              <a:rPr lang="en-US" sz="1476" spc="73" dirty="0">
                <a:solidFill>
                  <a:srgbClr val="000000"/>
                </a:solidFill>
                <a:latin typeface="Aileron Bold Italics"/>
              </a:rPr>
              <a:t>Funded by the European Union (EU) Directorate-General for European Civil Protection and Humanitarian Aid Operations (DG ECHO)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F6AE6C-5716-14F1-68F8-F425345CF3BB}"/>
              </a:ext>
            </a:extLst>
          </p:cNvPr>
          <p:cNvGrpSpPr/>
          <p:nvPr/>
        </p:nvGrpSpPr>
        <p:grpSpPr>
          <a:xfrm>
            <a:off x="414030" y="2610288"/>
            <a:ext cx="9752235" cy="5599984"/>
            <a:chOff x="4954365" y="2098417"/>
            <a:chExt cx="7558267" cy="37585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11879D-75C9-1E3B-C0FE-DADA9524D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4333" t="32889" r="22167" b="25482"/>
            <a:stretch/>
          </p:blipFill>
          <p:spPr>
            <a:xfrm>
              <a:off x="4954365" y="2111395"/>
              <a:ext cx="1753221" cy="17470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4839FE-FD2E-9B90-F9BC-D8537E490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4500" t="32889" r="22618" b="25482"/>
            <a:stretch/>
          </p:blipFill>
          <p:spPr>
            <a:xfrm>
              <a:off x="10836901" y="4069357"/>
              <a:ext cx="1675731" cy="171487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52991D-9560-E9B3-8984-A28B95B84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4667" t="37778" r="22451" b="20593"/>
            <a:stretch/>
          </p:blipFill>
          <p:spPr>
            <a:xfrm>
              <a:off x="5011940" y="4109513"/>
              <a:ext cx="1707570" cy="17474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D63F76-88D4-5E30-809D-C1F062C65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583" t="45482" r="21917" b="14223"/>
            <a:stretch/>
          </p:blipFill>
          <p:spPr>
            <a:xfrm>
              <a:off x="8906833" y="4093179"/>
              <a:ext cx="1753221" cy="16910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538BBF5-DF17-C8E8-8E32-576883A3D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53666" t="38815" r="21667" b="18074"/>
            <a:stretch/>
          </p:blipFill>
          <p:spPr>
            <a:xfrm>
              <a:off x="10779326" y="2098417"/>
              <a:ext cx="1733306" cy="17040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B9C83AD-74E2-C781-8C0A-FA437161A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54750" t="32148" r="22083" b="27259"/>
            <a:stretch/>
          </p:blipFill>
          <p:spPr>
            <a:xfrm>
              <a:off x="8954795" y="2111395"/>
              <a:ext cx="1665055" cy="170402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3495D6-4B4B-2A12-1F98-FE732FE63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54583" t="37629" r="21917" b="22074"/>
            <a:stretch/>
          </p:blipFill>
          <p:spPr>
            <a:xfrm>
              <a:off x="6936561" y="4122412"/>
              <a:ext cx="1753221" cy="16910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8D609-7FB7-62FA-97BB-98C5B8772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54667" t="29778" r="21833" b="28592"/>
            <a:stretch/>
          </p:blipFill>
          <p:spPr>
            <a:xfrm>
              <a:off x="6942008" y="2098417"/>
              <a:ext cx="1753221" cy="174700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7357C8A-DD6A-57E2-BA8F-B24D8E45E1DD}"/>
              </a:ext>
            </a:extLst>
          </p:cNvPr>
          <p:cNvSpPr txBox="1"/>
          <p:nvPr/>
        </p:nvSpPr>
        <p:spPr>
          <a:xfrm>
            <a:off x="9089544" y="4250406"/>
            <a:ext cx="10170826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696"/>
              </a:lnSpc>
            </a:pPr>
            <a:r>
              <a:rPr lang="en-US" sz="4000" spc="-26" dirty="0">
                <a:solidFill>
                  <a:srgbClr val="000000"/>
                </a:solidFill>
                <a:latin typeface="Arial Bold"/>
              </a:rPr>
              <a:t> COASTWAVE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A5D7-C12A-1239-CD32-7DD197F5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72627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COMPONENT 3 (</a:t>
            </a: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Evaluate The Effectiveness, Compatibility, Performance of the IDSLs)</a:t>
            </a:r>
            <a:b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Activities</a:t>
            </a:r>
            <a:endParaRPr lang="fr-FR" sz="3600" dirty="0"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CDAA5-11D4-50C6-FDB0-7D42967D3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93553"/>
              </p:ext>
            </p:extLst>
          </p:nvPr>
        </p:nvGraphicFramePr>
        <p:xfrm>
          <a:off x="685800" y="1394392"/>
          <a:ext cx="17297400" cy="2788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1302442006"/>
                    </a:ext>
                  </a:extLst>
                </a:gridCol>
                <a:gridCol w="11430000">
                  <a:extLst>
                    <a:ext uri="{9D8B030D-6E8A-4147-A177-3AD203B41FA5}">
                      <a16:colId xmlns:a16="http://schemas.microsoft.com/office/drawing/2014/main" val="1426881986"/>
                    </a:ext>
                  </a:extLst>
                </a:gridCol>
              </a:tblGrid>
              <a:tr h="387044">
                <a:tc>
                  <a:txBody>
                    <a:bodyPr/>
                    <a:lstStyle/>
                    <a:p>
                      <a:r>
                        <a:rPr lang="en-US" sz="2700" dirty="0"/>
                        <a:t>Activity 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2700" dirty="0" err="1"/>
                        <a:t>Completed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6739080"/>
                  </a:ext>
                </a:extLst>
              </a:tr>
              <a:tr h="1097347">
                <a:tc>
                  <a:txBody>
                    <a:bodyPr/>
                    <a:lstStyle/>
                    <a:p>
                      <a:pPr lvl="0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Activity 4</a:t>
                      </a:r>
                      <a:b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 an evaluation of the effectiveness and compatibility of IDSL stations in NEAMTWS countries under the auspices of the ICG/NEAMTWS and in collaboration with JRC, GLOSS and hydrographic departments in participating countries</a:t>
                      </a:r>
                    </a:p>
                    <a:p>
                      <a:endParaRPr lang="fr-FR" sz="2400" dirty="0">
                        <a:latin typeface="+mj-lt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Evaluation surveys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Report of the surveys and maintenance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established a contract with a senior consultant to technically evaluate the devices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73890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9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C61B-21CE-4AC7-0F03-D5AA8547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190500"/>
            <a:ext cx="8229600" cy="1143000"/>
          </a:xfrm>
        </p:spPr>
        <p:txBody>
          <a:bodyPr/>
          <a:lstStyle/>
          <a:p>
            <a:r>
              <a:rPr lang="en-US" dirty="0"/>
              <a:t>IDSL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9CA6-C05E-1F33-95C4-19CA1448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830800" cy="4525963"/>
          </a:xfrm>
        </p:spPr>
        <p:txBody>
          <a:bodyPr>
            <a:noAutofit/>
          </a:bodyPr>
          <a:lstStyle/>
          <a:p>
            <a:pPr algn="l"/>
            <a:r>
              <a:rPr lang="en-US" sz="2800" b="1" i="0" u="none" strike="noStrike" baseline="0" dirty="0"/>
              <a:t>Calibration and Verification: </a:t>
            </a:r>
            <a:r>
              <a:rPr lang="en-US" sz="2800" b="0" i="0" u="none" strike="noStrike" baseline="0" dirty="0"/>
              <a:t>Evaluate if IDSLs can be calibrated according to existin</a:t>
            </a:r>
            <a:r>
              <a:rPr lang="en-US" sz="2800" dirty="0"/>
              <a:t>g </a:t>
            </a:r>
            <a:r>
              <a:rPr lang="en-US" sz="2800" b="0" i="0" u="none" strike="noStrike" baseline="0" dirty="0"/>
              <a:t>guidelines and best practices.</a:t>
            </a:r>
          </a:p>
          <a:p>
            <a:pPr algn="l"/>
            <a:r>
              <a:rPr lang="en-US" sz="2800" b="1" i="0" u="none" strike="noStrike" baseline="0" dirty="0"/>
              <a:t>Data Quality: </a:t>
            </a:r>
            <a:r>
              <a:rPr lang="en-US" sz="2800" b="0" i="0" u="none" strike="noStrike" baseline="0" dirty="0"/>
              <a:t>Examine recorded data for consistency and quality.</a:t>
            </a:r>
          </a:p>
          <a:p>
            <a:pPr algn="l"/>
            <a:r>
              <a:rPr lang="en-US" sz="2800" b="1" i="0" u="none" strike="noStrike" baseline="0" dirty="0"/>
              <a:t>Comparison with Reference Gauges: </a:t>
            </a:r>
            <a:r>
              <a:rPr lang="en-US" sz="2800" b="0" i="0" u="none" strike="noStrike" baseline="0" dirty="0"/>
              <a:t>Compare IDSL data with data from nearby well established gauges</a:t>
            </a:r>
          </a:p>
          <a:p>
            <a:pPr algn="l"/>
            <a:r>
              <a:rPr lang="en-US" sz="2800" b="1" i="0" u="none" strike="noStrike" baseline="0" dirty="0"/>
              <a:t>Accuracy and Precision: </a:t>
            </a:r>
            <a:r>
              <a:rPr lang="en-US" sz="2800" b="0" i="0" u="none" strike="noStrike" baseline="0" dirty="0"/>
              <a:t>Evaluate the IDSL’s accuracy and precision.</a:t>
            </a:r>
          </a:p>
          <a:p>
            <a:pPr algn="l"/>
            <a:r>
              <a:rPr lang="en-US" sz="2800" b="1" i="0" u="none" strike="noStrike" baseline="0" dirty="0"/>
              <a:t>Long Term Stability: </a:t>
            </a:r>
            <a:r>
              <a:rPr lang="en-US" sz="2800" b="0" i="0" u="none" strike="noStrike" baseline="0" dirty="0"/>
              <a:t>Evaluate the IDSL’s performance over an extended period of time.</a:t>
            </a:r>
          </a:p>
          <a:p>
            <a:pPr algn="l"/>
            <a:r>
              <a:rPr lang="en-US" sz="2800" b="1" i="0" u="none" strike="noStrike" baseline="0" dirty="0"/>
              <a:t>Maintenance and Reliability: </a:t>
            </a:r>
            <a:r>
              <a:rPr lang="en-US" sz="2800" b="0" i="0" u="none" strike="noStrike" baseline="0" dirty="0"/>
              <a:t>Inspect the IDSLs’ maintenance needs and long-term reliability.</a:t>
            </a:r>
          </a:p>
          <a:p>
            <a:pPr algn="l"/>
            <a:r>
              <a:rPr lang="en-US" sz="2800" b="1" i="0" u="none" strike="noStrike" baseline="0" dirty="0"/>
              <a:t>Data Gaps and Downtime: </a:t>
            </a:r>
            <a:r>
              <a:rPr lang="en-US" sz="2800" b="0" i="0" u="none" strike="noStrike" baseline="0" dirty="0"/>
              <a:t>Assess the IDSL gauges’ operational efficiency, including data gaps and downtimes.</a:t>
            </a:r>
          </a:p>
          <a:p>
            <a:pPr algn="l"/>
            <a:r>
              <a:rPr lang="en-US" sz="2800" b="1" i="0" u="none" strike="noStrike" baseline="0" dirty="0"/>
              <a:t>Environmental Interference: </a:t>
            </a:r>
            <a:r>
              <a:rPr lang="en-US" sz="2800" b="0" i="0" u="none" strike="noStrike" baseline="0" dirty="0"/>
              <a:t>Consider environmental factors that may interfere with IDSL measurements.</a:t>
            </a:r>
          </a:p>
          <a:p>
            <a:pPr algn="l"/>
            <a:r>
              <a:rPr lang="en-US" sz="2800" b="1" i="0" u="none" strike="noStrike" baseline="0" dirty="0"/>
              <a:t>User Feedback: </a:t>
            </a:r>
            <a:r>
              <a:rPr lang="en-US" sz="2800" b="0" i="0" u="none" strike="noStrike" baseline="0" dirty="0"/>
              <a:t>Obtain feedback from users who rely on IDSL data.</a:t>
            </a:r>
          </a:p>
          <a:p>
            <a:pPr algn="l"/>
            <a:r>
              <a:rPr lang="en-US" sz="2800" b="1" i="0" u="none" strike="noStrike" baseline="0" dirty="0"/>
              <a:t>Compliance with Standards: </a:t>
            </a:r>
            <a:r>
              <a:rPr lang="en-US" sz="2800" b="0" i="0" u="none" strike="noStrike" baseline="0" dirty="0"/>
              <a:t>Evaluate if the IDSL meets relevant international standards for sea level measurement and reporting.</a:t>
            </a:r>
          </a:p>
          <a:p>
            <a:pPr algn="l"/>
            <a:r>
              <a:rPr lang="en-US" sz="2800" b="1" i="0" u="none" strike="noStrike" baseline="0" dirty="0"/>
              <a:t>Cost-effectiveness: </a:t>
            </a:r>
            <a:r>
              <a:rPr lang="en-US" sz="2800" b="0" i="0" u="none" strike="noStrike" baseline="0" dirty="0"/>
              <a:t>Evaluate the cost-effectiveness of the IDSLs in terms of performance relative to maintenance and operational expenses.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6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CA5F-7124-E37F-9A8F-F6E3984F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-3123"/>
            <a:ext cx="8229600" cy="1143000"/>
          </a:xfrm>
        </p:spPr>
        <p:txBody>
          <a:bodyPr/>
          <a:lstStyle/>
          <a:p>
            <a:r>
              <a:rPr lang="en-US" dirty="0"/>
              <a:t>IDSL Status Report- Summary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A74E93C-2D7D-BC64-B296-E349908D5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164052"/>
              </p:ext>
            </p:extLst>
          </p:nvPr>
        </p:nvGraphicFramePr>
        <p:xfrm>
          <a:off x="533400" y="979607"/>
          <a:ext cx="17297400" cy="905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947">
                  <a:extLst>
                    <a:ext uri="{9D8B030D-6E8A-4147-A177-3AD203B41FA5}">
                      <a16:colId xmlns:a16="http://schemas.microsoft.com/office/drawing/2014/main" val="961721264"/>
                    </a:ext>
                  </a:extLst>
                </a:gridCol>
                <a:gridCol w="1417649">
                  <a:extLst>
                    <a:ext uri="{9D8B030D-6E8A-4147-A177-3AD203B41FA5}">
                      <a16:colId xmlns:a16="http://schemas.microsoft.com/office/drawing/2014/main" val="3261312852"/>
                    </a:ext>
                  </a:extLst>
                </a:gridCol>
                <a:gridCol w="1885740">
                  <a:extLst>
                    <a:ext uri="{9D8B030D-6E8A-4147-A177-3AD203B41FA5}">
                      <a16:colId xmlns:a16="http://schemas.microsoft.com/office/drawing/2014/main" val="2549357687"/>
                    </a:ext>
                  </a:extLst>
                </a:gridCol>
                <a:gridCol w="1561416">
                  <a:extLst>
                    <a:ext uri="{9D8B030D-6E8A-4147-A177-3AD203B41FA5}">
                      <a16:colId xmlns:a16="http://schemas.microsoft.com/office/drawing/2014/main" val="1127914493"/>
                    </a:ext>
                  </a:extLst>
                </a:gridCol>
                <a:gridCol w="1695048">
                  <a:extLst>
                    <a:ext uri="{9D8B030D-6E8A-4147-A177-3AD203B41FA5}">
                      <a16:colId xmlns:a16="http://schemas.microsoft.com/office/drawing/2014/main" val="35272277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605790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24520612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12877507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322893904"/>
                    </a:ext>
                  </a:extLst>
                </a:gridCol>
              </a:tblGrid>
              <a:tr h="239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Country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Station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 No.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Date installed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Operational Status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Days since last data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916414407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Cyprus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Zigy Port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IDSL-32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738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Data 2020-21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672189419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Egypt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Alexandria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IDSL-23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Spikes but useable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354077175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Greece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Plomari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IDSL-41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 Nov 2019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Data in short bursts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972955499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Kos Port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IDSL-25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 Jul 2018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785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Useable data Nov’19 – Nov’21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631078043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Kos Marina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IDSL-33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 Aug 2019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Data Mar’20 – Jan’21.  Some data Nov’23 onwards but spikey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521994120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Corinth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IDSL-13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15 Dec 2015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 recent data on 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Data from Oct’23 on useable.  Earlier data also OK, but many gaps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137218649"/>
                  </a:ext>
                </a:extLst>
              </a:tr>
              <a:tr h="772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Panormos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IDSL-24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 Nov 2017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Yes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 recent data on VLIZ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Gaps and spikes but some useable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801748542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Preveza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IDSL-35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 recent data on 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Might be some data if large spikes removed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441721225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Malta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Cirkewwa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IDSL-34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 Oct 2019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846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Some data in 2020-21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0390678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La Valletta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IDSL-42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JRC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Poor quality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767051958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21.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Marsaxlokk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IDSL-43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751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JRC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Data Apr’21-Mar’22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9239663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22.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Morocco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Saida Marina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IDSL-02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Apr 2016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722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JRC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Data 2020-22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708530302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30.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Spain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Cadiz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IDSL-06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 Oct 2015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 recent data on VLIZ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Good quality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286249277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31.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Cartagena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IDSL-07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 Oct 2015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 recent data on 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Large spikes but useable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775737212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32.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Ceuta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IDSL-31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 recent data on 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Useable data 2019-2023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285997446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33.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Minorca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IDSL-29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24 Oct 2017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Some useable data 2018-2020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61508159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34.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Menorca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IDSL-30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23 Oct 2017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Some useable data 2019-2022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912270488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35.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Garachico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IDSL-37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 recent data on 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Useable data Jan’22 – Dec’22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250456595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36.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La Palma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IDSL-50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?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-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Useable data Oct’21 – Aug’23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4081920182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37.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Turkiye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Fethiye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IDSL-15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 Dec 2015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915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Data May’19 – May’20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3097104995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38.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Bozcada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IDSL-14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 Nov 2016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Some data in bursts 2017 - 2022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2924947895"/>
                  </a:ext>
                </a:extLst>
              </a:tr>
              <a:tr h="1197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39.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Samsun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IDSL-16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 Sep 2018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310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Useable data 2020-22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531301719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40.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Bodrum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IDSL-17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 Sep 2019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JRC/VLIZ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Useable data May’20 – Apr’23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4246" marR="24246" marT="0" marB="0"/>
                </a:tc>
                <a:extLst>
                  <a:ext uri="{0D108BD9-81ED-4DB2-BD59-A6C34878D82A}">
                    <a16:rowId xmlns:a16="http://schemas.microsoft.com/office/drawing/2014/main" val="138648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8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CA5F-7124-E37F-9A8F-F6E3984F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-3123"/>
            <a:ext cx="8229600" cy="1143000"/>
          </a:xfrm>
        </p:spPr>
        <p:txBody>
          <a:bodyPr/>
          <a:lstStyle/>
          <a:p>
            <a:r>
              <a:rPr lang="en-US" dirty="0"/>
              <a:t>IDSL Operator Survey Results</a:t>
            </a:r>
          </a:p>
        </p:txBody>
      </p:sp>
      <p:pic>
        <p:nvPicPr>
          <p:cNvPr id="19" name="Picture 18" descr="A pie chart with text&#10;&#10;Description automatically generated">
            <a:extLst>
              <a:ext uri="{FF2B5EF4-FFF2-40B4-BE49-F238E27FC236}">
                <a16:creationId xmlns:a16="http://schemas.microsoft.com/office/drawing/2014/main" id="{17064FEF-8BF9-05F6-1D63-8DBB9492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16357"/>
            <a:ext cx="5257800" cy="5111071"/>
          </a:xfrm>
          <a:prstGeom prst="rect">
            <a:avLst/>
          </a:prstGeom>
        </p:spPr>
      </p:pic>
      <p:pic>
        <p:nvPicPr>
          <p:cNvPr id="21" name="Picture 20" descr="A graph of a number of orange bars&#10;&#10;Description automatically generated with medium confidence">
            <a:extLst>
              <a:ext uri="{FF2B5EF4-FFF2-40B4-BE49-F238E27FC236}">
                <a16:creationId xmlns:a16="http://schemas.microsoft.com/office/drawing/2014/main" id="{FDB4974E-499A-3BDF-C9BB-6DBA87B0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" y="1421969"/>
            <a:ext cx="7598721" cy="4343400"/>
          </a:xfrm>
          <a:prstGeom prst="rect">
            <a:avLst/>
          </a:prstGeom>
        </p:spPr>
      </p:pic>
      <p:pic>
        <p:nvPicPr>
          <p:cNvPr id="23" name="Picture 22" descr="A pie chart with text&#10;&#10;Description automatically generated">
            <a:extLst>
              <a:ext uri="{FF2B5EF4-FFF2-40B4-BE49-F238E27FC236}">
                <a16:creationId xmlns:a16="http://schemas.microsoft.com/office/drawing/2014/main" id="{6A1A70F4-98BB-6A2A-9C41-7D2E65DB3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06" y="6246933"/>
            <a:ext cx="4906447" cy="4040067"/>
          </a:xfrm>
          <a:prstGeom prst="rect">
            <a:avLst/>
          </a:prstGeom>
        </p:spPr>
      </p:pic>
      <p:pic>
        <p:nvPicPr>
          <p:cNvPr id="25" name="Picture 2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44C05091-1BA0-6313-E302-536839B65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01" y="6506954"/>
            <a:ext cx="4458322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9D74-EA0A-A51C-CD9C-0C640C4B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0" y="26857"/>
            <a:ext cx="8229600" cy="1143000"/>
          </a:xfrm>
        </p:spPr>
        <p:txBody>
          <a:bodyPr/>
          <a:lstStyle/>
          <a:p>
            <a:r>
              <a:rPr lang="en-US" dirty="0"/>
              <a:t>IDSL Overall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34F1C6-2C27-0CA1-DA1A-61C6FBF2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9" t="36601" r="39916" b="20822"/>
          <a:stretch/>
        </p:blipFill>
        <p:spPr>
          <a:xfrm>
            <a:off x="-32479" y="2400300"/>
            <a:ext cx="9008538" cy="5835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64F6C-80B0-5B65-ECC3-ED750E591034}"/>
              </a:ext>
            </a:extLst>
          </p:cNvPr>
          <p:cNvSpPr txBox="1"/>
          <p:nvPr/>
        </p:nvSpPr>
        <p:spPr>
          <a:xfrm>
            <a:off x="8229600" y="262890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020"/>
                </a:solidFill>
                <a:latin typeface="Calibri" panose="020F0502020204030204" pitchFamily="34" charset="0"/>
              </a:rPr>
              <a:t>Parts</a:t>
            </a:r>
            <a:r>
              <a:rPr lang="en-US" sz="2400" b="0" i="0" u="none" strike="noStrike" baseline="0" dirty="0">
                <a:solidFill>
                  <a:srgbClr val="202020"/>
                </a:solidFill>
                <a:latin typeface="Calibri" panose="020F0502020204030204" pitchFamily="34" charset="0"/>
              </a:rPr>
              <a:t> such as sensors, memory cards, and control boxes require constant repairs. </a:t>
            </a:r>
          </a:p>
          <a:p>
            <a:endParaRPr lang="en-US" sz="2400" b="0" i="0" u="none" strike="noStrike" baseline="0" dirty="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Survey further highlighted the lack of robustness and endurance of the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Difficult to continuously go to the field to do maintenance and need to find other ways to remotely fix or do troubleshooting in the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evaluation survey also recognizes the lack of a state of the art user guide that explains how to best conduct maintenance and operate the stations.</a:t>
            </a:r>
          </a:p>
        </p:txBody>
      </p:sp>
    </p:spTree>
    <p:extLst>
      <p:ext uri="{BB962C8B-B14F-4D97-AF65-F5344CB8AC3E}">
        <p14:creationId xmlns:p14="http://schemas.microsoft.com/office/powerpoint/2010/main" val="259633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908152" y="444824"/>
            <a:ext cx="8645986" cy="864598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>
                <a:alphaModFix amt="25000"/>
              </a:blip>
              <a:stretch>
                <a:fillRect l="-4523" r="-45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010261" y="9109471"/>
            <a:ext cx="692443" cy="692443"/>
          </a:xfrm>
          <a:custGeom>
            <a:avLst/>
            <a:gdLst/>
            <a:ahLst/>
            <a:cxnLst/>
            <a:rect l="l" t="t" r="r" b="b"/>
            <a:pathLst>
              <a:path w="692443" h="692443">
                <a:moveTo>
                  <a:pt x="0" y="0"/>
                </a:moveTo>
                <a:lnTo>
                  <a:pt x="692443" y="0"/>
                </a:lnTo>
                <a:lnTo>
                  <a:pt x="692443" y="692443"/>
                </a:lnTo>
                <a:lnTo>
                  <a:pt x="0" y="69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81058" y="9112716"/>
            <a:ext cx="1079050" cy="1014090"/>
          </a:xfrm>
          <a:custGeom>
            <a:avLst/>
            <a:gdLst/>
            <a:ahLst/>
            <a:cxnLst/>
            <a:rect l="l" t="t" r="r" b="b"/>
            <a:pathLst>
              <a:path w="1079050" h="1014090">
                <a:moveTo>
                  <a:pt x="0" y="0"/>
                </a:moveTo>
                <a:lnTo>
                  <a:pt x="1079050" y="0"/>
                </a:lnTo>
                <a:lnTo>
                  <a:pt x="1079050" y="1014090"/>
                </a:lnTo>
                <a:lnTo>
                  <a:pt x="0" y="1014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38528" y="9112716"/>
            <a:ext cx="1389954" cy="992184"/>
          </a:xfrm>
          <a:custGeom>
            <a:avLst/>
            <a:gdLst/>
            <a:ahLst/>
            <a:cxnLst/>
            <a:rect l="l" t="t" r="r" b="b"/>
            <a:pathLst>
              <a:path w="1389954" h="992184">
                <a:moveTo>
                  <a:pt x="0" y="0"/>
                </a:moveTo>
                <a:lnTo>
                  <a:pt x="1389953" y="0"/>
                </a:lnTo>
                <a:lnTo>
                  <a:pt x="1389953" y="992185"/>
                </a:lnTo>
                <a:lnTo>
                  <a:pt x="0" y="992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10" t="-4150" b="-41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777883" y="9090811"/>
            <a:ext cx="1253964" cy="896320"/>
          </a:xfrm>
          <a:custGeom>
            <a:avLst/>
            <a:gdLst/>
            <a:ahLst/>
            <a:cxnLst/>
            <a:rect l="l" t="t" r="r" b="b"/>
            <a:pathLst>
              <a:path w="1253964" h="896320">
                <a:moveTo>
                  <a:pt x="0" y="0"/>
                </a:moveTo>
                <a:lnTo>
                  <a:pt x="1253964" y="0"/>
                </a:lnTo>
                <a:lnTo>
                  <a:pt x="1253964" y="896319"/>
                </a:lnTo>
                <a:lnTo>
                  <a:pt x="0" y="896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68242" y="7501293"/>
            <a:ext cx="530398" cy="530398"/>
          </a:xfrm>
          <a:custGeom>
            <a:avLst/>
            <a:gdLst/>
            <a:ahLst/>
            <a:cxnLst/>
            <a:rect l="l" t="t" r="r" b="b"/>
            <a:pathLst>
              <a:path w="530398" h="530398">
                <a:moveTo>
                  <a:pt x="0" y="0"/>
                </a:moveTo>
                <a:lnTo>
                  <a:pt x="530398" y="0"/>
                </a:lnTo>
                <a:lnTo>
                  <a:pt x="530398" y="530398"/>
                </a:lnTo>
                <a:lnTo>
                  <a:pt x="0" y="53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51549" y="8135454"/>
            <a:ext cx="417116" cy="375405"/>
          </a:xfrm>
          <a:custGeom>
            <a:avLst/>
            <a:gdLst/>
            <a:ahLst/>
            <a:cxnLst/>
            <a:rect l="l" t="t" r="r" b="b"/>
            <a:pathLst>
              <a:path w="417116" h="375405">
                <a:moveTo>
                  <a:pt x="0" y="0"/>
                </a:moveTo>
                <a:lnTo>
                  <a:pt x="417117" y="0"/>
                </a:lnTo>
                <a:lnTo>
                  <a:pt x="417117" y="375405"/>
                </a:lnTo>
                <a:lnTo>
                  <a:pt x="0" y="3754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613265" y="3021080"/>
            <a:ext cx="9061470" cy="293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2"/>
              </a:lnSpc>
            </a:pPr>
            <a:r>
              <a:rPr lang="en-US" sz="8416">
                <a:solidFill>
                  <a:srgbClr val="13538A"/>
                </a:solidFill>
                <a:latin typeface="Poppins Bold"/>
              </a:rPr>
              <a:t>Thank you for your attention.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261" y="9239250"/>
            <a:ext cx="5133759" cy="96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6"/>
              </a:lnSpc>
              <a:spcBef>
                <a:spcPct val="0"/>
              </a:spcBef>
            </a:pPr>
            <a:r>
              <a:rPr lang="en-US" sz="2012" spc="100" dirty="0">
                <a:solidFill>
                  <a:srgbClr val="0069B4"/>
                </a:solidFill>
                <a:latin typeface="Montserrat Light"/>
              </a:rPr>
              <a:t>DERYA VENNIN, PHD</a:t>
            </a:r>
          </a:p>
          <a:p>
            <a:pPr algn="ctr">
              <a:lnSpc>
                <a:spcPts val="2616"/>
              </a:lnSpc>
              <a:spcBef>
                <a:spcPct val="0"/>
              </a:spcBef>
            </a:pPr>
            <a:endParaRPr lang="en-US" sz="2012" spc="100" dirty="0">
              <a:solidFill>
                <a:srgbClr val="0069B4"/>
              </a:solidFill>
              <a:latin typeface="Montserrat Light"/>
            </a:endParaRPr>
          </a:p>
          <a:p>
            <a:pPr algn="ctr">
              <a:lnSpc>
                <a:spcPts val="2616"/>
              </a:lnSpc>
              <a:spcBef>
                <a:spcPct val="0"/>
              </a:spcBef>
            </a:pPr>
            <a:r>
              <a:rPr lang="en-US" sz="2012" spc="100" dirty="0">
                <a:solidFill>
                  <a:srgbClr val="0069B4"/>
                </a:solidFill>
                <a:latin typeface="Montserrat Light"/>
              </a:rPr>
              <a:t>d.dilmen-vennin@unesco.org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88366" y="7514424"/>
            <a:ext cx="3280230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  coastwaveproject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       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CoastWave_IOC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C5AA16F02E4409D961CB55457D8F5" ma:contentTypeVersion="18" ma:contentTypeDescription="Create a new document." ma:contentTypeScope="" ma:versionID="b86735eb2fb8fce56c914373de6adb91">
  <xsd:schema xmlns:xsd="http://www.w3.org/2001/XMLSchema" xmlns:xs="http://www.w3.org/2001/XMLSchema" xmlns:p="http://schemas.microsoft.com/office/2006/metadata/properties" xmlns:ns3="1c202607-55df-4fb5-8856-bc8c56b4ea23" xmlns:ns4="998e44fe-45c7-47d2-9071-7db77ed80a7e" targetNamespace="http://schemas.microsoft.com/office/2006/metadata/properties" ma:root="true" ma:fieldsID="ca4d301d00c702818e19fe843eb06747" ns3:_="" ns4:_="">
    <xsd:import namespace="1c202607-55df-4fb5-8856-bc8c56b4ea23"/>
    <xsd:import namespace="998e44fe-45c7-47d2-9071-7db77ed80a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02607-55df-4fb5-8856-bc8c56b4e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e44fe-45c7-47d2-9071-7db77ed80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202607-55df-4fb5-8856-bc8c56b4ea23" xsi:nil="true"/>
  </documentManagement>
</p:properties>
</file>

<file path=customXml/itemProps1.xml><?xml version="1.0" encoding="utf-8"?>
<ds:datastoreItem xmlns:ds="http://schemas.openxmlformats.org/officeDocument/2006/customXml" ds:itemID="{FD0E78E1-0ED6-4EAB-9D52-9E5E41BC2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02607-55df-4fb5-8856-bc8c56b4ea23"/>
    <ds:schemaRef ds:uri="998e44fe-45c7-47d2-9071-7db77ed8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396E88-F804-46EF-BCFF-30B126B74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20F07-4DC2-43C5-96CA-F9CA0AF90D47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998e44fe-45c7-47d2-9071-7db77ed80a7e"/>
    <ds:schemaRef ds:uri="http://purl.org/dc/dcmitype/"/>
    <ds:schemaRef ds:uri="1c202607-55df-4fb5-8856-bc8c56b4ea23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846</Words>
  <Application>Microsoft Office PowerPoint</Application>
  <PresentationFormat>Custom</PresentationFormat>
  <Paragraphs>269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Bold</vt:lpstr>
      <vt:lpstr>Calibri</vt:lpstr>
      <vt:lpstr>Aileron Bold Italics</vt:lpstr>
      <vt:lpstr>DIN Pro 3</vt:lpstr>
      <vt:lpstr>Barlow Medium</vt:lpstr>
      <vt:lpstr>Montserrat Light</vt:lpstr>
      <vt:lpstr>Arial</vt:lpstr>
      <vt:lpstr>DIN Pro 1</vt:lpstr>
      <vt:lpstr>Poppins Bold</vt:lpstr>
      <vt:lpstr>Office Theme</vt:lpstr>
      <vt:lpstr>PowerPoint Presentation</vt:lpstr>
      <vt:lpstr>COMPONENT 3 (Evaluate The Effectiveness, Compatibility, Performance of the IDSLs) Activities</vt:lpstr>
      <vt:lpstr>IDSL Evaluation</vt:lpstr>
      <vt:lpstr>IDSL Status Report- Summary</vt:lpstr>
      <vt:lpstr>IDSL Operator Survey Results</vt:lpstr>
      <vt:lpstr>IDSL Overall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CoastWAVE meeting -component update 5 Feb 2024</dc:title>
  <dc:creator>Dilmen Vennin, Derya</dc:creator>
  <cp:lastModifiedBy>Dilmen Vennin, Derya</cp:lastModifiedBy>
  <cp:revision>8</cp:revision>
  <dcterms:created xsi:type="dcterms:W3CDTF">2006-08-16T00:00:00Z</dcterms:created>
  <dcterms:modified xsi:type="dcterms:W3CDTF">2024-05-12T15:27:43Z</dcterms:modified>
  <dc:identifier>DAF6-tqkVqM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0x01010073DC5AA16F02E4409D961CB55457D8F5</vt:lpwstr>
  </property>
</Properties>
</file>