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8" r:id="rId3"/>
    <p:sldId id="269" r:id="rId4"/>
    <p:sldId id="270" r:id="rId5"/>
    <p:sldId id="257" r:id="rId6"/>
  </p:sldIdLst>
  <p:sldSz cx="9144000" cy="6858000" type="screen4x3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CT1LFnPW230rKu5um9yewznbg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86319"/>
  </p:normalViewPr>
  <p:slideViewPr>
    <p:cSldViewPr snapToGrid="0">
      <p:cViewPr varScale="1">
        <p:scale>
          <a:sx n="107" d="100"/>
          <a:sy n="107" d="100"/>
        </p:scale>
        <p:origin x="20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22baee880fb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" name="Google Shape;45;g22baee880fb_1_1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2baee880fb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g22baee880fb_1_3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69410" y="225793"/>
            <a:ext cx="8229602" cy="75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/>
          <p:nvPr/>
        </p:nvSpPr>
        <p:spPr>
          <a:xfrm>
            <a:off x="0" y="6144702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</a:pPr>
            <a:endParaRPr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Google Shape;7;p10"/>
          <p:cNvSpPr txBox="1"/>
          <p:nvPr/>
        </p:nvSpPr>
        <p:spPr>
          <a:xfrm>
            <a:off x="88898" y="6176879"/>
            <a:ext cx="4295646" cy="307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76365"/>
              </a:buClr>
              <a:buSzPts val="1400"/>
              <a:buFont typeface="Helvetica Neue"/>
              <a:buNone/>
            </a:pPr>
            <a:endParaRPr sz="1400" b="1" i="0" u="none" strike="noStrike" cap="none">
              <a:solidFill>
                <a:srgbClr val="676365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Google Shape;8;p10"/>
          <p:cNvSpPr txBox="1">
            <a:spLocks noGrp="1"/>
          </p:cNvSpPr>
          <p:nvPr>
            <p:ph type="title"/>
          </p:nvPr>
        </p:nvSpPr>
        <p:spPr>
          <a:xfrm>
            <a:off x="469410" y="225793"/>
            <a:ext cx="8229602" cy="75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/>
          <p:nvPr/>
        </p:nvSpPr>
        <p:spPr>
          <a:xfrm>
            <a:off x="6156960" y="6549015"/>
            <a:ext cx="2707887" cy="400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</a:pPr>
            <a:r>
              <a:rPr lang="en-US" sz="10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ICG/NEAMTWS SC meeting, 13 May 2024</a:t>
            </a:r>
            <a:endParaRPr sz="10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Helvetica Neue"/>
              <a:buNone/>
            </a:pPr>
            <a:endParaRPr sz="1000" b="1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0;p10"/>
          <p:cNvSpPr txBox="1"/>
          <p:nvPr/>
        </p:nvSpPr>
        <p:spPr>
          <a:xfrm>
            <a:off x="469410" y="6549014"/>
            <a:ext cx="3165796" cy="246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Update on work plans and activities of TT-Doc</a:t>
            </a:r>
            <a:endParaRPr sz="10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219133" y="2071998"/>
            <a:ext cx="8705734" cy="1775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 on work plans and activities of</a:t>
            </a:r>
            <a:b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Task Team on Documentation</a:t>
            </a:r>
            <a:endParaRPr sz="3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219133" y="4429495"/>
            <a:ext cx="8705734" cy="4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lang="en-US" sz="22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co-chairs: Stefano Lorito (INGV), Nikos Kalligeris (NOA)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2baee880fb_1_15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00" cy="5985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Proposed structure of updated OUG</a:t>
            </a:r>
            <a:endParaRPr sz="3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g22baee880fb_1_15"/>
          <p:cNvSpPr txBox="1"/>
          <p:nvPr/>
        </p:nvSpPr>
        <p:spPr>
          <a:xfrm>
            <a:off x="254337" y="1031469"/>
            <a:ext cx="4044600" cy="46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 PAGE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TABLE OF CONTENTS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EXECUTIVE SUMMARY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 OF FIGURES AND TABLES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INTRODUCTION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Purpose of the OUG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Organization of the OUG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Tsunami Warning System Components and Procedures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Earthquake Observations and Analysis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Seismic network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Geodetic network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acquisition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transmission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Real-time data processing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Earthquake parameters determination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Sea level Observations and Analysis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Tide gauge network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 types of sensors (cabled, open sea, etc.)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acquisition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transmission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Real-time data processing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Sea level parameters determination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g22baee880fb_1_15"/>
          <p:cNvSpPr txBox="1"/>
          <p:nvPr/>
        </p:nvSpPr>
        <p:spPr>
          <a:xfrm>
            <a:off x="4298869" y="1031469"/>
            <a:ext cx="4661100" cy="249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Tsunami Forecasting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of Tsunami Forecasting and Decision Matrix</a:t>
            </a:r>
            <a:endParaRPr sz="1300" b="1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Basins, competence zones and Forecast Points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Roles and responsibilities of TSPs and NTWCs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ETA forecasting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Tsunami height forecasting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Potential for data assimilation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Alert Levels determination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Helvetica Neue"/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Tsunami Alert Messages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Message sequence and message types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Message formats (plain text, CAP, etc.)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-US" sz="1300" b="0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Message dissemination means and infrastructure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2baee880fb_1_32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00" cy="5985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Proposed Annexes of updated OUG</a:t>
            </a:r>
            <a:endParaRPr sz="3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22baee880fb_1_32"/>
          <p:cNvSpPr txBox="1"/>
          <p:nvPr/>
        </p:nvSpPr>
        <p:spPr>
          <a:xfrm>
            <a:off x="254336" y="1072334"/>
            <a:ext cx="423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ANNEX 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TECHNICAL PROCEDURES</a:t>
            </a:r>
            <a:endParaRPr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8" name="Google Shape;68;g22baee880fb_1_32"/>
          <p:cNvSpPr txBox="1"/>
          <p:nvPr/>
        </p:nvSpPr>
        <p:spPr>
          <a:xfrm>
            <a:off x="254336" y="1685090"/>
            <a:ext cx="4185000" cy="3354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Sample Alert Messages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Communication Tests and Exercises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dirty="0"/>
              <a:t>Checklists (Daily and Periodic)</a:t>
            </a: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GB" sz="1100" dirty="0">
                <a:solidFill>
                  <a:srgbClr val="FF0000"/>
                </a:solidFill>
              </a:rPr>
              <a:t>Daily Procedures</a:t>
            </a: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GB" sz="1100" dirty="0">
                <a:solidFill>
                  <a:srgbClr val="FF0000"/>
                </a:solidFill>
              </a:rPr>
              <a:t>Routine Tests</a:t>
            </a: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GB" sz="1100" dirty="0">
                <a:solidFill>
                  <a:srgbClr val="FF0000"/>
                </a:solidFill>
              </a:rPr>
              <a:t>Contingency Planning</a:t>
            </a:r>
          </a:p>
          <a:p>
            <a:pPr indent="-69850">
              <a:buSzPts val="1100"/>
              <a:buFont typeface="Arial"/>
              <a:buChar char="•"/>
            </a:pPr>
            <a:r>
              <a:rPr lang="en-GB" sz="1100" dirty="0">
                <a:solidFill>
                  <a:srgbClr val="FF0000"/>
                </a:solidFill>
              </a:rPr>
              <a:t>Interoperability among TSPs/NTWCs</a:t>
            </a:r>
            <a:endParaRPr sz="1100" dirty="0">
              <a:solidFill>
                <a:srgbClr val="FF0000"/>
              </a:solidFill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dirty="0"/>
              <a:t>Failures and exceptions (communication to subscribers)</a:t>
            </a:r>
            <a:endParaRPr sz="1100" dirty="0"/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KPIs monitoring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Acquisition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Connectivity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Communication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Robustness and redundancy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Recommendations for Documentation of Procedures - Internal SOPs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Transmission of Forecast Points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Transmission of Sensor Lists (Seismic, GNSS, Sea Level)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Transmission of Bathymetry data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g22baee880fb_1_32"/>
          <p:cNvSpPr txBox="1"/>
          <p:nvPr/>
        </p:nvSpPr>
        <p:spPr>
          <a:xfrm>
            <a:off x="4317664" y="1949265"/>
            <a:ext cx="4572000" cy="29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COORDINATION, FACILITATION AND CAPACITY STRENGTHENING ENTITIES OF THE NEAMTWS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Intergovernmental Oceanographic Commission of UNESCO (IOC) 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IOC Tsunami Co-ordination Unit (TSU)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Intergovernmental Coordination Group for the Tsunami Early Warning and Mitigation System in the North-eastern Atlantic, the Mediterranean and Connected Seas (ICG/NEAMTWS)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NEAMTIC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br>
              <a:rPr lang="en-US"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STRUCTURAL ELEMENTS OF THE NEAMTWS (Functions and Responsibilities)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Tsunami National Contact (TNC)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Tsunami Warning Focal Point (TWFP)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Tsunami Service Providers (TSPs)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National Tsunami Warning Centres (NTWCs)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g22baee880fb_1_32"/>
          <p:cNvSpPr txBox="1"/>
          <p:nvPr/>
        </p:nvSpPr>
        <p:spPr>
          <a:xfrm>
            <a:off x="4317664" y="1033624"/>
            <a:ext cx="3997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ANNEX II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ICG/NEAMTWS ORGANIZATIONAL STRUCTURE AND GOVERNANCE</a:t>
            </a:r>
            <a:endParaRPr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1" name="Google Shape;71;g22baee880fb_1_32"/>
          <p:cNvSpPr txBox="1"/>
          <p:nvPr/>
        </p:nvSpPr>
        <p:spPr>
          <a:xfrm>
            <a:off x="254336" y="5578363"/>
            <a:ext cx="45720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International agreements and mandate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Responsibility, Accountability and Liability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Limitations and disclaimers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Non-seismic 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g22baee880fb_1_32"/>
          <p:cNvSpPr txBox="1"/>
          <p:nvPr/>
        </p:nvSpPr>
        <p:spPr>
          <a:xfrm>
            <a:off x="4826336" y="5578363"/>
            <a:ext cx="45720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TSP Accreditation (with updates)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TWFP </a:t>
            </a:r>
            <a:r>
              <a:rPr lang="en-US" sz="1100"/>
              <a:t>and</a:t>
            </a: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TNC FORMS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Subscription to TSP Services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g22baee880fb_1_32"/>
          <p:cNvSpPr txBox="1"/>
          <p:nvPr/>
        </p:nvSpPr>
        <p:spPr>
          <a:xfrm>
            <a:off x="254336" y="4932036"/>
            <a:ext cx="3942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ANNEX III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LEGAL FRAMEWORK</a:t>
            </a:r>
            <a:endParaRPr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4" name="Google Shape;74;g22baee880fb_1_32"/>
          <p:cNvSpPr txBox="1"/>
          <p:nvPr/>
        </p:nvSpPr>
        <p:spPr>
          <a:xfrm>
            <a:off x="4317664" y="4932036"/>
            <a:ext cx="4923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ANNEX IV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ADMINISTRATIVE PROCEDURES</a:t>
            </a:r>
            <a:endParaRPr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dirty="0"/>
              <a:t>C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ontributions for drafting the updated OUG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8"/>
          <p:cNvSpPr txBox="1"/>
          <p:nvPr/>
        </p:nvSpPr>
        <p:spPr>
          <a:xfrm>
            <a:off x="554325" y="1329950"/>
            <a:ext cx="8405700" cy="3293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Editors TT-DOC/OP/Secretariat/Chair - Alessio, Denis, Fernando, Maria Ana, Nikos, Stefano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endParaRPr sz="1600" u="sng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600" u="sng" dirty="0"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160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ontributors for main document: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Introduction: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Nikos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Maria Ana, Stefano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Seismic + Sea level sections: WG 2-3 –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Fernando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i="0" u="none" strike="noStrike" cap="none" dirty="0">
                <a:latin typeface="Calibri"/>
                <a:ea typeface="Calibri"/>
                <a:cs typeface="Calibri"/>
                <a:sym typeface="Calibri"/>
              </a:rPr>
              <a:t>Anna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Didem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Forecasting: WG 1 –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Stefano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Audrey, Nikos, Mauricio</a:t>
            </a: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Messages: TT-OP -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Alessio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Fernand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</a:pP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60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Possible contributors for annexes: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Technical Procedures (I):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Helen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 dirty="0" err="1"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Alessandro, </a:t>
            </a:r>
            <a:r>
              <a:rPr lang="en-US" sz="1600" dirty="0" err="1">
                <a:latin typeface="Calibri"/>
                <a:ea typeface="Calibri"/>
                <a:cs typeface="Calibri"/>
                <a:sym typeface="Calibri"/>
              </a:rPr>
              <a:t>Didem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Fernando (or Rachid?)</a:t>
            </a:r>
            <a:endParaRPr lang="en-US"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Structure and Governance (II):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Denis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Elena, Ignacio,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Maria Ana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Legal framework (III):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cilia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Administrative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procedures (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IV):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Nikos, Stefano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TT-Doc actions summary from last ICG and next steps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 txBox="1"/>
          <p:nvPr/>
        </p:nvSpPr>
        <p:spPr>
          <a:xfrm>
            <a:off x="254336" y="1076727"/>
            <a:ext cx="8705734" cy="2438369"/>
          </a:xfrm>
          <a:prstGeom prst="rect">
            <a:avLst/>
          </a:prstGeom>
          <a:solidFill>
            <a:srgbClr val="A5D5E2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3429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OUG authors and section leaders ha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ve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been identified and confirmed.</a:t>
            </a:r>
            <a:endParaRPr lang="en-US" sz="1600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Arial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A meeting with proposed OUG section leaders was held online on the 5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of March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342900" lvl="1" indent="-342900">
              <a:lnSpc>
                <a:spcPct val="110000"/>
              </a:lnSpc>
              <a:spcBef>
                <a:spcPts val="500"/>
              </a:spcBef>
              <a:buSzPts val="128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Meeting discussion points and an updated OUG structure were shared with the section leaders.</a:t>
            </a:r>
            <a:endParaRPr sz="1600" dirty="0"/>
          </a:p>
          <a:p>
            <a:pPr marL="342900" lvl="1" indent="-342900">
              <a:lnSpc>
                <a:spcPct val="110000"/>
              </a:lnSpc>
              <a:spcBef>
                <a:spcPts val="500"/>
              </a:spcBef>
              <a:buSzPts val="128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Following the meeting, section leaders organized separate coordination meetings: e.g.,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Helene and </a:t>
            </a:r>
            <a:r>
              <a:rPr lang="en-US" sz="1600" dirty="0" err="1"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have organized two meeting dedicated to Annex I.</a:t>
            </a:r>
          </a:p>
          <a:p>
            <a:pPr marL="342900" lvl="1" indent="-342900">
              <a:lnSpc>
                <a:spcPct val="110000"/>
              </a:lnSpc>
              <a:spcBef>
                <a:spcPts val="500"/>
              </a:spcBef>
              <a:buSzPts val="128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has already worked on Annexes II and IV.</a:t>
            </a:r>
          </a:p>
          <a:p>
            <a:pPr marL="342900" lvl="1" indent="-342900">
              <a:lnSpc>
                <a:spcPct val="110000"/>
              </a:lnSpc>
              <a:spcBef>
                <a:spcPts val="500"/>
              </a:spcBef>
              <a:buSzPts val="1280"/>
              <a:buFont typeface="Arial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 other updates from section leaders?</a:t>
            </a:r>
          </a:p>
          <a:p>
            <a:pPr marL="342900" lvl="8" indent="-342900">
              <a:lnSpc>
                <a:spcPct val="110000"/>
              </a:lnSpc>
              <a:spcBef>
                <a:spcPts val="500"/>
              </a:spcBef>
              <a:buSzPts val="1280"/>
              <a:buFont typeface="Arial"/>
              <a:buChar char="•"/>
            </a:pP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01;g22baee880fb_0_0">
            <a:extLst>
              <a:ext uri="{FF2B5EF4-FFF2-40B4-BE49-F238E27FC236}">
                <a16:creationId xmlns:a16="http://schemas.microsoft.com/office/drawing/2014/main" id="{38CD56A2-5DF0-C2B0-0EC1-203ECF8A2CE7}"/>
              </a:ext>
            </a:extLst>
          </p:cNvPr>
          <p:cNvSpPr txBox="1"/>
          <p:nvPr/>
        </p:nvSpPr>
        <p:spPr>
          <a:xfrm>
            <a:off x="254336" y="3963848"/>
            <a:ext cx="8705700" cy="16056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457200" marR="0" lvl="0" indent="-3302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 inter-TSP and TT-Doc/OP meeting is being organized in Athens for 6-7 June 2024 to discuss and close certain subjects to be reflected in the OUG.</a:t>
            </a:r>
          </a:p>
          <a:p>
            <a:pPr marL="457200" indent="-330200">
              <a:lnSpc>
                <a:spcPct val="150000"/>
              </a:lnSpc>
              <a:spcBef>
                <a:spcPts val="500"/>
              </a:spcBef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It has been agreed with section leaders to aim for a first draft of the OUG sections by the 3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of June, 2024, prior to the inter-TSP meeting.</a:t>
            </a: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FFFFFF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667</Words>
  <Application>Microsoft Macintosh PowerPoint</Application>
  <PresentationFormat>On-screen Show (4:3)</PresentationFormat>
  <Paragraphs>104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Helvetica Neue</vt:lpstr>
      <vt:lpstr>Calibri</vt:lpstr>
      <vt:lpstr>Office Theme</vt:lpstr>
      <vt:lpstr>Update on work plans and activities of the Task Team on Documentation</vt:lpstr>
      <vt:lpstr>Proposed structure of updated OUG</vt:lpstr>
      <vt:lpstr>Proposed Annexes of updated OUG</vt:lpstr>
      <vt:lpstr>Contributions for drafting the updated OUG</vt:lpstr>
      <vt:lpstr> TT-Doc actions summary from last ICG and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work plans and activities of the Task Team on Documentation</dc:title>
  <cp:lastModifiedBy>Nikos Kalligeris</cp:lastModifiedBy>
  <cp:revision>43</cp:revision>
  <dcterms:modified xsi:type="dcterms:W3CDTF">2024-05-09T19:17:37Z</dcterms:modified>
</cp:coreProperties>
</file>