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4"/>
  </p:notesMasterIdLst>
  <p:sldIdLst>
    <p:sldId id="256" r:id="rId3"/>
    <p:sldId id="257" r:id="rId4"/>
    <p:sldId id="258" r:id="rId5"/>
    <p:sldId id="259" r:id="rId6"/>
    <p:sldId id="265" r:id="rId7"/>
    <p:sldId id="260" r:id="rId8"/>
    <p:sldId id="266" r:id="rId9"/>
    <p:sldId id="267" r:id="rId10"/>
    <p:sldId id="268" r:id="rId11"/>
    <p:sldId id="269" r:id="rId12"/>
    <p:sldId id="277" r:id="rId13"/>
    <p:sldId id="271" r:id="rId14"/>
    <p:sldId id="272" r:id="rId15"/>
    <p:sldId id="273" r:id="rId16"/>
    <p:sldId id="274" r:id="rId17"/>
    <p:sldId id="261" r:id="rId18"/>
    <p:sldId id="262" r:id="rId19"/>
    <p:sldId id="263" r:id="rId20"/>
    <p:sldId id="264" r:id="rId21"/>
    <p:sldId id="275" r:id="rId22"/>
    <p:sldId id="276" r:id="rId23"/>
  </p:sldIdLst>
  <p:sldSz cx="12192000" cy="6858000"/>
  <p:notesSz cx="6858000" cy="9144000"/>
  <p:defaultText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405"/>
  </p:normalViewPr>
  <p:slideViewPr>
    <p:cSldViewPr snapToGrid="0">
      <p:cViewPr varScale="1">
        <p:scale>
          <a:sx n="131" d="100"/>
          <a:sy n="131" d="100"/>
        </p:scale>
        <p:origin x="3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78959-A7FB-454D-9284-5640413ED7AB}" type="datetimeFigureOut">
              <a:rPr lang="en-PR" smtClean="0"/>
              <a:t>5/7/24</a:t>
            </a:fld>
            <a:endParaRPr lang="en-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29707-8969-1A47-B285-5A66C93A18BC}" type="slidenum">
              <a:rPr lang="en-PR" smtClean="0"/>
              <a:t>‹#›</a:t>
            </a:fld>
            <a:endParaRPr lang="en-PR"/>
          </a:p>
        </p:txBody>
      </p:sp>
    </p:spTree>
    <p:extLst>
      <p:ext uri="{BB962C8B-B14F-4D97-AF65-F5344CB8AC3E}">
        <p14:creationId xmlns:p14="http://schemas.microsoft.com/office/powerpoint/2010/main" val="167491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1c6f6589447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 name="Google Shape;31;g1c6f6589447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8277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7060f783d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7060f783d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704210313a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704210313a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1c6f658944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1c6f658944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2ba602d0815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g2ba602d081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2704210313a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2704210313a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ba602d0815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ba602d081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ba602d0815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ba602d081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ba602d0815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ba602d081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ba602d0815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ba602d081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ff604338c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ff604338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EE11-C837-B463-F7A9-790E9D2DAF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R"/>
          </a:p>
        </p:txBody>
      </p:sp>
      <p:sp>
        <p:nvSpPr>
          <p:cNvPr id="3" name="Subtitle 2">
            <a:extLst>
              <a:ext uri="{FF2B5EF4-FFF2-40B4-BE49-F238E27FC236}">
                <a16:creationId xmlns:a16="http://schemas.microsoft.com/office/drawing/2014/main" id="{B4770B9E-A20B-0BD8-42E0-C114DD0EE5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R"/>
          </a:p>
        </p:txBody>
      </p:sp>
      <p:sp>
        <p:nvSpPr>
          <p:cNvPr id="4" name="Date Placeholder 3">
            <a:extLst>
              <a:ext uri="{FF2B5EF4-FFF2-40B4-BE49-F238E27FC236}">
                <a16:creationId xmlns:a16="http://schemas.microsoft.com/office/drawing/2014/main" id="{E9AE6501-11B6-D0BF-38AC-E42EA2133FB7}"/>
              </a:ext>
            </a:extLst>
          </p:cNvPr>
          <p:cNvSpPr>
            <a:spLocks noGrp="1"/>
          </p:cNvSpPr>
          <p:nvPr>
            <p:ph type="dt" sz="half" idx="10"/>
          </p:nvPr>
        </p:nvSpPr>
        <p:spPr/>
        <p:txBody>
          <a:bodyPr/>
          <a:lstStyle/>
          <a:p>
            <a:fld id="{A244565D-468A-A04E-8716-6FED462305A7}" type="datetimeFigureOut">
              <a:rPr lang="en-PR" smtClean="0"/>
              <a:t>5/7/24</a:t>
            </a:fld>
            <a:endParaRPr lang="en-PR"/>
          </a:p>
        </p:txBody>
      </p:sp>
      <p:sp>
        <p:nvSpPr>
          <p:cNvPr id="5" name="Footer Placeholder 4">
            <a:extLst>
              <a:ext uri="{FF2B5EF4-FFF2-40B4-BE49-F238E27FC236}">
                <a16:creationId xmlns:a16="http://schemas.microsoft.com/office/drawing/2014/main" id="{D48DE5B0-F851-5EC5-566C-61F537D106CC}"/>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B53C1CFB-DF35-2199-F680-134DA39F6AA3}"/>
              </a:ext>
            </a:extLst>
          </p:cNvPr>
          <p:cNvSpPr>
            <a:spLocks noGrp="1"/>
          </p:cNvSpPr>
          <p:nvPr>
            <p:ph type="sldNum" sz="quarter" idx="12"/>
          </p:nvPr>
        </p:nvSpPr>
        <p:spPr/>
        <p:txBody>
          <a:bodyPr/>
          <a:lstStyle/>
          <a:p>
            <a:fld id="{6879A520-C75C-9D4E-A586-4A774F3BA32D}" type="slidenum">
              <a:rPr lang="en-PR" smtClean="0"/>
              <a:t>‹#›</a:t>
            </a:fld>
            <a:endParaRPr lang="en-PR"/>
          </a:p>
        </p:txBody>
      </p:sp>
    </p:spTree>
    <p:extLst>
      <p:ext uri="{BB962C8B-B14F-4D97-AF65-F5344CB8AC3E}">
        <p14:creationId xmlns:p14="http://schemas.microsoft.com/office/powerpoint/2010/main" val="2033740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4997-FAA1-6B82-2279-CDB49084FBD4}"/>
              </a:ext>
            </a:extLst>
          </p:cNvPr>
          <p:cNvSpPr>
            <a:spLocks noGrp="1"/>
          </p:cNvSpPr>
          <p:nvPr>
            <p:ph type="title"/>
          </p:nvPr>
        </p:nvSpPr>
        <p:spPr/>
        <p:txBody>
          <a:bodyPr/>
          <a:lstStyle/>
          <a:p>
            <a:r>
              <a:rPr lang="en-US"/>
              <a:t>Click to edit Master title style</a:t>
            </a:r>
            <a:endParaRPr lang="en-PR"/>
          </a:p>
        </p:txBody>
      </p:sp>
      <p:sp>
        <p:nvSpPr>
          <p:cNvPr id="3" name="Vertical Text Placeholder 2">
            <a:extLst>
              <a:ext uri="{FF2B5EF4-FFF2-40B4-BE49-F238E27FC236}">
                <a16:creationId xmlns:a16="http://schemas.microsoft.com/office/drawing/2014/main" id="{9E2D6C67-AF27-F626-36B3-22A9B69260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384EEE5A-D507-47EC-2B02-4DBCB559B0AC}"/>
              </a:ext>
            </a:extLst>
          </p:cNvPr>
          <p:cNvSpPr>
            <a:spLocks noGrp="1"/>
          </p:cNvSpPr>
          <p:nvPr>
            <p:ph type="dt" sz="half" idx="10"/>
          </p:nvPr>
        </p:nvSpPr>
        <p:spPr/>
        <p:txBody>
          <a:bodyPr/>
          <a:lstStyle/>
          <a:p>
            <a:fld id="{A244565D-468A-A04E-8716-6FED462305A7}" type="datetimeFigureOut">
              <a:rPr lang="en-PR" smtClean="0"/>
              <a:t>5/7/24</a:t>
            </a:fld>
            <a:endParaRPr lang="en-PR"/>
          </a:p>
        </p:txBody>
      </p:sp>
      <p:sp>
        <p:nvSpPr>
          <p:cNvPr id="5" name="Footer Placeholder 4">
            <a:extLst>
              <a:ext uri="{FF2B5EF4-FFF2-40B4-BE49-F238E27FC236}">
                <a16:creationId xmlns:a16="http://schemas.microsoft.com/office/drawing/2014/main" id="{4BB4D245-6487-9D74-481E-4676878A2659}"/>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FC62D49A-AAE1-4B58-4129-5B86C6021A61}"/>
              </a:ext>
            </a:extLst>
          </p:cNvPr>
          <p:cNvSpPr>
            <a:spLocks noGrp="1"/>
          </p:cNvSpPr>
          <p:nvPr>
            <p:ph type="sldNum" sz="quarter" idx="12"/>
          </p:nvPr>
        </p:nvSpPr>
        <p:spPr/>
        <p:txBody>
          <a:bodyPr/>
          <a:lstStyle/>
          <a:p>
            <a:fld id="{6879A520-C75C-9D4E-A586-4A774F3BA32D}" type="slidenum">
              <a:rPr lang="en-PR" smtClean="0"/>
              <a:t>‹#›</a:t>
            </a:fld>
            <a:endParaRPr lang="en-PR"/>
          </a:p>
        </p:txBody>
      </p:sp>
    </p:spTree>
    <p:extLst>
      <p:ext uri="{BB962C8B-B14F-4D97-AF65-F5344CB8AC3E}">
        <p14:creationId xmlns:p14="http://schemas.microsoft.com/office/powerpoint/2010/main" val="5210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1F34E1-4499-6F99-5F14-B881A92FAA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R"/>
          </a:p>
        </p:txBody>
      </p:sp>
      <p:sp>
        <p:nvSpPr>
          <p:cNvPr id="3" name="Vertical Text Placeholder 2">
            <a:extLst>
              <a:ext uri="{FF2B5EF4-FFF2-40B4-BE49-F238E27FC236}">
                <a16:creationId xmlns:a16="http://schemas.microsoft.com/office/drawing/2014/main" id="{18A890B8-EF77-7812-3FB2-4587D872AE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1759D2C5-C9D8-A283-EC55-50EF9A4E6B21}"/>
              </a:ext>
            </a:extLst>
          </p:cNvPr>
          <p:cNvSpPr>
            <a:spLocks noGrp="1"/>
          </p:cNvSpPr>
          <p:nvPr>
            <p:ph type="dt" sz="half" idx="10"/>
          </p:nvPr>
        </p:nvSpPr>
        <p:spPr/>
        <p:txBody>
          <a:bodyPr/>
          <a:lstStyle/>
          <a:p>
            <a:fld id="{A244565D-468A-A04E-8716-6FED462305A7}" type="datetimeFigureOut">
              <a:rPr lang="en-PR" smtClean="0"/>
              <a:t>5/7/24</a:t>
            </a:fld>
            <a:endParaRPr lang="en-PR"/>
          </a:p>
        </p:txBody>
      </p:sp>
      <p:sp>
        <p:nvSpPr>
          <p:cNvPr id="5" name="Footer Placeholder 4">
            <a:extLst>
              <a:ext uri="{FF2B5EF4-FFF2-40B4-BE49-F238E27FC236}">
                <a16:creationId xmlns:a16="http://schemas.microsoft.com/office/drawing/2014/main" id="{430E0F1B-3260-61E3-7A7A-F3D18B7D169B}"/>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374097A3-F9C6-EAE4-AA92-D92B7766D514}"/>
              </a:ext>
            </a:extLst>
          </p:cNvPr>
          <p:cNvSpPr>
            <a:spLocks noGrp="1"/>
          </p:cNvSpPr>
          <p:nvPr>
            <p:ph type="sldNum" sz="quarter" idx="12"/>
          </p:nvPr>
        </p:nvSpPr>
        <p:spPr/>
        <p:txBody>
          <a:bodyPr/>
          <a:lstStyle/>
          <a:p>
            <a:fld id="{6879A520-C75C-9D4E-A586-4A774F3BA32D}" type="slidenum">
              <a:rPr lang="en-PR" smtClean="0"/>
              <a:t>‹#›</a:t>
            </a:fld>
            <a:endParaRPr lang="en-PR"/>
          </a:p>
        </p:txBody>
      </p:sp>
    </p:spTree>
    <p:extLst>
      <p:ext uri="{BB962C8B-B14F-4D97-AF65-F5344CB8AC3E}">
        <p14:creationId xmlns:p14="http://schemas.microsoft.com/office/powerpoint/2010/main" val="875860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1719827" y="3380873"/>
            <a:ext cx="15697577" cy="4392520"/>
          </a:xfrm>
          <a:custGeom>
            <a:avLst/>
            <a:gdLst/>
            <a:ahLst/>
            <a:cxnLst/>
            <a:rect l="l" t="t" r="r" b="b"/>
            <a:pathLst>
              <a:path w="15697577" h="4392520" extrusionOk="0">
                <a:moveTo>
                  <a:pt x="0" y="0"/>
                </a:moveTo>
                <a:lnTo>
                  <a:pt x="15697577" y="0"/>
                </a:lnTo>
                <a:lnTo>
                  <a:pt x="15697577" y="4392520"/>
                </a:lnTo>
                <a:lnTo>
                  <a:pt x="14728053" y="4392520"/>
                </a:lnTo>
                <a:lnTo>
                  <a:pt x="14728053" y="3495841"/>
                </a:lnTo>
                <a:lnTo>
                  <a:pt x="969523" y="3495841"/>
                </a:lnTo>
                <a:lnTo>
                  <a:pt x="969523" y="4392520"/>
                </a:lnTo>
                <a:lnTo>
                  <a:pt x="0" y="4392520"/>
                </a:lnTo>
                <a:close/>
              </a:path>
            </a:pathLst>
          </a:custGeom>
          <a:noFill/>
          <a:ln>
            <a:noFill/>
          </a:ln>
        </p:spPr>
      </p:pic>
      <p:pic>
        <p:nvPicPr>
          <p:cNvPr id="10" name="Google Shape;10;p2"/>
          <p:cNvPicPr preferRelativeResize="0"/>
          <p:nvPr/>
        </p:nvPicPr>
        <p:blipFill rotWithShape="1">
          <a:blip r:embed="rId3">
            <a:alphaModFix/>
          </a:blip>
          <a:srcRect t="53295" r="53938"/>
          <a:stretch/>
        </p:blipFill>
        <p:spPr>
          <a:xfrm rot="5400000" flipH="1">
            <a:off x="7570357" y="-31975"/>
            <a:ext cx="4599067" cy="4663441"/>
          </a:xfrm>
          <a:prstGeom prst="rect">
            <a:avLst/>
          </a:prstGeom>
          <a:noFill/>
          <a:ln>
            <a:noFill/>
          </a:ln>
        </p:spPr>
      </p:pic>
      <p:pic>
        <p:nvPicPr>
          <p:cNvPr id="11" name="Google Shape;11;p2"/>
          <p:cNvPicPr preferRelativeResize="0"/>
          <p:nvPr/>
        </p:nvPicPr>
        <p:blipFill rotWithShape="1">
          <a:blip r:embed="rId4">
            <a:alphaModFix/>
          </a:blip>
          <a:srcRect t="337" b="327"/>
          <a:stretch/>
        </p:blipFill>
        <p:spPr>
          <a:xfrm>
            <a:off x="8164395" y="5430755"/>
            <a:ext cx="3869812" cy="1182439"/>
          </a:xfrm>
          <a:prstGeom prst="rect">
            <a:avLst/>
          </a:prstGeom>
          <a:noFill/>
          <a:ln>
            <a:noFill/>
          </a:ln>
        </p:spPr>
      </p:pic>
      <p:sp>
        <p:nvSpPr>
          <p:cNvPr id="12" name="Google Shape;12;p2"/>
          <p:cNvSpPr txBox="1">
            <a:spLocks noGrp="1"/>
          </p:cNvSpPr>
          <p:nvPr>
            <p:ph type="ctrTitle"/>
          </p:nvPr>
        </p:nvSpPr>
        <p:spPr>
          <a:xfrm>
            <a:off x="1524000" y="913644"/>
            <a:ext cx="9144000" cy="2387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37358C"/>
              </a:buClr>
              <a:buSzPts val="4500"/>
              <a:buFont typeface="Arial"/>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 name="Google Shape;13;p2"/>
          <p:cNvSpPr txBox="1">
            <a:spLocks noGrp="1"/>
          </p:cNvSpPr>
          <p:nvPr>
            <p:ph type="subTitle" idx="1"/>
          </p:nvPr>
        </p:nvSpPr>
        <p:spPr>
          <a:xfrm>
            <a:off x="2584173" y="3780940"/>
            <a:ext cx="6967200" cy="1655600"/>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t" anchorCtr="0">
            <a:normAutofit/>
          </a:bodyPr>
          <a:lstStyle>
            <a:lvl1pPr lvl="0" algn="ctr">
              <a:lnSpc>
                <a:spcPct val="90000"/>
              </a:lnSpc>
              <a:spcBef>
                <a:spcPts val="1067"/>
              </a:spcBef>
              <a:spcAft>
                <a:spcPts val="0"/>
              </a:spcAft>
              <a:buClr>
                <a:schemeClr val="lt1"/>
              </a:buClr>
              <a:buSzPts val="3300"/>
              <a:buNone/>
              <a:defRPr sz="4400" b="1" i="0">
                <a:solidFill>
                  <a:schemeClr val="lt1"/>
                </a:solidFill>
                <a:latin typeface="Arial"/>
                <a:ea typeface="Arial"/>
                <a:cs typeface="Arial"/>
                <a:sym typeface="Arial"/>
              </a:defRPr>
            </a:lvl1pPr>
            <a:lvl2pPr lvl="1" algn="ctr">
              <a:lnSpc>
                <a:spcPct val="90000"/>
              </a:lnSpc>
              <a:spcBef>
                <a:spcPts val="533"/>
              </a:spcBef>
              <a:spcAft>
                <a:spcPts val="0"/>
              </a:spcAft>
              <a:buClr>
                <a:srgbClr val="3D3D3D"/>
              </a:buClr>
              <a:buSzPts val="1500"/>
              <a:buNone/>
              <a:defRPr sz="2000"/>
            </a:lvl2pPr>
            <a:lvl3pPr lvl="2" algn="ctr">
              <a:lnSpc>
                <a:spcPct val="90000"/>
              </a:lnSpc>
              <a:spcBef>
                <a:spcPts val="533"/>
              </a:spcBef>
              <a:spcAft>
                <a:spcPts val="0"/>
              </a:spcAft>
              <a:buClr>
                <a:srgbClr val="3D3D3D"/>
              </a:buClr>
              <a:buSzPts val="1400"/>
              <a:buNone/>
              <a:defRPr sz="1867"/>
            </a:lvl3pPr>
            <a:lvl4pPr lvl="3" algn="ctr">
              <a:lnSpc>
                <a:spcPct val="90000"/>
              </a:lnSpc>
              <a:spcBef>
                <a:spcPts val="533"/>
              </a:spcBef>
              <a:spcAft>
                <a:spcPts val="0"/>
              </a:spcAft>
              <a:buClr>
                <a:srgbClr val="3D3D3D"/>
              </a:buClr>
              <a:buSzPts val="1200"/>
              <a:buNone/>
              <a:defRPr sz="1600"/>
            </a:lvl4pPr>
            <a:lvl5pPr lvl="4" algn="ctr">
              <a:lnSpc>
                <a:spcPct val="90000"/>
              </a:lnSpc>
              <a:spcBef>
                <a:spcPts val="533"/>
              </a:spcBef>
              <a:spcAft>
                <a:spcPts val="0"/>
              </a:spcAft>
              <a:buClr>
                <a:srgbClr val="3D3D3D"/>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3632872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
        <p:cNvGrpSpPr/>
        <p:nvPr/>
      </p:nvGrpSpPr>
      <p:grpSpPr>
        <a:xfrm>
          <a:off x="0" y="0"/>
          <a:ext cx="0" cy="0"/>
          <a:chOff x="0" y="0"/>
          <a:chExt cx="0" cy="0"/>
        </a:xfrm>
      </p:grpSpPr>
      <p:cxnSp>
        <p:nvCxnSpPr>
          <p:cNvPr id="15" name="Google Shape;15;p3"/>
          <p:cNvCxnSpPr/>
          <p:nvPr/>
        </p:nvCxnSpPr>
        <p:spPr>
          <a:xfrm>
            <a:off x="325821" y="124651"/>
            <a:ext cx="0" cy="867200"/>
          </a:xfrm>
          <a:prstGeom prst="straightConnector1">
            <a:avLst/>
          </a:prstGeom>
          <a:noFill/>
          <a:ln w="76200" cap="flat" cmpd="sng">
            <a:solidFill>
              <a:srgbClr val="C02A31"/>
            </a:solidFill>
            <a:prstDash val="solid"/>
            <a:miter lim="800000"/>
            <a:headEnd type="none" w="sm" len="sm"/>
            <a:tailEnd type="none" w="sm" len="sm"/>
          </a:ln>
        </p:spPr>
      </p:cxnSp>
      <p:pic>
        <p:nvPicPr>
          <p:cNvPr id="16" name="Google Shape;16;p3"/>
          <p:cNvPicPr preferRelativeResize="0"/>
          <p:nvPr/>
        </p:nvPicPr>
        <p:blipFill rotWithShape="1">
          <a:blip r:embed="rId2">
            <a:alphaModFix/>
          </a:blip>
          <a:srcRect t="50000" r="50000"/>
          <a:stretch/>
        </p:blipFill>
        <p:spPr>
          <a:xfrm rot="10800000" flipH="1">
            <a:off x="7198273" y="1864272"/>
            <a:ext cx="4993728" cy="4993729"/>
          </a:xfrm>
          <a:custGeom>
            <a:avLst/>
            <a:gdLst/>
            <a:ahLst/>
            <a:cxnLst/>
            <a:rect l="l" t="t" r="r" b="b"/>
            <a:pathLst>
              <a:path w="4993728" h="4993729" extrusionOk="0">
                <a:moveTo>
                  <a:pt x="0" y="4993729"/>
                </a:moveTo>
                <a:lnTo>
                  <a:pt x="4993728" y="4993729"/>
                </a:lnTo>
                <a:lnTo>
                  <a:pt x="4993728" y="742700"/>
                </a:lnTo>
                <a:lnTo>
                  <a:pt x="4964388" y="747559"/>
                </a:lnTo>
                <a:cubicBezTo>
                  <a:pt x="4941105" y="750124"/>
                  <a:pt x="4917482" y="751438"/>
                  <a:pt x="4893575" y="751438"/>
                </a:cubicBezTo>
                <a:cubicBezTo>
                  <a:pt x="4511068" y="751438"/>
                  <a:pt x="4200984" y="415008"/>
                  <a:pt x="4200984" y="0"/>
                </a:cubicBezTo>
                <a:lnTo>
                  <a:pt x="0" y="0"/>
                </a:lnTo>
                <a:close/>
              </a:path>
            </a:pathLst>
          </a:custGeom>
          <a:noFill/>
          <a:ln>
            <a:noFill/>
          </a:ln>
        </p:spPr>
      </p:pic>
      <p:pic>
        <p:nvPicPr>
          <p:cNvPr id="17" name="Google Shape;17;p3"/>
          <p:cNvPicPr preferRelativeResize="0"/>
          <p:nvPr/>
        </p:nvPicPr>
        <p:blipFill rotWithShape="1">
          <a:blip r:embed="rId3">
            <a:alphaModFix/>
          </a:blip>
          <a:srcRect t="248" b="238"/>
          <a:stretch/>
        </p:blipFill>
        <p:spPr>
          <a:xfrm>
            <a:off x="8044535" y="136396"/>
            <a:ext cx="4047312" cy="766939"/>
          </a:xfrm>
          <a:prstGeom prst="rect">
            <a:avLst/>
          </a:prstGeom>
          <a:noFill/>
          <a:ln>
            <a:noFill/>
          </a:ln>
        </p:spPr>
      </p:pic>
      <p:sp>
        <p:nvSpPr>
          <p:cNvPr id="18" name="Google Shape;18;p3"/>
          <p:cNvSpPr txBox="1">
            <a:spLocks noGrp="1"/>
          </p:cNvSpPr>
          <p:nvPr>
            <p:ph type="title"/>
          </p:nvPr>
        </p:nvSpPr>
        <p:spPr>
          <a:xfrm>
            <a:off x="440635" y="136396"/>
            <a:ext cx="7604000" cy="867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7358C"/>
              </a:buClr>
              <a:buSzPts val="3200"/>
              <a:buFont typeface="Arial"/>
              <a:buNone/>
              <a:defRPr sz="4267"/>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 name="Google Shape;19;p3"/>
          <p:cNvSpPr txBox="1">
            <a:spLocks noGrp="1"/>
          </p:cNvSpPr>
          <p:nvPr>
            <p:ph type="body" idx="1"/>
          </p:nvPr>
        </p:nvSpPr>
        <p:spPr>
          <a:xfrm>
            <a:off x="808383" y="1666601"/>
            <a:ext cx="10515600" cy="43512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3D3D3D"/>
              </a:buClr>
              <a:buSzPts val="1400"/>
              <a:buNone/>
              <a:defRPr/>
            </a:lvl1pPr>
            <a:lvl2pPr marL="1219170" lvl="1" indent="-304792" algn="l">
              <a:lnSpc>
                <a:spcPct val="90000"/>
              </a:lnSpc>
              <a:spcBef>
                <a:spcPts val="533"/>
              </a:spcBef>
              <a:spcAft>
                <a:spcPts val="0"/>
              </a:spcAft>
              <a:buClr>
                <a:srgbClr val="3D3D3D"/>
              </a:buClr>
              <a:buSzPts val="1400"/>
              <a:buNone/>
              <a:defRPr/>
            </a:lvl2pPr>
            <a:lvl3pPr marL="1828754" lvl="2" indent="-304792" algn="l">
              <a:lnSpc>
                <a:spcPct val="90000"/>
              </a:lnSpc>
              <a:spcBef>
                <a:spcPts val="533"/>
              </a:spcBef>
              <a:spcAft>
                <a:spcPts val="0"/>
              </a:spcAft>
              <a:buClr>
                <a:srgbClr val="3D3D3D"/>
              </a:buClr>
              <a:buSzPts val="1400"/>
              <a:buNone/>
              <a:defRPr/>
            </a:lvl3pPr>
            <a:lvl4pPr marL="2438339" lvl="3" indent="-304792" algn="l">
              <a:lnSpc>
                <a:spcPct val="90000"/>
              </a:lnSpc>
              <a:spcBef>
                <a:spcPts val="533"/>
              </a:spcBef>
              <a:spcAft>
                <a:spcPts val="0"/>
              </a:spcAft>
              <a:buClr>
                <a:srgbClr val="3D3D3D"/>
              </a:buClr>
              <a:buSzPts val="1400"/>
              <a:buNone/>
              <a:defRPr/>
            </a:lvl4pPr>
            <a:lvl5pPr marL="3047924" lvl="4" indent="-304792" algn="l">
              <a:lnSpc>
                <a:spcPct val="90000"/>
              </a:lnSpc>
              <a:spcBef>
                <a:spcPts val="533"/>
              </a:spcBef>
              <a:spcAft>
                <a:spcPts val="0"/>
              </a:spcAft>
              <a:buClr>
                <a:srgbClr val="3D3D3D"/>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509090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
        <p:cNvGrpSpPr/>
        <p:nvPr/>
      </p:nvGrpSpPr>
      <p:grpSpPr>
        <a:xfrm>
          <a:off x="0" y="0"/>
          <a:ext cx="0" cy="0"/>
          <a:chOff x="0" y="0"/>
          <a:chExt cx="0" cy="0"/>
        </a:xfrm>
      </p:grpSpPr>
      <p:cxnSp>
        <p:nvCxnSpPr>
          <p:cNvPr id="21" name="Google Shape;21;p4"/>
          <p:cNvCxnSpPr/>
          <p:nvPr/>
        </p:nvCxnSpPr>
        <p:spPr>
          <a:xfrm>
            <a:off x="325821" y="124651"/>
            <a:ext cx="0" cy="867200"/>
          </a:xfrm>
          <a:prstGeom prst="straightConnector1">
            <a:avLst/>
          </a:prstGeom>
          <a:noFill/>
          <a:ln w="76200" cap="flat" cmpd="sng">
            <a:solidFill>
              <a:srgbClr val="C02A31"/>
            </a:solidFill>
            <a:prstDash val="solid"/>
            <a:miter lim="800000"/>
            <a:headEnd type="none" w="sm" len="sm"/>
            <a:tailEnd type="none" w="sm" len="sm"/>
          </a:ln>
        </p:spPr>
      </p:cxnSp>
      <p:sp>
        <p:nvSpPr>
          <p:cNvPr id="22" name="Google Shape;22;p4"/>
          <p:cNvSpPr txBox="1">
            <a:spLocks noGrp="1"/>
          </p:cNvSpPr>
          <p:nvPr>
            <p:ph type="title"/>
          </p:nvPr>
        </p:nvSpPr>
        <p:spPr>
          <a:xfrm>
            <a:off x="440635" y="136396"/>
            <a:ext cx="7604000" cy="867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7358C"/>
              </a:buClr>
              <a:buSzPts val="3200"/>
              <a:buFont typeface="Arial"/>
              <a:buNone/>
              <a:defRPr sz="4267"/>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3" name="Google Shape;23;p4"/>
          <p:cNvPicPr preferRelativeResize="0"/>
          <p:nvPr/>
        </p:nvPicPr>
        <p:blipFill rotWithShape="1">
          <a:blip r:embed="rId2">
            <a:alphaModFix/>
          </a:blip>
          <a:srcRect t="248" b="238"/>
          <a:stretch/>
        </p:blipFill>
        <p:spPr>
          <a:xfrm>
            <a:off x="8044535" y="136396"/>
            <a:ext cx="4047312" cy="766939"/>
          </a:xfrm>
          <a:prstGeom prst="rect">
            <a:avLst/>
          </a:prstGeom>
          <a:noFill/>
          <a:ln>
            <a:noFill/>
          </a:ln>
        </p:spPr>
      </p:pic>
    </p:spTree>
    <p:extLst>
      <p:ext uri="{BB962C8B-B14F-4D97-AF65-F5344CB8AC3E}">
        <p14:creationId xmlns:p14="http://schemas.microsoft.com/office/powerpoint/2010/main" val="3217710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178754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nd Slide" type="titleOnly">
  <p:cSld name="End Slide">
    <p:spTree>
      <p:nvGrpSpPr>
        <p:cNvPr id="1" name="Shape 25"/>
        <p:cNvGrpSpPr/>
        <p:nvPr/>
      </p:nvGrpSpPr>
      <p:grpSpPr>
        <a:xfrm>
          <a:off x="0" y="0"/>
          <a:ext cx="0" cy="0"/>
          <a:chOff x="0" y="0"/>
          <a:chExt cx="0" cy="0"/>
        </a:xfrm>
      </p:grpSpPr>
      <p:sp>
        <p:nvSpPr>
          <p:cNvPr id="26" name="Google Shape;26;p6"/>
          <p:cNvSpPr/>
          <p:nvPr/>
        </p:nvSpPr>
        <p:spPr>
          <a:xfrm rot="5400000">
            <a:off x="5405173" y="-5413834"/>
            <a:ext cx="1406368" cy="12213020"/>
          </a:xfrm>
          <a:custGeom>
            <a:avLst/>
            <a:gdLst/>
            <a:ahLst/>
            <a:cxnLst/>
            <a:rect l="l" t="t" r="r" b="b"/>
            <a:pathLst>
              <a:path w="1406368" h="12213020" extrusionOk="0">
                <a:moveTo>
                  <a:pt x="0" y="12213020"/>
                </a:moveTo>
                <a:lnTo>
                  <a:pt x="0" y="0"/>
                </a:lnTo>
                <a:lnTo>
                  <a:pt x="365824" y="0"/>
                </a:lnTo>
                <a:lnTo>
                  <a:pt x="585106" y="501754"/>
                </a:lnTo>
                <a:cubicBezTo>
                  <a:pt x="1086671" y="1833960"/>
                  <a:pt x="1406368" y="3850077"/>
                  <a:pt x="1406368" y="6106510"/>
                </a:cubicBezTo>
                <a:cubicBezTo>
                  <a:pt x="1406368" y="8362945"/>
                  <a:pt x="1086671" y="10379061"/>
                  <a:pt x="585106" y="11711265"/>
                </a:cubicBezTo>
                <a:lnTo>
                  <a:pt x="365825" y="12213020"/>
                </a:lnTo>
                <a:close/>
              </a:path>
            </a:pathLst>
          </a:custGeom>
          <a:gradFill>
            <a:gsLst>
              <a:gs pos="0">
                <a:schemeClr val="accent2"/>
              </a:gs>
              <a:gs pos="5000">
                <a:schemeClr val="accent2"/>
              </a:gs>
              <a:gs pos="95000">
                <a:schemeClr val="accent1"/>
              </a:gs>
              <a:gs pos="100000">
                <a:schemeClr val="accent1"/>
              </a:gs>
            </a:gsLst>
            <a:lin ang="5400000"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pic>
        <p:nvPicPr>
          <p:cNvPr id="27" name="Google Shape;27;p6"/>
          <p:cNvPicPr preferRelativeResize="0"/>
          <p:nvPr/>
        </p:nvPicPr>
        <p:blipFill rotWithShape="1">
          <a:blip r:embed="rId2">
            <a:alphaModFix/>
          </a:blip>
          <a:srcRect t="337" b="327"/>
          <a:stretch/>
        </p:blipFill>
        <p:spPr>
          <a:xfrm>
            <a:off x="4336417" y="101455"/>
            <a:ext cx="3869812" cy="1182439"/>
          </a:xfrm>
          <a:prstGeom prst="rect">
            <a:avLst/>
          </a:prstGeom>
          <a:noFill/>
          <a:ln>
            <a:noFill/>
          </a:ln>
        </p:spPr>
      </p:pic>
      <p:sp>
        <p:nvSpPr>
          <p:cNvPr id="28" name="Google Shape;28;p6"/>
          <p:cNvSpPr txBox="1">
            <a:spLocks noGrp="1"/>
          </p:cNvSpPr>
          <p:nvPr>
            <p:ph type="title"/>
          </p:nvPr>
        </p:nvSpPr>
        <p:spPr>
          <a:xfrm>
            <a:off x="1752600" y="1617455"/>
            <a:ext cx="8686800" cy="10960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37358C"/>
              </a:buClr>
              <a:buSzPts val="3200"/>
              <a:buFont typeface="Arial"/>
              <a:buNone/>
              <a:defRPr sz="4267"/>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145027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4CC11-7182-1C26-2F66-2D3B38AA060A}"/>
              </a:ext>
            </a:extLst>
          </p:cNvPr>
          <p:cNvSpPr>
            <a:spLocks noGrp="1"/>
          </p:cNvSpPr>
          <p:nvPr>
            <p:ph type="title"/>
          </p:nvPr>
        </p:nvSpPr>
        <p:spPr/>
        <p:txBody>
          <a:bodyPr/>
          <a:lstStyle/>
          <a:p>
            <a:r>
              <a:rPr lang="en-US"/>
              <a:t>Click to edit Master title style</a:t>
            </a:r>
            <a:endParaRPr lang="en-PR"/>
          </a:p>
        </p:txBody>
      </p:sp>
      <p:sp>
        <p:nvSpPr>
          <p:cNvPr id="3" name="Content Placeholder 2">
            <a:extLst>
              <a:ext uri="{FF2B5EF4-FFF2-40B4-BE49-F238E27FC236}">
                <a16:creationId xmlns:a16="http://schemas.microsoft.com/office/drawing/2014/main" id="{3B734312-B434-D184-B4E2-4E01F7D9EF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5AD7B000-6306-F2D6-EF99-560F2AD193F0}"/>
              </a:ext>
            </a:extLst>
          </p:cNvPr>
          <p:cNvSpPr>
            <a:spLocks noGrp="1"/>
          </p:cNvSpPr>
          <p:nvPr>
            <p:ph type="dt" sz="half" idx="10"/>
          </p:nvPr>
        </p:nvSpPr>
        <p:spPr/>
        <p:txBody>
          <a:bodyPr/>
          <a:lstStyle/>
          <a:p>
            <a:fld id="{A244565D-468A-A04E-8716-6FED462305A7}" type="datetimeFigureOut">
              <a:rPr lang="en-PR" smtClean="0"/>
              <a:t>5/7/24</a:t>
            </a:fld>
            <a:endParaRPr lang="en-PR"/>
          </a:p>
        </p:txBody>
      </p:sp>
      <p:sp>
        <p:nvSpPr>
          <p:cNvPr id="5" name="Footer Placeholder 4">
            <a:extLst>
              <a:ext uri="{FF2B5EF4-FFF2-40B4-BE49-F238E27FC236}">
                <a16:creationId xmlns:a16="http://schemas.microsoft.com/office/drawing/2014/main" id="{282F0E41-F218-B613-E5E7-9FA219725F9B}"/>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D26AC07C-3D09-D519-9976-2C16BC97C106}"/>
              </a:ext>
            </a:extLst>
          </p:cNvPr>
          <p:cNvSpPr>
            <a:spLocks noGrp="1"/>
          </p:cNvSpPr>
          <p:nvPr>
            <p:ph type="sldNum" sz="quarter" idx="12"/>
          </p:nvPr>
        </p:nvSpPr>
        <p:spPr/>
        <p:txBody>
          <a:bodyPr/>
          <a:lstStyle/>
          <a:p>
            <a:fld id="{6879A520-C75C-9D4E-A586-4A774F3BA32D}" type="slidenum">
              <a:rPr lang="en-PR" smtClean="0"/>
              <a:t>‹#›</a:t>
            </a:fld>
            <a:endParaRPr lang="en-PR"/>
          </a:p>
        </p:txBody>
      </p:sp>
    </p:spTree>
    <p:extLst>
      <p:ext uri="{BB962C8B-B14F-4D97-AF65-F5344CB8AC3E}">
        <p14:creationId xmlns:p14="http://schemas.microsoft.com/office/powerpoint/2010/main" val="3402917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E0D4-7419-2D4A-9168-A9D345A97F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R"/>
          </a:p>
        </p:txBody>
      </p:sp>
      <p:sp>
        <p:nvSpPr>
          <p:cNvPr id="3" name="Text Placeholder 2">
            <a:extLst>
              <a:ext uri="{FF2B5EF4-FFF2-40B4-BE49-F238E27FC236}">
                <a16:creationId xmlns:a16="http://schemas.microsoft.com/office/drawing/2014/main" id="{1CB550A0-1E77-BA73-EB7B-03BFFE5877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18187-C3C9-68EA-69D7-8E5E16DCBFBE}"/>
              </a:ext>
            </a:extLst>
          </p:cNvPr>
          <p:cNvSpPr>
            <a:spLocks noGrp="1"/>
          </p:cNvSpPr>
          <p:nvPr>
            <p:ph type="dt" sz="half" idx="10"/>
          </p:nvPr>
        </p:nvSpPr>
        <p:spPr/>
        <p:txBody>
          <a:bodyPr/>
          <a:lstStyle/>
          <a:p>
            <a:fld id="{A244565D-468A-A04E-8716-6FED462305A7}" type="datetimeFigureOut">
              <a:rPr lang="en-PR" smtClean="0"/>
              <a:t>5/7/24</a:t>
            </a:fld>
            <a:endParaRPr lang="en-PR"/>
          </a:p>
        </p:txBody>
      </p:sp>
      <p:sp>
        <p:nvSpPr>
          <p:cNvPr id="5" name="Footer Placeholder 4">
            <a:extLst>
              <a:ext uri="{FF2B5EF4-FFF2-40B4-BE49-F238E27FC236}">
                <a16:creationId xmlns:a16="http://schemas.microsoft.com/office/drawing/2014/main" id="{800230BB-94E3-4BE4-16AC-8FFBA0DB0CD1}"/>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3B8428FC-2D47-222F-D391-A729B13442B5}"/>
              </a:ext>
            </a:extLst>
          </p:cNvPr>
          <p:cNvSpPr>
            <a:spLocks noGrp="1"/>
          </p:cNvSpPr>
          <p:nvPr>
            <p:ph type="sldNum" sz="quarter" idx="12"/>
          </p:nvPr>
        </p:nvSpPr>
        <p:spPr/>
        <p:txBody>
          <a:bodyPr/>
          <a:lstStyle/>
          <a:p>
            <a:fld id="{6879A520-C75C-9D4E-A586-4A774F3BA32D}" type="slidenum">
              <a:rPr lang="en-PR" smtClean="0"/>
              <a:t>‹#›</a:t>
            </a:fld>
            <a:endParaRPr lang="en-PR"/>
          </a:p>
        </p:txBody>
      </p:sp>
    </p:spTree>
    <p:extLst>
      <p:ext uri="{BB962C8B-B14F-4D97-AF65-F5344CB8AC3E}">
        <p14:creationId xmlns:p14="http://schemas.microsoft.com/office/powerpoint/2010/main" val="45500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545C-891F-D7B7-7913-9D591301A3FB}"/>
              </a:ext>
            </a:extLst>
          </p:cNvPr>
          <p:cNvSpPr>
            <a:spLocks noGrp="1"/>
          </p:cNvSpPr>
          <p:nvPr>
            <p:ph type="title"/>
          </p:nvPr>
        </p:nvSpPr>
        <p:spPr/>
        <p:txBody>
          <a:bodyPr/>
          <a:lstStyle/>
          <a:p>
            <a:r>
              <a:rPr lang="en-US"/>
              <a:t>Click to edit Master title style</a:t>
            </a:r>
            <a:endParaRPr lang="en-PR"/>
          </a:p>
        </p:txBody>
      </p:sp>
      <p:sp>
        <p:nvSpPr>
          <p:cNvPr id="3" name="Content Placeholder 2">
            <a:extLst>
              <a:ext uri="{FF2B5EF4-FFF2-40B4-BE49-F238E27FC236}">
                <a16:creationId xmlns:a16="http://schemas.microsoft.com/office/drawing/2014/main" id="{53271D6B-85EF-FF0F-84F3-454562E966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Content Placeholder 3">
            <a:extLst>
              <a:ext uri="{FF2B5EF4-FFF2-40B4-BE49-F238E27FC236}">
                <a16:creationId xmlns:a16="http://schemas.microsoft.com/office/drawing/2014/main" id="{3A225D74-8E2E-21DE-CDDE-2EAAE9A76F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5" name="Date Placeholder 4">
            <a:extLst>
              <a:ext uri="{FF2B5EF4-FFF2-40B4-BE49-F238E27FC236}">
                <a16:creationId xmlns:a16="http://schemas.microsoft.com/office/drawing/2014/main" id="{DE1A172F-79BB-FEF8-8085-F6F9DCE073C6}"/>
              </a:ext>
            </a:extLst>
          </p:cNvPr>
          <p:cNvSpPr>
            <a:spLocks noGrp="1"/>
          </p:cNvSpPr>
          <p:nvPr>
            <p:ph type="dt" sz="half" idx="10"/>
          </p:nvPr>
        </p:nvSpPr>
        <p:spPr/>
        <p:txBody>
          <a:bodyPr/>
          <a:lstStyle/>
          <a:p>
            <a:fld id="{A244565D-468A-A04E-8716-6FED462305A7}" type="datetimeFigureOut">
              <a:rPr lang="en-PR" smtClean="0"/>
              <a:t>5/7/24</a:t>
            </a:fld>
            <a:endParaRPr lang="en-PR"/>
          </a:p>
        </p:txBody>
      </p:sp>
      <p:sp>
        <p:nvSpPr>
          <p:cNvPr id="6" name="Footer Placeholder 5">
            <a:extLst>
              <a:ext uri="{FF2B5EF4-FFF2-40B4-BE49-F238E27FC236}">
                <a16:creationId xmlns:a16="http://schemas.microsoft.com/office/drawing/2014/main" id="{D474188A-DDD4-05F3-C84D-70E3141002CF}"/>
              </a:ext>
            </a:extLst>
          </p:cNvPr>
          <p:cNvSpPr>
            <a:spLocks noGrp="1"/>
          </p:cNvSpPr>
          <p:nvPr>
            <p:ph type="ftr" sz="quarter" idx="11"/>
          </p:nvPr>
        </p:nvSpPr>
        <p:spPr/>
        <p:txBody>
          <a:bodyPr/>
          <a:lstStyle/>
          <a:p>
            <a:endParaRPr lang="en-PR"/>
          </a:p>
        </p:txBody>
      </p:sp>
      <p:sp>
        <p:nvSpPr>
          <p:cNvPr id="7" name="Slide Number Placeholder 6">
            <a:extLst>
              <a:ext uri="{FF2B5EF4-FFF2-40B4-BE49-F238E27FC236}">
                <a16:creationId xmlns:a16="http://schemas.microsoft.com/office/drawing/2014/main" id="{06B33646-7199-7386-6B43-78FE2E772DD5}"/>
              </a:ext>
            </a:extLst>
          </p:cNvPr>
          <p:cNvSpPr>
            <a:spLocks noGrp="1"/>
          </p:cNvSpPr>
          <p:nvPr>
            <p:ph type="sldNum" sz="quarter" idx="12"/>
          </p:nvPr>
        </p:nvSpPr>
        <p:spPr/>
        <p:txBody>
          <a:bodyPr/>
          <a:lstStyle/>
          <a:p>
            <a:fld id="{6879A520-C75C-9D4E-A586-4A774F3BA32D}" type="slidenum">
              <a:rPr lang="en-PR" smtClean="0"/>
              <a:t>‹#›</a:t>
            </a:fld>
            <a:endParaRPr lang="en-PR"/>
          </a:p>
        </p:txBody>
      </p:sp>
    </p:spTree>
    <p:extLst>
      <p:ext uri="{BB962C8B-B14F-4D97-AF65-F5344CB8AC3E}">
        <p14:creationId xmlns:p14="http://schemas.microsoft.com/office/powerpoint/2010/main" val="2950428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4DF5-176E-6C7D-E9C1-A37CD95C69B4}"/>
              </a:ext>
            </a:extLst>
          </p:cNvPr>
          <p:cNvSpPr>
            <a:spLocks noGrp="1"/>
          </p:cNvSpPr>
          <p:nvPr>
            <p:ph type="title"/>
          </p:nvPr>
        </p:nvSpPr>
        <p:spPr>
          <a:xfrm>
            <a:off x="839788" y="365125"/>
            <a:ext cx="10515600" cy="1325563"/>
          </a:xfrm>
        </p:spPr>
        <p:txBody>
          <a:bodyPr/>
          <a:lstStyle/>
          <a:p>
            <a:r>
              <a:rPr lang="en-US"/>
              <a:t>Click to edit Master title style</a:t>
            </a:r>
            <a:endParaRPr lang="en-PR"/>
          </a:p>
        </p:txBody>
      </p:sp>
      <p:sp>
        <p:nvSpPr>
          <p:cNvPr id="3" name="Text Placeholder 2">
            <a:extLst>
              <a:ext uri="{FF2B5EF4-FFF2-40B4-BE49-F238E27FC236}">
                <a16:creationId xmlns:a16="http://schemas.microsoft.com/office/drawing/2014/main" id="{619A1DB9-61C6-8242-04FC-2790A471A5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8A4B6A-56C4-D6CE-8D03-CC7A41E663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5" name="Text Placeholder 4">
            <a:extLst>
              <a:ext uri="{FF2B5EF4-FFF2-40B4-BE49-F238E27FC236}">
                <a16:creationId xmlns:a16="http://schemas.microsoft.com/office/drawing/2014/main" id="{E7FCD836-FCA5-775D-BFD9-14AB3C54CF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5FF6AB-0AD6-3D4C-AFCD-393967F8B5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7" name="Date Placeholder 6">
            <a:extLst>
              <a:ext uri="{FF2B5EF4-FFF2-40B4-BE49-F238E27FC236}">
                <a16:creationId xmlns:a16="http://schemas.microsoft.com/office/drawing/2014/main" id="{98B42AA5-F41C-D53A-30D4-B29BAF3B300A}"/>
              </a:ext>
            </a:extLst>
          </p:cNvPr>
          <p:cNvSpPr>
            <a:spLocks noGrp="1"/>
          </p:cNvSpPr>
          <p:nvPr>
            <p:ph type="dt" sz="half" idx="10"/>
          </p:nvPr>
        </p:nvSpPr>
        <p:spPr/>
        <p:txBody>
          <a:bodyPr/>
          <a:lstStyle/>
          <a:p>
            <a:fld id="{A244565D-468A-A04E-8716-6FED462305A7}" type="datetimeFigureOut">
              <a:rPr lang="en-PR" smtClean="0"/>
              <a:t>5/7/24</a:t>
            </a:fld>
            <a:endParaRPr lang="en-PR"/>
          </a:p>
        </p:txBody>
      </p:sp>
      <p:sp>
        <p:nvSpPr>
          <p:cNvPr id="8" name="Footer Placeholder 7">
            <a:extLst>
              <a:ext uri="{FF2B5EF4-FFF2-40B4-BE49-F238E27FC236}">
                <a16:creationId xmlns:a16="http://schemas.microsoft.com/office/drawing/2014/main" id="{7DBA0AB3-19AF-C3F0-C76F-78C5AF8F1EF9}"/>
              </a:ext>
            </a:extLst>
          </p:cNvPr>
          <p:cNvSpPr>
            <a:spLocks noGrp="1"/>
          </p:cNvSpPr>
          <p:nvPr>
            <p:ph type="ftr" sz="quarter" idx="11"/>
          </p:nvPr>
        </p:nvSpPr>
        <p:spPr/>
        <p:txBody>
          <a:bodyPr/>
          <a:lstStyle/>
          <a:p>
            <a:endParaRPr lang="en-PR"/>
          </a:p>
        </p:txBody>
      </p:sp>
      <p:sp>
        <p:nvSpPr>
          <p:cNvPr id="9" name="Slide Number Placeholder 8">
            <a:extLst>
              <a:ext uri="{FF2B5EF4-FFF2-40B4-BE49-F238E27FC236}">
                <a16:creationId xmlns:a16="http://schemas.microsoft.com/office/drawing/2014/main" id="{A0A03027-60D8-F4A9-F703-AC94B4F808C7}"/>
              </a:ext>
            </a:extLst>
          </p:cNvPr>
          <p:cNvSpPr>
            <a:spLocks noGrp="1"/>
          </p:cNvSpPr>
          <p:nvPr>
            <p:ph type="sldNum" sz="quarter" idx="12"/>
          </p:nvPr>
        </p:nvSpPr>
        <p:spPr/>
        <p:txBody>
          <a:bodyPr/>
          <a:lstStyle/>
          <a:p>
            <a:fld id="{6879A520-C75C-9D4E-A586-4A774F3BA32D}" type="slidenum">
              <a:rPr lang="en-PR" smtClean="0"/>
              <a:t>‹#›</a:t>
            </a:fld>
            <a:endParaRPr lang="en-PR"/>
          </a:p>
        </p:txBody>
      </p:sp>
    </p:spTree>
    <p:extLst>
      <p:ext uri="{BB962C8B-B14F-4D97-AF65-F5344CB8AC3E}">
        <p14:creationId xmlns:p14="http://schemas.microsoft.com/office/powerpoint/2010/main" val="238158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012D4-7AD9-823D-845F-C73E87D77972}"/>
              </a:ext>
            </a:extLst>
          </p:cNvPr>
          <p:cNvSpPr>
            <a:spLocks noGrp="1"/>
          </p:cNvSpPr>
          <p:nvPr>
            <p:ph type="title"/>
          </p:nvPr>
        </p:nvSpPr>
        <p:spPr/>
        <p:txBody>
          <a:bodyPr/>
          <a:lstStyle/>
          <a:p>
            <a:r>
              <a:rPr lang="en-US"/>
              <a:t>Click to edit Master title style</a:t>
            </a:r>
            <a:endParaRPr lang="en-PR"/>
          </a:p>
        </p:txBody>
      </p:sp>
      <p:sp>
        <p:nvSpPr>
          <p:cNvPr id="3" name="Date Placeholder 2">
            <a:extLst>
              <a:ext uri="{FF2B5EF4-FFF2-40B4-BE49-F238E27FC236}">
                <a16:creationId xmlns:a16="http://schemas.microsoft.com/office/drawing/2014/main" id="{38DAFB9E-EBD5-65BF-837A-23497858501A}"/>
              </a:ext>
            </a:extLst>
          </p:cNvPr>
          <p:cNvSpPr>
            <a:spLocks noGrp="1"/>
          </p:cNvSpPr>
          <p:nvPr>
            <p:ph type="dt" sz="half" idx="10"/>
          </p:nvPr>
        </p:nvSpPr>
        <p:spPr/>
        <p:txBody>
          <a:bodyPr/>
          <a:lstStyle/>
          <a:p>
            <a:fld id="{A244565D-468A-A04E-8716-6FED462305A7}" type="datetimeFigureOut">
              <a:rPr lang="en-PR" smtClean="0"/>
              <a:t>5/7/24</a:t>
            </a:fld>
            <a:endParaRPr lang="en-PR"/>
          </a:p>
        </p:txBody>
      </p:sp>
      <p:sp>
        <p:nvSpPr>
          <p:cNvPr id="4" name="Footer Placeholder 3">
            <a:extLst>
              <a:ext uri="{FF2B5EF4-FFF2-40B4-BE49-F238E27FC236}">
                <a16:creationId xmlns:a16="http://schemas.microsoft.com/office/drawing/2014/main" id="{2B928CAE-EAF1-B9A5-6430-AFEE12C8D36D}"/>
              </a:ext>
            </a:extLst>
          </p:cNvPr>
          <p:cNvSpPr>
            <a:spLocks noGrp="1"/>
          </p:cNvSpPr>
          <p:nvPr>
            <p:ph type="ftr" sz="quarter" idx="11"/>
          </p:nvPr>
        </p:nvSpPr>
        <p:spPr/>
        <p:txBody>
          <a:bodyPr/>
          <a:lstStyle/>
          <a:p>
            <a:endParaRPr lang="en-PR"/>
          </a:p>
        </p:txBody>
      </p:sp>
      <p:sp>
        <p:nvSpPr>
          <p:cNvPr id="5" name="Slide Number Placeholder 4">
            <a:extLst>
              <a:ext uri="{FF2B5EF4-FFF2-40B4-BE49-F238E27FC236}">
                <a16:creationId xmlns:a16="http://schemas.microsoft.com/office/drawing/2014/main" id="{4F2D368C-1E3A-6E97-511F-587BB1CD03AB}"/>
              </a:ext>
            </a:extLst>
          </p:cNvPr>
          <p:cNvSpPr>
            <a:spLocks noGrp="1"/>
          </p:cNvSpPr>
          <p:nvPr>
            <p:ph type="sldNum" sz="quarter" idx="12"/>
          </p:nvPr>
        </p:nvSpPr>
        <p:spPr/>
        <p:txBody>
          <a:bodyPr/>
          <a:lstStyle/>
          <a:p>
            <a:fld id="{6879A520-C75C-9D4E-A586-4A774F3BA32D}" type="slidenum">
              <a:rPr lang="en-PR" smtClean="0"/>
              <a:t>‹#›</a:t>
            </a:fld>
            <a:endParaRPr lang="en-PR"/>
          </a:p>
        </p:txBody>
      </p:sp>
    </p:spTree>
    <p:extLst>
      <p:ext uri="{BB962C8B-B14F-4D97-AF65-F5344CB8AC3E}">
        <p14:creationId xmlns:p14="http://schemas.microsoft.com/office/powerpoint/2010/main" val="1151951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901D5-3D49-B34A-FE60-242944462644}"/>
              </a:ext>
            </a:extLst>
          </p:cNvPr>
          <p:cNvSpPr>
            <a:spLocks noGrp="1"/>
          </p:cNvSpPr>
          <p:nvPr>
            <p:ph type="dt" sz="half" idx="10"/>
          </p:nvPr>
        </p:nvSpPr>
        <p:spPr/>
        <p:txBody>
          <a:bodyPr/>
          <a:lstStyle/>
          <a:p>
            <a:fld id="{A244565D-468A-A04E-8716-6FED462305A7}" type="datetimeFigureOut">
              <a:rPr lang="en-PR" smtClean="0"/>
              <a:t>5/7/24</a:t>
            </a:fld>
            <a:endParaRPr lang="en-PR"/>
          </a:p>
        </p:txBody>
      </p:sp>
      <p:sp>
        <p:nvSpPr>
          <p:cNvPr id="3" name="Footer Placeholder 2">
            <a:extLst>
              <a:ext uri="{FF2B5EF4-FFF2-40B4-BE49-F238E27FC236}">
                <a16:creationId xmlns:a16="http://schemas.microsoft.com/office/drawing/2014/main" id="{41A20E3F-CD47-2087-7D3E-7738328EF0A6}"/>
              </a:ext>
            </a:extLst>
          </p:cNvPr>
          <p:cNvSpPr>
            <a:spLocks noGrp="1"/>
          </p:cNvSpPr>
          <p:nvPr>
            <p:ph type="ftr" sz="quarter" idx="11"/>
          </p:nvPr>
        </p:nvSpPr>
        <p:spPr/>
        <p:txBody>
          <a:bodyPr/>
          <a:lstStyle/>
          <a:p>
            <a:endParaRPr lang="en-PR"/>
          </a:p>
        </p:txBody>
      </p:sp>
      <p:sp>
        <p:nvSpPr>
          <p:cNvPr id="4" name="Slide Number Placeholder 3">
            <a:extLst>
              <a:ext uri="{FF2B5EF4-FFF2-40B4-BE49-F238E27FC236}">
                <a16:creationId xmlns:a16="http://schemas.microsoft.com/office/drawing/2014/main" id="{975D2019-7999-9AFA-45C8-8E0CBF0370B8}"/>
              </a:ext>
            </a:extLst>
          </p:cNvPr>
          <p:cNvSpPr>
            <a:spLocks noGrp="1"/>
          </p:cNvSpPr>
          <p:nvPr>
            <p:ph type="sldNum" sz="quarter" idx="12"/>
          </p:nvPr>
        </p:nvSpPr>
        <p:spPr/>
        <p:txBody>
          <a:bodyPr/>
          <a:lstStyle/>
          <a:p>
            <a:fld id="{6879A520-C75C-9D4E-A586-4A774F3BA32D}" type="slidenum">
              <a:rPr lang="en-PR" smtClean="0"/>
              <a:t>‹#›</a:t>
            </a:fld>
            <a:endParaRPr lang="en-PR"/>
          </a:p>
        </p:txBody>
      </p:sp>
    </p:spTree>
    <p:extLst>
      <p:ext uri="{BB962C8B-B14F-4D97-AF65-F5344CB8AC3E}">
        <p14:creationId xmlns:p14="http://schemas.microsoft.com/office/powerpoint/2010/main" val="85692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DCED1-33B8-9959-F499-92391DF166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R"/>
          </a:p>
        </p:txBody>
      </p:sp>
      <p:sp>
        <p:nvSpPr>
          <p:cNvPr id="3" name="Content Placeholder 2">
            <a:extLst>
              <a:ext uri="{FF2B5EF4-FFF2-40B4-BE49-F238E27FC236}">
                <a16:creationId xmlns:a16="http://schemas.microsoft.com/office/drawing/2014/main" id="{6D7721F6-911A-4ADA-BD15-31F7624CBB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Text Placeholder 3">
            <a:extLst>
              <a:ext uri="{FF2B5EF4-FFF2-40B4-BE49-F238E27FC236}">
                <a16:creationId xmlns:a16="http://schemas.microsoft.com/office/drawing/2014/main" id="{0187807B-9FA3-9CDB-7509-BE8818907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8784F-CB93-A5CC-08A4-DC498959AC48}"/>
              </a:ext>
            </a:extLst>
          </p:cNvPr>
          <p:cNvSpPr>
            <a:spLocks noGrp="1"/>
          </p:cNvSpPr>
          <p:nvPr>
            <p:ph type="dt" sz="half" idx="10"/>
          </p:nvPr>
        </p:nvSpPr>
        <p:spPr/>
        <p:txBody>
          <a:bodyPr/>
          <a:lstStyle/>
          <a:p>
            <a:fld id="{A244565D-468A-A04E-8716-6FED462305A7}" type="datetimeFigureOut">
              <a:rPr lang="en-PR" smtClean="0"/>
              <a:t>5/7/24</a:t>
            </a:fld>
            <a:endParaRPr lang="en-PR"/>
          </a:p>
        </p:txBody>
      </p:sp>
      <p:sp>
        <p:nvSpPr>
          <p:cNvPr id="6" name="Footer Placeholder 5">
            <a:extLst>
              <a:ext uri="{FF2B5EF4-FFF2-40B4-BE49-F238E27FC236}">
                <a16:creationId xmlns:a16="http://schemas.microsoft.com/office/drawing/2014/main" id="{A597CB89-16CB-99CB-97BC-4F77DDC67EB8}"/>
              </a:ext>
            </a:extLst>
          </p:cNvPr>
          <p:cNvSpPr>
            <a:spLocks noGrp="1"/>
          </p:cNvSpPr>
          <p:nvPr>
            <p:ph type="ftr" sz="quarter" idx="11"/>
          </p:nvPr>
        </p:nvSpPr>
        <p:spPr/>
        <p:txBody>
          <a:bodyPr/>
          <a:lstStyle/>
          <a:p>
            <a:endParaRPr lang="en-PR"/>
          </a:p>
        </p:txBody>
      </p:sp>
      <p:sp>
        <p:nvSpPr>
          <p:cNvPr id="7" name="Slide Number Placeholder 6">
            <a:extLst>
              <a:ext uri="{FF2B5EF4-FFF2-40B4-BE49-F238E27FC236}">
                <a16:creationId xmlns:a16="http://schemas.microsoft.com/office/drawing/2014/main" id="{43B8BDD0-C15F-637F-BF42-52A76F509522}"/>
              </a:ext>
            </a:extLst>
          </p:cNvPr>
          <p:cNvSpPr>
            <a:spLocks noGrp="1"/>
          </p:cNvSpPr>
          <p:nvPr>
            <p:ph type="sldNum" sz="quarter" idx="12"/>
          </p:nvPr>
        </p:nvSpPr>
        <p:spPr/>
        <p:txBody>
          <a:bodyPr/>
          <a:lstStyle/>
          <a:p>
            <a:fld id="{6879A520-C75C-9D4E-A586-4A774F3BA32D}" type="slidenum">
              <a:rPr lang="en-PR" smtClean="0"/>
              <a:t>‹#›</a:t>
            </a:fld>
            <a:endParaRPr lang="en-PR"/>
          </a:p>
        </p:txBody>
      </p:sp>
    </p:spTree>
    <p:extLst>
      <p:ext uri="{BB962C8B-B14F-4D97-AF65-F5344CB8AC3E}">
        <p14:creationId xmlns:p14="http://schemas.microsoft.com/office/powerpoint/2010/main" val="286461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5652-5E6E-A6E6-3CA4-B7F8AFB5AE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R"/>
          </a:p>
        </p:txBody>
      </p:sp>
      <p:sp>
        <p:nvSpPr>
          <p:cNvPr id="3" name="Picture Placeholder 2">
            <a:extLst>
              <a:ext uri="{FF2B5EF4-FFF2-40B4-BE49-F238E27FC236}">
                <a16:creationId xmlns:a16="http://schemas.microsoft.com/office/drawing/2014/main" id="{B0DABB74-DD9F-E393-7477-CFCB5C0F0E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R"/>
          </a:p>
        </p:txBody>
      </p:sp>
      <p:sp>
        <p:nvSpPr>
          <p:cNvPr id="4" name="Text Placeholder 3">
            <a:extLst>
              <a:ext uri="{FF2B5EF4-FFF2-40B4-BE49-F238E27FC236}">
                <a16:creationId xmlns:a16="http://schemas.microsoft.com/office/drawing/2014/main" id="{71926598-9AB2-0204-6D64-28A62D6A3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82C10D-A645-6F06-03A4-DD9567E92223}"/>
              </a:ext>
            </a:extLst>
          </p:cNvPr>
          <p:cNvSpPr>
            <a:spLocks noGrp="1"/>
          </p:cNvSpPr>
          <p:nvPr>
            <p:ph type="dt" sz="half" idx="10"/>
          </p:nvPr>
        </p:nvSpPr>
        <p:spPr/>
        <p:txBody>
          <a:bodyPr/>
          <a:lstStyle/>
          <a:p>
            <a:fld id="{A244565D-468A-A04E-8716-6FED462305A7}" type="datetimeFigureOut">
              <a:rPr lang="en-PR" smtClean="0"/>
              <a:t>5/7/24</a:t>
            </a:fld>
            <a:endParaRPr lang="en-PR"/>
          </a:p>
        </p:txBody>
      </p:sp>
      <p:sp>
        <p:nvSpPr>
          <p:cNvPr id="6" name="Footer Placeholder 5">
            <a:extLst>
              <a:ext uri="{FF2B5EF4-FFF2-40B4-BE49-F238E27FC236}">
                <a16:creationId xmlns:a16="http://schemas.microsoft.com/office/drawing/2014/main" id="{BAE6F39C-CAE8-778F-D172-C45A8B3537E7}"/>
              </a:ext>
            </a:extLst>
          </p:cNvPr>
          <p:cNvSpPr>
            <a:spLocks noGrp="1"/>
          </p:cNvSpPr>
          <p:nvPr>
            <p:ph type="ftr" sz="quarter" idx="11"/>
          </p:nvPr>
        </p:nvSpPr>
        <p:spPr/>
        <p:txBody>
          <a:bodyPr/>
          <a:lstStyle/>
          <a:p>
            <a:endParaRPr lang="en-PR"/>
          </a:p>
        </p:txBody>
      </p:sp>
      <p:sp>
        <p:nvSpPr>
          <p:cNvPr id="7" name="Slide Number Placeholder 6">
            <a:extLst>
              <a:ext uri="{FF2B5EF4-FFF2-40B4-BE49-F238E27FC236}">
                <a16:creationId xmlns:a16="http://schemas.microsoft.com/office/drawing/2014/main" id="{BD0795C2-7066-5932-7236-435471AF056D}"/>
              </a:ext>
            </a:extLst>
          </p:cNvPr>
          <p:cNvSpPr>
            <a:spLocks noGrp="1"/>
          </p:cNvSpPr>
          <p:nvPr>
            <p:ph type="sldNum" sz="quarter" idx="12"/>
          </p:nvPr>
        </p:nvSpPr>
        <p:spPr/>
        <p:txBody>
          <a:bodyPr/>
          <a:lstStyle/>
          <a:p>
            <a:fld id="{6879A520-C75C-9D4E-A586-4A774F3BA32D}" type="slidenum">
              <a:rPr lang="en-PR" smtClean="0"/>
              <a:t>‹#›</a:t>
            </a:fld>
            <a:endParaRPr lang="en-PR"/>
          </a:p>
        </p:txBody>
      </p:sp>
    </p:spTree>
    <p:extLst>
      <p:ext uri="{BB962C8B-B14F-4D97-AF65-F5344CB8AC3E}">
        <p14:creationId xmlns:p14="http://schemas.microsoft.com/office/powerpoint/2010/main" val="187205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1AE8D-DA89-B72A-0698-11DF583E95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R"/>
          </a:p>
        </p:txBody>
      </p:sp>
      <p:sp>
        <p:nvSpPr>
          <p:cNvPr id="3" name="Text Placeholder 2">
            <a:extLst>
              <a:ext uri="{FF2B5EF4-FFF2-40B4-BE49-F238E27FC236}">
                <a16:creationId xmlns:a16="http://schemas.microsoft.com/office/drawing/2014/main" id="{836F6B52-921E-F003-4542-576F2BC07E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49F183CC-70F7-E8C3-4EBB-681847CC10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44565D-468A-A04E-8716-6FED462305A7}" type="datetimeFigureOut">
              <a:rPr lang="en-PR" smtClean="0"/>
              <a:t>5/7/24</a:t>
            </a:fld>
            <a:endParaRPr lang="en-PR"/>
          </a:p>
        </p:txBody>
      </p:sp>
      <p:sp>
        <p:nvSpPr>
          <p:cNvPr id="5" name="Footer Placeholder 4">
            <a:extLst>
              <a:ext uri="{FF2B5EF4-FFF2-40B4-BE49-F238E27FC236}">
                <a16:creationId xmlns:a16="http://schemas.microsoft.com/office/drawing/2014/main" id="{F4091972-8206-2FDC-F29B-824FC334D0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R"/>
          </a:p>
        </p:txBody>
      </p:sp>
      <p:sp>
        <p:nvSpPr>
          <p:cNvPr id="6" name="Slide Number Placeholder 5">
            <a:extLst>
              <a:ext uri="{FF2B5EF4-FFF2-40B4-BE49-F238E27FC236}">
                <a16:creationId xmlns:a16="http://schemas.microsoft.com/office/drawing/2014/main" id="{8785C782-3BB7-CCDD-2824-855E28F498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9A520-C75C-9D4E-A586-4A774F3BA32D}" type="slidenum">
              <a:rPr lang="en-PR" smtClean="0"/>
              <a:t>‹#›</a:t>
            </a:fld>
            <a:endParaRPr lang="en-PR"/>
          </a:p>
        </p:txBody>
      </p:sp>
    </p:spTree>
    <p:extLst>
      <p:ext uri="{BB962C8B-B14F-4D97-AF65-F5344CB8AC3E}">
        <p14:creationId xmlns:p14="http://schemas.microsoft.com/office/powerpoint/2010/main" val="1197188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37358C"/>
              </a:buClr>
              <a:buSzPts val="3300"/>
              <a:buFont typeface="Arial"/>
              <a:buNone/>
              <a:defRPr sz="3300" b="1" i="0" u="none" strike="noStrike" cap="none">
                <a:solidFill>
                  <a:srgbClr val="37358C"/>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D3D3D"/>
              </a:buClr>
              <a:buSzPts val="2000"/>
              <a:buFont typeface="Arial"/>
              <a:buNone/>
              <a:defRPr sz="2000" b="0" i="0" u="none" strike="noStrike" cap="none">
                <a:solidFill>
                  <a:srgbClr val="3D3D3D"/>
                </a:solidFill>
                <a:latin typeface="Arial"/>
                <a:ea typeface="Arial"/>
                <a:cs typeface="Arial"/>
                <a:sym typeface="Arial"/>
              </a:defRPr>
            </a:lvl1pPr>
            <a:lvl2pPr marL="914400" marR="0" lvl="1" indent="-228600" algn="l" rtl="0">
              <a:lnSpc>
                <a:spcPct val="90000"/>
              </a:lnSpc>
              <a:spcBef>
                <a:spcPts val="400"/>
              </a:spcBef>
              <a:spcAft>
                <a:spcPts val="0"/>
              </a:spcAft>
              <a:buClr>
                <a:srgbClr val="3D3D3D"/>
              </a:buClr>
              <a:buSzPts val="1700"/>
              <a:buFont typeface="Arial"/>
              <a:buNone/>
              <a:defRPr sz="1700" b="0" i="0" u="none" strike="noStrike" cap="none">
                <a:solidFill>
                  <a:srgbClr val="3D3D3D"/>
                </a:solidFill>
                <a:latin typeface="Arial"/>
                <a:ea typeface="Arial"/>
                <a:cs typeface="Arial"/>
                <a:sym typeface="Arial"/>
              </a:defRPr>
            </a:lvl2pPr>
            <a:lvl3pPr marL="1371600" marR="0" lvl="2" indent="-228600" algn="l" rtl="0">
              <a:lnSpc>
                <a:spcPct val="90000"/>
              </a:lnSpc>
              <a:spcBef>
                <a:spcPts val="400"/>
              </a:spcBef>
              <a:spcAft>
                <a:spcPts val="0"/>
              </a:spcAft>
              <a:buClr>
                <a:srgbClr val="3D3D3D"/>
              </a:buClr>
              <a:buSzPts val="1500"/>
              <a:buFont typeface="Arial"/>
              <a:buNone/>
              <a:defRPr sz="1500" b="0" i="0" u="none" strike="noStrike" cap="none">
                <a:solidFill>
                  <a:srgbClr val="3D3D3D"/>
                </a:solidFill>
                <a:latin typeface="Arial"/>
                <a:ea typeface="Arial"/>
                <a:cs typeface="Arial"/>
                <a:sym typeface="Arial"/>
              </a:defRPr>
            </a:lvl3pPr>
            <a:lvl4pPr marL="1828800" marR="0" lvl="3" indent="-228600" algn="l" rtl="0">
              <a:lnSpc>
                <a:spcPct val="90000"/>
              </a:lnSpc>
              <a:spcBef>
                <a:spcPts val="400"/>
              </a:spcBef>
              <a:spcAft>
                <a:spcPts val="0"/>
              </a:spcAft>
              <a:buClr>
                <a:srgbClr val="3D3D3D"/>
              </a:buClr>
              <a:buSzPts val="1400"/>
              <a:buFont typeface="Arial"/>
              <a:buNone/>
              <a:defRPr sz="1400" b="0" i="0" u="none" strike="noStrike" cap="none">
                <a:solidFill>
                  <a:srgbClr val="3D3D3D"/>
                </a:solidFill>
                <a:latin typeface="Arial"/>
                <a:ea typeface="Arial"/>
                <a:cs typeface="Arial"/>
                <a:sym typeface="Arial"/>
              </a:defRPr>
            </a:lvl4pPr>
            <a:lvl5pPr marL="2286000" marR="0" lvl="4" indent="-228600" algn="l" rtl="0">
              <a:lnSpc>
                <a:spcPct val="90000"/>
              </a:lnSpc>
              <a:spcBef>
                <a:spcPts val="400"/>
              </a:spcBef>
              <a:spcAft>
                <a:spcPts val="0"/>
              </a:spcAft>
              <a:buClr>
                <a:srgbClr val="3D3D3D"/>
              </a:buClr>
              <a:buSzPts val="1400"/>
              <a:buFont typeface="Arial"/>
              <a:buNone/>
              <a:defRPr sz="1400" b="0" i="0" u="none" strike="noStrike" cap="none">
                <a:solidFill>
                  <a:srgbClr val="3D3D3D"/>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121717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6F6A-F7B4-5360-88F4-76AF3DDE820E}"/>
              </a:ext>
            </a:extLst>
          </p:cNvPr>
          <p:cNvSpPr>
            <a:spLocks noGrp="1"/>
          </p:cNvSpPr>
          <p:nvPr>
            <p:ph type="ctrTitle"/>
          </p:nvPr>
        </p:nvSpPr>
        <p:spPr/>
        <p:txBody>
          <a:bodyPr>
            <a:normAutofit fontScale="90000"/>
          </a:bodyPr>
          <a:lstStyle/>
          <a:p>
            <a:r>
              <a:rPr lang="en-US" b="1" i="0" dirty="0">
                <a:solidFill>
                  <a:srgbClr val="03345D"/>
                </a:solidFill>
                <a:effectLst/>
                <a:latin typeface="Verdana" panose="020B0604030504040204" pitchFamily="34" charset="0"/>
              </a:rPr>
              <a:t>WG2: Tsunami Detection, Analysis and Forecasting</a:t>
            </a:r>
            <a:endParaRPr lang="en-PR" dirty="0"/>
          </a:p>
        </p:txBody>
      </p:sp>
      <p:sp>
        <p:nvSpPr>
          <p:cNvPr id="3" name="Subtitle 2">
            <a:extLst>
              <a:ext uri="{FF2B5EF4-FFF2-40B4-BE49-F238E27FC236}">
                <a16:creationId xmlns:a16="http://schemas.microsoft.com/office/drawing/2014/main" id="{5D2969A1-85F6-3C38-26CA-9EF96BC14715}"/>
              </a:ext>
            </a:extLst>
          </p:cNvPr>
          <p:cNvSpPr>
            <a:spLocks noGrp="1"/>
          </p:cNvSpPr>
          <p:nvPr>
            <p:ph type="subTitle" idx="1"/>
          </p:nvPr>
        </p:nvSpPr>
        <p:spPr/>
        <p:txBody>
          <a:bodyPr/>
          <a:lstStyle/>
          <a:p>
            <a:r>
              <a:rPr lang="en-PR" dirty="0"/>
              <a:t>17th Session Caribe-EWS</a:t>
            </a:r>
          </a:p>
          <a:p>
            <a:r>
              <a:rPr lang="en-PR"/>
              <a:t>May 6-9, 2024</a:t>
            </a:r>
          </a:p>
        </p:txBody>
      </p:sp>
    </p:spTree>
    <p:extLst>
      <p:ext uri="{BB962C8B-B14F-4D97-AF65-F5344CB8AC3E}">
        <p14:creationId xmlns:p14="http://schemas.microsoft.com/office/powerpoint/2010/main" val="4176109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8699-6F00-20E0-5D9E-FD3BE2958CA5}"/>
              </a:ext>
            </a:extLst>
          </p:cNvPr>
          <p:cNvSpPr>
            <a:spLocks noGrp="1"/>
          </p:cNvSpPr>
          <p:nvPr>
            <p:ph type="title"/>
          </p:nvPr>
        </p:nvSpPr>
        <p:spPr/>
        <p:txBody>
          <a:bodyPr/>
          <a:lstStyle/>
          <a:p>
            <a:r>
              <a:rPr lang="en-US" dirty="0"/>
              <a:t>Draft Recommendations For ICG/CARIBE EWS Cont. </a:t>
            </a:r>
            <a:endParaRPr lang="en-PR" dirty="0"/>
          </a:p>
        </p:txBody>
      </p:sp>
      <p:sp>
        <p:nvSpPr>
          <p:cNvPr id="3" name="Content Placeholder 2">
            <a:extLst>
              <a:ext uri="{FF2B5EF4-FFF2-40B4-BE49-F238E27FC236}">
                <a16:creationId xmlns:a16="http://schemas.microsoft.com/office/drawing/2014/main" id="{CBCA21F1-613C-1BEE-0E36-D998EA905DF1}"/>
              </a:ext>
            </a:extLst>
          </p:cNvPr>
          <p:cNvSpPr>
            <a:spLocks noGrp="1"/>
          </p:cNvSpPr>
          <p:nvPr>
            <p:ph idx="1"/>
          </p:nvPr>
        </p:nvSpPr>
        <p:spPr/>
        <p:txBody>
          <a:bodyPr>
            <a:normAutofit lnSpcReduction="10000"/>
          </a:bodyPr>
          <a:lstStyle/>
          <a:p>
            <a:pPr marL="342900" lvl="0" indent="-342900" algn="just">
              <a:spcAft>
                <a:spcPts val="800"/>
              </a:spcAft>
              <a:buFont typeface="Arial" panose="020B0604020202020204" pitchFamily="34" charset="0"/>
              <a:buChar char="-"/>
            </a:pPr>
            <a:r>
              <a:rPr lang="en-US" sz="1800" b="1" dirty="0">
                <a:solidFill>
                  <a:srgbClr val="212121"/>
                </a:solidFill>
                <a:effectLst/>
                <a:latin typeface="Arial" panose="020B0604020202020204" pitchFamily="34" charset="0"/>
                <a:ea typeface="Calibri" panose="020F0502020204030204" pitchFamily="34" charset="0"/>
                <a:cs typeface="Arial" panose="020B0604020202020204" pitchFamily="34" charset="0"/>
              </a:rPr>
              <a:t>Recommends </a:t>
            </a: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WG2 perform a quantitative study of the impact of outages in the Caribbean</a:t>
            </a:r>
            <a:endParaRPr lang="en-P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800"/>
              </a:spcAft>
              <a:buFont typeface="Arial" panose="020B0604020202020204" pitchFamily="34" charset="0"/>
              <a:buChar char="-"/>
            </a:pPr>
            <a:r>
              <a:rPr lang="en-US" sz="1800" b="1" dirty="0">
                <a:solidFill>
                  <a:srgbClr val="212121"/>
                </a:solidFill>
                <a:effectLst/>
                <a:latin typeface="Arial" panose="020B0604020202020204" pitchFamily="34" charset="0"/>
                <a:ea typeface="Calibri" panose="020F0502020204030204" pitchFamily="34" charset="0"/>
                <a:cs typeface="Arial" panose="020B0604020202020204" pitchFamily="34" charset="0"/>
              </a:rPr>
              <a:t>Further Recommends</a:t>
            </a: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 WG2 work with partners to develop a tool to include the impact of outages in the monthly reports. </a:t>
            </a:r>
            <a:endParaRPr lang="en-P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1800" b="1" dirty="0">
                <a:effectLst/>
                <a:latin typeface="Arial" panose="020B0604020202020204" pitchFamily="34" charset="0"/>
                <a:ea typeface="Times New Roman" panose="02020603050405020304" pitchFamily="18" charset="0"/>
                <a:cs typeface="Arial" panose="020B0604020202020204" pitchFamily="34" charset="0"/>
              </a:rPr>
              <a:t>Appreciates</a:t>
            </a:r>
            <a:r>
              <a:rPr lang="en-US" sz="1800" dirty="0">
                <a:effectLst/>
                <a:latin typeface="Arial" panose="020B0604020202020204" pitchFamily="34" charset="0"/>
                <a:ea typeface="Times New Roman" panose="02020603050405020304" pitchFamily="18" charset="0"/>
                <a:cs typeface="Arial" panose="020B0604020202020204" pitchFamily="34" charset="0"/>
              </a:rPr>
              <a:t> the work of the UN Ocean Decade on smart cables;</a:t>
            </a:r>
            <a:endParaRPr lang="en-P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1800" b="1" dirty="0">
                <a:effectLst/>
                <a:latin typeface="Arial" panose="020B0604020202020204" pitchFamily="34" charset="0"/>
                <a:ea typeface="Times New Roman" panose="02020603050405020304" pitchFamily="18" charset="0"/>
                <a:cs typeface="Arial" panose="020B0604020202020204" pitchFamily="34" charset="0"/>
              </a:rPr>
              <a:t>Further Recommends</a:t>
            </a:r>
            <a:r>
              <a:rPr lang="en-US" sz="1800" dirty="0">
                <a:effectLst/>
                <a:latin typeface="Arial" panose="020B0604020202020204" pitchFamily="34" charset="0"/>
                <a:ea typeface="Times New Roman" panose="02020603050405020304" pitchFamily="18" charset="0"/>
                <a:cs typeface="Arial" panose="020B0604020202020204" pitchFamily="34" charset="0"/>
              </a:rPr>
              <a:t> the formation of a task team under WG2 to specifically address the implementation of such technology in the Caribe-EWS.</a:t>
            </a:r>
          </a:p>
          <a:p>
            <a:pPr marL="342900" lvl="0" indent="-342900">
              <a:buFont typeface="Arial" panose="020B0604020202020204" pitchFamily="34" charset="0"/>
              <a:buChar char="-"/>
            </a:pPr>
            <a:r>
              <a:rPr lang="en-US" sz="1800" b="1" dirty="0">
                <a:effectLst/>
                <a:latin typeface="Arial" panose="020B0604020202020204" pitchFamily="34" charset="0"/>
                <a:ea typeface="Times New Roman" panose="02020603050405020304" pitchFamily="18" charset="0"/>
                <a:cs typeface="Arial" panose="020B0604020202020204" pitchFamily="34" charset="0"/>
              </a:rPr>
              <a:t>Recognizing</a:t>
            </a:r>
            <a:r>
              <a:rPr lang="en-US" sz="1800" dirty="0">
                <a:effectLst/>
                <a:latin typeface="Arial" panose="020B0604020202020204" pitchFamily="34" charset="0"/>
                <a:ea typeface="Times New Roman" panose="02020603050405020304" pitchFamily="18" charset="0"/>
                <a:cs typeface="Arial" panose="020B0604020202020204" pitchFamily="34" charset="0"/>
              </a:rPr>
              <a:t> the importance of digital technologies for capacity building;</a:t>
            </a:r>
            <a:endParaRPr lang="en-P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1800" b="1" dirty="0">
                <a:effectLst/>
                <a:latin typeface="Arial" panose="020B0604020202020204" pitchFamily="34" charset="0"/>
                <a:ea typeface="Times New Roman" panose="02020603050405020304" pitchFamily="18" charset="0"/>
                <a:cs typeface="Arial" panose="020B0604020202020204" pitchFamily="34" charset="0"/>
              </a:rPr>
              <a:t>Suggests</a:t>
            </a:r>
            <a:r>
              <a:rPr lang="en-US" sz="1800" dirty="0">
                <a:effectLst/>
                <a:latin typeface="Arial" panose="020B0604020202020204" pitchFamily="34" charset="0"/>
                <a:ea typeface="Times New Roman" panose="02020603050405020304" pitchFamily="18" charset="0"/>
                <a:cs typeface="Arial" panose="020B0604020202020204" pitchFamily="34" charset="0"/>
              </a:rPr>
              <a:t> that WG2 explore developing a monthly or bi-monthly webinar on topics regarding Tsunami Detection Analysis and Forecasting. </a:t>
            </a:r>
            <a:endParaRPr lang="en-P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1800" b="1" dirty="0">
                <a:effectLst/>
                <a:latin typeface="Arial" panose="020B0604020202020204" pitchFamily="34" charset="0"/>
                <a:ea typeface="Times New Roman" panose="02020603050405020304" pitchFamily="18" charset="0"/>
                <a:cs typeface="Arial" panose="020B0604020202020204" pitchFamily="34" charset="0"/>
              </a:rPr>
              <a:t>Recognizing</a:t>
            </a:r>
            <a:r>
              <a:rPr lang="en-US" sz="1800" dirty="0">
                <a:effectLst/>
                <a:latin typeface="Arial" panose="020B0604020202020204" pitchFamily="34" charset="0"/>
                <a:ea typeface="Times New Roman" panose="02020603050405020304" pitchFamily="18" charset="0"/>
                <a:cs typeface="Arial" panose="020B0604020202020204" pitchFamily="34" charset="0"/>
              </a:rPr>
              <a:t> and </a:t>
            </a:r>
            <a:r>
              <a:rPr lang="en-US" sz="1800" b="1" dirty="0">
                <a:effectLst/>
                <a:latin typeface="Arial" panose="020B0604020202020204" pitchFamily="34" charset="0"/>
                <a:ea typeface="Times New Roman" panose="02020603050405020304" pitchFamily="18" charset="0"/>
                <a:cs typeface="Arial" panose="020B0604020202020204" pitchFamily="34" charset="0"/>
              </a:rPr>
              <a:t>Appreciating </a:t>
            </a:r>
            <a:r>
              <a:rPr lang="en-US" sz="1800" dirty="0">
                <a:effectLst/>
                <a:latin typeface="Arial" panose="020B0604020202020204" pitchFamily="34" charset="0"/>
                <a:ea typeface="Times New Roman" panose="02020603050405020304" pitchFamily="18" charset="0"/>
                <a:cs typeface="Arial" panose="020B0604020202020204" pitchFamily="34" charset="0"/>
              </a:rPr>
              <a:t>the success of the Spanish language sea level training in Costa Rica</a:t>
            </a:r>
            <a:endParaRPr lang="en-P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1800" b="1" dirty="0">
                <a:effectLst/>
                <a:latin typeface="Arial" panose="020B0604020202020204" pitchFamily="34" charset="0"/>
                <a:ea typeface="Times New Roman" panose="02020603050405020304" pitchFamily="18" charset="0"/>
                <a:cs typeface="Arial" panose="020B0604020202020204" pitchFamily="34" charset="0"/>
              </a:rPr>
              <a:t>Recommends</a:t>
            </a:r>
            <a:r>
              <a:rPr lang="en-US" sz="1800" dirty="0">
                <a:effectLst/>
                <a:latin typeface="Arial" panose="020B0604020202020204" pitchFamily="34" charset="0"/>
                <a:ea typeface="Times New Roman" panose="02020603050405020304" pitchFamily="18" charset="0"/>
                <a:cs typeface="Arial" panose="020B0604020202020204" pitchFamily="34" charset="0"/>
              </a:rPr>
              <a:t> that WG2 organize an English language sea level station workshop with the support of NOAA and the secretariat.</a:t>
            </a:r>
            <a:endParaRPr lang="en-P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endParaRPr lang="en-P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PR" dirty="0"/>
          </a:p>
        </p:txBody>
      </p:sp>
    </p:spTree>
    <p:extLst>
      <p:ext uri="{BB962C8B-B14F-4D97-AF65-F5344CB8AC3E}">
        <p14:creationId xmlns:p14="http://schemas.microsoft.com/office/powerpoint/2010/main" val="195376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7"/>
          <p:cNvSpPr txBox="1">
            <a:spLocks noGrp="1"/>
          </p:cNvSpPr>
          <p:nvPr>
            <p:ph type="ctrTitle"/>
          </p:nvPr>
        </p:nvSpPr>
        <p:spPr>
          <a:xfrm>
            <a:off x="1524000" y="913644"/>
            <a:ext cx="9144000" cy="2387600"/>
          </a:xfrm>
          <a:prstGeom prst="rect">
            <a:avLst/>
          </a:prstGeom>
          <a:noFill/>
          <a:ln>
            <a:noFill/>
          </a:ln>
        </p:spPr>
        <p:txBody>
          <a:bodyPr spcFirstLastPara="1" wrap="square" lIns="91433" tIns="45700" rIns="91433" bIns="45700" anchor="ctr" anchorCtr="0">
            <a:noAutofit/>
          </a:bodyPr>
          <a:lstStyle/>
          <a:p>
            <a:pPr>
              <a:buSzPts val="4050"/>
            </a:pPr>
            <a:r>
              <a:rPr lang="en" sz="4333"/>
              <a:t>EarthScope Contributions ICG/CARIBE-EWS 2024</a:t>
            </a:r>
            <a:endParaRPr sz="4333">
              <a:solidFill>
                <a:srgbClr val="C02A31"/>
              </a:solidFill>
            </a:endParaRPr>
          </a:p>
        </p:txBody>
      </p:sp>
      <p:sp>
        <p:nvSpPr>
          <p:cNvPr id="34" name="Google Shape;34;p7"/>
          <p:cNvSpPr txBox="1">
            <a:spLocks noGrp="1"/>
          </p:cNvSpPr>
          <p:nvPr>
            <p:ph type="subTitle" idx="1"/>
          </p:nvPr>
        </p:nvSpPr>
        <p:spPr>
          <a:xfrm>
            <a:off x="1260733" y="3759200"/>
            <a:ext cx="9944800" cy="2729200"/>
          </a:xfrm>
          <a:prstGeom prst="rect">
            <a:avLst/>
          </a:prstGeom>
          <a:noFill/>
          <a:ln>
            <a:noFill/>
          </a:ln>
          <a:effectLst>
            <a:outerShdw blurRad="50800" dist="38100" dir="2700000" algn="tl" rotWithShape="0">
              <a:srgbClr val="000000">
                <a:alpha val="40000"/>
              </a:srgbClr>
            </a:outerShdw>
          </a:effectLst>
        </p:spPr>
        <p:txBody>
          <a:bodyPr spcFirstLastPara="1" wrap="square" lIns="91433" tIns="45700" rIns="91433" bIns="45700" anchor="t" anchorCtr="0">
            <a:normAutofit fontScale="55000" lnSpcReduction="20000"/>
          </a:bodyPr>
          <a:lstStyle/>
          <a:p>
            <a:pPr marL="0" indent="0">
              <a:spcBef>
                <a:spcPts val="0"/>
              </a:spcBef>
              <a:buSzPct val="100000"/>
            </a:pPr>
            <a:r>
              <a:rPr lang="en"/>
              <a:t>Annie Zaino</a:t>
            </a:r>
            <a:endParaRPr/>
          </a:p>
          <a:p>
            <a:pPr marL="0" indent="0">
              <a:spcBef>
                <a:spcPts val="0"/>
              </a:spcBef>
              <a:buSzPct val="100000"/>
            </a:pPr>
            <a:r>
              <a:rPr lang="en"/>
              <a:t>Manager of Global Field Operations</a:t>
            </a:r>
            <a:endParaRPr/>
          </a:p>
          <a:p>
            <a:pPr marL="0" indent="0">
              <a:spcBef>
                <a:spcPts val="0"/>
              </a:spcBef>
              <a:buSzPct val="100000"/>
            </a:pPr>
            <a:r>
              <a:rPr lang="en"/>
              <a:t>Network of the Americas - International Region</a:t>
            </a:r>
            <a:endParaRPr/>
          </a:p>
          <a:p>
            <a:pPr marL="0" indent="0">
              <a:spcBef>
                <a:spcPts val="0"/>
              </a:spcBef>
              <a:buSzPct val="100000"/>
            </a:pPr>
            <a:endParaRPr/>
          </a:p>
          <a:p>
            <a:pPr marL="0" indent="0">
              <a:spcBef>
                <a:spcPts val="0"/>
              </a:spcBef>
              <a:buSzPct val="100000"/>
            </a:pPr>
            <a:r>
              <a:rPr lang="en"/>
              <a:t>Gerente de Operaciones de Campo Globales</a:t>
            </a:r>
            <a:endParaRPr/>
          </a:p>
          <a:p>
            <a:pPr marL="0" indent="0">
              <a:spcBef>
                <a:spcPts val="0"/>
              </a:spcBef>
              <a:buSzPct val="100000"/>
            </a:pPr>
            <a:r>
              <a:rPr lang="en"/>
              <a:t>Red de las Américas - Región Internacional</a:t>
            </a:r>
            <a:endParaRPr/>
          </a:p>
          <a:p>
            <a:pPr marL="0" indent="0">
              <a:spcBef>
                <a:spcPts val="0"/>
              </a:spcBef>
              <a:buSzPct val="100000"/>
            </a:pPr>
            <a:endParaRPr/>
          </a:p>
          <a:p>
            <a:pPr marL="0" indent="0">
              <a:spcBef>
                <a:spcPts val="0"/>
              </a:spcBef>
              <a:buSzPct val="100000"/>
            </a:pPr>
            <a:endParaRPr/>
          </a:p>
          <a:p>
            <a:pPr marL="0" indent="0">
              <a:spcBef>
                <a:spcPts val="0"/>
              </a:spcBef>
              <a:buSzPct val="100000"/>
            </a:pPr>
            <a:r>
              <a:rPr lang="en"/>
              <a:t>May 6-9, 2024</a:t>
            </a:r>
            <a:endParaRPr/>
          </a:p>
        </p:txBody>
      </p:sp>
    </p:spTree>
    <p:extLst>
      <p:ext uri="{BB962C8B-B14F-4D97-AF65-F5344CB8AC3E}">
        <p14:creationId xmlns:p14="http://schemas.microsoft.com/office/powerpoint/2010/main" val="4238396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39" name="Google Shape;39;p8"/>
          <p:cNvPicPr preferRelativeResize="0"/>
          <p:nvPr/>
        </p:nvPicPr>
        <p:blipFill>
          <a:blip r:embed="rId3">
            <a:alphaModFix/>
          </a:blip>
          <a:stretch>
            <a:fillRect/>
          </a:stretch>
        </p:blipFill>
        <p:spPr>
          <a:xfrm>
            <a:off x="304801" y="866367"/>
            <a:ext cx="11586567" cy="3581200"/>
          </a:xfrm>
          <a:prstGeom prst="rect">
            <a:avLst/>
          </a:prstGeom>
          <a:noFill/>
          <a:ln>
            <a:noFill/>
          </a:ln>
        </p:spPr>
      </p:pic>
      <p:sp>
        <p:nvSpPr>
          <p:cNvPr id="40" name="Google Shape;40;p8"/>
          <p:cNvSpPr txBox="1"/>
          <p:nvPr/>
        </p:nvSpPr>
        <p:spPr>
          <a:xfrm>
            <a:off x="100767" y="4771668"/>
            <a:ext cx="4898400" cy="595059"/>
          </a:xfrm>
          <a:prstGeom prst="rect">
            <a:avLst/>
          </a:prstGeom>
          <a:noFill/>
          <a:ln w="9525" cap="flat" cmpd="sng">
            <a:solidFill>
              <a:srgbClr val="37358C"/>
            </a:solidFill>
            <a:prstDash val="solid"/>
            <a:round/>
            <a:headEnd type="none" w="sm" len="sm"/>
            <a:tailEnd type="none" w="sm" len="sm"/>
          </a:ln>
        </p:spPr>
        <p:txBody>
          <a:bodyPr spcFirstLastPara="1" wrap="square" lIns="121900" tIns="121900" rIns="121900" bIns="121900" anchor="t" anchorCtr="0">
            <a:spAutoFit/>
          </a:bodyPr>
          <a:lstStyle/>
          <a:p>
            <a:r>
              <a:rPr lang="en" sz="2267" b="1">
                <a:solidFill>
                  <a:srgbClr val="3D3D3D"/>
                </a:solidFill>
              </a:rPr>
              <a:t>NSF National Geophysical Facility</a:t>
            </a:r>
            <a:endParaRPr sz="2267" b="1">
              <a:solidFill>
                <a:srgbClr val="3D3D3D"/>
              </a:solidFill>
            </a:endParaRPr>
          </a:p>
        </p:txBody>
      </p:sp>
      <p:sp>
        <p:nvSpPr>
          <p:cNvPr id="41" name="Google Shape;41;p8"/>
          <p:cNvSpPr txBox="1"/>
          <p:nvPr/>
        </p:nvSpPr>
        <p:spPr>
          <a:xfrm>
            <a:off x="100767" y="5366868"/>
            <a:ext cx="4898400" cy="1312883"/>
          </a:xfrm>
          <a:prstGeom prst="rect">
            <a:avLst/>
          </a:prstGeom>
          <a:noFill/>
          <a:ln w="9525" cap="flat" cmpd="sng">
            <a:solidFill>
              <a:srgbClr val="37358C"/>
            </a:solidFill>
            <a:prstDash val="solid"/>
            <a:round/>
            <a:headEnd type="none" w="sm" len="sm"/>
            <a:tailEnd type="none" w="sm" len="sm"/>
          </a:ln>
        </p:spPr>
        <p:txBody>
          <a:bodyPr spcFirstLastPara="1" wrap="square" lIns="121900" tIns="121900" rIns="121900" bIns="121900" anchor="t" anchorCtr="0">
            <a:spAutoFit/>
          </a:bodyPr>
          <a:lstStyle/>
          <a:p>
            <a:pPr marL="609585" indent="-414856">
              <a:buClr>
                <a:srgbClr val="3D3D3D"/>
              </a:buClr>
              <a:buSzPts val="1300"/>
              <a:buChar char="●"/>
            </a:pPr>
            <a:r>
              <a:rPr lang="en" sz="1733">
                <a:solidFill>
                  <a:srgbClr val="3D3D3D"/>
                </a:solidFill>
              </a:rPr>
              <a:t>Proposal due June 2024</a:t>
            </a:r>
            <a:endParaRPr sz="1733">
              <a:solidFill>
                <a:srgbClr val="3D3D3D"/>
              </a:solidFill>
            </a:endParaRPr>
          </a:p>
          <a:p>
            <a:pPr marL="609585" indent="-414856">
              <a:buClr>
                <a:srgbClr val="3D3D3D"/>
              </a:buClr>
              <a:buSzPts val="1300"/>
              <a:buChar char="●"/>
            </a:pPr>
            <a:r>
              <a:rPr lang="en" sz="1733">
                <a:solidFill>
                  <a:srgbClr val="3D3D3D"/>
                </a:solidFill>
              </a:rPr>
              <a:t>New funding cycle begins October 2025</a:t>
            </a:r>
            <a:endParaRPr sz="1733">
              <a:solidFill>
                <a:srgbClr val="3D3D3D"/>
              </a:solidFill>
            </a:endParaRPr>
          </a:p>
          <a:p>
            <a:pPr marL="609585" indent="-414856">
              <a:buClr>
                <a:srgbClr val="3D3D3D"/>
              </a:buClr>
              <a:buSzPts val="1300"/>
              <a:buChar char="●"/>
            </a:pPr>
            <a:r>
              <a:rPr lang="en" sz="1733">
                <a:solidFill>
                  <a:srgbClr val="3D3D3D"/>
                </a:solidFill>
              </a:rPr>
              <a:t>Funding for 5-10 years</a:t>
            </a:r>
            <a:endParaRPr sz="1733">
              <a:solidFill>
                <a:srgbClr val="3D3D3D"/>
              </a:solidFill>
            </a:endParaRPr>
          </a:p>
          <a:p>
            <a:pPr marL="609585" indent="-414856">
              <a:buClr>
                <a:srgbClr val="3D3D3D"/>
              </a:buClr>
              <a:buSzPts val="1300"/>
              <a:buChar char="●"/>
            </a:pPr>
            <a:r>
              <a:rPr lang="en" sz="1733">
                <a:solidFill>
                  <a:srgbClr val="3D3D3D"/>
                </a:solidFill>
              </a:rPr>
              <a:t>Performance review after 5 years</a:t>
            </a:r>
            <a:endParaRPr sz="1733">
              <a:solidFill>
                <a:srgbClr val="3D3D3D"/>
              </a:solidFill>
            </a:endParaRPr>
          </a:p>
        </p:txBody>
      </p:sp>
      <p:sp>
        <p:nvSpPr>
          <p:cNvPr id="42" name="Google Shape;42;p8"/>
          <p:cNvSpPr txBox="1"/>
          <p:nvPr/>
        </p:nvSpPr>
        <p:spPr>
          <a:xfrm>
            <a:off x="5575600" y="5366868"/>
            <a:ext cx="6413200" cy="1312883"/>
          </a:xfrm>
          <a:prstGeom prst="rect">
            <a:avLst/>
          </a:prstGeom>
          <a:noFill/>
          <a:ln w="9525" cap="flat" cmpd="sng">
            <a:solidFill>
              <a:srgbClr val="CC2929"/>
            </a:solidFill>
            <a:prstDash val="solid"/>
            <a:round/>
            <a:headEnd type="none" w="sm" len="sm"/>
            <a:tailEnd type="none" w="sm" len="sm"/>
          </a:ln>
        </p:spPr>
        <p:txBody>
          <a:bodyPr spcFirstLastPara="1" wrap="square" lIns="121900" tIns="121900" rIns="121900" bIns="121900" anchor="t" anchorCtr="0">
            <a:spAutoFit/>
          </a:bodyPr>
          <a:lstStyle/>
          <a:p>
            <a:pPr marL="609585" indent="-414856">
              <a:buClr>
                <a:srgbClr val="3D3D3D"/>
              </a:buClr>
              <a:buSzPts val="1300"/>
              <a:buChar char="●"/>
            </a:pPr>
            <a:r>
              <a:rPr lang="en" sz="1733">
                <a:solidFill>
                  <a:srgbClr val="3D3D3D"/>
                </a:solidFill>
              </a:rPr>
              <a:t>Propuesta prevista para junio de 2024</a:t>
            </a:r>
            <a:endParaRPr sz="1733">
              <a:solidFill>
                <a:srgbClr val="3D3D3D"/>
              </a:solidFill>
            </a:endParaRPr>
          </a:p>
          <a:p>
            <a:pPr marL="609585" indent="-414856">
              <a:buClr>
                <a:srgbClr val="3D3D3D"/>
              </a:buClr>
              <a:buSzPts val="1300"/>
              <a:buChar char="●"/>
            </a:pPr>
            <a:r>
              <a:rPr lang="en" sz="1733">
                <a:solidFill>
                  <a:srgbClr val="3D3D3D"/>
                </a:solidFill>
              </a:rPr>
              <a:t>El nuevo ciclo de financiación comienza en oct de 2025</a:t>
            </a:r>
            <a:endParaRPr sz="1733">
              <a:solidFill>
                <a:srgbClr val="3D3D3D"/>
              </a:solidFill>
            </a:endParaRPr>
          </a:p>
          <a:p>
            <a:pPr marL="609585" indent="-414856">
              <a:buClr>
                <a:srgbClr val="3D3D3D"/>
              </a:buClr>
              <a:buSzPts val="1300"/>
              <a:buChar char="●"/>
            </a:pPr>
            <a:r>
              <a:rPr lang="en" sz="1733">
                <a:solidFill>
                  <a:srgbClr val="3D3D3D"/>
                </a:solidFill>
              </a:rPr>
              <a:t>Financiación durante 5-10 años.</a:t>
            </a:r>
            <a:endParaRPr sz="1733">
              <a:solidFill>
                <a:srgbClr val="3D3D3D"/>
              </a:solidFill>
            </a:endParaRPr>
          </a:p>
          <a:p>
            <a:pPr marL="609585" indent="-414856">
              <a:buClr>
                <a:srgbClr val="3D3D3D"/>
              </a:buClr>
              <a:buSzPts val="1300"/>
              <a:buChar char="●"/>
            </a:pPr>
            <a:r>
              <a:rPr lang="en" sz="1733">
                <a:solidFill>
                  <a:srgbClr val="3D3D3D"/>
                </a:solidFill>
              </a:rPr>
              <a:t>Evaluación de desempeño después de 5 años</a:t>
            </a:r>
            <a:endParaRPr sz="1733">
              <a:solidFill>
                <a:srgbClr val="3D3D3D"/>
              </a:solidFill>
            </a:endParaRPr>
          </a:p>
        </p:txBody>
      </p:sp>
      <p:sp>
        <p:nvSpPr>
          <p:cNvPr id="43" name="Google Shape;43;p8"/>
          <p:cNvSpPr txBox="1"/>
          <p:nvPr/>
        </p:nvSpPr>
        <p:spPr>
          <a:xfrm>
            <a:off x="5575600" y="4771667"/>
            <a:ext cx="6413200" cy="696240"/>
          </a:xfrm>
          <a:prstGeom prst="rect">
            <a:avLst/>
          </a:prstGeom>
          <a:noFill/>
          <a:ln w="9525" cap="flat" cmpd="sng">
            <a:solidFill>
              <a:srgbClr val="CC2929"/>
            </a:solidFill>
            <a:prstDash val="solid"/>
            <a:round/>
            <a:headEnd type="none" w="sm" len="sm"/>
            <a:tailEnd type="none" w="sm" len="sm"/>
          </a:ln>
        </p:spPr>
        <p:txBody>
          <a:bodyPr spcFirstLastPara="1" wrap="square" lIns="121900" tIns="121900" rIns="121900" bIns="121900" anchor="t" anchorCtr="0">
            <a:spAutoFit/>
          </a:bodyPr>
          <a:lstStyle/>
          <a:p>
            <a:pPr marR="50799" algn="ctr">
              <a:lnSpc>
                <a:spcPct val="128571"/>
              </a:lnSpc>
            </a:pPr>
            <a:r>
              <a:rPr lang="en" sz="2267" b="1">
                <a:solidFill>
                  <a:srgbClr val="3D3D3D"/>
                </a:solidFill>
              </a:rPr>
              <a:t>Instalación Geofísica Nacional NSF</a:t>
            </a:r>
            <a:endParaRPr sz="2267" b="1">
              <a:solidFill>
                <a:srgbClr val="3D3D3D"/>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440633" y="1"/>
            <a:ext cx="7604000" cy="1078800"/>
          </a:xfrm>
          <a:prstGeom prst="rect">
            <a:avLst/>
          </a:prstGeom>
        </p:spPr>
        <p:txBody>
          <a:bodyPr spcFirstLastPara="1" vert="horz" wrap="square" lIns="91433" tIns="45700" rIns="91433" bIns="45700" rtlCol="0" anchor="ctr" anchorCtr="0">
            <a:normAutofit fontScale="90000"/>
          </a:bodyPr>
          <a:lstStyle/>
          <a:p>
            <a:pPr>
              <a:spcBef>
                <a:spcPts val="0"/>
              </a:spcBef>
            </a:pPr>
            <a:r>
              <a:rPr lang="en" sz="3673"/>
              <a:t>Seismology Support</a:t>
            </a:r>
            <a:endParaRPr sz="3673"/>
          </a:p>
          <a:p>
            <a:pPr>
              <a:spcBef>
                <a:spcPts val="0"/>
              </a:spcBef>
            </a:pPr>
            <a:r>
              <a:rPr lang="en" sz="3673"/>
              <a:t>Soporte de sismología</a:t>
            </a:r>
            <a:endParaRPr/>
          </a:p>
        </p:txBody>
      </p:sp>
      <p:pic>
        <p:nvPicPr>
          <p:cNvPr id="49" name="Google Shape;49;p9"/>
          <p:cNvPicPr preferRelativeResize="0"/>
          <p:nvPr/>
        </p:nvPicPr>
        <p:blipFill>
          <a:blip r:embed="rId3">
            <a:alphaModFix/>
          </a:blip>
          <a:stretch>
            <a:fillRect/>
          </a:stretch>
        </p:blipFill>
        <p:spPr>
          <a:xfrm>
            <a:off x="496633" y="3686267"/>
            <a:ext cx="5422872" cy="2968800"/>
          </a:xfrm>
          <a:prstGeom prst="rect">
            <a:avLst/>
          </a:prstGeom>
          <a:noFill/>
          <a:ln>
            <a:noFill/>
          </a:ln>
        </p:spPr>
      </p:pic>
      <p:pic>
        <p:nvPicPr>
          <p:cNvPr id="50" name="Google Shape;50;p9"/>
          <p:cNvPicPr preferRelativeResize="0"/>
          <p:nvPr/>
        </p:nvPicPr>
        <p:blipFill>
          <a:blip r:embed="rId4">
            <a:alphaModFix/>
          </a:blip>
          <a:stretch>
            <a:fillRect/>
          </a:stretch>
        </p:blipFill>
        <p:spPr>
          <a:xfrm>
            <a:off x="6940401" y="3686268"/>
            <a:ext cx="4242703" cy="2832401"/>
          </a:xfrm>
          <a:prstGeom prst="rect">
            <a:avLst/>
          </a:prstGeom>
          <a:noFill/>
          <a:ln>
            <a:noFill/>
          </a:ln>
        </p:spPr>
      </p:pic>
      <p:sp>
        <p:nvSpPr>
          <p:cNvPr id="51" name="Google Shape;51;p9"/>
          <p:cNvSpPr txBox="1"/>
          <p:nvPr/>
        </p:nvSpPr>
        <p:spPr>
          <a:xfrm>
            <a:off x="365400" y="1103334"/>
            <a:ext cx="5339200" cy="2518726"/>
          </a:xfrm>
          <a:prstGeom prst="rect">
            <a:avLst/>
          </a:prstGeom>
          <a:noFill/>
          <a:ln w="9525" cap="flat" cmpd="sng">
            <a:solidFill>
              <a:srgbClr val="37358C"/>
            </a:solidFill>
            <a:prstDash val="solid"/>
            <a:round/>
            <a:headEnd type="none" w="sm" len="sm"/>
            <a:tailEnd type="none" w="sm" len="sm"/>
          </a:ln>
        </p:spPr>
        <p:txBody>
          <a:bodyPr spcFirstLastPara="1" wrap="square" lIns="121900" tIns="121900" rIns="121900" bIns="121900" anchor="t" anchorCtr="0">
            <a:spAutoFit/>
          </a:bodyPr>
          <a:lstStyle/>
          <a:p>
            <a:pPr marL="16933">
              <a:lnSpc>
                <a:spcPct val="90000"/>
              </a:lnSpc>
              <a:spcBef>
                <a:spcPts val="1333"/>
              </a:spcBef>
              <a:buClr>
                <a:schemeClr val="dk1"/>
              </a:buClr>
              <a:buSzPts val="1100"/>
            </a:pPr>
            <a:r>
              <a:rPr lang="en" sz="2133">
                <a:solidFill>
                  <a:schemeClr val="dk1"/>
                </a:solidFill>
              </a:rPr>
              <a:t>•</a:t>
            </a:r>
            <a:r>
              <a:rPr lang="en" sz="2133" b="1">
                <a:solidFill>
                  <a:srgbClr val="3D3D3D"/>
                </a:solidFill>
              </a:rPr>
              <a:t>Data archiving</a:t>
            </a:r>
            <a:r>
              <a:rPr lang="en" sz="2133">
                <a:solidFill>
                  <a:srgbClr val="3D3D3D"/>
                </a:solidFill>
              </a:rPr>
              <a:t>: raw seismic and derived products</a:t>
            </a:r>
            <a:endParaRPr sz="2133">
              <a:solidFill>
                <a:srgbClr val="3D3D3D"/>
              </a:solidFill>
            </a:endParaRPr>
          </a:p>
          <a:p>
            <a:pPr marL="16933">
              <a:lnSpc>
                <a:spcPct val="90000"/>
              </a:lnSpc>
              <a:spcBef>
                <a:spcPts val="1333"/>
              </a:spcBef>
              <a:buClr>
                <a:schemeClr val="dk1"/>
              </a:buClr>
              <a:buSzPts val="1100"/>
            </a:pPr>
            <a:r>
              <a:rPr lang="en" sz="2133">
                <a:solidFill>
                  <a:schemeClr val="dk1"/>
                </a:solidFill>
              </a:rPr>
              <a:t>•</a:t>
            </a:r>
            <a:r>
              <a:rPr lang="en" sz="2133" b="1">
                <a:solidFill>
                  <a:srgbClr val="3D3D3D"/>
                </a:solidFill>
              </a:rPr>
              <a:t>Global Seismographic Network</a:t>
            </a:r>
            <a:endParaRPr sz="2133" b="1">
              <a:solidFill>
                <a:srgbClr val="3D3D3D"/>
              </a:solidFill>
            </a:endParaRPr>
          </a:p>
          <a:p>
            <a:pPr marL="16933">
              <a:lnSpc>
                <a:spcPct val="90000"/>
              </a:lnSpc>
              <a:spcBef>
                <a:spcPts val="1333"/>
              </a:spcBef>
            </a:pPr>
            <a:r>
              <a:rPr lang="en" sz="2133">
                <a:solidFill>
                  <a:schemeClr val="dk1"/>
                </a:solidFill>
              </a:rPr>
              <a:t>•</a:t>
            </a:r>
            <a:r>
              <a:rPr lang="en" sz="2133" b="1">
                <a:solidFill>
                  <a:srgbClr val="3D3D3D"/>
                </a:solidFill>
              </a:rPr>
              <a:t>Portable instrumentation services</a:t>
            </a:r>
            <a:r>
              <a:rPr lang="en" sz="2133">
                <a:solidFill>
                  <a:srgbClr val="3D3D3D"/>
                </a:solidFill>
              </a:rPr>
              <a:t>: seismometers, active-source support, magnetotelluric, ground penetrating radar</a:t>
            </a:r>
            <a:endParaRPr sz="2667">
              <a:solidFill>
                <a:srgbClr val="3D3D3D"/>
              </a:solidFill>
            </a:endParaRPr>
          </a:p>
        </p:txBody>
      </p:sp>
      <p:sp>
        <p:nvSpPr>
          <p:cNvPr id="52" name="Google Shape;52;p9"/>
          <p:cNvSpPr txBox="1"/>
          <p:nvPr/>
        </p:nvSpPr>
        <p:spPr>
          <a:xfrm>
            <a:off x="5963367" y="1103334"/>
            <a:ext cx="6110400" cy="2518726"/>
          </a:xfrm>
          <a:prstGeom prst="rect">
            <a:avLst/>
          </a:prstGeom>
          <a:noFill/>
          <a:ln w="9525" cap="flat" cmpd="sng">
            <a:solidFill>
              <a:srgbClr val="C02A31"/>
            </a:solidFill>
            <a:prstDash val="solid"/>
            <a:round/>
            <a:headEnd type="none" w="sm" len="sm"/>
            <a:tailEnd type="none" w="sm" len="sm"/>
          </a:ln>
        </p:spPr>
        <p:txBody>
          <a:bodyPr spcFirstLastPara="1" wrap="square" lIns="121900" tIns="121900" rIns="121900" bIns="121900" anchor="t" anchorCtr="0">
            <a:spAutoFit/>
          </a:bodyPr>
          <a:lstStyle/>
          <a:p>
            <a:pPr marL="16933">
              <a:lnSpc>
                <a:spcPct val="90000"/>
              </a:lnSpc>
              <a:spcBef>
                <a:spcPts val="1333"/>
              </a:spcBef>
            </a:pPr>
            <a:r>
              <a:rPr lang="en" sz="2133">
                <a:solidFill>
                  <a:srgbClr val="3D3D3D"/>
                </a:solidFill>
              </a:rPr>
              <a:t>•</a:t>
            </a:r>
            <a:r>
              <a:rPr lang="en" sz="2133" b="1">
                <a:solidFill>
                  <a:srgbClr val="3D3D3D"/>
                </a:solidFill>
              </a:rPr>
              <a:t>Archivo de datos</a:t>
            </a:r>
            <a:r>
              <a:rPr lang="en" sz="2133">
                <a:solidFill>
                  <a:srgbClr val="3D3D3D"/>
                </a:solidFill>
              </a:rPr>
              <a:t>: sísmica bruta y productos derivados.</a:t>
            </a:r>
            <a:endParaRPr sz="2133">
              <a:solidFill>
                <a:srgbClr val="3D3D3D"/>
              </a:solidFill>
            </a:endParaRPr>
          </a:p>
          <a:p>
            <a:pPr marL="16933">
              <a:lnSpc>
                <a:spcPct val="90000"/>
              </a:lnSpc>
              <a:spcBef>
                <a:spcPts val="1333"/>
              </a:spcBef>
            </a:pPr>
            <a:r>
              <a:rPr lang="en" sz="2133">
                <a:solidFill>
                  <a:srgbClr val="3D3D3D"/>
                </a:solidFill>
              </a:rPr>
              <a:t>•</a:t>
            </a:r>
            <a:r>
              <a:rPr lang="en" sz="2133" b="1">
                <a:solidFill>
                  <a:srgbClr val="3D3D3D"/>
                </a:solidFill>
              </a:rPr>
              <a:t>Red Sismográfica Global</a:t>
            </a:r>
            <a:endParaRPr sz="2133" b="1">
              <a:solidFill>
                <a:srgbClr val="3D3D3D"/>
              </a:solidFill>
            </a:endParaRPr>
          </a:p>
          <a:p>
            <a:pPr marL="16933">
              <a:lnSpc>
                <a:spcPct val="90000"/>
              </a:lnSpc>
              <a:spcBef>
                <a:spcPts val="1333"/>
              </a:spcBef>
            </a:pPr>
            <a:r>
              <a:rPr lang="en" sz="2133">
                <a:solidFill>
                  <a:srgbClr val="3D3D3D"/>
                </a:solidFill>
              </a:rPr>
              <a:t>•</a:t>
            </a:r>
            <a:r>
              <a:rPr lang="en" sz="2133" b="1">
                <a:solidFill>
                  <a:srgbClr val="3D3D3D"/>
                </a:solidFill>
              </a:rPr>
              <a:t>Servicios de instrumentación portátil</a:t>
            </a:r>
            <a:r>
              <a:rPr lang="en" sz="2133">
                <a:solidFill>
                  <a:srgbClr val="3D3D3D"/>
                </a:solidFill>
              </a:rPr>
              <a:t>: sismómetros, soporte de fuente activa, magnetotelúrico, radar de penetración terrestre.</a:t>
            </a:r>
            <a:endParaRPr sz="2667">
              <a:solidFill>
                <a:srgbClr val="3D3D3D"/>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440633" y="1"/>
            <a:ext cx="7604000" cy="1078800"/>
          </a:xfrm>
          <a:prstGeom prst="rect">
            <a:avLst/>
          </a:prstGeom>
        </p:spPr>
        <p:txBody>
          <a:bodyPr spcFirstLastPara="1" vert="horz" wrap="square" lIns="91433" tIns="45700" rIns="91433" bIns="45700" rtlCol="0" anchor="ctr" anchorCtr="0">
            <a:normAutofit fontScale="90000"/>
          </a:bodyPr>
          <a:lstStyle/>
          <a:p>
            <a:pPr>
              <a:spcBef>
                <a:spcPts val="0"/>
              </a:spcBef>
            </a:pPr>
            <a:r>
              <a:rPr lang="en" sz="3673"/>
              <a:t>Global Seismographic Network</a:t>
            </a:r>
            <a:endParaRPr sz="3673"/>
          </a:p>
          <a:p>
            <a:pPr>
              <a:spcBef>
                <a:spcPts val="0"/>
              </a:spcBef>
            </a:pPr>
            <a:r>
              <a:rPr lang="en" sz="3673"/>
              <a:t>Red Sismográfica Global</a:t>
            </a:r>
            <a:endParaRPr sz="3673"/>
          </a:p>
        </p:txBody>
      </p:sp>
      <p:pic>
        <p:nvPicPr>
          <p:cNvPr id="58" name="Google Shape;58;p10"/>
          <p:cNvPicPr preferRelativeResize="0"/>
          <p:nvPr/>
        </p:nvPicPr>
        <p:blipFill>
          <a:blip r:embed="rId3">
            <a:alphaModFix/>
          </a:blip>
          <a:stretch>
            <a:fillRect/>
          </a:stretch>
        </p:blipFill>
        <p:spPr>
          <a:xfrm>
            <a:off x="2036300" y="2493567"/>
            <a:ext cx="7604000" cy="4162871"/>
          </a:xfrm>
          <a:prstGeom prst="rect">
            <a:avLst/>
          </a:prstGeom>
          <a:noFill/>
          <a:ln>
            <a:noFill/>
          </a:ln>
        </p:spPr>
      </p:pic>
      <p:sp>
        <p:nvSpPr>
          <p:cNvPr id="59" name="Google Shape;59;p10"/>
          <p:cNvSpPr txBox="1"/>
          <p:nvPr/>
        </p:nvSpPr>
        <p:spPr>
          <a:xfrm>
            <a:off x="440633" y="1159067"/>
            <a:ext cx="5339200" cy="1465810"/>
          </a:xfrm>
          <a:prstGeom prst="rect">
            <a:avLst/>
          </a:prstGeom>
          <a:noFill/>
          <a:ln w="9525" cap="flat" cmpd="sng">
            <a:solidFill>
              <a:srgbClr val="37358C"/>
            </a:solidFill>
            <a:prstDash val="solid"/>
            <a:round/>
            <a:headEnd type="none" w="sm" len="sm"/>
            <a:tailEnd type="none" w="sm" len="sm"/>
          </a:ln>
        </p:spPr>
        <p:txBody>
          <a:bodyPr spcFirstLastPara="1" wrap="square" lIns="121900" tIns="121900" rIns="121900" bIns="121900" anchor="t" anchorCtr="0">
            <a:spAutoFit/>
          </a:bodyPr>
          <a:lstStyle/>
          <a:p>
            <a:pPr marL="16933">
              <a:lnSpc>
                <a:spcPct val="90000"/>
              </a:lnSpc>
              <a:spcBef>
                <a:spcPts val="1333"/>
              </a:spcBef>
            </a:pPr>
            <a:r>
              <a:rPr lang="en" sz="2133">
                <a:solidFill>
                  <a:schemeClr val="dk1"/>
                </a:solidFill>
              </a:rPr>
              <a:t>IDA/UCSD </a:t>
            </a:r>
            <a:r>
              <a:rPr lang="en" sz="2133">
                <a:solidFill>
                  <a:srgbClr val="3D3D3D"/>
                </a:solidFill>
              </a:rPr>
              <a:t>Stations to be supported directly under EarthScope</a:t>
            </a:r>
            <a:endParaRPr sz="2133">
              <a:solidFill>
                <a:srgbClr val="3D3D3D"/>
              </a:solidFill>
            </a:endParaRPr>
          </a:p>
          <a:p>
            <a:pPr marL="16933">
              <a:lnSpc>
                <a:spcPct val="90000"/>
              </a:lnSpc>
              <a:spcBef>
                <a:spcPts val="1333"/>
              </a:spcBef>
            </a:pPr>
            <a:r>
              <a:rPr lang="en" sz="2133">
                <a:solidFill>
                  <a:srgbClr val="3D3D3D"/>
                </a:solidFill>
              </a:rPr>
              <a:t>Continuing collaboration with USGS</a:t>
            </a:r>
            <a:endParaRPr sz="2133">
              <a:solidFill>
                <a:srgbClr val="3D3D3D"/>
              </a:solidFill>
            </a:endParaRPr>
          </a:p>
        </p:txBody>
      </p:sp>
      <p:sp>
        <p:nvSpPr>
          <p:cNvPr id="60" name="Google Shape;60;p10"/>
          <p:cNvSpPr txBox="1"/>
          <p:nvPr/>
        </p:nvSpPr>
        <p:spPr>
          <a:xfrm>
            <a:off x="5951833" y="1159068"/>
            <a:ext cx="6110400" cy="1465810"/>
          </a:xfrm>
          <a:prstGeom prst="rect">
            <a:avLst/>
          </a:prstGeom>
          <a:noFill/>
          <a:ln w="9525" cap="flat" cmpd="sng">
            <a:solidFill>
              <a:srgbClr val="C02A31"/>
            </a:solidFill>
            <a:prstDash val="solid"/>
            <a:round/>
            <a:headEnd type="none" w="sm" len="sm"/>
            <a:tailEnd type="none" w="sm" len="sm"/>
          </a:ln>
        </p:spPr>
        <p:txBody>
          <a:bodyPr spcFirstLastPara="1" wrap="square" lIns="121900" tIns="121900" rIns="121900" bIns="121900" anchor="t" anchorCtr="0">
            <a:spAutoFit/>
          </a:bodyPr>
          <a:lstStyle/>
          <a:p>
            <a:pPr marL="16933">
              <a:lnSpc>
                <a:spcPct val="90000"/>
              </a:lnSpc>
              <a:spcBef>
                <a:spcPts val="1333"/>
              </a:spcBef>
            </a:pPr>
            <a:r>
              <a:rPr lang="en" sz="2133">
                <a:solidFill>
                  <a:srgbClr val="3D3D3D"/>
                </a:solidFill>
              </a:rPr>
              <a:t>Las estaciones IDA/UCSD recibirán soporte directamente bajo EarthScope</a:t>
            </a:r>
            <a:endParaRPr sz="2133">
              <a:solidFill>
                <a:srgbClr val="3D3D3D"/>
              </a:solidFill>
            </a:endParaRPr>
          </a:p>
          <a:p>
            <a:pPr marL="16933">
              <a:lnSpc>
                <a:spcPct val="90000"/>
              </a:lnSpc>
              <a:spcBef>
                <a:spcPts val="1333"/>
              </a:spcBef>
            </a:pPr>
            <a:r>
              <a:rPr lang="en" sz="2133">
                <a:solidFill>
                  <a:srgbClr val="3D3D3D"/>
                </a:solidFill>
              </a:rPr>
              <a:t>Colaboración continua con el USGS</a:t>
            </a:r>
            <a:endParaRPr sz="2133">
              <a:solidFill>
                <a:srgbClr val="3D3D3D"/>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440635" y="136396"/>
            <a:ext cx="7604000" cy="867200"/>
          </a:xfrm>
          <a:prstGeom prst="rect">
            <a:avLst/>
          </a:prstGeom>
        </p:spPr>
        <p:txBody>
          <a:bodyPr spcFirstLastPara="1" vert="horz" wrap="square" lIns="91433" tIns="45700" rIns="91433" bIns="45700" rtlCol="0" anchor="ctr" anchorCtr="0">
            <a:noAutofit/>
          </a:bodyPr>
          <a:lstStyle/>
          <a:p>
            <a:pPr>
              <a:spcBef>
                <a:spcPts val="0"/>
              </a:spcBef>
              <a:buSzPts val="990"/>
            </a:pPr>
            <a:r>
              <a:rPr lang="en" sz="3440"/>
              <a:t>Geodesy Support</a:t>
            </a:r>
            <a:endParaRPr sz="3440"/>
          </a:p>
          <a:p>
            <a:pPr>
              <a:spcBef>
                <a:spcPts val="0"/>
              </a:spcBef>
              <a:buSzPts val="990"/>
            </a:pPr>
            <a:r>
              <a:rPr lang="en" sz="3440"/>
              <a:t>Soporte de geodesia</a:t>
            </a:r>
            <a:endParaRPr sz="3440"/>
          </a:p>
        </p:txBody>
      </p:sp>
      <p:pic>
        <p:nvPicPr>
          <p:cNvPr id="66" name="Google Shape;66;p11"/>
          <p:cNvPicPr preferRelativeResize="0"/>
          <p:nvPr/>
        </p:nvPicPr>
        <p:blipFill>
          <a:blip r:embed="rId3">
            <a:alphaModFix/>
          </a:blip>
          <a:stretch>
            <a:fillRect/>
          </a:stretch>
        </p:blipFill>
        <p:spPr>
          <a:xfrm>
            <a:off x="4581033" y="4149899"/>
            <a:ext cx="2783971" cy="2784000"/>
          </a:xfrm>
          <a:prstGeom prst="rect">
            <a:avLst/>
          </a:prstGeom>
          <a:noFill/>
          <a:ln>
            <a:noFill/>
          </a:ln>
        </p:spPr>
      </p:pic>
      <p:sp>
        <p:nvSpPr>
          <p:cNvPr id="67" name="Google Shape;67;p11"/>
          <p:cNvSpPr txBox="1"/>
          <p:nvPr/>
        </p:nvSpPr>
        <p:spPr>
          <a:xfrm>
            <a:off x="371600" y="1154033"/>
            <a:ext cx="5724400" cy="2852022"/>
          </a:xfrm>
          <a:prstGeom prst="rect">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t" anchorCtr="0">
            <a:spAutoFit/>
          </a:bodyPr>
          <a:lstStyle/>
          <a:p>
            <a:pPr marL="16933">
              <a:lnSpc>
                <a:spcPct val="90000"/>
              </a:lnSpc>
              <a:spcBef>
                <a:spcPts val="1333"/>
              </a:spcBef>
              <a:buClr>
                <a:schemeClr val="dk1"/>
              </a:buClr>
              <a:buSzPts val="1100"/>
            </a:pPr>
            <a:r>
              <a:rPr lang="en" sz="2000">
                <a:solidFill>
                  <a:schemeClr val="dk1"/>
                </a:solidFill>
              </a:rPr>
              <a:t>•</a:t>
            </a:r>
            <a:r>
              <a:rPr lang="en" sz="2000" b="1">
                <a:solidFill>
                  <a:srgbClr val="3D3D3D"/>
                </a:solidFill>
              </a:rPr>
              <a:t>Data archiving</a:t>
            </a:r>
            <a:r>
              <a:rPr lang="en" sz="2000">
                <a:solidFill>
                  <a:srgbClr val="3D3D3D"/>
                </a:solidFill>
              </a:rPr>
              <a:t>: GNSS, borehole strain/etc., SAR</a:t>
            </a:r>
            <a:endParaRPr sz="2000">
              <a:solidFill>
                <a:srgbClr val="3D3D3D"/>
              </a:solidFill>
            </a:endParaRPr>
          </a:p>
          <a:p>
            <a:pPr marL="16933">
              <a:lnSpc>
                <a:spcPct val="90000"/>
              </a:lnSpc>
              <a:spcBef>
                <a:spcPts val="1333"/>
              </a:spcBef>
              <a:buClr>
                <a:schemeClr val="dk1"/>
              </a:buClr>
              <a:buSzPts val="1100"/>
            </a:pPr>
            <a:r>
              <a:rPr lang="en" sz="2000">
                <a:solidFill>
                  <a:schemeClr val="dk1"/>
                </a:solidFill>
              </a:rPr>
              <a:t>•</a:t>
            </a:r>
            <a:r>
              <a:rPr lang="en" sz="2000" b="1">
                <a:solidFill>
                  <a:srgbClr val="3D3D3D"/>
                </a:solidFill>
              </a:rPr>
              <a:t>Network of the Americas </a:t>
            </a:r>
            <a:r>
              <a:rPr lang="en" sz="2000">
                <a:solidFill>
                  <a:srgbClr val="3D3D3D"/>
                </a:solidFill>
              </a:rPr>
              <a:t>operation (GNSS and borehole)</a:t>
            </a:r>
            <a:endParaRPr sz="2000">
              <a:solidFill>
                <a:srgbClr val="3D3D3D"/>
              </a:solidFill>
            </a:endParaRPr>
          </a:p>
          <a:p>
            <a:pPr marL="16933">
              <a:lnSpc>
                <a:spcPct val="90000"/>
              </a:lnSpc>
              <a:spcBef>
                <a:spcPts val="1333"/>
              </a:spcBef>
              <a:buClr>
                <a:schemeClr val="dk1"/>
              </a:buClr>
              <a:buSzPts val="1100"/>
            </a:pPr>
            <a:r>
              <a:rPr lang="en" sz="2000">
                <a:solidFill>
                  <a:schemeClr val="dk1"/>
                </a:solidFill>
              </a:rPr>
              <a:t>•</a:t>
            </a:r>
            <a:r>
              <a:rPr lang="en" sz="2000" b="1">
                <a:solidFill>
                  <a:srgbClr val="3D3D3D"/>
                </a:solidFill>
              </a:rPr>
              <a:t>NASA Global GNSS Network </a:t>
            </a:r>
            <a:r>
              <a:rPr lang="en" sz="2000">
                <a:solidFill>
                  <a:srgbClr val="3D3D3D"/>
                </a:solidFill>
              </a:rPr>
              <a:t>support</a:t>
            </a:r>
            <a:endParaRPr sz="2000">
              <a:solidFill>
                <a:srgbClr val="3D3D3D"/>
              </a:solidFill>
            </a:endParaRPr>
          </a:p>
          <a:p>
            <a:pPr marL="16933">
              <a:lnSpc>
                <a:spcPct val="90000"/>
              </a:lnSpc>
              <a:spcBef>
                <a:spcPts val="1333"/>
              </a:spcBef>
            </a:pPr>
            <a:r>
              <a:rPr lang="en" sz="2000">
                <a:solidFill>
                  <a:schemeClr val="dk1"/>
                </a:solidFill>
              </a:rPr>
              <a:t>•</a:t>
            </a:r>
            <a:r>
              <a:rPr lang="en" sz="2000" b="1">
                <a:solidFill>
                  <a:srgbClr val="3D3D3D"/>
                </a:solidFill>
              </a:rPr>
              <a:t>Portable instrumentation services</a:t>
            </a:r>
            <a:r>
              <a:rPr lang="en" sz="2000">
                <a:solidFill>
                  <a:srgbClr val="3D3D3D"/>
                </a:solidFill>
              </a:rPr>
              <a:t>: GNSS, terrestrial laser scanning, UAV structure from motion</a:t>
            </a:r>
            <a:endParaRPr sz="2533">
              <a:solidFill>
                <a:srgbClr val="3D3D3D"/>
              </a:solidFill>
            </a:endParaRPr>
          </a:p>
        </p:txBody>
      </p:sp>
      <p:sp>
        <p:nvSpPr>
          <p:cNvPr id="68" name="Google Shape;68;p11"/>
          <p:cNvSpPr txBox="1"/>
          <p:nvPr/>
        </p:nvSpPr>
        <p:spPr>
          <a:xfrm>
            <a:off x="6379833" y="927900"/>
            <a:ext cx="5724400" cy="2852022"/>
          </a:xfrm>
          <a:prstGeom prst="rect">
            <a:avLst/>
          </a:prstGeom>
          <a:noFill/>
          <a:ln w="9525" cap="flat" cmpd="sng">
            <a:solidFill>
              <a:srgbClr val="C02A31"/>
            </a:solidFill>
            <a:prstDash val="solid"/>
            <a:round/>
            <a:headEnd type="none" w="sm" len="sm"/>
            <a:tailEnd type="none" w="sm" len="sm"/>
          </a:ln>
        </p:spPr>
        <p:txBody>
          <a:bodyPr spcFirstLastPara="1" wrap="square" lIns="121900" tIns="121900" rIns="121900" bIns="121900" anchor="t" anchorCtr="0">
            <a:spAutoFit/>
          </a:bodyPr>
          <a:lstStyle/>
          <a:p>
            <a:pPr marL="16933">
              <a:lnSpc>
                <a:spcPct val="90000"/>
              </a:lnSpc>
              <a:spcBef>
                <a:spcPts val="1333"/>
              </a:spcBef>
            </a:pPr>
            <a:r>
              <a:rPr lang="en" sz="2000">
                <a:solidFill>
                  <a:schemeClr val="dk1"/>
                </a:solidFill>
              </a:rPr>
              <a:t>•</a:t>
            </a:r>
            <a:r>
              <a:rPr lang="en" sz="2000" b="1">
                <a:solidFill>
                  <a:srgbClr val="3D3D3D"/>
                </a:solidFill>
              </a:rPr>
              <a:t>Archivo de datos</a:t>
            </a:r>
            <a:r>
              <a:rPr lang="en" sz="2000">
                <a:solidFill>
                  <a:srgbClr val="3D3D3D"/>
                </a:solidFill>
              </a:rPr>
              <a:t>: GNSS, tensión de pozo/etc., SAR</a:t>
            </a:r>
            <a:endParaRPr sz="2000">
              <a:solidFill>
                <a:srgbClr val="3D3D3D"/>
              </a:solidFill>
            </a:endParaRPr>
          </a:p>
          <a:p>
            <a:pPr marL="16933">
              <a:lnSpc>
                <a:spcPct val="90000"/>
              </a:lnSpc>
              <a:spcBef>
                <a:spcPts val="1333"/>
              </a:spcBef>
            </a:pPr>
            <a:r>
              <a:rPr lang="en" sz="2000">
                <a:solidFill>
                  <a:srgbClr val="3D3D3D"/>
                </a:solidFill>
              </a:rPr>
              <a:t>•</a:t>
            </a:r>
            <a:r>
              <a:rPr lang="en" sz="2000" b="1">
                <a:solidFill>
                  <a:srgbClr val="3D3D3D"/>
                </a:solidFill>
              </a:rPr>
              <a:t>Operación Red de las Américas</a:t>
            </a:r>
            <a:r>
              <a:rPr lang="en" sz="2000">
                <a:solidFill>
                  <a:srgbClr val="3D3D3D"/>
                </a:solidFill>
              </a:rPr>
              <a:t> (GNSS y pozo de sondeo)</a:t>
            </a:r>
            <a:endParaRPr sz="2000">
              <a:solidFill>
                <a:srgbClr val="3D3D3D"/>
              </a:solidFill>
            </a:endParaRPr>
          </a:p>
          <a:p>
            <a:pPr marL="16933">
              <a:lnSpc>
                <a:spcPct val="90000"/>
              </a:lnSpc>
              <a:spcBef>
                <a:spcPts val="1333"/>
              </a:spcBef>
            </a:pPr>
            <a:r>
              <a:rPr lang="en" sz="2000">
                <a:solidFill>
                  <a:srgbClr val="3D3D3D"/>
                </a:solidFill>
              </a:rPr>
              <a:t>•Soporte de la </a:t>
            </a:r>
            <a:r>
              <a:rPr lang="en" sz="2000" b="1">
                <a:solidFill>
                  <a:srgbClr val="3D3D3D"/>
                </a:solidFill>
              </a:rPr>
              <a:t>Red Global GNSS de la NASA</a:t>
            </a:r>
            <a:endParaRPr sz="2000" b="1">
              <a:solidFill>
                <a:srgbClr val="3D3D3D"/>
              </a:solidFill>
            </a:endParaRPr>
          </a:p>
          <a:p>
            <a:pPr marL="16933">
              <a:lnSpc>
                <a:spcPct val="90000"/>
              </a:lnSpc>
              <a:spcBef>
                <a:spcPts val="1333"/>
              </a:spcBef>
            </a:pPr>
            <a:r>
              <a:rPr lang="en" sz="2000">
                <a:solidFill>
                  <a:srgbClr val="3D3D3D"/>
                </a:solidFill>
              </a:rPr>
              <a:t>•</a:t>
            </a:r>
            <a:r>
              <a:rPr lang="en" sz="2000" b="1">
                <a:solidFill>
                  <a:srgbClr val="3D3D3D"/>
                </a:solidFill>
              </a:rPr>
              <a:t>Servicios de instrumentación portátil</a:t>
            </a:r>
            <a:r>
              <a:rPr lang="en" sz="2000">
                <a:solidFill>
                  <a:srgbClr val="3D3D3D"/>
                </a:solidFill>
              </a:rPr>
              <a:t>: GNSS, escaneo láser terrestre, estructura UAV a partir del movimiento.</a:t>
            </a:r>
            <a:endParaRPr sz="2533">
              <a:solidFill>
                <a:srgbClr val="3D3D3D"/>
              </a:solidFill>
            </a:endParaRPr>
          </a:p>
        </p:txBody>
      </p:sp>
      <p:pic>
        <p:nvPicPr>
          <p:cNvPr id="69" name="Google Shape;69;p11"/>
          <p:cNvPicPr preferRelativeResize="0"/>
          <p:nvPr/>
        </p:nvPicPr>
        <p:blipFill>
          <a:blip r:embed="rId4">
            <a:alphaModFix/>
          </a:blip>
          <a:stretch>
            <a:fillRect/>
          </a:stretch>
        </p:blipFill>
        <p:spPr>
          <a:xfrm>
            <a:off x="7718701" y="4087247"/>
            <a:ext cx="4119633" cy="2736919"/>
          </a:xfrm>
          <a:prstGeom prst="rect">
            <a:avLst/>
          </a:prstGeom>
          <a:noFill/>
          <a:ln>
            <a:noFill/>
          </a:ln>
        </p:spPr>
      </p:pic>
      <p:pic>
        <p:nvPicPr>
          <p:cNvPr id="70" name="Google Shape;70;p11"/>
          <p:cNvPicPr preferRelativeResize="0"/>
          <p:nvPr/>
        </p:nvPicPr>
        <p:blipFill>
          <a:blip r:embed="rId5">
            <a:alphaModFix/>
          </a:blip>
          <a:stretch>
            <a:fillRect/>
          </a:stretch>
        </p:blipFill>
        <p:spPr>
          <a:xfrm>
            <a:off x="509633" y="4289470"/>
            <a:ext cx="3717699" cy="247202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40635" y="136396"/>
            <a:ext cx="7604000" cy="867200"/>
          </a:xfrm>
          <a:prstGeom prst="rect">
            <a:avLst/>
          </a:prstGeom>
        </p:spPr>
        <p:txBody>
          <a:bodyPr spcFirstLastPara="1" vert="horz" wrap="square" lIns="91433" tIns="45700" rIns="91433" bIns="45700" rtlCol="0" anchor="ctr" anchorCtr="0">
            <a:normAutofit fontScale="90000"/>
          </a:bodyPr>
          <a:lstStyle/>
          <a:p>
            <a:pPr>
              <a:spcBef>
                <a:spcPts val="0"/>
              </a:spcBef>
              <a:buSzPct val="38372"/>
            </a:pPr>
            <a:r>
              <a:rPr lang="en" sz="3440"/>
              <a:t>Network of the Americas (NOTA)</a:t>
            </a:r>
            <a:endParaRPr sz="3440"/>
          </a:p>
          <a:p>
            <a:pPr>
              <a:spcBef>
                <a:spcPts val="0"/>
              </a:spcBef>
              <a:buClr>
                <a:srgbClr val="000000"/>
              </a:buClr>
              <a:buSzPct val="38372"/>
            </a:pPr>
            <a:r>
              <a:rPr lang="en" sz="3440"/>
              <a:t>Red de las Américas (NOTA)</a:t>
            </a:r>
            <a:endParaRPr sz="3440"/>
          </a:p>
        </p:txBody>
      </p:sp>
      <p:pic>
        <p:nvPicPr>
          <p:cNvPr id="76" name="Google Shape;76;p12"/>
          <p:cNvPicPr preferRelativeResize="0"/>
          <p:nvPr/>
        </p:nvPicPr>
        <p:blipFill>
          <a:blip r:embed="rId3">
            <a:alphaModFix/>
          </a:blip>
          <a:stretch>
            <a:fillRect/>
          </a:stretch>
        </p:blipFill>
        <p:spPr>
          <a:xfrm>
            <a:off x="292734" y="1608534"/>
            <a:ext cx="6201801" cy="4157769"/>
          </a:xfrm>
          <a:prstGeom prst="rect">
            <a:avLst/>
          </a:prstGeom>
          <a:noFill/>
          <a:ln>
            <a:noFill/>
          </a:ln>
        </p:spPr>
      </p:pic>
      <p:sp>
        <p:nvSpPr>
          <p:cNvPr id="77" name="Google Shape;77;p12"/>
          <p:cNvSpPr txBox="1"/>
          <p:nvPr/>
        </p:nvSpPr>
        <p:spPr>
          <a:xfrm>
            <a:off x="6494533" y="1003601"/>
            <a:ext cx="5638400" cy="2572908"/>
          </a:xfrm>
          <a:prstGeom prst="rect">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t" anchorCtr="0">
            <a:spAutoFit/>
          </a:bodyPr>
          <a:lstStyle/>
          <a:p>
            <a:pPr marL="609585" indent="-414856">
              <a:lnSpc>
                <a:spcPct val="90000"/>
              </a:lnSpc>
              <a:spcBef>
                <a:spcPts val="1333"/>
              </a:spcBef>
              <a:buClr>
                <a:srgbClr val="3D3D3D"/>
              </a:buClr>
              <a:buSzPts val="1300"/>
              <a:buChar char="●"/>
            </a:pPr>
            <a:r>
              <a:rPr lang="en" sz="1733">
                <a:solidFill>
                  <a:srgbClr val="3D3D3D"/>
                </a:solidFill>
              </a:rPr>
              <a:t>Funded by the US National Science Foundation</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Network of 1150 GNSS Stations</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Some borehole seismometer/strainmeters</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Some meteorological equipment (heavily focused in the Caribbean and Central America</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Caribbean and Central American stations original funded under COCONet project; funding ended in 2016</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Incorporated into NOTA in 2018</a:t>
            </a:r>
            <a:endParaRPr sz="1733">
              <a:solidFill>
                <a:srgbClr val="3D3D3D"/>
              </a:solidFill>
            </a:endParaRPr>
          </a:p>
        </p:txBody>
      </p:sp>
      <p:sp>
        <p:nvSpPr>
          <p:cNvPr id="78" name="Google Shape;78;p12"/>
          <p:cNvSpPr txBox="1"/>
          <p:nvPr/>
        </p:nvSpPr>
        <p:spPr>
          <a:xfrm>
            <a:off x="6494533" y="3764434"/>
            <a:ext cx="5638400" cy="2812909"/>
          </a:xfrm>
          <a:prstGeom prst="rect">
            <a:avLst/>
          </a:prstGeom>
          <a:noFill/>
          <a:ln w="9525" cap="flat" cmpd="sng">
            <a:solidFill>
              <a:srgbClr val="C02A31"/>
            </a:solidFill>
            <a:prstDash val="solid"/>
            <a:round/>
            <a:headEnd type="none" w="sm" len="sm"/>
            <a:tailEnd type="none" w="sm" len="sm"/>
          </a:ln>
        </p:spPr>
        <p:txBody>
          <a:bodyPr spcFirstLastPara="1" wrap="square" lIns="121900" tIns="121900" rIns="121900" bIns="121900" anchor="t" anchorCtr="0">
            <a:spAutoFit/>
          </a:bodyPr>
          <a:lstStyle/>
          <a:p>
            <a:pPr marL="609585" indent="-414856">
              <a:lnSpc>
                <a:spcPct val="90000"/>
              </a:lnSpc>
              <a:spcBef>
                <a:spcPts val="1333"/>
              </a:spcBef>
              <a:buClr>
                <a:srgbClr val="3D3D3D"/>
              </a:buClr>
              <a:buSzPts val="1300"/>
              <a:buChar char="●"/>
            </a:pPr>
            <a:r>
              <a:rPr lang="en" sz="1733">
                <a:solidFill>
                  <a:srgbClr val="3D3D3D"/>
                </a:solidFill>
              </a:rPr>
              <a:t>Financiado por la Fundación Nacional de Ciencias de EE. UU.</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Red de 1150 Estaciones GNSS</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Algunos sismómetros/extensímetros de pozo</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Algunos equipos meteorológicos (muy centrados en el Caribe y América Central)</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Estaciones del Caribe y Centroamérica financiadas originalmente bajo el proyecto COCONet; la financiación finalizó en 2016</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Incorporado a NOTA en 2018</a:t>
            </a:r>
            <a:endParaRPr sz="1733">
              <a:solidFill>
                <a:srgbClr val="3D3D3D"/>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3"/>
          <p:cNvPicPr preferRelativeResize="0"/>
          <p:nvPr/>
        </p:nvPicPr>
        <p:blipFill>
          <a:blip r:embed="rId3">
            <a:alphaModFix/>
          </a:blip>
          <a:stretch>
            <a:fillRect/>
          </a:stretch>
        </p:blipFill>
        <p:spPr>
          <a:xfrm>
            <a:off x="292734" y="1608534"/>
            <a:ext cx="6201801" cy="4157769"/>
          </a:xfrm>
          <a:prstGeom prst="rect">
            <a:avLst/>
          </a:prstGeom>
          <a:noFill/>
          <a:ln>
            <a:noFill/>
          </a:ln>
        </p:spPr>
      </p:pic>
      <p:sp>
        <p:nvSpPr>
          <p:cNvPr id="84" name="Google Shape;84;p13"/>
          <p:cNvSpPr txBox="1">
            <a:spLocks noGrp="1"/>
          </p:cNvSpPr>
          <p:nvPr>
            <p:ph type="title"/>
          </p:nvPr>
        </p:nvSpPr>
        <p:spPr>
          <a:xfrm>
            <a:off x="440635" y="136396"/>
            <a:ext cx="7604000" cy="867200"/>
          </a:xfrm>
          <a:prstGeom prst="rect">
            <a:avLst/>
          </a:prstGeom>
        </p:spPr>
        <p:txBody>
          <a:bodyPr spcFirstLastPara="1" vert="horz" wrap="square" lIns="91433" tIns="45700" rIns="91433" bIns="45700" rtlCol="0" anchor="ctr" anchorCtr="0">
            <a:normAutofit fontScale="90000"/>
          </a:bodyPr>
          <a:lstStyle/>
          <a:p>
            <a:pPr>
              <a:spcBef>
                <a:spcPts val="0"/>
              </a:spcBef>
              <a:buSzPct val="38372"/>
            </a:pPr>
            <a:r>
              <a:rPr lang="en" sz="3440"/>
              <a:t>Network of the Americas (NOTA)</a:t>
            </a:r>
            <a:endParaRPr sz="3440"/>
          </a:p>
          <a:p>
            <a:pPr>
              <a:spcBef>
                <a:spcPts val="0"/>
              </a:spcBef>
              <a:buSzPct val="38372"/>
            </a:pPr>
            <a:r>
              <a:rPr lang="en" sz="3440"/>
              <a:t>Red de las Américas (NOTA)</a:t>
            </a:r>
            <a:endParaRPr sz="3440"/>
          </a:p>
        </p:txBody>
      </p:sp>
      <p:sp>
        <p:nvSpPr>
          <p:cNvPr id="85" name="Google Shape;85;p13"/>
          <p:cNvSpPr txBox="1"/>
          <p:nvPr/>
        </p:nvSpPr>
        <p:spPr>
          <a:xfrm>
            <a:off x="6494533" y="1315001"/>
            <a:ext cx="5638400" cy="2092905"/>
          </a:xfrm>
          <a:prstGeom prst="rect">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t" anchorCtr="0">
            <a:spAutoFit/>
          </a:bodyPr>
          <a:lstStyle/>
          <a:p>
            <a:pPr marL="609585" indent="-414856">
              <a:lnSpc>
                <a:spcPct val="90000"/>
              </a:lnSpc>
              <a:spcBef>
                <a:spcPts val="1333"/>
              </a:spcBef>
              <a:buClr>
                <a:srgbClr val="3D3D3D"/>
              </a:buClr>
              <a:buSzPts val="1300"/>
              <a:buChar char="●"/>
            </a:pPr>
            <a:r>
              <a:rPr lang="en" sz="1733">
                <a:solidFill>
                  <a:srgbClr val="3D3D3D"/>
                </a:solidFill>
              </a:rPr>
              <a:t>Funding for repairs, upgrades, engineering support, data archiving</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Majority of stations are full GNSS</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In the process of upgrading to 1Hz realtime data where communications supports it</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Earthquake response or by special request: high rate downloads of 5Hz data</a:t>
            </a:r>
            <a:endParaRPr sz="1733">
              <a:solidFill>
                <a:srgbClr val="3D3D3D"/>
              </a:solidFill>
            </a:endParaRPr>
          </a:p>
        </p:txBody>
      </p:sp>
      <p:sp>
        <p:nvSpPr>
          <p:cNvPr id="86" name="Google Shape;86;p13"/>
          <p:cNvSpPr txBox="1"/>
          <p:nvPr/>
        </p:nvSpPr>
        <p:spPr>
          <a:xfrm>
            <a:off x="6494533" y="3526900"/>
            <a:ext cx="5638400" cy="2092905"/>
          </a:xfrm>
          <a:prstGeom prst="rect">
            <a:avLst/>
          </a:prstGeom>
          <a:noFill/>
          <a:ln w="9525" cap="flat" cmpd="sng">
            <a:solidFill>
              <a:srgbClr val="C02A31"/>
            </a:solidFill>
            <a:prstDash val="solid"/>
            <a:round/>
            <a:headEnd type="none" w="sm" len="sm"/>
            <a:tailEnd type="none" w="sm" len="sm"/>
          </a:ln>
        </p:spPr>
        <p:txBody>
          <a:bodyPr spcFirstLastPara="1" wrap="square" lIns="121900" tIns="121900" rIns="121900" bIns="121900" anchor="t" anchorCtr="0">
            <a:spAutoFit/>
          </a:bodyPr>
          <a:lstStyle/>
          <a:p>
            <a:pPr marL="609585" indent="-414856">
              <a:lnSpc>
                <a:spcPct val="90000"/>
              </a:lnSpc>
              <a:spcBef>
                <a:spcPts val="1333"/>
              </a:spcBef>
              <a:buClr>
                <a:srgbClr val="3D3D3D"/>
              </a:buClr>
              <a:buSzPts val="1300"/>
              <a:buChar char="●"/>
            </a:pPr>
            <a:r>
              <a:rPr lang="en" sz="1733">
                <a:solidFill>
                  <a:srgbClr val="3D3D3D"/>
                </a:solidFill>
              </a:rPr>
              <a:t>Financiamiento para reparaciones, actualizaciones, soporte de ingeniería, archivo de datos.</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La mayoría de las estaciones son GNSS completos.</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En proceso de actualización a datos en tiempo real de 1 Hz donde las comunicaciones lo admitan</a:t>
            </a:r>
            <a:endParaRPr sz="1733">
              <a:solidFill>
                <a:srgbClr val="3D3D3D"/>
              </a:solidFill>
            </a:endParaRPr>
          </a:p>
          <a:p>
            <a:pPr marL="609585" indent="-414856">
              <a:lnSpc>
                <a:spcPct val="90000"/>
              </a:lnSpc>
              <a:buClr>
                <a:srgbClr val="3D3D3D"/>
              </a:buClr>
              <a:buSzPts val="1300"/>
              <a:buChar char="●"/>
            </a:pPr>
            <a:r>
              <a:rPr lang="en" sz="1733">
                <a:solidFill>
                  <a:srgbClr val="3D3D3D"/>
                </a:solidFill>
              </a:rPr>
              <a:t>Respuesta a terremotos o por solicitud especial: descargas de alta velocidad de datos de 5Hz</a:t>
            </a:r>
            <a:endParaRPr sz="1733">
              <a:solidFill>
                <a:srgbClr val="3D3D3D"/>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440635" y="136396"/>
            <a:ext cx="7604000" cy="867200"/>
          </a:xfrm>
          <a:prstGeom prst="rect">
            <a:avLst/>
          </a:prstGeom>
        </p:spPr>
        <p:txBody>
          <a:bodyPr spcFirstLastPara="1" vert="horz" wrap="square" lIns="91433" tIns="45700" rIns="91433" bIns="45700" rtlCol="0" anchor="ctr" anchorCtr="0">
            <a:normAutofit fontScale="90000"/>
          </a:bodyPr>
          <a:lstStyle/>
          <a:p>
            <a:pPr>
              <a:spcBef>
                <a:spcPts val="0"/>
              </a:spcBef>
            </a:pPr>
            <a:r>
              <a:rPr lang="en"/>
              <a:t>NOTA - International</a:t>
            </a:r>
            <a:endParaRPr/>
          </a:p>
          <a:p>
            <a:pPr>
              <a:spcBef>
                <a:spcPts val="0"/>
              </a:spcBef>
            </a:pPr>
            <a:r>
              <a:rPr lang="en"/>
              <a:t>NOTA - Internacional</a:t>
            </a:r>
            <a:endParaRPr/>
          </a:p>
        </p:txBody>
      </p:sp>
      <p:pic>
        <p:nvPicPr>
          <p:cNvPr id="92" name="Google Shape;92;p14"/>
          <p:cNvPicPr preferRelativeResize="0"/>
          <p:nvPr/>
        </p:nvPicPr>
        <p:blipFill>
          <a:blip r:embed="rId3">
            <a:alphaModFix/>
          </a:blip>
          <a:stretch>
            <a:fillRect/>
          </a:stretch>
        </p:blipFill>
        <p:spPr>
          <a:xfrm>
            <a:off x="117901" y="1149767"/>
            <a:ext cx="11641268" cy="5210867"/>
          </a:xfrm>
          <a:prstGeom prst="rect">
            <a:avLst/>
          </a:prstGeom>
          <a:noFill/>
          <a:ln w="9525" cap="flat" cmpd="sng">
            <a:solidFill>
              <a:srgbClr val="000000"/>
            </a:solidFill>
            <a:prstDash val="solid"/>
            <a:round/>
            <a:headEnd type="none" w="sm" len="sm"/>
            <a:tailEnd type="none" w="sm" len="sm"/>
          </a:ln>
        </p:spPr>
      </p:pic>
      <p:sp>
        <p:nvSpPr>
          <p:cNvPr id="93" name="Google Shape;93;p14"/>
          <p:cNvSpPr/>
          <p:nvPr/>
        </p:nvSpPr>
        <p:spPr>
          <a:xfrm>
            <a:off x="2876700" y="33486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94" name="Google Shape;94;p14"/>
          <p:cNvSpPr/>
          <p:nvPr/>
        </p:nvSpPr>
        <p:spPr>
          <a:xfrm>
            <a:off x="2876700" y="34290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95" name="Google Shape;95;p14"/>
          <p:cNvSpPr/>
          <p:nvPr/>
        </p:nvSpPr>
        <p:spPr>
          <a:xfrm>
            <a:off x="2971800" y="338666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96" name="Google Shape;96;p14"/>
          <p:cNvSpPr/>
          <p:nvPr/>
        </p:nvSpPr>
        <p:spPr>
          <a:xfrm>
            <a:off x="4089400" y="1210733"/>
            <a:ext cx="169200" cy="160800"/>
          </a:xfrm>
          <a:prstGeom prst="ellipse">
            <a:avLst/>
          </a:prstGeom>
          <a:solidFill>
            <a:srgbClr val="EBEEC5"/>
          </a:solidFill>
          <a:ln w="9525" cap="flat" cmpd="sng">
            <a:solidFill>
              <a:srgbClr val="EBEEC5"/>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97" name="Google Shape;97;p14"/>
          <p:cNvSpPr/>
          <p:nvPr/>
        </p:nvSpPr>
        <p:spPr>
          <a:xfrm>
            <a:off x="2971800" y="34713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98" name="Google Shape;98;p14"/>
          <p:cNvSpPr/>
          <p:nvPr/>
        </p:nvSpPr>
        <p:spPr>
          <a:xfrm>
            <a:off x="3045900" y="34290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99" name="Google Shape;99;p14"/>
          <p:cNvSpPr/>
          <p:nvPr/>
        </p:nvSpPr>
        <p:spPr>
          <a:xfrm>
            <a:off x="3268133" y="35898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00" name="Google Shape;100;p14"/>
          <p:cNvSpPr/>
          <p:nvPr/>
        </p:nvSpPr>
        <p:spPr>
          <a:xfrm>
            <a:off x="4258600" y="1828800"/>
            <a:ext cx="169200" cy="160800"/>
          </a:xfrm>
          <a:prstGeom prst="ellipse">
            <a:avLst/>
          </a:prstGeom>
          <a:solidFill>
            <a:srgbClr val="EBEEC5"/>
          </a:solidFill>
          <a:ln w="9525" cap="flat" cmpd="sng">
            <a:solidFill>
              <a:srgbClr val="EBEEC5"/>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01" name="Google Shape;101;p14"/>
          <p:cNvSpPr/>
          <p:nvPr/>
        </p:nvSpPr>
        <p:spPr>
          <a:xfrm>
            <a:off x="3505333" y="3589800"/>
            <a:ext cx="169200" cy="160800"/>
          </a:xfrm>
          <a:prstGeom prst="ellipse">
            <a:avLst/>
          </a:prstGeom>
          <a:solidFill>
            <a:srgbClr val="C02A31"/>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02" name="Google Shape;102;p14"/>
          <p:cNvSpPr/>
          <p:nvPr/>
        </p:nvSpPr>
        <p:spPr>
          <a:xfrm>
            <a:off x="4250133" y="3674800"/>
            <a:ext cx="169200" cy="160800"/>
          </a:xfrm>
          <a:prstGeom prst="ellipse">
            <a:avLst/>
          </a:prstGeom>
          <a:solidFill>
            <a:srgbClr val="C02A31"/>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03" name="Google Shape;103;p14"/>
          <p:cNvSpPr/>
          <p:nvPr/>
        </p:nvSpPr>
        <p:spPr>
          <a:xfrm>
            <a:off x="4352133" y="38356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04" name="Google Shape;104;p14"/>
          <p:cNvSpPr/>
          <p:nvPr/>
        </p:nvSpPr>
        <p:spPr>
          <a:xfrm>
            <a:off x="4089400" y="395406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05" name="Google Shape;105;p14"/>
          <p:cNvSpPr/>
          <p:nvPr/>
        </p:nvSpPr>
        <p:spPr>
          <a:xfrm>
            <a:off x="4305367" y="40808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06" name="Google Shape;106;p14"/>
          <p:cNvSpPr/>
          <p:nvPr/>
        </p:nvSpPr>
        <p:spPr>
          <a:xfrm>
            <a:off x="4352133" y="40808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07" name="Google Shape;107;p14"/>
          <p:cNvSpPr/>
          <p:nvPr/>
        </p:nvSpPr>
        <p:spPr>
          <a:xfrm>
            <a:off x="6273800" y="31495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08" name="Google Shape;108;p14"/>
          <p:cNvSpPr/>
          <p:nvPr/>
        </p:nvSpPr>
        <p:spPr>
          <a:xfrm>
            <a:off x="6053667" y="34290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09" name="Google Shape;109;p14"/>
          <p:cNvSpPr/>
          <p:nvPr/>
        </p:nvSpPr>
        <p:spPr>
          <a:xfrm>
            <a:off x="4521333" y="4038600"/>
            <a:ext cx="169200" cy="160800"/>
          </a:xfrm>
          <a:prstGeom prst="ellipse">
            <a:avLst/>
          </a:prstGeom>
          <a:solidFill>
            <a:srgbClr val="CC292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10" name="Google Shape;110;p14"/>
          <p:cNvSpPr/>
          <p:nvPr/>
        </p:nvSpPr>
        <p:spPr>
          <a:xfrm>
            <a:off x="5714867" y="3920000"/>
            <a:ext cx="169200" cy="160800"/>
          </a:xfrm>
          <a:prstGeom prst="ellipse">
            <a:avLst/>
          </a:prstGeom>
          <a:solidFill>
            <a:srgbClr val="FF9900"/>
          </a:solid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11" name="Google Shape;111;p14"/>
          <p:cNvSpPr/>
          <p:nvPr/>
        </p:nvSpPr>
        <p:spPr>
          <a:xfrm>
            <a:off x="6316000" y="4038600"/>
            <a:ext cx="169200" cy="160800"/>
          </a:xfrm>
          <a:prstGeom prst="ellipse">
            <a:avLst/>
          </a:prstGeom>
          <a:solidFill>
            <a:srgbClr val="7BFC2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12" name="Google Shape;112;p14"/>
          <p:cNvSpPr/>
          <p:nvPr/>
        </p:nvSpPr>
        <p:spPr>
          <a:xfrm>
            <a:off x="6807067" y="3835600"/>
            <a:ext cx="169200" cy="160800"/>
          </a:xfrm>
          <a:prstGeom prst="ellipse">
            <a:avLst/>
          </a:prstGeom>
          <a:solidFill>
            <a:srgbClr val="FF99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13" name="Google Shape;113;p14"/>
          <p:cNvSpPr/>
          <p:nvPr/>
        </p:nvSpPr>
        <p:spPr>
          <a:xfrm>
            <a:off x="6917133" y="448726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14" name="Google Shape;114;p14"/>
          <p:cNvSpPr/>
          <p:nvPr/>
        </p:nvSpPr>
        <p:spPr>
          <a:xfrm>
            <a:off x="6849400" y="4851400"/>
            <a:ext cx="169200" cy="160800"/>
          </a:xfrm>
          <a:prstGeom prst="ellipse">
            <a:avLst/>
          </a:prstGeom>
          <a:solidFill>
            <a:srgbClr val="CC292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15" name="Google Shape;115;p14"/>
          <p:cNvSpPr/>
          <p:nvPr/>
        </p:nvSpPr>
        <p:spPr>
          <a:xfrm>
            <a:off x="7018600" y="557946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16" name="Google Shape;116;p14"/>
          <p:cNvSpPr/>
          <p:nvPr/>
        </p:nvSpPr>
        <p:spPr>
          <a:xfrm>
            <a:off x="3547533" y="36748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17" name="Google Shape;117;p14"/>
          <p:cNvSpPr/>
          <p:nvPr/>
        </p:nvSpPr>
        <p:spPr>
          <a:xfrm>
            <a:off x="5310684" y="40386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18" name="Google Shape;118;p14"/>
          <p:cNvSpPr/>
          <p:nvPr/>
        </p:nvSpPr>
        <p:spPr>
          <a:xfrm>
            <a:off x="5926800" y="38356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19" name="Google Shape;119;p14"/>
          <p:cNvSpPr/>
          <p:nvPr/>
        </p:nvSpPr>
        <p:spPr>
          <a:xfrm>
            <a:off x="5596467" y="4326467"/>
            <a:ext cx="169200" cy="1608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20" name="Google Shape;120;p14"/>
          <p:cNvSpPr/>
          <p:nvPr/>
        </p:nvSpPr>
        <p:spPr>
          <a:xfrm>
            <a:off x="5853933" y="452966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21" name="Google Shape;121;p14"/>
          <p:cNvSpPr/>
          <p:nvPr/>
        </p:nvSpPr>
        <p:spPr>
          <a:xfrm>
            <a:off x="6222867" y="448726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22" name="Google Shape;122;p14"/>
          <p:cNvSpPr/>
          <p:nvPr/>
        </p:nvSpPr>
        <p:spPr>
          <a:xfrm>
            <a:off x="6392067" y="48514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23" name="Google Shape;123;p14"/>
          <p:cNvSpPr/>
          <p:nvPr/>
        </p:nvSpPr>
        <p:spPr>
          <a:xfrm>
            <a:off x="6637867" y="50546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24" name="Google Shape;124;p14"/>
          <p:cNvSpPr/>
          <p:nvPr/>
        </p:nvSpPr>
        <p:spPr>
          <a:xfrm>
            <a:off x="6561267" y="5257800"/>
            <a:ext cx="169200" cy="1608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25" name="Google Shape;125;p14"/>
          <p:cNvSpPr/>
          <p:nvPr/>
        </p:nvSpPr>
        <p:spPr>
          <a:xfrm>
            <a:off x="6917133" y="5257800"/>
            <a:ext cx="169200" cy="1608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26" name="Google Shape;126;p14"/>
          <p:cNvSpPr/>
          <p:nvPr/>
        </p:nvSpPr>
        <p:spPr>
          <a:xfrm>
            <a:off x="7315333" y="45891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27" name="Google Shape;127;p14"/>
          <p:cNvSpPr/>
          <p:nvPr/>
        </p:nvSpPr>
        <p:spPr>
          <a:xfrm>
            <a:off x="6146800" y="4589133"/>
            <a:ext cx="169200" cy="160800"/>
          </a:xfrm>
          <a:prstGeom prst="ellipse">
            <a:avLst/>
          </a:prstGeom>
          <a:solidFill>
            <a:srgbClr val="C02A31"/>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28" name="Google Shape;128;p14"/>
          <p:cNvSpPr/>
          <p:nvPr/>
        </p:nvSpPr>
        <p:spPr>
          <a:xfrm>
            <a:off x="7187800" y="47499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29" name="Google Shape;129;p14"/>
          <p:cNvSpPr/>
          <p:nvPr/>
        </p:nvSpPr>
        <p:spPr>
          <a:xfrm>
            <a:off x="7086333" y="5359533"/>
            <a:ext cx="169200" cy="1608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30" name="Google Shape;130;p14"/>
          <p:cNvSpPr/>
          <p:nvPr/>
        </p:nvSpPr>
        <p:spPr>
          <a:xfrm>
            <a:off x="7442200" y="55203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31" name="Google Shape;131;p14"/>
          <p:cNvSpPr/>
          <p:nvPr/>
        </p:nvSpPr>
        <p:spPr>
          <a:xfrm>
            <a:off x="7484533" y="574026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32" name="Google Shape;132;p14"/>
          <p:cNvSpPr/>
          <p:nvPr/>
        </p:nvSpPr>
        <p:spPr>
          <a:xfrm>
            <a:off x="8398933" y="50970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33" name="Google Shape;133;p14"/>
          <p:cNvSpPr/>
          <p:nvPr/>
        </p:nvSpPr>
        <p:spPr>
          <a:xfrm>
            <a:off x="9338733" y="47499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34" name="Google Shape;134;p14"/>
          <p:cNvSpPr/>
          <p:nvPr/>
        </p:nvSpPr>
        <p:spPr>
          <a:xfrm>
            <a:off x="9550267" y="48514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35" name="Google Shape;135;p14"/>
          <p:cNvSpPr/>
          <p:nvPr/>
        </p:nvSpPr>
        <p:spPr>
          <a:xfrm>
            <a:off x="8890000" y="36748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36" name="Google Shape;136;p14"/>
          <p:cNvSpPr/>
          <p:nvPr/>
        </p:nvSpPr>
        <p:spPr>
          <a:xfrm>
            <a:off x="7941600" y="3064800"/>
            <a:ext cx="169200" cy="1608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37" name="Google Shape;137;p14"/>
          <p:cNvSpPr/>
          <p:nvPr/>
        </p:nvSpPr>
        <p:spPr>
          <a:xfrm>
            <a:off x="6273800" y="6063700"/>
            <a:ext cx="169200" cy="160800"/>
          </a:xfrm>
          <a:prstGeom prst="ellipse">
            <a:avLst/>
          </a:prstGeom>
          <a:solidFill>
            <a:srgbClr val="FF99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38" name="Google Shape;138;p14"/>
          <p:cNvSpPr/>
          <p:nvPr/>
        </p:nvSpPr>
        <p:spPr>
          <a:xfrm>
            <a:off x="8297333" y="5449233"/>
            <a:ext cx="169200" cy="160800"/>
          </a:xfrm>
          <a:prstGeom prst="ellipse">
            <a:avLst/>
          </a:prstGeom>
          <a:solidFill>
            <a:srgbClr val="FF9900"/>
          </a:solid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39" name="Google Shape;139;p14"/>
          <p:cNvSpPr/>
          <p:nvPr/>
        </p:nvSpPr>
        <p:spPr>
          <a:xfrm>
            <a:off x="9008267" y="4800533"/>
            <a:ext cx="169200" cy="160800"/>
          </a:xfrm>
          <a:prstGeom prst="ellipse">
            <a:avLst/>
          </a:prstGeom>
          <a:solidFill>
            <a:srgbClr val="CC292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40" name="Google Shape;140;p14"/>
          <p:cNvSpPr/>
          <p:nvPr/>
        </p:nvSpPr>
        <p:spPr>
          <a:xfrm>
            <a:off x="9287667" y="5215400"/>
            <a:ext cx="169200" cy="160800"/>
          </a:xfrm>
          <a:prstGeom prst="ellipse">
            <a:avLst/>
          </a:prstGeom>
          <a:solidFill>
            <a:srgbClr val="FF9900"/>
          </a:solid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41" name="Google Shape;141;p14"/>
          <p:cNvSpPr/>
          <p:nvPr/>
        </p:nvSpPr>
        <p:spPr>
          <a:xfrm>
            <a:off x="9719467" y="5449233"/>
            <a:ext cx="169200" cy="160800"/>
          </a:xfrm>
          <a:prstGeom prst="ellipse">
            <a:avLst/>
          </a:prstGeom>
          <a:solidFill>
            <a:srgbClr val="FF9900"/>
          </a:solid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42" name="Google Shape;142;p14"/>
          <p:cNvSpPr/>
          <p:nvPr/>
        </p:nvSpPr>
        <p:spPr>
          <a:xfrm>
            <a:off x="10591533" y="3589800"/>
            <a:ext cx="169200" cy="160800"/>
          </a:xfrm>
          <a:prstGeom prst="ellipse">
            <a:avLst/>
          </a:prstGeom>
          <a:solidFill>
            <a:srgbClr val="FF99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43" name="Google Shape;143;p14"/>
          <p:cNvSpPr/>
          <p:nvPr/>
        </p:nvSpPr>
        <p:spPr>
          <a:xfrm>
            <a:off x="10879400" y="3761800"/>
            <a:ext cx="169200" cy="160800"/>
          </a:xfrm>
          <a:prstGeom prst="ellipse">
            <a:avLst/>
          </a:prstGeom>
          <a:solidFill>
            <a:srgbClr val="7BFC2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44" name="Google Shape;144;p14"/>
          <p:cNvSpPr/>
          <p:nvPr/>
        </p:nvSpPr>
        <p:spPr>
          <a:xfrm>
            <a:off x="7941600" y="3920000"/>
            <a:ext cx="169200" cy="160800"/>
          </a:xfrm>
          <a:prstGeom prst="ellipse">
            <a:avLst/>
          </a:prstGeom>
          <a:solidFill>
            <a:srgbClr val="FF99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45" name="Google Shape;145;p14"/>
          <p:cNvSpPr/>
          <p:nvPr/>
        </p:nvSpPr>
        <p:spPr>
          <a:xfrm>
            <a:off x="10498533" y="5054600"/>
            <a:ext cx="169200" cy="160800"/>
          </a:xfrm>
          <a:prstGeom prst="ellipse">
            <a:avLst/>
          </a:prstGeom>
          <a:solidFill>
            <a:srgbClr val="FF9900"/>
          </a:solid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46" name="Google Shape;146;p14"/>
          <p:cNvSpPr/>
          <p:nvPr/>
        </p:nvSpPr>
        <p:spPr>
          <a:xfrm>
            <a:off x="9990533" y="4851400"/>
            <a:ext cx="169200" cy="160800"/>
          </a:xfrm>
          <a:prstGeom prst="ellipse">
            <a:avLst/>
          </a:prstGeom>
          <a:solidFill>
            <a:srgbClr val="FF9900"/>
          </a:solid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47" name="Google Shape;147;p14"/>
          <p:cNvSpPr/>
          <p:nvPr/>
        </p:nvSpPr>
        <p:spPr>
          <a:xfrm>
            <a:off x="8297133" y="3835600"/>
            <a:ext cx="169200" cy="160800"/>
          </a:xfrm>
          <a:prstGeom prst="ellipse">
            <a:avLst/>
          </a:prstGeom>
          <a:solidFill>
            <a:srgbClr val="CFE2F3"/>
          </a:solidFill>
          <a:ln>
            <a:noFill/>
          </a:ln>
        </p:spPr>
        <p:txBody>
          <a:bodyPr spcFirstLastPara="1" wrap="square" lIns="121900" tIns="121900" rIns="121900" bIns="121900" anchor="ctr" anchorCtr="0">
            <a:noAutofit/>
          </a:bodyPr>
          <a:lstStyle/>
          <a:p>
            <a:pPr algn="ctr"/>
            <a:endParaRPr sz="2400"/>
          </a:p>
        </p:txBody>
      </p:sp>
      <p:sp>
        <p:nvSpPr>
          <p:cNvPr id="148" name="Google Shape;148;p14"/>
          <p:cNvSpPr/>
          <p:nvPr/>
        </p:nvSpPr>
        <p:spPr>
          <a:xfrm>
            <a:off x="8568133" y="250626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49" name="Google Shape;149;p14"/>
          <p:cNvSpPr/>
          <p:nvPr/>
        </p:nvSpPr>
        <p:spPr>
          <a:xfrm>
            <a:off x="2218133" y="2220284"/>
            <a:ext cx="169200" cy="160800"/>
          </a:xfrm>
          <a:prstGeom prst="ellipse">
            <a:avLst/>
          </a:prstGeom>
          <a:solidFill>
            <a:srgbClr val="FF9900"/>
          </a:solidFill>
          <a:ln w="9525" cap="flat" cmpd="sng">
            <a:solidFill>
              <a:srgbClr val="C02A3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0" name="Google Shape;150;p14"/>
          <p:cNvSpPr/>
          <p:nvPr/>
        </p:nvSpPr>
        <p:spPr>
          <a:xfrm>
            <a:off x="8669733" y="31495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1" name="Google Shape;151;p14"/>
          <p:cNvSpPr/>
          <p:nvPr/>
        </p:nvSpPr>
        <p:spPr>
          <a:xfrm>
            <a:off x="1827867" y="1494851"/>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2" name="Google Shape;152;p14"/>
          <p:cNvSpPr/>
          <p:nvPr/>
        </p:nvSpPr>
        <p:spPr>
          <a:xfrm>
            <a:off x="2218133" y="1666584"/>
            <a:ext cx="169200" cy="160800"/>
          </a:xfrm>
          <a:prstGeom prst="ellipse">
            <a:avLst/>
          </a:prstGeom>
          <a:solidFill>
            <a:srgbClr val="FF9900"/>
          </a:solidFill>
          <a:ln w="9525" cap="flat" cmpd="sng">
            <a:solidFill>
              <a:srgbClr val="CC2929"/>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3" name="Google Shape;153;p14"/>
          <p:cNvSpPr/>
          <p:nvPr/>
        </p:nvSpPr>
        <p:spPr>
          <a:xfrm>
            <a:off x="2107933" y="1314351"/>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4" name="Google Shape;154;p14"/>
          <p:cNvSpPr/>
          <p:nvPr/>
        </p:nvSpPr>
        <p:spPr>
          <a:xfrm>
            <a:off x="1363000" y="1494851"/>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5" name="Google Shape;155;p14"/>
          <p:cNvSpPr/>
          <p:nvPr/>
        </p:nvSpPr>
        <p:spPr>
          <a:xfrm>
            <a:off x="507867" y="1542951"/>
            <a:ext cx="169200" cy="160800"/>
          </a:xfrm>
          <a:prstGeom prst="ellipse">
            <a:avLst/>
          </a:prstGeom>
          <a:solidFill>
            <a:srgbClr val="FF9900"/>
          </a:solid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6" name="Google Shape;156;p14"/>
          <p:cNvSpPr/>
          <p:nvPr/>
        </p:nvSpPr>
        <p:spPr>
          <a:xfrm>
            <a:off x="7721733" y="55203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7" name="Google Shape;157;p14"/>
          <p:cNvSpPr/>
          <p:nvPr/>
        </p:nvSpPr>
        <p:spPr>
          <a:xfrm>
            <a:off x="7869767" y="55203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8" name="Google Shape;158;p14"/>
          <p:cNvSpPr/>
          <p:nvPr/>
        </p:nvSpPr>
        <p:spPr>
          <a:xfrm>
            <a:off x="10957567" y="5139133"/>
            <a:ext cx="169200" cy="1608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59" name="Google Shape;159;p14"/>
          <p:cNvSpPr/>
          <p:nvPr/>
        </p:nvSpPr>
        <p:spPr>
          <a:xfrm>
            <a:off x="10957567" y="5215400"/>
            <a:ext cx="169200" cy="1608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60" name="Google Shape;160;p14"/>
          <p:cNvSpPr/>
          <p:nvPr/>
        </p:nvSpPr>
        <p:spPr>
          <a:xfrm>
            <a:off x="11048600" y="50970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61" name="Google Shape;161;p14"/>
          <p:cNvSpPr/>
          <p:nvPr/>
        </p:nvSpPr>
        <p:spPr>
          <a:xfrm>
            <a:off x="10957567" y="48005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62" name="Google Shape;162;p14"/>
          <p:cNvSpPr/>
          <p:nvPr/>
        </p:nvSpPr>
        <p:spPr>
          <a:xfrm>
            <a:off x="11048600" y="44886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63" name="Google Shape;163;p14"/>
          <p:cNvSpPr/>
          <p:nvPr/>
        </p:nvSpPr>
        <p:spPr>
          <a:xfrm>
            <a:off x="11048600" y="452966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64" name="Google Shape;164;p14"/>
          <p:cNvSpPr/>
          <p:nvPr/>
        </p:nvSpPr>
        <p:spPr>
          <a:xfrm>
            <a:off x="9177467" y="36748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65" name="Google Shape;165;p14"/>
          <p:cNvSpPr/>
          <p:nvPr/>
        </p:nvSpPr>
        <p:spPr>
          <a:xfrm>
            <a:off x="9135533" y="34713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66" name="Google Shape;166;p14"/>
          <p:cNvSpPr/>
          <p:nvPr/>
        </p:nvSpPr>
        <p:spPr>
          <a:xfrm>
            <a:off x="9287667" y="34713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67" name="Google Shape;167;p14"/>
          <p:cNvSpPr/>
          <p:nvPr/>
        </p:nvSpPr>
        <p:spPr>
          <a:xfrm>
            <a:off x="9008267" y="338666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68" name="Google Shape;168;p14"/>
          <p:cNvSpPr/>
          <p:nvPr/>
        </p:nvSpPr>
        <p:spPr>
          <a:xfrm>
            <a:off x="9230633" y="354746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69" name="Google Shape;169;p14"/>
          <p:cNvSpPr/>
          <p:nvPr/>
        </p:nvSpPr>
        <p:spPr>
          <a:xfrm>
            <a:off x="9399833" y="36321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0" name="Google Shape;170;p14"/>
          <p:cNvSpPr/>
          <p:nvPr/>
        </p:nvSpPr>
        <p:spPr>
          <a:xfrm>
            <a:off x="9499384" y="36321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1" name="Google Shape;171;p14"/>
          <p:cNvSpPr/>
          <p:nvPr/>
        </p:nvSpPr>
        <p:spPr>
          <a:xfrm>
            <a:off x="9664133" y="36321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2" name="Google Shape;172;p14"/>
          <p:cNvSpPr/>
          <p:nvPr/>
        </p:nvSpPr>
        <p:spPr>
          <a:xfrm>
            <a:off x="8966333" y="29887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3" name="Google Shape;173;p14"/>
          <p:cNvSpPr/>
          <p:nvPr/>
        </p:nvSpPr>
        <p:spPr>
          <a:xfrm>
            <a:off x="9995684" y="370826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4" name="Google Shape;174;p14"/>
          <p:cNvSpPr/>
          <p:nvPr/>
        </p:nvSpPr>
        <p:spPr>
          <a:xfrm>
            <a:off x="10383800" y="36321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5" name="Google Shape;175;p14"/>
          <p:cNvSpPr/>
          <p:nvPr/>
        </p:nvSpPr>
        <p:spPr>
          <a:xfrm>
            <a:off x="10631600" y="36748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6" name="Google Shape;176;p14"/>
          <p:cNvSpPr/>
          <p:nvPr/>
        </p:nvSpPr>
        <p:spPr>
          <a:xfrm>
            <a:off x="10800800" y="3954067"/>
            <a:ext cx="169200" cy="160800"/>
          </a:xfrm>
          <a:prstGeom prst="ellipse">
            <a:avLst/>
          </a:prstGeom>
          <a:solidFill>
            <a:srgbClr val="00D3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7" name="Google Shape;177;p14"/>
          <p:cNvSpPr/>
          <p:nvPr/>
        </p:nvSpPr>
        <p:spPr>
          <a:xfrm>
            <a:off x="10760733" y="39200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8" name="Google Shape;178;p14"/>
          <p:cNvSpPr/>
          <p:nvPr/>
        </p:nvSpPr>
        <p:spPr>
          <a:xfrm>
            <a:off x="10879400" y="38802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9" name="Google Shape;179;p14"/>
          <p:cNvSpPr/>
          <p:nvPr/>
        </p:nvSpPr>
        <p:spPr>
          <a:xfrm>
            <a:off x="10760733" y="395406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80" name="Google Shape;180;p14"/>
          <p:cNvSpPr/>
          <p:nvPr/>
        </p:nvSpPr>
        <p:spPr>
          <a:xfrm>
            <a:off x="10760733" y="39964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81" name="Google Shape;181;p14"/>
          <p:cNvSpPr/>
          <p:nvPr/>
        </p:nvSpPr>
        <p:spPr>
          <a:xfrm>
            <a:off x="10929933" y="4221333"/>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82" name="Google Shape;182;p14"/>
          <p:cNvSpPr/>
          <p:nvPr/>
        </p:nvSpPr>
        <p:spPr>
          <a:xfrm>
            <a:off x="9399833" y="3386667"/>
            <a:ext cx="169200" cy="160800"/>
          </a:xfrm>
          <a:prstGeom prst="ellipse">
            <a:avLst/>
          </a:prstGeom>
          <a:solidFill>
            <a:srgbClr val="7BFC2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83" name="Google Shape;183;p14"/>
          <p:cNvSpPr/>
          <p:nvPr/>
        </p:nvSpPr>
        <p:spPr>
          <a:xfrm>
            <a:off x="9287667" y="338666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84" name="Google Shape;184;p14"/>
          <p:cNvSpPr/>
          <p:nvPr/>
        </p:nvSpPr>
        <p:spPr>
          <a:xfrm>
            <a:off x="7772400" y="19896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85" name="Google Shape;185;p14"/>
          <p:cNvSpPr/>
          <p:nvPr/>
        </p:nvSpPr>
        <p:spPr>
          <a:xfrm>
            <a:off x="8103433" y="3761800"/>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86" name="Google Shape;186;p14"/>
          <p:cNvSpPr/>
          <p:nvPr/>
        </p:nvSpPr>
        <p:spPr>
          <a:xfrm>
            <a:off x="2607733" y="161706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87" name="Google Shape;187;p14"/>
          <p:cNvSpPr/>
          <p:nvPr/>
        </p:nvSpPr>
        <p:spPr>
          <a:xfrm>
            <a:off x="508133" y="4444417"/>
            <a:ext cx="169200" cy="160800"/>
          </a:xfrm>
          <a:prstGeom prst="ellipse">
            <a:avLst/>
          </a:prstGeom>
          <a:solidFill>
            <a:srgbClr val="7AFF7A"/>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88" name="Google Shape;188;p14"/>
          <p:cNvSpPr/>
          <p:nvPr/>
        </p:nvSpPr>
        <p:spPr>
          <a:xfrm>
            <a:off x="508133" y="4839633"/>
            <a:ext cx="169200" cy="160800"/>
          </a:xfrm>
          <a:prstGeom prst="ellipse">
            <a:avLst/>
          </a:prstGeom>
          <a:solidFill>
            <a:srgbClr val="CC292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89" name="Google Shape;189;p14"/>
          <p:cNvSpPr txBox="1"/>
          <p:nvPr/>
        </p:nvSpPr>
        <p:spPr>
          <a:xfrm>
            <a:off x="677333" y="4337334"/>
            <a:ext cx="4876800" cy="1538842"/>
          </a:xfrm>
          <a:prstGeom prst="rect">
            <a:avLst/>
          </a:prstGeom>
          <a:noFill/>
          <a:ln>
            <a:noFill/>
          </a:ln>
        </p:spPr>
        <p:txBody>
          <a:bodyPr spcFirstLastPara="1" wrap="square" lIns="121900" tIns="121900" rIns="121900" bIns="121900" anchor="t" anchorCtr="0">
            <a:spAutoFit/>
          </a:bodyPr>
          <a:lstStyle/>
          <a:p>
            <a:r>
              <a:rPr lang="en" sz="1200" b="1">
                <a:solidFill>
                  <a:srgbClr val="3D3D3D"/>
                </a:solidFill>
              </a:rPr>
              <a:t>Online, Streaming 1Hz data</a:t>
            </a:r>
            <a:endParaRPr sz="1200" b="1">
              <a:solidFill>
                <a:srgbClr val="3D3D3D"/>
              </a:solidFill>
            </a:endParaRPr>
          </a:p>
          <a:p>
            <a:endParaRPr sz="1200" b="1">
              <a:solidFill>
                <a:srgbClr val="3D3D3D"/>
              </a:solidFill>
            </a:endParaRPr>
          </a:p>
          <a:p>
            <a:r>
              <a:rPr lang="en" sz="1200" b="1">
                <a:solidFill>
                  <a:srgbClr val="3D3D3D"/>
                </a:solidFill>
              </a:rPr>
              <a:t>Offline, Realtime capable</a:t>
            </a:r>
            <a:endParaRPr sz="1200" b="1">
              <a:solidFill>
                <a:srgbClr val="3D3D3D"/>
              </a:solidFill>
            </a:endParaRPr>
          </a:p>
          <a:p>
            <a:endParaRPr sz="1200" b="1">
              <a:solidFill>
                <a:srgbClr val="3D3D3D"/>
              </a:solidFill>
            </a:endParaRPr>
          </a:p>
          <a:p>
            <a:r>
              <a:rPr lang="en" sz="1200" b="1">
                <a:solidFill>
                  <a:srgbClr val="3D3D3D"/>
                </a:solidFill>
              </a:rPr>
              <a:t>Online, daily files only</a:t>
            </a:r>
            <a:endParaRPr sz="1200" b="1">
              <a:solidFill>
                <a:srgbClr val="3D3D3D"/>
              </a:solidFill>
            </a:endParaRPr>
          </a:p>
          <a:p>
            <a:endParaRPr sz="1200" b="1">
              <a:solidFill>
                <a:srgbClr val="3D3D3D"/>
              </a:solidFill>
            </a:endParaRPr>
          </a:p>
          <a:p>
            <a:r>
              <a:rPr lang="en" sz="1200" b="1">
                <a:solidFill>
                  <a:srgbClr val="3D3D3D"/>
                </a:solidFill>
              </a:rPr>
              <a:t>Offline, daily files only</a:t>
            </a:r>
            <a:endParaRPr sz="1200" b="1">
              <a:solidFill>
                <a:srgbClr val="3D3D3D"/>
              </a:solidFill>
            </a:endParaRPr>
          </a:p>
        </p:txBody>
      </p:sp>
      <p:sp>
        <p:nvSpPr>
          <p:cNvPr id="190" name="Google Shape;190;p14"/>
          <p:cNvSpPr txBox="1"/>
          <p:nvPr/>
        </p:nvSpPr>
        <p:spPr>
          <a:xfrm>
            <a:off x="320533" y="4367400"/>
            <a:ext cx="2947600" cy="1539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endParaRPr sz="2667">
              <a:solidFill>
                <a:srgbClr val="3D3D3D"/>
              </a:solidFill>
            </a:endParaRPr>
          </a:p>
        </p:txBody>
      </p:sp>
      <p:sp>
        <p:nvSpPr>
          <p:cNvPr id="191" name="Google Shape;191;p14"/>
          <p:cNvSpPr/>
          <p:nvPr/>
        </p:nvSpPr>
        <p:spPr>
          <a:xfrm>
            <a:off x="508133" y="5205567"/>
            <a:ext cx="169200" cy="1608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92" name="Google Shape;192;p14"/>
          <p:cNvSpPr/>
          <p:nvPr/>
        </p:nvSpPr>
        <p:spPr>
          <a:xfrm>
            <a:off x="508133" y="5571500"/>
            <a:ext cx="169200" cy="160800"/>
          </a:xfrm>
          <a:prstGeom prst="ellipse">
            <a:avLst/>
          </a:prstGeom>
          <a:solidFill>
            <a:srgbClr val="FF99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5"/>
          <p:cNvSpPr txBox="1">
            <a:spLocks noGrp="1"/>
          </p:cNvSpPr>
          <p:nvPr>
            <p:ph type="title"/>
          </p:nvPr>
        </p:nvSpPr>
        <p:spPr>
          <a:xfrm>
            <a:off x="440635" y="136396"/>
            <a:ext cx="7604000" cy="867200"/>
          </a:xfrm>
          <a:prstGeom prst="rect">
            <a:avLst/>
          </a:prstGeom>
        </p:spPr>
        <p:txBody>
          <a:bodyPr spcFirstLastPara="1" vert="horz" wrap="square" lIns="91433" tIns="45700" rIns="91433" bIns="45700" rtlCol="0" anchor="ctr" anchorCtr="0">
            <a:noAutofit/>
          </a:bodyPr>
          <a:lstStyle/>
          <a:p>
            <a:pPr>
              <a:spcBef>
                <a:spcPts val="0"/>
              </a:spcBef>
              <a:buSzPts val="990"/>
            </a:pPr>
            <a:r>
              <a:rPr lang="en" sz="3307"/>
              <a:t>Data Services Update</a:t>
            </a:r>
            <a:endParaRPr sz="3307"/>
          </a:p>
          <a:p>
            <a:pPr marR="50799">
              <a:lnSpc>
                <a:spcPct val="128571"/>
              </a:lnSpc>
              <a:spcBef>
                <a:spcPts val="0"/>
              </a:spcBef>
              <a:buSzPts val="990"/>
            </a:pPr>
            <a:r>
              <a:rPr lang="en" sz="3307"/>
              <a:t>Actualización de Servicios de Datos</a:t>
            </a:r>
            <a:endParaRPr sz="3307"/>
          </a:p>
        </p:txBody>
      </p:sp>
      <p:sp>
        <p:nvSpPr>
          <p:cNvPr id="198" name="Google Shape;198;p15"/>
          <p:cNvSpPr txBox="1">
            <a:spLocks noGrp="1"/>
          </p:cNvSpPr>
          <p:nvPr>
            <p:ph type="body" idx="1"/>
          </p:nvPr>
        </p:nvSpPr>
        <p:spPr>
          <a:xfrm>
            <a:off x="103333" y="2649800"/>
            <a:ext cx="5728000" cy="1750800"/>
          </a:xfrm>
          <a:prstGeom prst="rect">
            <a:avLst/>
          </a:prstGeom>
          <a:ln w="9525" cap="flat" cmpd="sng">
            <a:solidFill>
              <a:srgbClr val="37358C"/>
            </a:solidFill>
            <a:prstDash val="solid"/>
            <a:round/>
            <a:headEnd type="none" w="sm" len="sm"/>
            <a:tailEnd type="none" w="sm" len="sm"/>
          </a:ln>
        </p:spPr>
        <p:txBody>
          <a:bodyPr spcFirstLastPara="1" vert="horz" wrap="square" lIns="91433" tIns="45700" rIns="91433" bIns="45700" rtlCol="0" anchor="t" anchorCtr="0">
            <a:noAutofit/>
          </a:bodyPr>
          <a:lstStyle/>
          <a:p>
            <a:pPr marL="609585" indent="-440256">
              <a:spcBef>
                <a:spcPts val="1067"/>
              </a:spcBef>
              <a:buSzPts val="1600"/>
              <a:buChar char="●"/>
            </a:pPr>
            <a:r>
              <a:rPr lang="en" sz="2133"/>
              <a:t>Real-time and Batch data services</a:t>
            </a:r>
            <a:endParaRPr sz="2133"/>
          </a:p>
          <a:p>
            <a:pPr marL="1219170" lvl="1" indent="-440256">
              <a:spcBef>
                <a:spcPts val="0"/>
              </a:spcBef>
              <a:buSzPts val="1600"/>
              <a:buChar char="○"/>
            </a:pPr>
            <a:r>
              <a:rPr lang="en" sz="2133"/>
              <a:t>Input, archive and distribution</a:t>
            </a:r>
            <a:endParaRPr sz="2133"/>
          </a:p>
          <a:p>
            <a:pPr marL="1219170" lvl="1" indent="-440256">
              <a:spcBef>
                <a:spcPts val="0"/>
              </a:spcBef>
              <a:buSzPts val="1600"/>
              <a:buChar char="○"/>
            </a:pPr>
            <a:r>
              <a:rPr lang="en" sz="2133"/>
              <a:t>GAGE/UNAVCO completed September 2023</a:t>
            </a:r>
            <a:endParaRPr sz="2133"/>
          </a:p>
          <a:p>
            <a:pPr marL="1219170" lvl="1" indent="-440256">
              <a:spcBef>
                <a:spcPts val="0"/>
              </a:spcBef>
              <a:buSzPts val="1600"/>
              <a:buChar char="○"/>
            </a:pPr>
            <a:r>
              <a:rPr lang="en" sz="2133"/>
              <a:t>SAGE/IRIS beginning June 2024</a:t>
            </a:r>
            <a:endParaRPr sz="2533"/>
          </a:p>
        </p:txBody>
      </p:sp>
      <p:sp>
        <p:nvSpPr>
          <p:cNvPr id="199" name="Google Shape;199;p15"/>
          <p:cNvSpPr txBox="1"/>
          <p:nvPr/>
        </p:nvSpPr>
        <p:spPr>
          <a:xfrm>
            <a:off x="11947167" y="2825634"/>
            <a:ext cx="1219200" cy="656614"/>
          </a:xfrm>
          <a:prstGeom prst="rect">
            <a:avLst/>
          </a:prstGeom>
          <a:noFill/>
          <a:ln>
            <a:noFill/>
          </a:ln>
        </p:spPr>
        <p:txBody>
          <a:bodyPr spcFirstLastPara="1" wrap="square" lIns="121900" tIns="121900" rIns="121900" bIns="121900" anchor="t" anchorCtr="0">
            <a:spAutoFit/>
          </a:bodyPr>
          <a:lstStyle/>
          <a:p>
            <a:endParaRPr sz="2667">
              <a:solidFill>
                <a:srgbClr val="3D3D3D"/>
              </a:solidFill>
            </a:endParaRPr>
          </a:p>
        </p:txBody>
      </p:sp>
      <p:sp>
        <p:nvSpPr>
          <p:cNvPr id="200" name="Google Shape;200;p15"/>
          <p:cNvSpPr txBox="1"/>
          <p:nvPr/>
        </p:nvSpPr>
        <p:spPr>
          <a:xfrm>
            <a:off x="1339767" y="1463501"/>
            <a:ext cx="3480000" cy="978048"/>
          </a:xfrm>
          <a:prstGeom prst="rect">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t" anchorCtr="0">
            <a:spAutoFit/>
          </a:bodyPr>
          <a:lstStyle/>
          <a:p>
            <a:pPr algn="ctr">
              <a:lnSpc>
                <a:spcPct val="90000"/>
              </a:lnSpc>
              <a:spcBef>
                <a:spcPts val="1067"/>
              </a:spcBef>
              <a:buClr>
                <a:schemeClr val="dk1"/>
              </a:buClr>
              <a:buSzPts val="1100"/>
            </a:pPr>
            <a:r>
              <a:rPr lang="en" sz="2133" b="1">
                <a:solidFill>
                  <a:srgbClr val="3D3D3D"/>
                </a:solidFill>
              </a:rPr>
              <a:t>Migrating Data Operations to the AWS cloud</a:t>
            </a:r>
            <a:endParaRPr sz="2133" b="1">
              <a:solidFill>
                <a:srgbClr val="3D3D3D"/>
              </a:solidFill>
            </a:endParaRPr>
          </a:p>
        </p:txBody>
      </p:sp>
      <p:sp>
        <p:nvSpPr>
          <p:cNvPr id="201" name="Google Shape;201;p15"/>
          <p:cNvSpPr txBox="1"/>
          <p:nvPr/>
        </p:nvSpPr>
        <p:spPr>
          <a:xfrm>
            <a:off x="5994400" y="2618147"/>
            <a:ext cx="6365600" cy="1787308"/>
          </a:xfrm>
          <a:prstGeom prst="rect">
            <a:avLst/>
          </a:prstGeom>
          <a:noFill/>
          <a:ln w="9525" cap="flat" cmpd="sng">
            <a:solidFill>
              <a:srgbClr val="CC2929"/>
            </a:solidFill>
            <a:prstDash val="solid"/>
            <a:round/>
            <a:headEnd type="none" w="sm" len="sm"/>
            <a:tailEnd type="none" w="sm" len="sm"/>
          </a:ln>
        </p:spPr>
        <p:txBody>
          <a:bodyPr spcFirstLastPara="1" wrap="square" lIns="121900" tIns="121900" rIns="121900" bIns="121900" anchor="ctr" anchorCtr="0">
            <a:spAutoFit/>
          </a:bodyPr>
          <a:lstStyle/>
          <a:p>
            <a:pPr marL="609585" indent="-440256">
              <a:lnSpc>
                <a:spcPct val="90000"/>
              </a:lnSpc>
              <a:spcBef>
                <a:spcPts val="533"/>
              </a:spcBef>
              <a:buClr>
                <a:srgbClr val="3D3D3D"/>
              </a:buClr>
              <a:buSzPts val="1600"/>
              <a:buChar char="●"/>
            </a:pPr>
            <a:r>
              <a:rPr lang="en" sz="2133">
                <a:solidFill>
                  <a:srgbClr val="3D3D3D"/>
                </a:solidFill>
              </a:rPr>
              <a:t>Servicios de datos por lotes y en tiempo real</a:t>
            </a:r>
            <a:endParaRPr sz="2133">
              <a:solidFill>
                <a:srgbClr val="3D3D3D"/>
              </a:solidFill>
            </a:endParaRPr>
          </a:p>
          <a:p>
            <a:pPr marL="1219170" lvl="1" indent="-440256">
              <a:lnSpc>
                <a:spcPct val="90000"/>
              </a:lnSpc>
              <a:buClr>
                <a:srgbClr val="3D3D3D"/>
              </a:buClr>
              <a:buSzPts val="1600"/>
              <a:buChar char="○"/>
            </a:pPr>
            <a:r>
              <a:rPr lang="en" sz="2133">
                <a:solidFill>
                  <a:srgbClr val="3D3D3D"/>
                </a:solidFill>
              </a:rPr>
              <a:t>Entrada, archivo y distribución.</a:t>
            </a:r>
            <a:endParaRPr sz="2133">
              <a:solidFill>
                <a:srgbClr val="3D3D3D"/>
              </a:solidFill>
            </a:endParaRPr>
          </a:p>
          <a:p>
            <a:pPr marL="1219170" lvl="1" indent="-440256">
              <a:lnSpc>
                <a:spcPct val="90000"/>
              </a:lnSpc>
              <a:buClr>
                <a:srgbClr val="3D3D3D"/>
              </a:buClr>
              <a:buSzPts val="1600"/>
              <a:buChar char="○"/>
            </a:pPr>
            <a:r>
              <a:rPr lang="en" sz="2133">
                <a:solidFill>
                  <a:srgbClr val="3D3D3D"/>
                </a:solidFill>
              </a:rPr>
              <a:t>GAGE/UNAVCO finalizado en septiembre de 2023</a:t>
            </a:r>
            <a:endParaRPr sz="2133">
              <a:solidFill>
                <a:srgbClr val="3D3D3D"/>
              </a:solidFill>
            </a:endParaRPr>
          </a:p>
          <a:p>
            <a:pPr marL="1219170" lvl="1" indent="-440256">
              <a:lnSpc>
                <a:spcPct val="90000"/>
              </a:lnSpc>
              <a:buClr>
                <a:srgbClr val="3D3D3D"/>
              </a:buClr>
              <a:buSzPts val="1600"/>
              <a:buChar char="○"/>
            </a:pPr>
            <a:r>
              <a:rPr lang="en" sz="2133">
                <a:solidFill>
                  <a:srgbClr val="3D3D3D"/>
                </a:solidFill>
              </a:rPr>
              <a:t>SAGE/IRIS a partir de junio de 2024</a:t>
            </a:r>
            <a:endParaRPr sz="2133">
              <a:solidFill>
                <a:srgbClr val="3D3D3D"/>
              </a:solidFill>
            </a:endParaRPr>
          </a:p>
        </p:txBody>
      </p:sp>
      <p:sp>
        <p:nvSpPr>
          <p:cNvPr id="202" name="Google Shape;202;p15"/>
          <p:cNvSpPr txBox="1"/>
          <p:nvPr/>
        </p:nvSpPr>
        <p:spPr>
          <a:xfrm>
            <a:off x="7490167" y="1463501"/>
            <a:ext cx="3480000" cy="978048"/>
          </a:xfrm>
          <a:prstGeom prst="rect">
            <a:avLst/>
          </a:prstGeom>
          <a:noFill/>
          <a:ln w="9525" cap="flat" cmpd="sng">
            <a:solidFill>
              <a:srgbClr val="CC2929"/>
            </a:solidFill>
            <a:prstDash val="solid"/>
            <a:round/>
            <a:headEnd type="none" w="sm" len="sm"/>
            <a:tailEnd type="none" w="sm" len="sm"/>
          </a:ln>
        </p:spPr>
        <p:txBody>
          <a:bodyPr spcFirstLastPara="1" wrap="square" lIns="121900" tIns="121900" rIns="121900" bIns="121900" anchor="t" anchorCtr="0">
            <a:spAutoFit/>
          </a:bodyPr>
          <a:lstStyle/>
          <a:p>
            <a:pPr algn="ctr">
              <a:lnSpc>
                <a:spcPct val="90000"/>
              </a:lnSpc>
              <a:spcBef>
                <a:spcPts val="1067"/>
              </a:spcBef>
            </a:pPr>
            <a:r>
              <a:rPr lang="en" sz="2133" b="1">
                <a:solidFill>
                  <a:srgbClr val="3D3D3D"/>
                </a:solidFill>
              </a:rPr>
              <a:t>Migración de operaciones de datos a la nube de AWS</a:t>
            </a:r>
            <a:endParaRPr sz="2133" b="1">
              <a:solidFill>
                <a:srgbClr val="3D3D3D"/>
              </a:solidFill>
            </a:endParaRPr>
          </a:p>
        </p:txBody>
      </p:sp>
      <p:pic>
        <p:nvPicPr>
          <p:cNvPr id="203" name="Google Shape;203;p15"/>
          <p:cNvPicPr preferRelativeResize="0"/>
          <p:nvPr/>
        </p:nvPicPr>
        <p:blipFill>
          <a:blip r:embed="rId3">
            <a:alphaModFix/>
          </a:blip>
          <a:stretch>
            <a:fillRect/>
          </a:stretch>
        </p:blipFill>
        <p:spPr>
          <a:xfrm>
            <a:off x="2878933" y="4468033"/>
            <a:ext cx="6222336" cy="2254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546AE-C5A1-53A3-8A1F-CA01DA710F21}"/>
              </a:ext>
            </a:extLst>
          </p:cNvPr>
          <p:cNvSpPr>
            <a:spLocks noGrp="1"/>
          </p:cNvSpPr>
          <p:nvPr>
            <p:ph type="title"/>
          </p:nvPr>
        </p:nvSpPr>
        <p:spPr/>
        <p:txBody>
          <a:bodyPr/>
          <a:lstStyle/>
          <a:p>
            <a:r>
              <a:rPr lang="en-PR" dirty="0"/>
              <a:t>Current Status of Seismic (April 2024)</a:t>
            </a:r>
          </a:p>
        </p:txBody>
      </p:sp>
      <p:sp>
        <p:nvSpPr>
          <p:cNvPr id="4" name="TextBox 3">
            <a:extLst>
              <a:ext uri="{FF2B5EF4-FFF2-40B4-BE49-F238E27FC236}">
                <a16:creationId xmlns:a16="http://schemas.microsoft.com/office/drawing/2014/main" id="{C5B09078-67B3-4BBB-855E-95F9070541B1}"/>
              </a:ext>
            </a:extLst>
          </p:cNvPr>
          <p:cNvSpPr txBox="1"/>
          <p:nvPr/>
        </p:nvSpPr>
        <p:spPr>
          <a:xfrm>
            <a:off x="9753600" y="6492240"/>
            <a:ext cx="2255520" cy="365760"/>
          </a:xfrm>
          <a:prstGeom prst="rect">
            <a:avLst/>
          </a:prstGeom>
          <a:noFill/>
        </p:spPr>
        <p:txBody>
          <a:bodyPr wrap="square" rtlCol="0">
            <a:spAutoFit/>
          </a:bodyPr>
          <a:lstStyle/>
          <a:p>
            <a:r>
              <a:rPr lang="en-PR" dirty="0"/>
              <a:t>Courtesy NOAA PTWC</a:t>
            </a:r>
          </a:p>
        </p:txBody>
      </p:sp>
      <p:pic>
        <p:nvPicPr>
          <p:cNvPr id="2050" name="Picture 2" descr="Image preview">
            <a:extLst>
              <a:ext uri="{FF2B5EF4-FFF2-40B4-BE49-F238E27FC236}">
                <a16:creationId xmlns:a16="http://schemas.microsoft.com/office/drawing/2014/main" id="{246D9586-F3E8-20C2-743A-F23254BDB7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8886" y="1507788"/>
            <a:ext cx="10234914" cy="474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975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6"/>
          <p:cNvSpPr txBox="1">
            <a:spLocks noGrp="1"/>
          </p:cNvSpPr>
          <p:nvPr>
            <p:ph type="title"/>
          </p:nvPr>
        </p:nvSpPr>
        <p:spPr>
          <a:xfrm>
            <a:off x="440635" y="136396"/>
            <a:ext cx="7604000" cy="867200"/>
          </a:xfrm>
          <a:prstGeom prst="rect">
            <a:avLst/>
          </a:prstGeom>
        </p:spPr>
        <p:txBody>
          <a:bodyPr spcFirstLastPara="1" vert="horz" wrap="square" lIns="91433" tIns="45700" rIns="91433" bIns="45700" rtlCol="0" anchor="ctr" anchorCtr="0">
            <a:noAutofit/>
          </a:bodyPr>
          <a:lstStyle/>
          <a:p>
            <a:pPr>
              <a:spcBef>
                <a:spcPts val="0"/>
              </a:spcBef>
              <a:buSzPts val="990"/>
            </a:pPr>
            <a:r>
              <a:rPr lang="en" sz="3307"/>
              <a:t>Data Services Update</a:t>
            </a:r>
            <a:endParaRPr sz="3307"/>
          </a:p>
          <a:p>
            <a:pPr marR="50799">
              <a:lnSpc>
                <a:spcPct val="128571"/>
              </a:lnSpc>
              <a:spcBef>
                <a:spcPts val="0"/>
              </a:spcBef>
              <a:buSzPts val="990"/>
            </a:pPr>
            <a:r>
              <a:rPr lang="en" sz="3307"/>
              <a:t>Actualización de Servicios de Datos</a:t>
            </a:r>
            <a:endParaRPr sz="3307"/>
          </a:p>
        </p:txBody>
      </p:sp>
      <p:sp>
        <p:nvSpPr>
          <p:cNvPr id="209" name="Google Shape;209;p16"/>
          <p:cNvSpPr txBox="1">
            <a:spLocks noGrp="1"/>
          </p:cNvSpPr>
          <p:nvPr>
            <p:ph type="body" idx="1"/>
          </p:nvPr>
        </p:nvSpPr>
        <p:spPr>
          <a:xfrm>
            <a:off x="177900" y="2271267"/>
            <a:ext cx="5473600" cy="4175200"/>
          </a:xfrm>
          <a:prstGeom prst="rect">
            <a:avLst/>
          </a:prstGeom>
          <a:ln w="9525" cap="flat" cmpd="sng">
            <a:solidFill>
              <a:srgbClr val="37358C"/>
            </a:solidFill>
            <a:prstDash val="solid"/>
            <a:round/>
            <a:headEnd type="none" w="sm" len="sm"/>
            <a:tailEnd type="none" w="sm" len="sm"/>
          </a:ln>
        </p:spPr>
        <p:txBody>
          <a:bodyPr spcFirstLastPara="1" vert="horz" wrap="square" lIns="91433" tIns="45700" rIns="91433" bIns="45700" rtlCol="0" anchor="t" anchorCtr="0">
            <a:noAutofit/>
          </a:bodyPr>
          <a:lstStyle/>
          <a:p>
            <a:pPr marL="609585" indent="-423323">
              <a:spcBef>
                <a:spcPts val="1067"/>
              </a:spcBef>
              <a:buSzPts val="1400"/>
              <a:buChar char="●"/>
            </a:pPr>
            <a:r>
              <a:rPr lang="en" sz="1867"/>
              <a:t>Advantages</a:t>
            </a:r>
            <a:endParaRPr sz="1867"/>
          </a:p>
          <a:p>
            <a:pPr marL="1219170" lvl="1" indent="-423323">
              <a:spcBef>
                <a:spcPts val="0"/>
              </a:spcBef>
              <a:buSzPts val="1400"/>
              <a:buChar char="○"/>
            </a:pPr>
            <a:r>
              <a:rPr lang="en" sz="1867"/>
              <a:t>Reduced real-time latency</a:t>
            </a:r>
            <a:endParaRPr sz="1867"/>
          </a:p>
          <a:p>
            <a:pPr marL="1219170" lvl="1" indent="-423323">
              <a:spcBef>
                <a:spcPts val="0"/>
              </a:spcBef>
              <a:buSzPts val="1400"/>
              <a:buChar char="○"/>
            </a:pPr>
            <a:r>
              <a:rPr lang="en" sz="1867"/>
              <a:t>Reduced costs to NSF</a:t>
            </a:r>
            <a:endParaRPr sz="1867"/>
          </a:p>
          <a:p>
            <a:pPr marL="1219170" lvl="1" indent="-423323">
              <a:spcBef>
                <a:spcPts val="0"/>
              </a:spcBef>
              <a:buSzPts val="1400"/>
              <a:buChar char="○"/>
            </a:pPr>
            <a:r>
              <a:rPr lang="en" sz="1867"/>
              <a:t>Opens/Broadens access to data</a:t>
            </a:r>
            <a:endParaRPr sz="1867"/>
          </a:p>
          <a:p>
            <a:pPr marL="1219170" lvl="1" indent="-423323">
              <a:spcBef>
                <a:spcPts val="0"/>
              </a:spcBef>
              <a:buSzPts val="1400"/>
              <a:buChar char="○"/>
            </a:pPr>
            <a:r>
              <a:rPr lang="en" sz="1867"/>
              <a:t>Enables Science on large and multidisciplinary datasets</a:t>
            </a:r>
            <a:endParaRPr sz="1867"/>
          </a:p>
          <a:p>
            <a:pPr marL="1828754" lvl="2" indent="-423323">
              <a:spcBef>
                <a:spcPts val="0"/>
              </a:spcBef>
              <a:buSzPts val="1400"/>
              <a:buChar char="■"/>
            </a:pPr>
            <a:r>
              <a:rPr lang="en" sz="1867"/>
              <a:t>AI/ML</a:t>
            </a:r>
            <a:endParaRPr sz="1867"/>
          </a:p>
          <a:p>
            <a:pPr marL="1828754" lvl="2" indent="-423323">
              <a:spcBef>
                <a:spcPts val="0"/>
              </a:spcBef>
              <a:buSzPts val="1400"/>
              <a:buChar char="■"/>
            </a:pPr>
            <a:r>
              <a:rPr lang="en" sz="1867"/>
              <a:t>Data Discoverability across multidisciplinary data types</a:t>
            </a:r>
            <a:endParaRPr sz="1867"/>
          </a:p>
          <a:p>
            <a:pPr marL="2438339" lvl="3" indent="-423323">
              <a:spcBef>
                <a:spcPts val="0"/>
              </a:spcBef>
              <a:buSzPts val="1400"/>
              <a:buChar char="●"/>
            </a:pPr>
            <a:r>
              <a:rPr lang="en"/>
              <a:t>current data types: GNSS, seismic, Magnetotelluric, InSAR, SAR, Topography</a:t>
            </a:r>
            <a:endParaRPr/>
          </a:p>
          <a:p>
            <a:pPr marL="2438339" lvl="3" indent="-423323">
              <a:spcBef>
                <a:spcPts val="0"/>
              </a:spcBef>
              <a:buSzPts val="1400"/>
              <a:buChar char="●"/>
            </a:pPr>
            <a:r>
              <a:rPr lang="en"/>
              <a:t>Proposed new data types: DAS, near-surface, sea-floor GNSS</a:t>
            </a:r>
            <a:endParaRPr/>
          </a:p>
        </p:txBody>
      </p:sp>
      <p:sp>
        <p:nvSpPr>
          <p:cNvPr id="210" name="Google Shape;210;p16"/>
          <p:cNvSpPr txBox="1"/>
          <p:nvPr/>
        </p:nvSpPr>
        <p:spPr>
          <a:xfrm>
            <a:off x="11947167" y="2825634"/>
            <a:ext cx="1219200" cy="656614"/>
          </a:xfrm>
          <a:prstGeom prst="rect">
            <a:avLst/>
          </a:prstGeom>
          <a:noFill/>
          <a:ln>
            <a:noFill/>
          </a:ln>
        </p:spPr>
        <p:txBody>
          <a:bodyPr spcFirstLastPara="1" wrap="square" lIns="121900" tIns="121900" rIns="121900" bIns="121900" anchor="t" anchorCtr="0">
            <a:spAutoFit/>
          </a:bodyPr>
          <a:lstStyle/>
          <a:p>
            <a:endParaRPr sz="2667">
              <a:solidFill>
                <a:srgbClr val="3D3D3D"/>
              </a:solidFill>
            </a:endParaRPr>
          </a:p>
        </p:txBody>
      </p:sp>
      <p:sp>
        <p:nvSpPr>
          <p:cNvPr id="211" name="Google Shape;211;p16"/>
          <p:cNvSpPr txBox="1"/>
          <p:nvPr/>
        </p:nvSpPr>
        <p:spPr>
          <a:xfrm>
            <a:off x="5775200" y="1175094"/>
            <a:ext cx="6273600" cy="6293477"/>
          </a:xfrm>
          <a:prstGeom prst="rect">
            <a:avLst/>
          </a:prstGeom>
          <a:noFill/>
          <a:ln w="9525" cap="flat" cmpd="sng">
            <a:solidFill>
              <a:srgbClr val="CC2929"/>
            </a:solidFill>
            <a:prstDash val="solid"/>
            <a:round/>
            <a:headEnd type="none" w="sm" len="sm"/>
            <a:tailEnd type="none" w="sm" len="sm"/>
          </a:ln>
        </p:spPr>
        <p:txBody>
          <a:bodyPr spcFirstLastPara="1" wrap="square" lIns="121900" tIns="121900" rIns="121900" bIns="121900" anchor="ctr" anchorCtr="0">
            <a:spAutoFit/>
          </a:bodyPr>
          <a:lstStyle/>
          <a:p>
            <a:pPr marL="609585" indent="-423323">
              <a:lnSpc>
                <a:spcPct val="90000"/>
              </a:lnSpc>
              <a:spcBef>
                <a:spcPts val="533"/>
              </a:spcBef>
              <a:buClr>
                <a:srgbClr val="3D3D3D"/>
              </a:buClr>
              <a:buSzPts val="1400"/>
              <a:buChar char="●"/>
            </a:pPr>
            <a:r>
              <a:rPr lang="en" sz="2400">
                <a:solidFill>
                  <a:srgbClr val="3D3D3D"/>
                </a:solidFill>
              </a:rPr>
              <a:t>Ventajas</a:t>
            </a:r>
            <a:endParaRPr sz="2400">
              <a:solidFill>
                <a:srgbClr val="3D3D3D"/>
              </a:solidFill>
            </a:endParaRPr>
          </a:p>
          <a:p>
            <a:pPr marL="1219170" lvl="1" indent="-423323">
              <a:lnSpc>
                <a:spcPct val="90000"/>
              </a:lnSpc>
              <a:buClr>
                <a:srgbClr val="3D3D3D"/>
              </a:buClr>
              <a:buSzPts val="1400"/>
              <a:buChar char="○"/>
            </a:pPr>
            <a:r>
              <a:rPr lang="en" sz="2400">
                <a:solidFill>
                  <a:srgbClr val="3D3D3D"/>
                </a:solidFill>
              </a:rPr>
              <a:t>Latencia reducida en tiempo real</a:t>
            </a:r>
            <a:endParaRPr sz="2400">
              <a:solidFill>
                <a:srgbClr val="3D3D3D"/>
              </a:solidFill>
            </a:endParaRPr>
          </a:p>
          <a:p>
            <a:pPr marL="1219170" lvl="1" indent="-423323">
              <a:lnSpc>
                <a:spcPct val="90000"/>
              </a:lnSpc>
              <a:buClr>
                <a:srgbClr val="3D3D3D"/>
              </a:buClr>
              <a:buSzPts val="1400"/>
              <a:buChar char="○"/>
            </a:pPr>
            <a:r>
              <a:rPr lang="en" sz="2400">
                <a:solidFill>
                  <a:srgbClr val="3D3D3D"/>
                </a:solidFill>
              </a:rPr>
              <a:t>Costos reducidos para NSF</a:t>
            </a:r>
            <a:endParaRPr sz="2400">
              <a:solidFill>
                <a:srgbClr val="3D3D3D"/>
              </a:solidFill>
            </a:endParaRPr>
          </a:p>
          <a:p>
            <a:pPr marL="1219170" lvl="1" indent="-423323">
              <a:lnSpc>
                <a:spcPct val="90000"/>
              </a:lnSpc>
              <a:buClr>
                <a:srgbClr val="3D3D3D"/>
              </a:buClr>
              <a:buSzPts val="1400"/>
              <a:buChar char="○"/>
            </a:pPr>
            <a:r>
              <a:rPr lang="en" sz="2400">
                <a:solidFill>
                  <a:srgbClr val="3D3D3D"/>
                </a:solidFill>
              </a:rPr>
              <a:t>Abre/amplia el acceso a los datos</a:t>
            </a:r>
            <a:endParaRPr sz="2400">
              <a:solidFill>
                <a:srgbClr val="3D3D3D"/>
              </a:solidFill>
            </a:endParaRPr>
          </a:p>
          <a:p>
            <a:pPr marL="1219170" lvl="1" indent="-423323">
              <a:lnSpc>
                <a:spcPct val="90000"/>
              </a:lnSpc>
              <a:buClr>
                <a:srgbClr val="3D3D3D"/>
              </a:buClr>
              <a:buSzPts val="1400"/>
              <a:buChar char="○"/>
            </a:pPr>
            <a:r>
              <a:rPr lang="en" sz="2400">
                <a:solidFill>
                  <a:srgbClr val="3D3D3D"/>
                </a:solidFill>
              </a:rPr>
              <a:t>Permite la ciencia en conjuntos de datos grandes y multidisciplinarios</a:t>
            </a:r>
            <a:endParaRPr sz="2400">
              <a:solidFill>
                <a:srgbClr val="3D3D3D"/>
              </a:solidFill>
            </a:endParaRPr>
          </a:p>
          <a:p>
            <a:pPr marL="1828754" lvl="2" indent="-423323">
              <a:lnSpc>
                <a:spcPct val="90000"/>
              </a:lnSpc>
              <a:buClr>
                <a:srgbClr val="3D3D3D"/>
              </a:buClr>
              <a:buSzPts val="1400"/>
              <a:buChar char="■"/>
            </a:pPr>
            <a:r>
              <a:rPr lang="en" sz="2400">
                <a:solidFill>
                  <a:srgbClr val="3D3D3D"/>
                </a:solidFill>
              </a:rPr>
              <a:t>IA/ML</a:t>
            </a:r>
            <a:endParaRPr sz="2400">
              <a:solidFill>
                <a:srgbClr val="3D3D3D"/>
              </a:solidFill>
            </a:endParaRPr>
          </a:p>
          <a:p>
            <a:pPr marL="1828754" lvl="2" indent="-423323">
              <a:lnSpc>
                <a:spcPct val="90000"/>
              </a:lnSpc>
              <a:buClr>
                <a:srgbClr val="3D3D3D"/>
              </a:buClr>
              <a:buSzPts val="1400"/>
              <a:buChar char="■"/>
            </a:pPr>
            <a:r>
              <a:rPr lang="en" sz="2400">
                <a:solidFill>
                  <a:srgbClr val="3D3D3D"/>
                </a:solidFill>
              </a:rPr>
              <a:t>Capacidad de descubrimiento de datos en tipos de datos multidisciplinarios</a:t>
            </a:r>
            <a:endParaRPr sz="2400">
              <a:solidFill>
                <a:srgbClr val="3D3D3D"/>
              </a:solidFill>
            </a:endParaRPr>
          </a:p>
          <a:p>
            <a:pPr marL="2438339" lvl="3" indent="-423323">
              <a:lnSpc>
                <a:spcPct val="90000"/>
              </a:lnSpc>
              <a:buClr>
                <a:srgbClr val="3D3D3D"/>
              </a:buClr>
              <a:buSzPts val="1400"/>
              <a:buChar char="●"/>
            </a:pPr>
            <a:r>
              <a:rPr lang="en" sz="2400">
                <a:solidFill>
                  <a:srgbClr val="3D3D3D"/>
                </a:solidFill>
              </a:rPr>
              <a:t>tipos de datos actuales: GNSS, sísmicos, magnetotelúricos, InSAR, SAR, topografía</a:t>
            </a:r>
            <a:endParaRPr sz="2400">
              <a:solidFill>
                <a:srgbClr val="3D3D3D"/>
              </a:solidFill>
            </a:endParaRPr>
          </a:p>
          <a:p>
            <a:pPr marL="2438339" lvl="3" indent="-423323">
              <a:lnSpc>
                <a:spcPct val="90000"/>
              </a:lnSpc>
              <a:buClr>
                <a:srgbClr val="3D3D3D"/>
              </a:buClr>
              <a:buSzPts val="1400"/>
              <a:buChar char="●"/>
            </a:pPr>
            <a:r>
              <a:rPr lang="en" sz="2400">
                <a:solidFill>
                  <a:srgbClr val="3D3D3D"/>
                </a:solidFill>
              </a:rPr>
              <a:t>Nuevos tipos de datos propuestos: DAS, GNSS cercano a la superficie y del fondo marino</a:t>
            </a:r>
            <a:endParaRPr sz="2400">
              <a:solidFill>
                <a:srgbClr val="3D3D3D"/>
              </a:solidFill>
            </a:endParaRPr>
          </a:p>
        </p:txBody>
      </p:sp>
      <p:sp>
        <p:nvSpPr>
          <p:cNvPr id="212" name="Google Shape;212;p16"/>
          <p:cNvSpPr txBox="1"/>
          <p:nvPr/>
        </p:nvSpPr>
        <p:spPr>
          <a:xfrm>
            <a:off x="909100" y="1319601"/>
            <a:ext cx="3898400" cy="978048"/>
          </a:xfrm>
          <a:prstGeom prst="rect">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t" anchorCtr="0">
            <a:spAutoFit/>
          </a:bodyPr>
          <a:lstStyle/>
          <a:p>
            <a:pPr algn="ctr">
              <a:lnSpc>
                <a:spcPct val="90000"/>
              </a:lnSpc>
              <a:spcBef>
                <a:spcPts val="1067"/>
              </a:spcBef>
            </a:pPr>
            <a:r>
              <a:rPr lang="en" sz="2133" b="1">
                <a:solidFill>
                  <a:srgbClr val="3D3D3D"/>
                </a:solidFill>
              </a:rPr>
              <a:t>Migrating Data Operations to the AWS cloud</a:t>
            </a:r>
            <a:endParaRPr sz="2133" b="1">
              <a:solidFill>
                <a:srgbClr val="3D3D3D"/>
              </a:solidFill>
            </a:endParaRPr>
          </a:p>
        </p:txBody>
      </p:sp>
      <p:sp>
        <p:nvSpPr>
          <p:cNvPr id="213" name="Google Shape;213;p16"/>
          <p:cNvSpPr txBox="1"/>
          <p:nvPr/>
        </p:nvSpPr>
        <p:spPr>
          <a:xfrm>
            <a:off x="6393300" y="1319585"/>
            <a:ext cx="4377600" cy="978048"/>
          </a:xfrm>
          <a:prstGeom prst="rect">
            <a:avLst/>
          </a:prstGeom>
          <a:noFill/>
          <a:ln w="9525" cap="flat" cmpd="sng">
            <a:solidFill>
              <a:srgbClr val="CC2929"/>
            </a:solidFill>
            <a:prstDash val="solid"/>
            <a:round/>
            <a:headEnd type="none" w="sm" len="sm"/>
            <a:tailEnd type="none" w="sm" len="sm"/>
          </a:ln>
        </p:spPr>
        <p:txBody>
          <a:bodyPr spcFirstLastPara="1" wrap="square" lIns="121900" tIns="121900" rIns="121900" bIns="121900" anchor="t" anchorCtr="0">
            <a:spAutoFit/>
          </a:bodyPr>
          <a:lstStyle/>
          <a:p>
            <a:pPr algn="ctr">
              <a:lnSpc>
                <a:spcPct val="90000"/>
              </a:lnSpc>
              <a:spcBef>
                <a:spcPts val="1067"/>
              </a:spcBef>
            </a:pPr>
            <a:r>
              <a:rPr lang="en" sz="2133" b="1">
                <a:solidFill>
                  <a:srgbClr val="3D3D3D"/>
                </a:solidFill>
              </a:rPr>
              <a:t>Migración de operaciones de datos a la nube de AWS</a:t>
            </a:r>
            <a:endParaRPr sz="2133" b="1">
              <a:solidFill>
                <a:srgbClr val="3D3D3D"/>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7"/>
          <p:cNvSpPr txBox="1">
            <a:spLocks noGrp="1"/>
          </p:cNvSpPr>
          <p:nvPr>
            <p:ph type="title"/>
          </p:nvPr>
        </p:nvSpPr>
        <p:spPr>
          <a:xfrm>
            <a:off x="440635" y="136396"/>
            <a:ext cx="7604000" cy="867200"/>
          </a:xfrm>
          <a:prstGeom prst="rect">
            <a:avLst/>
          </a:prstGeom>
        </p:spPr>
        <p:txBody>
          <a:bodyPr spcFirstLastPara="1" vert="horz" wrap="square" lIns="91433" tIns="45700" rIns="91433" bIns="45700" rtlCol="0" anchor="ctr" anchorCtr="0">
            <a:noAutofit/>
          </a:bodyPr>
          <a:lstStyle/>
          <a:p>
            <a:pPr>
              <a:spcBef>
                <a:spcPts val="0"/>
              </a:spcBef>
              <a:buSzPts val="990"/>
            </a:pPr>
            <a:r>
              <a:rPr lang="en" sz="3707"/>
              <a:t>International Collaboration</a:t>
            </a:r>
            <a:endParaRPr sz="3707"/>
          </a:p>
          <a:p>
            <a:pPr>
              <a:spcBef>
                <a:spcPts val="0"/>
              </a:spcBef>
              <a:buSzPts val="990"/>
            </a:pPr>
            <a:r>
              <a:rPr lang="en" sz="3707"/>
              <a:t>Colaboración Internacional</a:t>
            </a:r>
            <a:endParaRPr sz="3707"/>
          </a:p>
        </p:txBody>
      </p:sp>
      <p:sp>
        <p:nvSpPr>
          <p:cNvPr id="219" name="Google Shape;219;p17"/>
          <p:cNvSpPr txBox="1"/>
          <p:nvPr/>
        </p:nvSpPr>
        <p:spPr>
          <a:xfrm>
            <a:off x="222733" y="1321567"/>
            <a:ext cx="5638400" cy="2648057"/>
          </a:xfrm>
          <a:prstGeom prst="rect">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t" anchorCtr="0">
            <a:spAutoFit/>
          </a:bodyPr>
          <a:lstStyle/>
          <a:p>
            <a:pPr marL="609585" indent="-397923">
              <a:lnSpc>
                <a:spcPct val="90000"/>
              </a:lnSpc>
              <a:spcBef>
                <a:spcPts val="1333"/>
              </a:spcBef>
              <a:buClr>
                <a:srgbClr val="3D3D3D"/>
              </a:buClr>
              <a:buSzPts val="1100"/>
              <a:buChar char="●"/>
            </a:pPr>
            <a:r>
              <a:rPr lang="en" sz="1467">
                <a:solidFill>
                  <a:srgbClr val="3D3D3D"/>
                </a:solidFill>
              </a:rPr>
              <a:t>The success of the network and our ability to maintain operations is in great thanks to the strong partnerships that we have with local agencies and collaborators</a:t>
            </a:r>
            <a:endParaRPr sz="1467">
              <a:solidFill>
                <a:srgbClr val="3D3D3D"/>
              </a:solidFill>
            </a:endParaRPr>
          </a:p>
          <a:p>
            <a:pPr marL="609585" indent="-397923">
              <a:lnSpc>
                <a:spcPct val="90000"/>
              </a:lnSpc>
              <a:buClr>
                <a:srgbClr val="3D3D3D"/>
              </a:buClr>
              <a:buSzPts val="1100"/>
              <a:buChar char="●"/>
            </a:pPr>
            <a:r>
              <a:rPr lang="en" sz="1467">
                <a:solidFill>
                  <a:srgbClr val="3D3D3D"/>
                </a:solidFill>
              </a:rPr>
              <a:t>As we are able to fully integrate GNSS data into the tsunami forecasting models, we have the ability to greatly increase the total number of monitoring stations and overall network density by increasing this collaboration</a:t>
            </a:r>
            <a:endParaRPr sz="1467">
              <a:solidFill>
                <a:srgbClr val="3D3D3D"/>
              </a:solidFill>
            </a:endParaRPr>
          </a:p>
          <a:p>
            <a:pPr marL="609585" indent="-397923">
              <a:lnSpc>
                <a:spcPct val="90000"/>
              </a:lnSpc>
              <a:buClr>
                <a:srgbClr val="3D3D3D"/>
              </a:buClr>
              <a:buSzPts val="1100"/>
              <a:buChar char="●"/>
            </a:pPr>
            <a:r>
              <a:rPr lang="en" sz="1467">
                <a:solidFill>
                  <a:srgbClr val="3D3D3D"/>
                </a:solidFill>
              </a:rPr>
              <a:t>Government Lands and Surveys departments and commercial surveyor groups also maintain networks of realtime GNSS stations across the region</a:t>
            </a:r>
            <a:endParaRPr sz="1467">
              <a:solidFill>
                <a:srgbClr val="3D3D3D"/>
              </a:solidFill>
            </a:endParaRPr>
          </a:p>
          <a:p>
            <a:pPr marL="609585" indent="-397923">
              <a:lnSpc>
                <a:spcPct val="90000"/>
              </a:lnSpc>
              <a:buClr>
                <a:srgbClr val="3D3D3D"/>
              </a:buClr>
              <a:buSzPts val="1100"/>
              <a:buChar char="●"/>
            </a:pPr>
            <a:r>
              <a:rPr lang="en" sz="1467">
                <a:solidFill>
                  <a:srgbClr val="3D3D3D"/>
                </a:solidFill>
              </a:rPr>
              <a:t>Encouraging partnerships provides mutual benefit</a:t>
            </a:r>
            <a:endParaRPr sz="1467">
              <a:solidFill>
                <a:srgbClr val="3D3D3D"/>
              </a:solidFill>
            </a:endParaRPr>
          </a:p>
        </p:txBody>
      </p:sp>
      <p:sp>
        <p:nvSpPr>
          <p:cNvPr id="220" name="Google Shape;220;p17"/>
          <p:cNvSpPr txBox="1"/>
          <p:nvPr/>
        </p:nvSpPr>
        <p:spPr>
          <a:xfrm>
            <a:off x="5957233" y="1152700"/>
            <a:ext cx="6118800" cy="2851253"/>
          </a:xfrm>
          <a:prstGeom prst="rect">
            <a:avLst/>
          </a:prstGeom>
          <a:noFill/>
          <a:ln w="9525" cap="flat" cmpd="sng">
            <a:solidFill>
              <a:srgbClr val="C02A31"/>
            </a:solidFill>
            <a:prstDash val="solid"/>
            <a:round/>
            <a:headEnd type="none" w="sm" len="sm"/>
            <a:tailEnd type="none" w="sm" len="sm"/>
          </a:ln>
        </p:spPr>
        <p:txBody>
          <a:bodyPr spcFirstLastPara="1" wrap="square" lIns="121900" tIns="121900" rIns="121900" bIns="121900" anchor="t" anchorCtr="0">
            <a:spAutoFit/>
          </a:bodyPr>
          <a:lstStyle/>
          <a:p>
            <a:pPr marL="609585" indent="-397923">
              <a:lnSpc>
                <a:spcPct val="90000"/>
              </a:lnSpc>
              <a:spcBef>
                <a:spcPts val="1333"/>
              </a:spcBef>
              <a:buClr>
                <a:srgbClr val="3D3D3D"/>
              </a:buClr>
              <a:buSzPts val="1100"/>
              <a:buChar char="●"/>
            </a:pPr>
            <a:r>
              <a:rPr lang="en" sz="1467">
                <a:solidFill>
                  <a:srgbClr val="3D3D3D"/>
                </a:solidFill>
              </a:rPr>
              <a:t>El éxito de la red y nuestra capacidad para mantener las operaciones se debe en gran medida a las sólidas asociaciones que tenemos con agencias y colaboradores locales.</a:t>
            </a:r>
            <a:endParaRPr sz="1467">
              <a:solidFill>
                <a:srgbClr val="3D3D3D"/>
              </a:solidFill>
            </a:endParaRPr>
          </a:p>
          <a:p>
            <a:pPr marL="609585" indent="-397923">
              <a:lnSpc>
                <a:spcPct val="90000"/>
              </a:lnSpc>
              <a:buClr>
                <a:srgbClr val="3D3D3D"/>
              </a:buClr>
              <a:buSzPts val="1100"/>
              <a:buChar char="●"/>
            </a:pPr>
            <a:r>
              <a:rPr lang="en" sz="1467">
                <a:solidFill>
                  <a:srgbClr val="3D3D3D"/>
                </a:solidFill>
              </a:rPr>
              <a:t>Como podemos integrar completamente los datos GNSS en los modelos de pronóstico de tsunamis, tenemos la capacidad de aumentar en gran medida el número total de estaciones de monitoreo y la densidad general de la red al aumentar esta colaboración.</a:t>
            </a:r>
            <a:endParaRPr sz="1467">
              <a:solidFill>
                <a:srgbClr val="3D3D3D"/>
              </a:solidFill>
            </a:endParaRPr>
          </a:p>
          <a:p>
            <a:pPr marL="609585" indent="-397923">
              <a:lnSpc>
                <a:spcPct val="90000"/>
              </a:lnSpc>
              <a:buClr>
                <a:srgbClr val="3D3D3D"/>
              </a:buClr>
              <a:buSzPts val="1100"/>
              <a:buChar char="●"/>
            </a:pPr>
            <a:r>
              <a:rPr lang="en" sz="1467">
                <a:solidFill>
                  <a:srgbClr val="3D3D3D"/>
                </a:solidFill>
              </a:rPr>
              <a:t>Los departamentos gubernamentales de Tierras y Estudios y los grupos de topógrafos comerciales también mantienen redes de estaciones GNSS en tiempo real en toda la región.</a:t>
            </a:r>
            <a:endParaRPr sz="1467">
              <a:solidFill>
                <a:srgbClr val="3D3D3D"/>
              </a:solidFill>
            </a:endParaRPr>
          </a:p>
          <a:p>
            <a:pPr marL="609585" indent="-397923">
              <a:lnSpc>
                <a:spcPct val="90000"/>
              </a:lnSpc>
              <a:buClr>
                <a:srgbClr val="3D3D3D"/>
              </a:buClr>
              <a:buSzPts val="1100"/>
              <a:buChar char="●"/>
            </a:pPr>
            <a:r>
              <a:rPr lang="en" sz="1467">
                <a:solidFill>
                  <a:srgbClr val="3D3D3D"/>
                </a:solidFill>
              </a:rPr>
              <a:t>Fomentar las asociaciones proporciona beneficios mutuos</a:t>
            </a:r>
            <a:endParaRPr sz="1467">
              <a:solidFill>
                <a:srgbClr val="3D3D3D"/>
              </a:solidFill>
            </a:endParaRPr>
          </a:p>
        </p:txBody>
      </p:sp>
      <p:pic>
        <p:nvPicPr>
          <p:cNvPr id="221" name="Google Shape;221;p17"/>
          <p:cNvPicPr preferRelativeResize="0"/>
          <p:nvPr/>
        </p:nvPicPr>
        <p:blipFill rotWithShape="1">
          <a:blip r:embed="rId3">
            <a:alphaModFix/>
          </a:blip>
          <a:srcRect t="1893"/>
          <a:stretch/>
        </p:blipFill>
        <p:spPr>
          <a:xfrm>
            <a:off x="222733" y="4103734"/>
            <a:ext cx="2086600" cy="2729601"/>
          </a:xfrm>
          <a:prstGeom prst="rect">
            <a:avLst/>
          </a:prstGeom>
          <a:noFill/>
          <a:ln>
            <a:noFill/>
          </a:ln>
        </p:spPr>
      </p:pic>
      <p:pic>
        <p:nvPicPr>
          <p:cNvPr id="222" name="Google Shape;222;p17"/>
          <p:cNvPicPr preferRelativeResize="0"/>
          <p:nvPr/>
        </p:nvPicPr>
        <p:blipFill rotWithShape="1">
          <a:blip r:embed="rId4">
            <a:alphaModFix/>
          </a:blip>
          <a:srcRect t="4095"/>
          <a:stretch/>
        </p:blipFill>
        <p:spPr>
          <a:xfrm>
            <a:off x="2499800" y="4092167"/>
            <a:ext cx="2175632" cy="2782167"/>
          </a:xfrm>
          <a:prstGeom prst="rect">
            <a:avLst/>
          </a:prstGeom>
          <a:noFill/>
          <a:ln>
            <a:noFill/>
          </a:ln>
        </p:spPr>
      </p:pic>
      <p:pic>
        <p:nvPicPr>
          <p:cNvPr id="223" name="Google Shape;223;p17"/>
          <p:cNvPicPr preferRelativeResize="0"/>
          <p:nvPr/>
        </p:nvPicPr>
        <p:blipFill>
          <a:blip r:embed="rId5">
            <a:alphaModFix/>
          </a:blip>
          <a:stretch>
            <a:fillRect/>
          </a:stretch>
        </p:blipFill>
        <p:spPr>
          <a:xfrm>
            <a:off x="4850818" y="4483001"/>
            <a:ext cx="3088732" cy="2316564"/>
          </a:xfrm>
          <a:prstGeom prst="rect">
            <a:avLst/>
          </a:prstGeom>
          <a:noFill/>
          <a:ln>
            <a:noFill/>
          </a:ln>
        </p:spPr>
      </p:pic>
      <p:pic>
        <p:nvPicPr>
          <p:cNvPr id="224" name="Google Shape;224;p17"/>
          <p:cNvPicPr preferRelativeResize="0"/>
          <p:nvPr/>
        </p:nvPicPr>
        <p:blipFill rotWithShape="1">
          <a:blip r:embed="rId6">
            <a:alphaModFix/>
          </a:blip>
          <a:srcRect l="3734" r="14379"/>
          <a:stretch/>
        </p:blipFill>
        <p:spPr>
          <a:xfrm>
            <a:off x="8012833" y="4436434"/>
            <a:ext cx="4063184" cy="23165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504D8-B344-4D2A-4B37-E85D82F6BF41}"/>
              </a:ext>
            </a:extLst>
          </p:cNvPr>
          <p:cNvSpPr>
            <a:spLocks noGrp="1"/>
          </p:cNvSpPr>
          <p:nvPr>
            <p:ph type="title"/>
          </p:nvPr>
        </p:nvSpPr>
        <p:spPr>
          <a:xfrm>
            <a:off x="838200" y="0"/>
            <a:ext cx="10515600" cy="1325563"/>
          </a:xfrm>
        </p:spPr>
        <p:txBody>
          <a:bodyPr/>
          <a:lstStyle/>
          <a:p>
            <a:r>
              <a:rPr lang="en-PR" dirty="0"/>
              <a:t>Current Sea Level Status (April 2024)</a:t>
            </a:r>
          </a:p>
        </p:txBody>
      </p:sp>
      <p:pic>
        <p:nvPicPr>
          <p:cNvPr id="1026" name="Picture 2" descr="Image preview">
            <a:extLst>
              <a:ext uri="{FF2B5EF4-FFF2-40B4-BE49-F238E27FC236}">
                <a16:creationId xmlns:a16="http://schemas.microsoft.com/office/drawing/2014/main" id="{8404FB74-49BD-D054-077B-93747BC14F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0587" y="1227052"/>
            <a:ext cx="5479831" cy="54798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F5A97CB-3F87-DAC1-00D4-CEEE579B6500}"/>
              </a:ext>
            </a:extLst>
          </p:cNvPr>
          <p:cNvSpPr txBox="1"/>
          <p:nvPr/>
        </p:nvSpPr>
        <p:spPr>
          <a:xfrm>
            <a:off x="9753600" y="6492240"/>
            <a:ext cx="2255520" cy="365760"/>
          </a:xfrm>
          <a:prstGeom prst="rect">
            <a:avLst/>
          </a:prstGeom>
          <a:noFill/>
        </p:spPr>
        <p:txBody>
          <a:bodyPr wrap="square" rtlCol="0">
            <a:spAutoFit/>
          </a:bodyPr>
          <a:lstStyle/>
          <a:p>
            <a:r>
              <a:rPr lang="en-PR" dirty="0"/>
              <a:t>Courtesy NOAA PTWC</a:t>
            </a:r>
          </a:p>
        </p:txBody>
      </p:sp>
      <p:sp>
        <p:nvSpPr>
          <p:cNvPr id="5" name="TextBox 4">
            <a:extLst>
              <a:ext uri="{FF2B5EF4-FFF2-40B4-BE49-F238E27FC236}">
                <a16:creationId xmlns:a16="http://schemas.microsoft.com/office/drawing/2014/main" id="{23B635B2-452A-9841-9F0C-C69FCEF90DAA}"/>
              </a:ext>
            </a:extLst>
          </p:cNvPr>
          <p:cNvSpPr txBox="1"/>
          <p:nvPr/>
        </p:nvSpPr>
        <p:spPr>
          <a:xfrm>
            <a:off x="7179013" y="1595336"/>
            <a:ext cx="4562272" cy="646331"/>
          </a:xfrm>
          <a:prstGeom prst="rect">
            <a:avLst/>
          </a:prstGeom>
          <a:noFill/>
        </p:spPr>
        <p:txBody>
          <a:bodyPr wrap="square" rtlCol="0">
            <a:spAutoFit/>
          </a:bodyPr>
          <a:lstStyle/>
          <a:p>
            <a:r>
              <a:rPr lang="en-PR" dirty="0"/>
              <a:t>Note the high level of outages in the western Caribbean. </a:t>
            </a:r>
          </a:p>
        </p:txBody>
      </p:sp>
    </p:spTree>
    <p:extLst>
      <p:ext uri="{BB962C8B-B14F-4D97-AF65-F5344CB8AC3E}">
        <p14:creationId xmlns:p14="http://schemas.microsoft.com/office/powerpoint/2010/main" val="3373483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610F-C3FE-072B-A8F3-3F7E8D16031B}"/>
              </a:ext>
            </a:extLst>
          </p:cNvPr>
          <p:cNvSpPr>
            <a:spLocks noGrp="1"/>
          </p:cNvSpPr>
          <p:nvPr>
            <p:ph type="title"/>
          </p:nvPr>
        </p:nvSpPr>
        <p:spPr/>
        <p:txBody>
          <a:bodyPr/>
          <a:lstStyle/>
          <a:p>
            <a:r>
              <a:rPr lang="en-PR" dirty="0"/>
              <a:t>August 2023 GNSS workshop (PR)</a:t>
            </a:r>
          </a:p>
        </p:txBody>
      </p:sp>
      <p:sp>
        <p:nvSpPr>
          <p:cNvPr id="4" name="Content Placeholder 3">
            <a:extLst>
              <a:ext uri="{FF2B5EF4-FFF2-40B4-BE49-F238E27FC236}">
                <a16:creationId xmlns:a16="http://schemas.microsoft.com/office/drawing/2014/main" id="{C3AE9DE5-E026-2A7A-B453-8A6D4F890246}"/>
              </a:ext>
            </a:extLst>
          </p:cNvPr>
          <p:cNvSpPr>
            <a:spLocks noGrp="1"/>
          </p:cNvSpPr>
          <p:nvPr>
            <p:ph sz="half" idx="1"/>
          </p:nvPr>
        </p:nvSpPr>
        <p:spPr/>
        <p:txBody>
          <a:bodyPr/>
          <a:lstStyle/>
          <a:p>
            <a:r>
              <a:rPr lang="en-PR" dirty="0"/>
              <a:t>~40 particpants</a:t>
            </a:r>
          </a:p>
          <a:p>
            <a:r>
              <a:rPr lang="en-PR" dirty="0"/>
              <a:t>Field trip to PRSN GNSS station installation in Aguadilla (co-located with AGPR)</a:t>
            </a:r>
          </a:p>
          <a:p>
            <a:r>
              <a:rPr lang="en-PR" dirty="0"/>
              <a:t>English Language workshop</a:t>
            </a:r>
          </a:p>
          <a:p>
            <a:r>
              <a:rPr lang="en-PR" dirty="0"/>
              <a:t>Need for complete updated inventory for Caribe-EWS noted</a:t>
            </a:r>
          </a:p>
        </p:txBody>
      </p:sp>
      <p:pic>
        <p:nvPicPr>
          <p:cNvPr id="7" name="Content Placeholder 6">
            <a:extLst>
              <a:ext uri="{FF2B5EF4-FFF2-40B4-BE49-F238E27FC236}">
                <a16:creationId xmlns:a16="http://schemas.microsoft.com/office/drawing/2014/main" id="{CA02C60D-6105-3AF9-B1C6-74DC0596F742}"/>
              </a:ext>
            </a:extLst>
          </p:cNvPr>
          <p:cNvPicPr>
            <a:picLocks noGrp="1" noChangeAspect="1"/>
          </p:cNvPicPr>
          <p:nvPr>
            <p:ph sz="half" idx="2"/>
          </p:nvPr>
        </p:nvPicPr>
        <p:blipFill>
          <a:blip r:embed="rId2"/>
          <a:stretch>
            <a:fillRect/>
          </a:stretch>
        </p:blipFill>
        <p:spPr>
          <a:xfrm>
            <a:off x="6390696" y="1825625"/>
            <a:ext cx="4744607" cy="4351338"/>
          </a:xfrm>
        </p:spPr>
      </p:pic>
    </p:spTree>
    <p:extLst>
      <p:ext uri="{BB962C8B-B14F-4D97-AF65-F5344CB8AC3E}">
        <p14:creationId xmlns:p14="http://schemas.microsoft.com/office/powerpoint/2010/main" val="557629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0E83-5E9B-E71D-1095-6C24BF895713}"/>
              </a:ext>
            </a:extLst>
          </p:cNvPr>
          <p:cNvSpPr>
            <a:spLocks noGrp="1"/>
          </p:cNvSpPr>
          <p:nvPr>
            <p:ph type="title"/>
          </p:nvPr>
        </p:nvSpPr>
        <p:spPr/>
        <p:txBody>
          <a:bodyPr>
            <a:normAutofit fontScale="90000"/>
          </a:bodyPr>
          <a:lstStyle/>
          <a:p>
            <a:pPr algn="ctr"/>
            <a:r>
              <a:rPr lang="en-US" dirty="0"/>
              <a:t>IOCARIBE GOOS -TAC-OOFS</a:t>
            </a:r>
            <a:br>
              <a:rPr lang="en-US" dirty="0"/>
            </a:br>
            <a:r>
              <a:rPr lang="en-US" dirty="0"/>
              <a:t> Initial Working Group Meeting</a:t>
            </a:r>
            <a:br>
              <a:rPr lang="en-US" dirty="0"/>
            </a:br>
            <a:r>
              <a:rPr lang="en-US" dirty="0"/>
              <a:t>Jan 27, 2024</a:t>
            </a:r>
            <a:br>
              <a:rPr lang="en-US" dirty="0"/>
            </a:br>
            <a:endParaRPr lang="en-PR" dirty="0"/>
          </a:p>
        </p:txBody>
      </p:sp>
      <p:sp>
        <p:nvSpPr>
          <p:cNvPr id="3" name="Content Placeholder 2">
            <a:extLst>
              <a:ext uri="{FF2B5EF4-FFF2-40B4-BE49-F238E27FC236}">
                <a16:creationId xmlns:a16="http://schemas.microsoft.com/office/drawing/2014/main" id="{920E6940-2D0E-7878-7F10-93C49ACFB120}"/>
              </a:ext>
            </a:extLst>
          </p:cNvPr>
          <p:cNvSpPr>
            <a:spLocks noGrp="1"/>
          </p:cNvSpPr>
          <p:nvPr>
            <p:ph idx="1"/>
          </p:nvPr>
        </p:nvSpPr>
        <p:spPr/>
        <p:txBody>
          <a:bodyPr/>
          <a:lstStyle/>
          <a:p>
            <a:r>
              <a:rPr lang="en-PR" dirty="0"/>
              <a:t>Opprotunity for tsunami community directly interface with ocean observing data centers</a:t>
            </a:r>
          </a:p>
          <a:p>
            <a:r>
              <a:rPr lang="en-PR" dirty="0"/>
              <a:t>Based on the Jan 27 meeting currently looking for volunteers</a:t>
            </a:r>
          </a:p>
          <a:p>
            <a:r>
              <a:rPr lang="en-PR" dirty="0"/>
              <a:t>Possible avenue to standardize data and metadata formats for sea level data.</a:t>
            </a:r>
          </a:p>
          <a:p>
            <a:endParaRPr lang="en-PR" dirty="0"/>
          </a:p>
          <a:p>
            <a:endParaRPr lang="en-PR" dirty="0"/>
          </a:p>
        </p:txBody>
      </p:sp>
    </p:spTree>
    <p:extLst>
      <p:ext uri="{BB962C8B-B14F-4D97-AF65-F5344CB8AC3E}">
        <p14:creationId xmlns:p14="http://schemas.microsoft.com/office/powerpoint/2010/main" val="2265500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90B92-D05F-12F3-55A1-5CFB2290A0A0}"/>
              </a:ext>
            </a:extLst>
          </p:cNvPr>
          <p:cNvSpPr>
            <a:spLocks noGrp="1"/>
          </p:cNvSpPr>
          <p:nvPr>
            <p:ph type="title"/>
          </p:nvPr>
        </p:nvSpPr>
        <p:spPr/>
        <p:txBody>
          <a:bodyPr/>
          <a:lstStyle/>
          <a:p>
            <a:r>
              <a:rPr lang="en-US" dirty="0"/>
              <a:t>February 2024 First Official meeting Key Outcomes:</a:t>
            </a:r>
            <a:endParaRPr lang="en-PR" dirty="0"/>
          </a:p>
        </p:txBody>
      </p:sp>
      <p:sp>
        <p:nvSpPr>
          <p:cNvPr id="3" name="Content Placeholder 2">
            <a:extLst>
              <a:ext uri="{FF2B5EF4-FFF2-40B4-BE49-F238E27FC236}">
                <a16:creationId xmlns:a16="http://schemas.microsoft.com/office/drawing/2014/main" id="{2801A73E-AD34-60F5-C8FD-FAB5B325ECAD}"/>
              </a:ext>
            </a:extLst>
          </p:cNvPr>
          <p:cNvSpPr>
            <a:spLocks noGrp="1"/>
          </p:cNvSpPr>
          <p:nvPr>
            <p:ph idx="1"/>
          </p:nvPr>
        </p:nvSpPr>
        <p:spPr/>
        <p:txBody>
          <a:bodyPr/>
          <a:lstStyle/>
          <a:p>
            <a:r>
              <a:rPr lang="en-PR" dirty="0"/>
              <a:t>Suggest adding a technical webinar to meetings/series</a:t>
            </a:r>
          </a:p>
          <a:p>
            <a:r>
              <a:rPr lang="en-US" dirty="0"/>
              <a:t>Identified the need to develop a working group of specialists to support implementation of cable based data into tsunami monitoring</a:t>
            </a:r>
          </a:p>
          <a:p>
            <a:r>
              <a:rPr lang="en-US" dirty="0"/>
              <a:t>Further develop the monthly reports to indicate the impact of data availability on tsunami detection  </a:t>
            </a:r>
            <a:endParaRPr lang="en-PR" dirty="0"/>
          </a:p>
          <a:p>
            <a:endParaRPr lang="en-PR" dirty="0"/>
          </a:p>
        </p:txBody>
      </p:sp>
    </p:spTree>
    <p:extLst>
      <p:ext uri="{BB962C8B-B14F-4D97-AF65-F5344CB8AC3E}">
        <p14:creationId xmlns:p14="http://schemas.microsoft.com/office/powerpoint/2010/main" val="231904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0615F-9F0A-B2FF-BF22-03985D0A3481}"/>
              </a:ext>
            </a:extLst>
          </p:cNvPr>
          <p:cNvSpPr>
            <a:spLocks noGrp="1"/>
          </p:cNvSpPr>
          <p:nvPr>
            <p:ph type="title"/>
          </p:nvPr>
        </p:nvSpPr>
        <p:spPr/>
        <p:txBody>
          <a:bodyPr/>
          <a:lstStyle/>
          <a:p>
            <a:r>
              <a:rPr lang="en-PR" dirty="0"/>
              <a:t>March 2024: 1st Planning meeting for Sea Level Workshop in English</a:t>
            </a:r>
          </a:p>
        </p:txBody>
      </p:sp>
      <p:sp>
        <p:nvSpPr>
          <p:cNvPr id="3" name="Content Placeholder 2">
            <a:extLst>
              <a:ext uri="{FF2B5EF4-FFF2-40B4-BE49-F238E27FC236}">
                <a16:creationId xmlns:a16="http://schemas.microsoft.com/office/drawing/2014/main" id="{D002CDB2-3029-6EF4-01BB-9CFD35BB5ADC}"/>
              </a:ext>
            </a:extLst>
          </p:cNvPr>
          <p:cNvSpPr>
            <a:spLocks noGrp="1"/>
          </p:cNvSpPr>
          <p:nvPr>
            <p:ph idx="1"/>
          </p:nvPr>
        </p:nvSpPr>
        <p:spPr/>
        <p:txBody>
          <a:bodyPr/>
          <a:lstStyle/>
          <a:p>
            <a:r>
              <a:rPr lang="en-US" dirty="0"/>
              <a:t>Meeting with UNESCO and NOAA representatives to start the organization of an English language sea level training/workshop modelled after the Spanish language workshop previously held in Costa Rica</a:t>
            </a:r>
          </a:p>
          <a:p>
            <a:r>
              <a:rPr lang="en-PR" dirty="0"/>
              <a:t>Small working group to plan workshop; possible host USVI. </a:t>
            </a:r>
          </a:p>
        </p:txBody>
      </p:sp>
    </p:spTree>
    <p:extLst>
      <p:ext uri="{BB962C8B-B14F-4D97-AF65-F5344CB8AC3E}">
        <p14:creationId xmlns:p14="http://schemas.microsoft.com/office/powerpoint/2010/main" val="3341643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BF9CB-FBD5-DEC8-26FF-0DA3EB545848}"/>
              </a:ext>
            </a:extLst>
          </p:cNvPr>
          <p:cNvSpPr>
            <a:spLocks noGrp="1"/>
          </p:cNvSpPr>
          <p:nvPr>
            <p:ph type="title"/>
          </p:nvPr>
        </p:nvSpPr>
        <p:spPr/>
        <p:txBody>
          <a:bodyPr/>
          <a:lstStyle/>
          <a:p>
            <a:r>
              <a:rPr lang="en-PR" dirty="0"/>
              <a:t>To Do:</a:t>
            </a:r>
          </a:p>
        </p:txBody>
      </p:sp>
      <p:sp>
        <p:nvSpPr>
          <p:cNvPr id="3" name="Content Placeholder 2">
            <a:extLst>
              <a:ext uri="{FF2B5EF4-FFF2-40B4-BE49-F238E27FC236}">
                <a16:creationId xmlns:a16="http://schemas.microsoft.com/office/drawing/2014/main" id="{CE3E293F-56C2-A615-67CE-5758C899E336}"/>
              </a:ext>
            </a:extLst>
          </p:cNvPr>
          <p:cNvSpPr>
            <a:spLocks noGrp="1"/>
          </p:cNvSpPr>
          <p:nvPr>
            <p:ph idx="1"/>
          </p:nvPr>
        </p:nvSpPr>
        <p:spPr/>
        <p:txBody>
          <a:bodyPr/>
          <a:lstStyle/>
          <a:p>
            <a:pPr marL="514350" indent="-514350">
              <a:buAutoNum type="arabicPeriod"/>
            </a:pPr>
            <a:r>
              <a:rPr lang="en-PR" dirty="0"/>
              <a:t>Determine the best way to transmit monthly reports to network operators/ best way for operators to communicate station updates</a:t>
            </a:r>
          </a:p>
          <a:p>
            <a:pPr marL="514350" indent="-514350">
              <a:buAutoNum type="arabicPeriod"/>
            </a:pPr>
            <a:r>
              <a:rPr lang="en-PR" dirty="0"/>
              <a:t>Create set schedule for meetings: Suggestion 1st Friday of t</a:t>
            </a:r>
            <a:r>
              <a:rPr lang="en-US" dirty="0"/>
              <a:t>he</a:t>
            </a:r>
            <a:r>
              <a:rPr lang="en-PR" dirty="0"/>
              <a:t> month 1700 UTC? </a:t>
            </a:r>
          </a:p>
          <a:p>
            <a:pPr marL="514350" indent="-514350">
              <a:buAutoNum type="arabicPeriod"/>
            </a:pPr>
            <a:r>
              <a:rPr lang="en-PR" dirty="0"/>
              <a:t>Create Cable task team</a:t>
            </a:r>
          </a:p>
          <a:p>
            <a:pPr marL="514350" indent="-514350">
              <a:buAutoNum type="arabicPeriod"/>
            </a:pPr>
            <a:r>
              <a:rPr lang="en-PR" dirty="0"/>
              <a:t>Volunteers to work on update/improved monthly reports (volunteers needed). </a:t>
            </a:r>
          </a:p>
          <a:p>
            <a:pPr marL="514350" indent="-514350">
              <a:buAutoNum type="arabicPeriod"/>
            </a:pPr>
            <a:endParaRPr lang="en-PR" dirty="0"/>
          </a:p>
        </p:txBody>
      </p:sp>
    </p:spTree>
    <p:extLst>
      <p:ext uri="{BB962C8B-B14F-4D97-AF65-F5344CB8AC3E}">
        <p14:creationId xmlns:p14="http://schemas.microsoft.com/office/powerpoint/2010/main" val="1720124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A355E-C163-F2E8-11C1-D3B5ACB3D17F}"/>
              </a:ext>
            </a:extLst>
          </p:cNvPr>
          <p:cNvSpPr>
            <a:spLocks noGrp="1"/>
          </p:cNvSpPr>
          <p:nvPr>
            <p:ph type="title"/>
          </p:nvPr>
        </p:nvSpPr>
        <p:spPr/>
        <p:txBody>
          <a:bodyPr/>
          <a:lstStyle/>
          <a:p>
            <a:r>
              <a:rPr lang="en-US" dirty="0"/>
              <a:t>Draft Recommendations For ICG/CARIBE EWS </a:t>
            </a:r>
            <a:endParaRPr lang="en-PR" dirty="0"/>
          </a:p>
        </p:txBody>
      </p:sp>
      <p:sp>
        <p:nvSpPr>
          <p:cNvPr id="3" name="Content Placeholder 2">
            <a:extLst>
              <a:ext uri="{FF2B5EF4-FFF2-40B4-BE49-F238E27FC236}">
                <a16:creationId xmlns:a16="http://schemas.microsoft.com/office/drawing/2014/main" id="{BFB45E49-AC01-660C-4CB5-F8EB38DA95BC}"/>
              </a:ext>
            </a:extLst>
          </p:cNvPr>
          <p:cNvSpPr>
            <a:spLocks noGrp="1"/>
          </p:cNvSpPr>
          <p:nvPr>
            <p:ph idx="1"/>
          </p:nvPr>
        </p:nvSpPr>
        <p:spPr/>
        <p:txBody>
          <a:bodyPr>
            <a:normAutofit/>
          </a:bodyPr>
          <a:lstStyle/>
          <a:p>
            <a:pPr marL="342900" lvl="0" indent="-342900">
              <a:buFont typeface="Arial" panose="020B0604020202020204" pitchFamily="34" charset="0"/>
              <a:buChar char="-"/>
            </a:pPr>
            <a:r>
              <a:rPr lang="en-US" sz="1800" b="1" dirty="0">
                <a:effectLst/>
                <a:latin typeface="Arial" panose="020B0604020202020204" pitchFamily="34" charset="0"/>
                <a:ea typeface="Times New Roman" panose="02020603050405020304" pitchFamily="18" charset="0"/>
                <a:cs typeface="Arial" panose="020B0604020202020204" pitchFamily="34" charset="0"/>
              </a:rPr>
              <a:t>Notes</a:t>
            </a:r>
            <a:r>
              <a:rPr lang="en-US" sz="1800" dirty="0">
                <a:effectLst/>
                <a:latin typeface="Arial" panose="020B0604020202020204" pitchFamily="34" charset="0"/>
                <a:ea typeface="Times New Roman" panose="02020603050405020304" pitchFamily="18" charset="0"/>
                <a:cs typeface="Arial" panose="020B0604020202020204" pitchFamily="34" charset="0"/>
              </a:rPr>
              <a:t> and </a:t>
            </a:r>
            <a:r>
              <a:rPr lang="en-US" sz="1800" b="1" dirty="0">
                <a:effectLst/>
                <a:latin typeface="Arial" panose="020B0604020202020204" pitchFamily="34" charset="0"/>
                <a:ea typeface="Times New Roman" panose="02020603050405020304" pitchFamily="18" charset="0"/>
                <a:cs typeface="Arial" panose="020B0604020202020204" pitchFamily="34" charset="0"/>
              </a:rPr>
              <a:t>appreciates</a:t>
            </a:r>
            <a:r>
              <a:rPr lang="en-US" sz="1800" dirty="0">
                <a:effectLst/>
                <a:latin typeface="Arial" panose="020B0604020202020204" pitchFamily="34" charset="0"/>
                <a:ea typeface="Times New Roman" panose="02020603050405020304" pitchFamily="18" charset="0"/>
                <a:cs typeface="Arial" panose="020B0604020202020204" pitchFamily="34" charset="0"/>
              </a:rPr>
              <a:t> the member States role of network operators in the region for the installation, maintenance, and data transmission from seismic, sea level and GNSS stations in the region</a:t>
            </a:r>
            <a:endParaRPr lang="en-P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n-US" sz="1800" b="1" dirty="0">
                <a:effectLst/>
                <a:latin typeface="Arial" panose="020B0604020202020204" pitchFamily="34" charset="0"/>
                <a:ea typeface="Times New Roman" panose="02020603050405020304" pitchFamily="18" charset="0"/>
                <a:cs typeface="Arial" panose="020B0604020202020204" pitchFamily="34" charset="0"/>
              </a:rPr>
              <a:t>Appreciates</a:t>
            </a:r>
            <a:r>
              <a:rPr lang="en-US" sz="1800" dirty="0">
                <a:effectLst/>
                <a:latin typeface="Arial" panose="020B0604020202020204" pitchFamily="34" charset="0"/>
                <a:ea typeface="Times New Roman" panose="02020603050405020304" pitchFamily="18" charset="0"/>
                <a:cs typeface="Arial" panose="020B0604020202020204" pitchFamily="34" charset="0"/>
              </a:rPr>
              <a:t> the NOAA ITIC-CAR and PTWC for improving the automated processing and continued reporting on the status of seismic and sea level stations;</a:t>
            </a:r>
            <a:endParaRPr lang="en-P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800"/>
              </a:spcAft>
              <a:buFont typeface="Arial" panose="020B0604020202020204" pitchFamily="34" charset="0"/>
              <a:buChar char="-"/>
            </a:pPr>
            <a:r>
              <a:rPr lang="en-US" sz="1800" b="1" dirty="0">
                <a:solidFill>
                  <a:srgbClr val="212121"/>
                </a:solidFill>
                <a:effectLst/>
                <a:latin typeface="Arial" panose="020B0604020202020204" pitchFamily="34" charset="0"/>
                <a:ea typeface="Calibri" panose="020F0502020204030204" pitchFamily="34" charset="0"/>
                <a:cs typeface="Arial" panose="020B0604020202020204" pitchFamily="34" charset="0"/>
              </a:rPr>
              <a:t>Notes</a:t>
            </a: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 that a high percentage of the stations in the CARIBE-EWS sea level network are currently non-operational and therefore can delay the proper assessment of tsunami events and the issuance of timely and accurate tsunami alerts;</a:t>
            </a:r>
            <a:endParaRPr lang="en-P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800"/>
              </a:spcAft>
              <a:buFont typeface="Arial" panose="020B0604020202020204" pitchFamily="34" charset="0"/>
              <a:buChar char="-"/>
            </a:pPr>
            <a:r>
              <a:rPr lang="en-US" sz="1800" b="1" dirty="0">
                <a:solidFill>
                  <a:srgbClr val="212121"/>
                </a:solidFill>
                <a:effectLst/>
                <a:latin typeface="Arial" panose="020B0604020202020204" pitchFamily="34" charset="0"/>
                <a:ea typeface="Calibri" panose="020F0502020204030204" pitchFamily="34" charset="0"/>
                <a:cs typeface="Arial" panose="020B0604020202020204" pitchFamily="34" charset="0"/>
              </a:rPr>
              <a:t>Urges</a:t>
            </a:r>
            <a:r>
              <a:rPr lang="en-US" sz="1800" dirty="0">
                <a:solidFill>
                  <a:srgbClr val="212121"/>
                </a:solidFill>
                <a:effectLst/>
                <a:latin typeface="Arial" panose="020B0604020202020204" pitchFamily="34" charset="0"/>
                <a:ea typeface="Calibri" panose="020F0502020204030204" pitchFamily="34" charset="0"/>
                <a:cs typeface="Arial" panose="020B0604020202020204" pitchFamily="34" charset="0"/>
              </a:rPr>
              <a:t> Member States and operators of sea level stations contributing to CARIBE EWS to maintain their sea-level stations in an operational status and  regularly review and update the status of its stations,  in the IOC Sea Level Monitoring Facility,  and inform ITIC-CAR and Secretariat on plans for repair;</a:t>
            </a:r>
            <a:endParaRPr lang="en-P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PR" dirty="0"/>
          </a:p>
        </p:txBody>
      </p:sp>
    </p:spTree>
    <p:extLst>
      <p:ext uri="{BB962C8B-B14F-4D97-AF65-F5344CB8AC3E}">
        <p14:creationId xmlns:p14="http://schemas.microsoft.com/office/powerpoint/2010/main" val="790978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GE-SAGE">
  <a:themeElements>
    <a:clrScheme name="EarthScope_for_print">
      <a:dk1>
        <a:srgbClr val="000000"/>
      </a:dk1>
      <a:lt1>
        <a:srgbClr val="FFFFFF"/>
      </a:lt1>
      <a:dk2>
        <a:srgbClr val="979699"/>
      </a:dk2>
      <a:lt2>
        <a:srgbClr val="F6F3F3"/>
      </a:lt2>
      <a:accent1>
        <a:srgbClr val="CC2929"/>
      </a:accent1>
      <a:accent2>
        <a:srgbClr val="37358C"/>
      </a:accent2>
      <a:accent3>
        <a:srgbClr val="979698"/>
      </a:accent3>
      <a:accent4>
        <a:srgbClr val="F6F3F3"/>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1576</Words>
  <Application>Microsoft Macintosh PowerPoint</Application>
  <PresentationFormat>Widescreen</PresentationFormat>
  <Paragraphs>164</Paragraphs>
  <Slides>21</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Calibri Light</vt:lpstr>
      <vt:lpstr>Verdana</vt:lpstr>
      <vt:lpstr>Office Theme</vt:lpstr>
      <vt:lpstr>GAGE-SAGE</vt:lpstr>
      <vt:lpstr>WG2: Tsunami Detection, Analysis and Forecasting</vt:lpstr>
      <vt:lpstr>Current Status of Seismic (April 2024)</vt:lpstr>
      <vt:lpstr>Current Sea Level Status (April 2024)</vt:lpstr>
      <vt:lpstr>August 2023 GNSS workshop (PR)</vt:lpstr>
      <vt:lpstr>IOCARIBE GOOS -TAC-OOFS  Initial Working Group Meeting Jan 27, 2024 </vt:lpstr>
      <vt:lpstr>February 2024 First Official meeting Key Outcomes:</vt:lpstr>
      <vt:lpstr>March 2024: 1st Planning meeting for Sea Level Workshop in English</vt:lpstr>
      <vt:lpstr>To Do:</vt:lpstr>
      <vt:lpstr>Draft Recommendations For ICG/CARIBE EWS </vt:lpstr>
      <vt:lpstr>Draft Recommendations For ICG/CARIBE EWS Cont. </vt:lpstr>
      <vt:lpstr>EarthScope Contributions ICG/CARIBE-EWS 2024</vt:lpstr>
      <vt:lpstr>PowerPoint Presentation</vt:lpstr>
      <vt:lpstr>Seismology Support Soporte de sismología</vt:lpstr>
      <vt:lpstr>Global Seismographic Network Red Sismográfica Global</vt:lpstr>
      <vt:lpstr>Geodesy Support Soporte de geodesia</vt:lpstr>
      <vt:lpstr>Network of the Americas (NOTA) Red de las Américas (NOTA)</vt:lpstr>
      <vt:lpstr>Network of the Americas (NOTA) Red de las Américas (NOTA)</vt:lpstr>
      <vt:lpstr>NOTA - International NOTA - Internacional</vt:lpstr>
      <vt:lpstr>Data Services Update Actualización de Servicios de Datos</vt:lpstr>
      <vt:lpstr>Data Services Update Actualización de Servicios de Datos</vt:lpstr>
      <vt:lpstr>International Collaboration Colaboración Internacional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WG2: Tsunami Detection, Analysis and Forecasting</dc:title>
  <dc:creator>Elizabeth Vanacore</dc:creator>
  <cp:lastModifiedBy>Elizabeth Vanacore</cp:lastModifiedBy>
  <cp:revision>13</cp:revision>
  <dcterms:created xsi:type="dcterms:W3CDTF">2024-05-06T12:45:18Z</dcterms:created>
  <dcterms:modified xsi:type="dcterms:W3CDTF">2024-05-07T20:43:16Z</dcterms:modified>
</cp:coreProperties>
</file>